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75" r:id="rId7"/>
    <p:sldId id="261" r:id="rId8"/>
    <p:sldId id="287" r:id="rId9"/>
    <p:sldId id="281" r:id="rId10"/>
    <p:sldId id="277" r:id="rId11"/>
    <p:sldId id="266" r:id="rId12"/>
    <p:sldId id="282" r:id="rId13"/>
    <p:sldId id="283" r:id="rId14"/>
    <p:sldId id="269" r:id="rId15"/>
    <p:sldId id="279" r:id="rId16"/>
    <p:sldId id="285" r:id="rId17"/>
    <p:sldId id="284" r:id="rId18"/>
    <p:sldId id="286" r:id="rId19"/>
    <p:sldId id="264" r:id="rId20"/>
    <p:sldId id="288" r:id="rId21"/>
    <p:sldId id="270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Halant" panose="020B0604020202020204" charset="0"/>
      <p:bold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ubik Light" charset="-79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87">
          <p15:clr>
            <a:srgbClr val="A4A3A4"/>
          </p15:clr>
        </p15:guide>
        <p15:guide id="2" pos="2282">
          <p15:clr>
            <a:srgbClr val="A4A3A4"/>
          </p15:clr>
        </p15:guide>
        <p15:guide id="3" pos="794">
          <p15:clr>
            <a:srgbClr val="9AA0A6"/>
          </p15:clr>
        </p15:guide>
        <p15:guide id="4" pos="497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j8fZPVACrEpSGucMwtm/xQhEQ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6"/>
    <p:restoredTop sz="94694"/>
  </p:normalViewPr>
  <p:slideViewPr>
    <p:cSldViewPr snapToGrid="0">
      <p:cViewPr varScale="1">
        <p:scale>
          <a:sx n="79" d="100"/>
          <a:sy n="79" d="100"/>
        </p:scale>
        <p:origin x="124" y="68"/>
      </p:cViewPr>
      <p:guideLst>
        <p:guide orient="horz" pos="2287"/>
        <p:guide pos="2282"/>
        <p:guide pos="794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5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3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74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72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075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810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70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231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48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30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264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287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995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696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75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57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331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28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9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84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49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6800" y="-182045"/>
            <a:ext cx="9160800" cy="519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53903" y="1788990"/>
            <a:ext cx="6847796" cy="142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4020"/>
            </a:pPr>
            <a:r>
              <a:rPr lang="es-CL" sz="4020" b="0" i="0" u="none" strike="noStrike" cap="none" dirty="0">
                <a:solidFill>
                  <a:srgbClr val="EFEFEF"/>
                </a:solidFill>
                <a:latin typeface="Roboto Bk"/>
                <a:sym typeface="Roboto Black"/>
              </a:rPr>
              <a:t>Sentencias para la </a:t>
            </a:r>
            <a:r>
              <a:rPr lang="es-CL" sz="4020" dirty="0">
                <a:solidFill>
                  <a:srgbClr val="EFEFEF"/>
                </a:solidFill>
                <a:latin typeface="Roboto Bk"/>
                <a:sym typeface="Roboto Black"/>
              </a:rPr>
              <a:t>d</a:t>
            </a:r>
            <a:r>
              <a:rPr lang="es-CL" sz="4020" b="0" i="0" u="none" strike="noStrike" cap="none" dirty="0">
                <a:solidFill>
                  <a:srgbClr val="EFEFEF"/>
                </a:solidFill>
                <a:latin typeface="Roboto Bk"/>
                <a:sym typeface="Roboto Black"/>
              </a:rPr>
              <a:t>efinición de datos</a:t>
            </a:r>
            <a:endParaRPr sz="1400" b="0" i="0" u="none" strike="noStrike" cap="none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548" y="3280439"/>
            <a:ext cx="1531487" cy="191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B525BC71-CB22-4286-AA01-F7A816BF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4" y="130745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0" y="0"/>
            <a:ext cx="5385732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2249756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413955" y="3608311"/>
            <a:ext cx="1225823" cy="123131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-22651"/>
            <a:ext cx="640080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5165059" y="1091229"/>
            <a:ext cx="3299209" cy="4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 dirty="0"/>
          </a:p>
        </p:txBody>
      </p:sp>
      <p:cxnSp>
        <p:nvCxnSpPr>
          <p:cNvPr id="159" name="Google Shape;159;p10"/>
          <p:cNvCxnSpPr/>
          <p:nvPr/>
        </p:nvCxnSpPr>
        <p:spPr>
          <a:xfrm>
            <a:off x="5165059" y="2006882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86544247-790F-0345-BAC9-E86D39748338}"/>
              </a:ext>
            </a:extLst>
          </p:cNvPr>
          <p:cNvSpPr/>
          <p:nvPr/>
        </p:nvSpPr>
        <p:spPr>
          <a:xfrm>
            <a:off x="4572000" y="2365914"/>
            <a:ext cx="4176711" cy="81958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 necesario determinar el tipo de datos que contiene una tabla, para de esa forma ajustar el diseño de la base de datos</a:t>
            </a:r>
            <a:r>
              <a:rPr lang="es-CL" dirty="0">
                <a:solidFill>
                  <a:schemeClr val="bg1"/>
                </a:solidFill>
              </a:rPr>
              <a:t>.</a:t>
            </a:r>
            <a:endParaRPr lang="es-CL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5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34" y="-1359968"/>
            <a:ext cx="4263252" cy="42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2911146" y="2224931"/>
            <a:ext cx="2349817" cy="234896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9944" y="370290"/>
            <a:ext cx="249801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b="1" dirty="0">
                <a:solidFill>
                  <a:schemeClr val="bg1"/>
                </a:solidFill>
              </a:rPr>
              <a:t>Datos de tipo Numérico</a:t>
            </a:r>
          </a:p>
        </p:txBody>
      </p:sp>
      <p:cxnSp>
        <p:nvCxnSpPr>
          <p:cNvPr id="168" name="Google Shape;168;p11"/>
          <p:cNvCxnSpPr/>
          <p:nvPr/>
        </p:nvCxnSpPr>
        <p:spPr>
          <a:xfrm>
            <a:off x="962626" y="85592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11"/>
          <p:cNvSpPr/>
          <p:nvPr/>
        </p:nvSpPr>
        <p:spPr>
          <a:xfrm>
            <a:off x="-446545" y="3607043"/>
            <a:ext cx="1750721" cy="175856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A898CE8-06E1-4749-8840-F1207FB0F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10500"/>
              </p:ext>
            </p:extLst>
          </p:nvPr>
        </p:nvGraphicFramePr>
        <p:xfrm>
          <a:off x="1645726" y="1162765"/>
          <a:ext cx="7012851" cy="3411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6020">
                  <a:extLst>
                    <a:ext uri="{9D8B030D-6E8A-4147-A177-3AD203B41FA5}">
                      <a16:colId xmlns:a16="http://schemas.microsoft.com/office/drawing/2014/main" val="3237543178"/>
                    </a:ext>
                  </a:extLst>
                </a:gridCol>
                <a:gridCol w="3506831">
                  <a:extLst>
                    <a:ext uri="{9D8B030D-6E8A-4147-A177-3AD203B41FA5}">
                      <a16:colId xmlns:a16="http://schemas.microsoft.com/office/drawing/2014/main" val="2272542905"/>
                    </a:ext>
                  </a:extLst>
                </a:gridCol>
              </a:tblGrid>
              <a:tr h="244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Tipo de campo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Tamaño de almacenamiento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024646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TINYINT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1 byte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215879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SMALLINT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2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65255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MEDIUMINT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3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420659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053442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INTEGER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74647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BIGINT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286175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FLOAT(X)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u 8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0408278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FLOAT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503969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DOUBLE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747391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DOUBLE PRECISION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288473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REAL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155219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DECIMAL(M,D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M+2 bytes sí D &gt; 0, M+1 bytes sí D = 0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198069"/>
                  </a:ext>
                </a:extLst>
              </a:tr>
              <a:tr h="244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NUMERIC(M,D)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M+2 bytes if D &gt; 0, M+1 bytes if D = 0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323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34" y="-1359968"/>
            <a:ext cx="4263252" cy="42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2911146" y="2224931"/>
            <a:ext cx="2349817" cy="234896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9944" y="370290"/>
            <a:ext cx="249801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b="1" dirty="0">
                <a:solidFill>
                  <a:schemeClr val="bg1"/>
                </a:solidFill>
              </a:rPr>
              <a:t>Datos de tipo Fecha</a:t>
            </a:r>
          </a:p>
        </p:txBody>
      </p:sp>
      <p:cxnSp>
        <p:nvCxnSpPr>
          <p:cNvPr id="168" name="Google Shape;168;p11"/>
          <p:cNvCxnSpPr/>
          <p:nvPr/>
        </p:nvCxnSpPr>
        <p:spPr>
          <a:xfrm>
            <a:off x="962626" y="72935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11"/>
          <p:cNvSpPr/>
          <p:nvPr/>
        </p:nvSpPr>
        <p:spPr>
          <a:xfrm>
            <a:off x="-446545" y="3607043"/>
            <a:ext cx="1750721" cy="175856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DA9C97-57B8-D043-BF13-845E5D6C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59629"/>
              </p:ext>
            </p:extLst>
          </p:nvPr>
        </p:nvGraphicFramePr>
        <p:xfrm>
          <a:off x="1396876" y="1589003"/>
          <a:ext cx="6776280" cy="210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7747">
                  <a:extLst>
                    <a:ext uri="{9D8B030D-6E8A-4147-A177-3AD203B41FA5}">
                      <a16:colId xmlns:a16="http://schemas.microsoft.com/office/drawing/2014/main" val="349778412"/>
                    </a:ext>
                  </a:extLst>
                </a:gridCol>
                <a:gridCol w="3388533">
                  <a:extLst>
                    <a:ext uri="{9D8B030D-6E8A-4147-A177-3AD203B41FA5}">
                      <a16:colId xmlns:a16="http://schemas.microsoft.com/office/drawing/2014/main" val="636266826"/>
                    </a:ext>
                  </a:extLst>
                </a:gridCol>
              </a:tblGrid>
              <a:tr h="3504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Tipo de campo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Tamaño de almacenamiento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47974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DATE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3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09160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DATETIME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8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58359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TIMESTAMP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3016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TIME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3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559367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YEAR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1 byte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81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34" y="-1359968"/>
            <a:ext cx="4263252" cy="42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2911146" y="2224931"/>
            <a:ext cx="2349817" cy="234896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9944" y="370290"/>
            <a:ext cx="249801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b="1" dirty="0">
                <a:solidFill>
                  <a:schemeClr val="bg1"/>
                </a:solidFill>
              </a:rPr>
              <a:t>Datos de tipo Cadena</a:t>
            </a:r>
          </a:p>
        </p:txBody>
      </p:sp>
      <p:cxnSp>
        <p:nvCxnSpPr>
          <p:cNvPr id="168" name="Google Shape;168;p11"/>
          <p:cNvCxnSpPr/>
          <p:nvPr/>
        </p:nvCxnSpPr>
        <p:spPr>
          <a:xfrm>
            <a:off x="962626" y="85592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11"/>
          <p:cNvSpPr/>
          <p:nvPr/>
        </p:nvSpPr>
        <p:spPr>
          <a:xfrm>
            <a:off x="-446545" y="3607043"/>
            <a:ext cx="1750721" cy="175856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988DF47-F356-8343-A3E1-3944E9C91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6504"/>
              </p:ext>
            </p:extLst>
          </p:nvPr>
        </p:nvGraphicFramePr>
        <p:xfrm>
          <a:off x="428814" y="1003051"/>
          <a:ext cx="7236341" cy="2323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488">
                  <a:extLst>
                    <a:ext uri="{9D8B030D-6E8A-4147-A177-3AD203B41FA5}">
                      <a16:colId xmlns:a16="http://schemas.microsoft.com/office/drawing/2014/main" val="3404171365"/>
                    </a:ext>
                  </a:extLst>
                </a:gridCol>
                <a:gridCol w="4459853">
                  <a:extLst>
                    <a:ext uri="{9D8B030D-6E8A-4147-A177-3AD203B41FA5}">
                      <a16:colId xmlns:a16="http://schemas.microsoft.com/office/drawing/2014/main" val="2125309538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Tipo de campo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Tamaño de almacenamiento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90773"/>
                  </a:ext>
                </a:extLst>
              </a:tr>
              <a:tr h="226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CHAR(n)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n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866378"/>
                  </a:ext>
                </a:extLst>
              </a:tr>
              <a:tr h="226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VARCHAR(n)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n +1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817856"/>
                  </a:ext>
                </a:extLst>
              </a:tr>
              <a:tr h="226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TINYBLOB, TINYTEXT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Longitud+1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811073"/>
                  </a:ext>
                </a:extLst>
              </a:tr>
              <a:tr h="226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BLOB, TEXT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Longitud +2 bytes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458409"/>
                  </a:ext>
                </a:extLst>
              </a:tr>
              <a:tr h="226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MEDIUMBLOB, MEDIUMTEXT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Longitud +3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638912"/>
                  </a:ext>
                </a:extLst>
              </a:tr>
              <a:tr h="2268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LONGBLOB, LONGTEXT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Longitud +4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865416"/>
                  </a:ext>
                </a:extLst>
              </a:tr>
              <a:tr h="2668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ENUM('value1','value2',...)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1 ó dos bytes dependiendo del número de valores.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164334"/>
                  </a:ext>
                </a:extLst>
              </a:tr>
              <a:tr h="4691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SET('value1','value2',...)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1, 2, 3, 4 </a:t>
                      </a:r>
                      <a:r>
                        <a:rPr lang="es-ES" sz="1200" dirty="0" err="1">
                          <a:effectLst/>
                        </a:rPr>
                        <a:t>ó</a:t>
                      </a:r>
                      <a:r>
                        <a:rPr lang="es-ES" sz="1200" dirty="0">
                          <a:effectLst/>
                        </a:rPr>
                        <a:t> 8 bytes, dependiendo del número de valores.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0121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95527B-D536-E74C-B436-6B4F5D9A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99795"/>
              </p:ext>
            </p:extLst>
          </p:nvPr>
        </p:nvGraphicFramePr>
        <p:xfrm>
          <a:off x="2686756" y="3473989"/>
          <a:ext cx="6321775" cy="1344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598">
                  <a:extLst>
                    <a:ext uri="{9D8B030D-6E8A-4147-A177-3AD203B41FA5}">
                      <a16:colId xmlns:a16="http://schemas.microsoft.com/office/drawing/2014/main" val="1046239153"/>
                    </a:ext>
                  </a:extLst>
                </a:gridCol>
                <a:gridCol w="1006685">
                  <a:extLst>
                    <a:ext uri="{9D8B030D-6E8A-4147-A177-3AD203B41FA5}">
                      <a16:colId xmlns:a16="http://schemas.microsoft.com/office/drawing/2014/main" val="1643040208"/>
                    </a:ext>
                  </a:extLst>
                </a:gridCol>
                <a:gridCol w="1501979">
                  <a:extLst>
                    <a:ext uri="{9D8B030D-6E8A-4147-A177-3AD203B41FA5}">
                      <a16:colId xmlns:a16="http://schemas.microsoft.com/office/drawing/2014/main" val="912840303"/>
                    </a:ext>
                  </a:extLst>
                </a:gridCol>
                <a:gridCol w="1211534">
                  <a:extLst>
                    <a:ext uri="{9D8B030D-6E8A-4147-A177-3AD203B41FA5}">
                      <a16:colId xmlns:a16="http://schemas.microsoft.com/office/drawing/2014/main" val="3682236693"/>
                    </a:ext>
                  </a:extLst>
                </a:gridCol>
                <a:gridCol w="1501979">
                  <a:extLst>
                    <a:ext uri="{9D8B030D-6E8A-4147-A177-3AD203B41FA5}">
                      <a16:colId xmlns:a16="http://schemas.microsoft.com/office/drawing/2014/main" val="2437518800"/>
                    </a:ext>
                  </a:extLst>
                </a:gridCol>
              </a:tblGrid>
              <a:tr h="3364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Valor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CHAR(4)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Almacenamiento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VARCHAR(4)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Almacenamiento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077763"/>
                  </a:ext>
                </a:extLst>
              </a:tr>
              <a:tr h="2519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4 bytes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1 byte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365339"/>
                  </a:ext>
                </a:extLst>
              </a:tr>
              <a:tr h="2519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3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016315"/>
                  </a:ext>
                </a:extLst>
              </a:tr>
              <a:tr h="2519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‘abcd’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‘abcd’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‘abcd’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5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103026"/>
                  </a:ext>
                </a:extLst>
              </a:tr>
              <a:tr h="2519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‘abcdefgh’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‘abcd’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4 bytes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>
                          <a:effectLst/>
                        </a:rPr>
                        <a:t>‘abcd’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5 bytes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4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24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1755972" y="568971"/>
            <a:ext cx="5373111" cy="400555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3499556" y="712480"/>
            <a:ext cx="340412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dirty="0" err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Restriccion</a:t>
            </a:r>
            <a:r>
              <a:rPr lang="es-CL" sz="2500" b="1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de nulidad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1912225" y="1400482"/>
            <a:ext cx="1703364" cy="1702743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808" y="1650355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068186" y="1445638"/>
            <a:ext cx="300554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1800" dirty="0"/>
              <a:t>Permite prohibir los nulos en una determinada tabla</a:t>
            </a:r>
            <a:r>
              <a:rPr lang="es-CL" sz="2400" dirty="0"/>
              <a:t> </a:t>
            </a:r>
            <a:endParaRPr sz="2400" b="0" i="0" u="none" strike="noStrike" cap="none" dirty="0">
              <a:solidFill>
                <a:srgbClr val="2D2D2D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4087934" y="2271439"/>
            <a:ext cx="2985795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1800" dirty="0"/>
              <a:t>Se puede colocar durante la creación (o modificación) del campo</a:t>
            </a:r>
            <a:r>
              <a:rPr lang="es-CL" sz="3200" dirty="0"/>
              <a:t> </a:t>
            </a:r>
            <a:endParaRPr sz="1800" dirty="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6736" y="1473168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9594" y="2277837"/>
            <a:ext cx="171450" cy="27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D832135-1147-6A4C-8A41-7E0D7A813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45912"/>
              </p:ext>
            </p:extLst>
          </p:nvPr>
        </p:nvGraphicFramePr>
        <p:xfrm>
          <a:off x="53910" y="3189233"/>
          <a:ext cx="3842826" cy="1668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2826">
                  <a:extLst>
                    <a:ext uri="{9D8B030D-6E8A-4147-A177-3AD203B41FA5}">
                      <a16:colId xmlns:a16="http://schemas.microsoft.com/office/drawing/2014/main" val="4191401439"/>
                    </a:ext>
                  </a:extLst>
                </a:gridCol>
              </a:tblGrid>
              <a:tr h="16346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CREATE TABLE escuela (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nombre VARCHAR(50) NOT NULL, 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localidad VARCHAR(30) DEFAULT 'Copiapó',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s-ES" sz="1200" dirty="0" err="1">
                          <a:effectLst/>
                        </a:rPr>
                        <a:t>fecha_creacion</a:t>
                      </a:r>
                      <a:r>
                        <a:rPr lang="es-ES" sz="1200" dirty="0">
                          <a:effectLst/>
                        </a:rPr>
                        <a:t> DATETIME DEFAULT CURRENT_TIMESTAMP() 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);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64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1755972" y="568971"/>
            <a:ext cx="5373111" cy="400555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3904034" y="712480"/>
            <a:ext cx="299964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 err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Primary</a:t>
            </a: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Key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1841225" y="1061772"/>
            <a:ext cx="1703364" cy="1702743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7808" y="1311645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006838" y="1355016"/>
            <a:ext cx="3398828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dirty="0"/>
              <a:t>La forman las columnas que indican a cada registro de la misma</a:t>
            </a:r>
            <a:r>
              <a:rPr lang="es-CL" sz="2400" dirty="0"/>
              <a:t> </a:t>
            </a:r>
            <a:endParaRPr sz="2400" b="0" i="0" u="none" strike="noStrike" cap="none" dirty="0">
              <a:solidFill>
                <a:srgbClr val="2D2D2D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3972742" y="2246872"/>
            <a:ext cx="310742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dirty="0"/>
              <a:t>Hace que los campos que la forman no puedan quedar vacíos ni que se puedan repetir valores.</a:t>
            </a:r>
            <a:r>
              <a:rPr lang="es-CL" dirty="0"/>
              <a:t> </a:t>
            </a:r>
            <a:endParaRPr dirty="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1292" y="1355016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1948" y="2246872"/>
            <a:ext cx="171450" cy="27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63684D9-FB11-AF4D-8498-8310BDC4C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11956"/>
              </p:ext>
            </p:extLst>
          </p:nvPr>
        </p:nvGraphicFramePr>
        <p:xfrm>
          <a:off x="209192" y="3208388"/>
          <a:ext cx="4967429" cy="1668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7429">
                  <a:extLst>
                    <a:ext uri="{9D8B030D-6E8A-4147-A177-3AD203B41FA5}">
                      <a16:colId xmlns:a16="http://schemas.microsoft.com/office/drawing/2014/main" val="282930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CREATE TABLE escuela (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s-ES" sz="1200" dirty="0" err="1">
                          <a:effectLst/>
                        </a:rPr>
                        <a:t>idescuela</a:t>
                      </a:r>
                      <a:r>
                        <a:rPr lang="es-ES" sz="1200" dirty="0">
                          <a:effectLst/>
                        </a:rPr>
                        <a:t> INT PRIMARY KEY,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nombre VARCHAR(50) NOT NULL, 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localidad VARCHAR(30) DEFAULT 'Copiapó',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s-ES" sz="1200" dirty="0" err="1">
                          <a:effectLst/>
                        </a:rPr>
                        <a:t>fecha_creacion</a:t>
                      </a:r>
                      <a:r>
                        <a:rPr lang="es-ES" sz="1200" dirty="0">
                          <a:effectLst/>
                        </a:rPr>
                        <a:t> DATETIME DEFAULT CURRENT_TIMESTAMP() 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);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0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04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34" y="-1359968"/>
            <a:ext cx="4263252" cy="42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2911146" y="2224931"/>
            <a:ext cx="2349817" cy="234896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9944" y="370290"/>
            <a:ext cx="29044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b="1" dirty="0"/>
              <a:t>Llave primaria compuesta</a:t>
            </a:r>
          </a:p>
        </p:txBody>
      </p:sp>
      <p:cxnSp>
        <p:nvCxnSpPr>
          <p:cNvPr id="168" name="Google Shape;168;p11"/>
          <p:cNvCxnSpPr/>
          <p:nvPr/>
        </p:nvCxnSpPr>
        <p:spPr>
          <a:xfrm>
            <a:off x="962626" y="72935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11"/>
          <p:cNvSpPr/>
          <p:nvPr/>
        </p:nvSpPr>
        <p:spPr>
          <a:xfrm>
            <a:off x="-446545" y="3607043"/>
            <a:ext cx="1750721" cy="175856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2EB4775-CB87-EA42-950C-321DFA244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33281"/>
              </p:ext>
            </p:extLst>
          </p:nvPr>
        </p:nvGraphicFramePr>
        <p:xfrm>
          <a:off x="1512712" y="1546589"/>
          <a:ext cx="6129866" cy="2438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9866">
                  <a:extLst>
                    <a:ext uri="{9D8B030D-6E8A-4147-A177-3AD203B41FA5}">
                      <a16:colId xmlns:a16="http://schemas.microsoft.com/office/drawing/2014/main" val="3661362134"/>
                    </a:ext>
                  </a:extLst>
                </a:gridCol>
              </a:tblGrid>
              <a:tr h="2438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CREATE TABLE escuela (</a:t>
                      </a:r>
                      <a:endParaRPr lang="es-CL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    </a:t>
                      </a:r>
                      <a:r>
                        <a:rPr lang="es-ES" sz="1400" dirty="0" err="1">
                          <a:effectLst/>
                        </a:rPr>
                        <a:t>idescuela</a:t>
                      </a:r>
                      <a:r>
                        <a:rPr lang="es-ES" sz="1400" dirty="0">
                          <a:effectLst/>
                        </a:rPr>
                        <a:t> INT NOT NULL,</a:t>
                      </a:r>
                      <a:endParaRPr lang="es-CL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    nombre VARCHAR(50) NOT NULL, </a:t>
                      </a:r>
                      <a:endParaRPr lang="es-CL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    localidad VARCHAR(30) DEFAULT 'Copiapó',</a:t>
                      </a:r>
                      <a:endParaRPr lang="es-CL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    </a:t>
                      </a:r>
                      <a:r>
                        <a:rPr lang="es-ES" sz="1400" dirty="0" err="1">
                          <a:effectLst/>
                        </a:rPr>
                        <a:t>fecha_creacion</a:t>
                      </a:r>
                      <a:r>
                        <a:rPr lang="es-ES" sz="1400" dirty="0">
                          <a:effectLst/>
                        </a:rPr>
                        <a:t> DATETIME DEFAULT CURRENT_TIMESTAMP(),</a:t>
                      </a:r>
                      <a:endParaRPr lang="es-CL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    CONSTRAINT </a:t>
                      </a:r>
                      <a:r>
                        <a:rPr lang="es-ES" sz="1400" dirty="0" err="1">
                          <a:effectLst/>
                        </a:rPr>
                        <a:t>escuela_pk</a:t>
                      </a:r>
                      <a:r>
                        <a:rPr lang="es-ES" sz="1400" dirty="0">
                          <a:effectLst/>
                        </a:rPr>
                        <a:t> PRIMARY KEY (</a:t>
                      </a:r>
                      <a:r>
                        <a:rPr lang="es-ES" sz="1400" dirty="0" err="1">
                          <a:effectLst/>
                        </a:rPr>
                        <a:t>idescuela</a:t>
                      </a:r>
                      <a:r>
                        <a:rPr lang="es-ES" sz="1400" dirty="0">
                          <a:effectLst/>
                        </a:rPr>
                        <a:t>, localidad)</a:t>
                      </a:r>
                      <a:endParaRPr lang="es-CL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);</a:t>
                      </a:r>
                      <a:endParaRPr lang="es-CL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s-C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2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1756715" y="190292"/>
            <a:ext cx="5373111" cy="400555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3904034" y="520567"/>
            <a:ext cx="299964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 err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Foreign</a:t>
            </a: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Key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1841225" y="869859"/>
            <a:ext cx="1703364" cy="1702743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7808" y="1119732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006838" y="1163103"/>
            <a:ext cx="307332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dirty="0"/>
              <a:t>Se usa para indicar que uno o más campos de una tabla están relacionados con la clave principal.</a:t>
            </a:r>
            <a:endParaRPr sz="2400" b="0" i="0" u="none" strike="noStrike" cap="none" dirty="0">
              <a:solidFill>
                <a:srgbClr val="2D2D2D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3972742" y="2054959"/>
            <a:ext cx="31074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dirty="0"/>
              <a:t>No podrán contener valores que no estén relacionados en la otra tabla.</a:t>
            </a:r>
            <a:r>
              <a:rPr lang="es-CL" dirty="0"/>
              <a:t> </a:t>
            </a:r>
            <a:endParaRPr dirty="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1292" y="116310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1948" y="2054959"/>
            <a:ext cx="171450" cy="27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CFE19A6-EDFD-924A-83BE-AE0BB652E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405"/>
              </p:ext>
            </p:extLst>
          </p:nvPr>
        </p:nvGraphicFramePr>
        <p:xfrm>
          <a:off x="222757" y="2725835"/>
          <a:ext cx="5486400" cy="2295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251297366"/>
                    </a:ext>
                  </a:extLst>
                </a:gridCol>
              </a:tblGrid>
              <a:tr h="1917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CREATE TABLE profesor (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s-ES" sz="1200" dirty="0" err="1">
                          <a:effectLst/>
                        </a:rPr>
                        <a:t>profesor_id</a:t>
                      </a:r>
                      <a:r>
                        <a:rPr lang="es-ES" sz="1200" dirty="0">
                          <a:effectLst/>
                        </a:rPr>
                        <a:t> INT,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nombre VARCHAR(25),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apellido VARCHAR(50),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s-ES" sz="1200" dirty="0" err="1">
                          <a:effectLst/>
                        </a:rPr>
                        <a:t>idescuela</a:t>
                      </a:r>
                      <a:r>
                        <a:rPr lang="es-ES" sz="1200" dirty="0">
                          <a:effectLst/>
                        </a:rPr>
                        <a:t> INT,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s-ES" sz="1200" dirty="0" err="1">
                          <a:effectLst/>
                        </a:rPr>
                        <a:t>fecha_de_contratacion</a:t>
                      </a:r>
                      <a:r>
                        <a:rPr lang="es-ES" sz="1200" dirty="0">
                          <a:effectLst/>
                        </a:rPr>
                        <a:t> DATE,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sueldo</a:t>
                      </a:r>
                      <a:r>
                        <a:rPr lang="en-US" sz="1200" dirty="0">
                          <a:effectLst/>
                        </a:rPr>
                        <a:t> INT,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    CONSTRAINT </a:t>
                      </a:r>
                      <a:r>
                        <a:rPr lang="en-US" sz="1200" dirty="0" err="1">
                          <a:effectLst/>
                        </a:rPr>
                        <a:t>profesores_pk</a:t>
                      </a:r>
                      <a:r>
                        <a:rPr lang="en-US" sz="1200" dirty="0">
                          <a:effectLst/>
                        </a:rPr>
                        <a:t> PRIMARY KEY (</a:t>
                      </a:r>
                      <a:r>
                        <a:rPr lang="en-US" sz="1200" dirty="0" err="1">
                          <a:effectLst/>
                        </a:rPr>
                        <a:t>profesor_id</a:t>
                      </a:r>
                      <a:r>
                        <a:rPr lang="en-US" sz="1200" dirty="0">
                          <a:effectLst/>
                        </a:rPr>
                        <a:t>),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s-ES" sz="1200" dirty="0">
                          <a:effectLst/>
                        </a:rPr>
                        <a:t>CONSTRAINT </a:t>
                      </a:r>
                      <a:r>
                        <a:rPr lang="es-ES" sz="1200" dirty="0" err="1">
                          <a:effectLst/>
                        </a:rPr>
                        <a:t>profesores_escuela_FK</a:t>
                      </a:r>
                      <a:r>
                        <a:rPr lang="es-ES" sz="1200" dirty="0">
                          <a:effectLst/>
                        </a:rPr>
                        <a:t> FOREIGN KEY (</a:t>
                      </a:r>
                      <a:r>
                        <a:rPr lang="es-ES" sz="1200" dirty="0" err="1">
                          <a:effectLst/>
                        </a:rPr>
                        <a:t>idescuela</a:t>
                      </a:r>
                      <a:r>
                        <a:rPr lang="es-ES" sz="1200" dirty="0">
                          <a:effectLst/>
                        </a:rPr>
                        <a:t>) REFERENCES escuela(</a:t>
                      </a:r>
                      <a:r>
                        <a:rPr lang="es-ES" sz="1200" dirty="0" err="1">
                          <a:effectLst/>
                        </a:rPr>
                        <a:t>idescuela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);</a:t>
                      </a:r>
                      <a:endParaRPr lang="es-CL" sz="12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83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34" y="-1359968"/>
            <a:ext cx="4263252" cy="42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2911146" y="2224931"/>
            <a:ext cx="2349817" cy="234896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9944" y="370290"/>
            <a:ext cx="33221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b="1" dirty="0"/>
              <a:t>Llave Foránea apuntando a PK</a:t>
            </a:r>
          </a:p>
        </p:txBody>
      </p:sp>
      <p:cxnSp>
        <p:nvCxnSpPr>
          <p:cNvPr id="168" name="Google Shape;168;p11"/>
          <p:cNvCxnSpPr/>
          <p:nvPr/>
        </p:nvCxnSpPr>
        <p:spPr>
          <a:xfrm>
            <a:off x="962626" y="72935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11"/>
          <p:cNvSpPr/>
          <p:nvPr/>
        </p:nvSpPr>
        <p:spPr>
          <a:xfrm>
            <a:off x="-446545" y="3607043"/>
            <a:ext cx="1750721" cy="175856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C49358A-9753-DE43-B0B6-110E6023B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37297"/>
              </p:ext>
            </p:extLst>
          </p:nvPr>
        </p:nvGraphicFramePr>
        <p:xfrm>
          <a:off x="1072444" y="1253072"/>
          <a:ext cx="6378223" cy="2930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8223">
                  <a:extLst>
                    <a:ext uri="{9D8B030D-6E8A-4147-A177-3AD203B41FA5}">
                      <a16:colId xmlns:a16="http://schemas.microsoft.com/office/drawing/2014/main" val="76237309"/>
                    </a:ext>
                  </a:extLst>
                </a:gridCol>
              </a:tblGrid>
              <a:tr h="2806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CREATE TABLE </a:t>
                      </a:r>
                      <a:r>
                        <a:rPr lang="en-US" sz="1600" dirty="0" err="1">
                          <a:effectLst/>
                        </a:rPr>
                        <a:t>profesor_asignatura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 INT NOT NULL,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 INT NOT NULL,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PRIMARY KEY (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),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CONSTRAINT </a:t>
                      </a:r>
                      <a:r>
                        <a:rPr lang="en-US" sz="1600" dirty="0" err="1">
                          <a:effectLst/>
                        </a:rPr>
                        <a:t>profesorasignatura_profesor_fk</a:t>
                      </a:r>
                      <a:r>
                        <a:rPr lang="en-US" sz="1600" dirty="0">
                          <a:effectLst/>
                        </a:rPr>
                        <a:t> FOREIGN KEY (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) REFERENCES </a:t>
                      </a:r>
                      <a:r>
                        <a:rPr lang="en-US" sz="1600" dirty="0" err="1">
                          <a:effectLst/>
                        </a:rPr>
                        <a:t>profesor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),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CONSTRAINT </a:t>
                      </a:r>
                      <a:r>
                        <a:rPr lang="en-US" sz="1600" dirty="0" err="1">
                          <a:effectLst/>
                        </a:rPr>
                        <a:t>profesorasignatura_asignatura_fk</a:t>
                      </a:r>
                      <a:r>
                        <a:rPr lang="en-US" sz="1600" dirty="0">
                          <a:effectLst/>
                        </a:rPr>
                        <a:t> FOREIGN KEY (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) REFERENCES </a:t>
                      </a:r>
                      <a:r>
                        <a:rPr lang="en-US" sz="1600" dirty="0" err="1">
                          <a:effectLst/>
                        </a:rPr>
                        <a:t>asignatura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s-CL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);</a:t>
                      </a:r>
                      <a:endParaRPr lang="es-CL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3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61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4;p10">
            <a:extLst>
              <a:ext uri="{FF2B5EF4-FFF2-40B4-BE49-F238E27FC236}">
                <a16:creationId xmlns:a16="http://schemas.microsoft.com/office/drawing/2014/main" id="{7266A75B-EFF1-BE40-A29E-C500710B1311}"/>
              </a:ext>
            </a:extLst>
          </p:cNvPr>
          <p:cNvSpPr/>
          <p:nvPr/>
        </p:nvSpPr>
        <p:spPr>
          <a:xfrm>
            <a:off x="-124176" y="-33867"/>
            <a:ext cx="5385732" cy="5212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157;p10">
            <a:extLst>
              <a:ext uri="{FF2B5EF4-FFF2-40B4-BE49-F238E27FC236}">
                <a16:creationId xmlns:a16="http://schemas.microsoft.com/office/drawing/2014/main" id="{43397AC8-77C7-3F4F-B7C9-3A6E5A3AD8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786" y="-34290"/>
            <a:ext cx="7106214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1499560" y="303449"/>
            <a:ext cx="582403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i="0" u="none" strike="noStrike" cap="none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Políticas</a:t>
            </a:r>
            <a:r>
              <a:rPr lang="es-CL" sz="40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especiales</a:t>
            </a:r>
            <a:endParaRPr sz="32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3F35B-D061-754C-9459-C05DEAE359F2}"/>
              </a:ext>
            </a:extLst>
          </p:cNvPr>
          <p:cNvSpPr txBox="1"/>
          <p:nvPr/>
        </p:nvSpPr>
        <p:spPr>
          <a:xfrm>
            <a:off x="3494802" y="1326055"/>
            <a:ext cx="41921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Reglas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/>
              <a:t>ON DELETE SET NULL: Coloca nulos en todas las claves secundarias relacionadas.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/>
              <a:t>ON DELETE CASCADE: Borra todas las filas relacionadas con aquella que se ha eliminado.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/>
              <a:t>ON DELETE SET DEFAULT. Coloca en las filas relacionadas el valor por defecto de esa columna en la columna relacionada.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/>
              <a:t>ON DELETE RESTRICT. No hace nada.</a:t>
            </a:r>
            <a:endParaRPr lang="es-CL" dirty="0"/>
          </a:p>
        </p:txBody>
      </p:sp>
      <p:sp>
        <p:nvSpPr>
          <p:cNvPr id="7" name="Google Shape;155;p10">
            <a:extLst>
              <a:ext uri="{FF2B5EF4-FFF2-40B4-BE49-F238E27FC236}">
                <a16:creationId xmlns:a16="http://schemas.microsoft.com/office/drawing/2014/main" id="{FAAEC951-3A15-814A-B35F-05B390BAE257}"/>
              </a:ext>
            </a:extLst>
          </p:cNvPr>
          <p:cNvSpPr/>
          <p:nvPr/>
        </p:nvSpPr>
        <p:spPr>
          <a:xfrm>
            <a:off x="-2571652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82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072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39262" y="1536543"/>
            <a:ext cx="4340787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Lenguaje DLL</a:t>
            </a: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Creación de una Tabla</a:t>
            </a: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Definición de Campos</a:t>
            </a: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endParaRPr lang="es-CL" sz="1800" dirty="0">
              <a:solidFill>
                <a:srgbClr val="F3F3F3"/>
              </a:solidFill>
              <a:latin typeface="Roboto Cn" pitchFamily="2" charset="0"/>
              <a:ea typeface="Roboto Cn" pitchFamily="2" charset="0"/>
              <a:cs typeface="Roboto Lt"/>
              <a:sym typeface="Roboto Light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539262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u="none" strike="noStrike" cap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 Bk"/>
                <a:sym typeface="Roboto Black"/>
              </a:rPr>
              <a:t>OBJETIVOS </a:t>
            </a:r>
            <a:endParaRPr sz="2400" b="1" u="none" strike="noStrike" cap="none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 B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69499BB1-7753-4456-89A5-4FC60181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65" y="2050608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34" y="-1359968"/>
            <a:ext cx="4263252" cy="42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2911146" y="2224931"/>
            <a:ext cx="2349817" cy="2348960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9943" y="370290"/>
            <a:ext cx="465418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 b="1" dirty="0"/>
              <a:t>Borrado en cascada y Restricción de acción</a:t>
            </a:r>
          </a:p>
        </p:txBody>
      </p:sp>
      <p:cxnSp>
        <p:nvCxnSpPr>
          <p:cNvPr id="168" name="Google Shape;168;p11"/>
          <p:cNvCxnSpPr/>
          <p:nvPr/>
        </p:nvCxnSpPr>
        <p:spPr>
          <a:xfrm>
            <a:off x="962626" y="729353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11"/>
          <p:cNvSpPr/>
          <p:nvPr/>
        </p:nvSpPr>
        <p:spPr>
          <a:xfrm>
            <a:off x="-446545" y="3607043"/>
            <a:ext cx="1750721" cy="175856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894FDAC-EE55-FC40-A8D9-51487FA9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0416"/>
              </p:ext>
            </p:extLst>
          </p:nvPr>
        </p:nvGraphicFramePr>
        <p:xfrm>
          <a:off x="962626" y="1174679"/>
          <a:ext cx="7303910" cy="3138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03910">
                  <a:extLst>
                    <a:ext uri="{9D8B030D-6E8A-4147-A177-3AD203B41FA5}">
                      <a16:colId xmlns:a16="http://schemas.microsoft.com/office/drawing/2014/main" val="2322515390"/>
                    </a:ext>
                  </a:extLst>
                </a:gridCol>
              </a:tblGrid>
              <a:tr h="3138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CREATE TABLE </a:t>
                      </a:r>
                      <a:r>
                        <a:rPr lang="en-US" sz="1600" dirty="0" err="1">
                          <a:effectLst/>
                        </a:rPr>
                        <a:t>profesor_asignatura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 INT NOT NULL,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 INT NOT NULL,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PRIMARY KEY (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),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CONSTRAINT </a:t>
                      </a:r>
                      <a:r>
                        <a:rPr lang="en-US" sz="1600" dirty="0" err="1">
                          <a:effectLst/>
                        </a:rPr>
                        <a:t>profesorasignatura_profesor_fk</a:t>
                      </a:r>
                      <a:r>
                        <a:rPr lang="en-US" sz="1600" dirty="0">
                          <a:effectLst/>
                        </a:rPr>
                        <a:t> FOREIGN KEY (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) REFERENCES </a:t>
                      </a:r>
                      <a:r>
                        <a:rPr lang="en-US" sz="1600" dirty="0" err="1">
                          <a:effectLst/>
                        </a:rPr>
                        <a:t>profesor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profesor_id</a:t>
                      </a:r>
                      <a:r>
                        <a:rPr lang="en-US" sz="1600" dirty="0">
                          <a:effectLst/>
                        </a:rPr>
                        <a:t>) ON DELETE RESTRICT,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    CONSTRAINT </a:t>
                      </a:r>
                      <a:r>
                        <a:rPr lang="en-US" sz="1600" dirty="0" err="1">
                          <a:effectLst/>
                        </a:rPr>
                        <a:t>profesorasignatura_asignatura_fk</a:t>
                      </a:r>
                      <a:r>
                        <a:rPr lang="en-US" sz="1600" dirty="0">
                          <a:effectLst/>
                        </a:rPr>
                        <a:t> FOREIGN KEY (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) REFERENCES </a:t>
                      </a:r>
                      <a:r>
                        <a:rPr lang="en-US" sz="1600" dirty="0" err="1">
                          <a:effectLst/>
                        </a:rPr>
                        <a:t>asignatura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asignatura_id</a:t>
                      </a:r>
                      <a:r>
                        <a:rPr lang="en-US" sz="1600" dirty="0">
                          <a:effectLst/>
                        </a:rPr>
                        <a:t>) ON DELETE CASCADE</a:t>
                      </a:r>
                      <a:endParaRPr lang="es-CL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);</a:t>
                      </a:r>
                      <a:endParaRPr lang="es-CL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8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/>
        </p:nvSpPr>
        <p:spPr>
          <a:xfrm>
            <a:off x="4707930" y="-720430"/>
            <a:ext cx="6554979" cy="658436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2D1D5">
              <a:alpha val="3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902349" y="436931"/>
            <a:ext cx="4267962" cy="1723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s-ES" sz="1600" dirty="0">
                <a:solidFill>
                  <a:schemeClr val="bg1"/>
                </a:solidFill>
              </a:rPr>
              <a:t>Es una limitación que se aplica a una base de datos relacional, en la que los datos y las relaciones entre ellos están organizados en tablas de filas y columnas, para que no se introduzcan datos inconsistentes.</a:t>
            </a:r>
            <a:r>
              <a:rPr lang="es-CL" sz="1600" dirty="0">
                <a:solidFill>
                  <a:schemeClr val="bg1"/>
                </a:solidFill>
              </a:rPr>
              <a:t> </a:t>
            </a:r>
            <a:endParaRPr sz="1600" b="0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5072057" y="582042"/>
            <a:ext cx="370769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 dirty="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Integridad Referencial</a:t>
            </a:r>
            <a:endParaRPr sz="3000" b="0" i="0" u="none" strike="noStrike" cap="none" dirty="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266905" y="444884"/>
            <a:ext cx="406780" cy="408603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317068" y="540458"/>
            <a:ext cx="306453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none" strike="noStrike" cap="none" dirty="0">
                <a:solidFill>
                  <a:srgbClr val="FFFFFF"/>
                </a:solidFill>
                <a:latin typeface="Halant"/>
                <a:ea typeface="Halant"/>
                <a:cs typeface="Halant"/>
                <a:sym typeface="Halant"/>
              </a:rPr>
              <a:t>1</a:t>
            </a:r>
            <a:endParaRPr dirty="0"/>
          </a:p>
        </p:txBody>
      </p:sp>
      <p:grpSp>
        <p:nvGrpSpPr>
          <p:cNvPr id="217" name="Google Shape;217;p15"/>
          <p:cNvGrpSpPr/>
          <p:nvPr/>
        </p:nvGrpSpPr>
        <p:grpSpPr>
          <a:xfrm>
            <a:off x="266905" y="2277136"/>
            <a:ext cx="406780" cy="408603"/>
            <a:chOff x="2431" y="0"/>
            <a:chExt cx="1084746" cy="1089608"/>
          </a:xfrm>
        </p:grpSpPr>
        <p:sp>
          <p:nvSpPr>
            <p:cNvPr id="218" name="Google Shape;218;p15"/>
            <p:cNvSpPr/>
            <p:nvPr/>
          </p:nvSpPr>
          <p:spPr>
            <a:xfrm>
              <a:off x="2431" y="0"/>
              <a:ext cx="1084746" cy="108960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0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136200" y="254864"/>
              <a:ext cx="817208" cy="683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 i="0" u="none" strike="noStrike" cap="none" dirty="0">
                  <a:solidFill>
                    <a:srgbClr val="FFFFFF"/>
                  </a:solidFill>
                  <a:latin typeface="Halant"/>
                  <a:ea typeface="Halant"/>
                  <a:cs typeface="Halant"/>
                  <a:sym typeface="Halant"/>
                </a:rPr>
                <a:t>2</a:t>
              </a:r>
              <a:endParaRPr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3279613-B065-C749-8A51-69ECECBCBA96}"/>
              </a:ext>
            </a:extLst>
          </p:cNvPr>
          <p:cNvSpPr txBox="1"/>
          <p:nvPr/>
        </p:nvSpPr>
        <p:spPr>
          <a:xfrm>
            <a:off x="837761" y="2301251"/>
            <a:ext cx="3417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Regla: </a:t>
            </a:r>
          </a:p>
          <a:p>
            <a:r>
              <a:rPr lang="es-ES" dirty="0">
                <a:solidFill>
                  <a:schemeClr val="bg1"/>
                </a:solidFill>
              </a:rPr>
              <a:t>Una base de datos no puede tener valores de claves externas sin pareja.</a:t>
            </a:r>
            <a:r>
              <a:rPr lang="es-CL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2" name="Google Shape;217;p15">
            <a:extLst>
              <a:ext uri="{FF2B5EF4-FFF2-40B4-BE49-F238E27FC236}">
                <a16:creationId xmlns:a16="http://schemas.microsoft.com/office/drawing/2014/main" id="{F2711C3C-2CE2-2C4D-BE0E-8176C1B0E6F3}"/>
              </a:ext>
            </a:extLst>
          </p:cNvPr>
          <p:cNvGrpSpPr/>
          <p:nvPr/>
        </p:nvGrpSpPr>
        <p:grpSpPr>
          <a:xfrm>
            <a:off x="266905" y="3148307"/>
            <a:ext cx="406780" cy="408603"/>
            <a:chOff x="2431" y="0"/>
            <a:chExt cx="1084746" cy="1089608"/>
          </a:xfrm>
        </p:grpSpPr>
        <p:sp>
          <p:nvSpPr>
            <p:cNvPr id="13" name="Google Shape;218;p15">
              <a:extLst>
                <a:ext uri="{FF2B5EF4-FFF2-40B4-BE49-F238E27FC236}">
                  <a16:creationId xmlns:a16="http://schemas.microsoft.com/office/drawing/2014/main" id="{DEC6E06E-E44A-7643-A231-38E25E2A052A}"/>
                </a:ext>
              </a:extLst>
            </p:cNvPr>
            <p:cNvSpPr/>
            <p:nvPr/>
          </p:nvSpPr>
          <p:spPr>
            <a:xfrm>
              <a:off x="2431" y="0"/>
              <a:ext cx="1084746" cy="108960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0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15">
              <a:extLst>
                <a:ext uri="{FF2B5EF4-FFF2-40B4-BE49-F238E27FC236}">
                  <a16:creationId xmlns:a16="http://schemas.microsoft.com/office/drawing/2014/main" id="{BB7815AE-7449-BB43-A6E2-1C0A3FF8F650}"/>
                </a:ext>
              </a:extLst>
            </p:cNvPr>
            <p:cNvSpPr txBox="1"/>
            <p:nvPr/>
          </p:nvSpPr>
          <p:spPr>
            <a:xfrm>
              <a:off x="136199" y="254864"/>
              <a:ext cx="817207" cy="820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 i="0" u="none" strike="noStrike" cap="none" dirty="0">
                  <a:solidFill>
                    <a:srgbClr val="FFFFFF"/>
                  </a:solidFill>
                  <a:latin typeface="Halant"/>
                  <a:ea typeface="Halant"/>
                  <a:cs typeface="Halant"/>
                  <a:sym typeface="Halant"/>
                </a:rPr>
                <a:t>3</a:t>
              </a:r>
              <a:endParaRPr dirty="0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9A6BFE-B588-B346-AE83-8CB9908A9A61}"/>
              </a:ext>
            </a:extLst>
          </p:cNvPr>
          <p:cNvSpPr txBox="1"/>
          <p:nvPr/>
        </p:nvSpPr>
        <p:spPr>
          <a:xfrm>
            <a:off x="837761" y="3133854"/>
            <a:ext cx="3417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Ventajas:</a:t>
            </a:r>
          </a:p>
          <a:p>
            <a:r>
              <a:rPr lang="es-ES" dirty="0">
                <a:solidFill>
                  <a:schemeClr val="bg1"/>
                </a:solidFill>
              </a:rPr>
              <a:t>Asegurar que estas referencias entre los datos están intactas y son válidas</a:t>
            </a:r>
            <a:r>
              <a:rPr lang="es-CL" dirty="0">
                <a:solidFill>
                  <a:schemeClr val="bg1"/>
                </a:solidFill>
              </a:rPr>
              <a:t>.</a:t>
            </a:r>
          </a:p>
          <a:p>
            <a:r>
              <a:rPr lang="es-ES" dirty="0">
                <a:solidFill>
                  <a:schemeClr val="bg1"/>
                </a:solidFill>
              </a:rPr>
              <a:t>Usa el código existente en un motor de base de datos.</a:t>
            </a:r>
            <a:endParaRPr lang="es-CL" dirty="0">
              <a:solidFill>
                <a:schemeClr val="bg1"/>
              </a:solidFill>
            </a:endParaRPr>
          </a:p>
        </p:txBody>
      </p:sp>
      <p:grpSp>
        <p:nvGrpSpPr>
          <p:cNvPr id="26" name="Google Shape;217;p15">
            <a:extLst>
              <a:ext uri="{FF2B5EF4-FFF2-40B4-BE49-F238E27FC236}">
                <a16:creationId xmlns:a16="http://schemas.microsoft.com/office/drawing/2014/main" id="{39835A3C-3AA9-3D42-B083-C0084414B9E4}"/>
              </a:ext>
            </a:extLst>
          </p:cNvPr>
          <p:cNvGrpSpPr/>
          <p:nvPr/>
        </p:nvGrpSpPr>
        <p:grpSpPr>
          <a:xfrm>
            <a:off x="4501201" y="3258334"/>
            <a:ext cx="406780" cy="408603"/>
            <a:chOff x="2431" y="0"/>
            <a:chExt cx="1084746" cy="1089608"/>
          </a:xfrm>
        </p:grpSpPr>
        <p:sp>
          <p:nvSpPr>
            <p:cNvPr id="27" name="Google Shape;218;p15">
              <a:extLst>
                <a:ext uri="{FF2B5EF4-FFF2-40B4-BE49-F238E27FC236}">
                  <a16:creationId xmlns:a16="http://schemas.microsoft.com/office/drawing/2014/main" id="{1C4D1561-9A71-D249-8363-CE3D2F18FE68}"/>
                </a:ext>
              </a:extLst>
            </p:cNvPr>
            <p:cNvSpPr/>
            <p:nvPr/>
          </p:nvSpPr>
          <p:spPr>
            <a:xfrm>
              <a:off x="2431" y="0"/>
              <a:ext cx="1084746" cy="108960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0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9;p15">
              <a:extLst>
                <a:ext uri="{FF2B5EF4-FFF2-40B4-BE49-F238E27FC236}">
                  <a16:creationId xmlns:a16="http://schemas.microsoft.com/office/drawing/2014/main" id="{A9083FAC-E005-CC45-A5C8-D94424AB71D2}"/>
                </a:ext>
              </a:extLst>
            </p:cNvPr>
            <p:cNvSpPr txBox="1"/>
            <p:nvPr/>
          </p:nvSpPr>
          <p:spPr>
            <a:xfrm>
              <a:off x="136199" y="254864"/>
              <a:ext cx="817207" cy="820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 i="0" u="none" strike="noStrike" cap="none" dirty="0">
                  <a:solidFill>
                    <a:srgbClr val="FFFFFF"/>
                  </a:solidFill>
                  <a:latin typeface="Halant"/>
                  <a:ea typeface="Halant"/>
                  <a:cs typeface="Halant"/>
                  <a:sym typeface="Halant"/>
                </a:rPr>
                <a:t>3</a:t>
              </a:r>
              <a:endParaRPr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EA4B8F7-D709-474B-86C5-66246B7D6F04}"/>
              </a:ext>
            </a:extLst>
          </p:cNvPr>
          <p:cNvSpPr txBox="1"/>
          <p:nvPr/>
        </p:nvSpPr>
        <p:spPr>
          <a:xfrm>
            <a:off x="5072057" y="3243881"/>
            <a:ext cx="3417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Consecuencias:</a:t>
            </a:r>
          </a:p>
          <a:p>
            <a:r>
              <a:rPr lang="es-ES" dirty="0">
                <a:solidFill>
                  <a:schemeClr val="bg1"/>
                </a:solidFill>
              </a:rPr>
              <a:t>Ignorar la integridad referencial, es que el código de programación que tiene defectos, o errores, funciona mal y es difícil extenderlo.</a:t>
            </a:r>
            <a:r>
              <a:rPr lang="es-CL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58945" y="186117"/>
            <a:ext cx="8634202" cy="482285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868972" y="780583"/>
            <a:ext cx="512542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Modificar una tabla: ALTER TABLE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6"/>
          <p:cNvCxnSpPr/>
          <p:nvPr/>
        </p:nvCxnSpPr>
        <p:spPr>
          <a:xfrm>
            <a:off x="964380" y="13494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137EE09F-52F2-874F-B5E5-AC06FBAA7EE7}"/>
              </a:ext>
            </a:extLst>
          </p:cNvPr>
          <p:cNvGrpSpPr/>
          <p:nvPr/>
        </p:nvGrpSpPr>
        <p:grpSpPr>
          <a:xfrm>
            <a:off x="1862666" y="1587407"/>
            <a:ext cx="3341511" cy="937725"/>
            <a:chOff x="640179" y="2077807"/>
            <a:chExt cx="2308901" cy="1335776"/>
          </a:xfrm>
        </p:grpSpPr>
        <p:sp>
          <p:nvSpPr>
            <p:cNvPr id="105" name="Google Shape;105;p6"/>
            <p:cNvSpPr/>
            <p:nvPr/>
          </p:nvSpPr>
          <p:spPr>
            <a:xfrm>
              <a:off x="640179" y="2077807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681834" y="2229898"/>
              <a:ext cx="2156628" cy="1183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s-ES" dirty="0">
                  <a:solidFill>
                    <a:schemeClr val="bg1"/>
                  </a:solidFill>
                </a:rPr>
                <a:t>Permite cambiar el tipo de datos y propiedades de una determinada columna.</a:t>
              </a:r>
              <a:r>
                <a:rPr lang="es-CL" sz="1800" dirty="0">
                  <a:solidFill>
                    <a:schemeClr val="bg1"/>
                  </a:solidFill>
                </a:rPr>
                <a:t> </a:t>
              </a:r>
              <a:endParaRPr lang="es-ES_tradnl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F32598B-38A0-DE42-9B13-00406F6F494A}"/>
              </a:ext>
            </a:extLst>
          </p:cNvPr>
          <p:cNvGrpSpPr/>
          <p:nvPr/>
        </p:nvGrpSpPr>
        <p:grpSpPr>
          <a:xfrm>
            <a:off x="546001" y="2887847"/>
            <a:ext cx="2109847" cy="1117633"/>
            <a:chOff x="534713" y="2543061"/>
            <a:chExt cx="2308901" cy="1227473"/>
          </a:xfrm>
        </p:grpSpPr>
        <p:sp>
          <p:nvSpPr>
            <p:cNvPr id="109" name="Google Shape;109;p6"/>
            <p:cNvSpPr/>
            <p:nvPr/>
          </p:nvSpPr>
          <p:spPr>
            <a:xfrm>
              <a:off x="534713" y="2543061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580517" y="2855605"/>
              <a:ext cx="226309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4000" b="1" i="0" u="none" strike="noStrike" cap="none" dirty="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Sintaxis</a:t>
              </a:r>
              <a:endParaRPr dirty="0"/>
            </a:p>
          </p:txBody>
        </p:sp>
      </p:grp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6B9C38-FDB3-3D4E-93B2-82049BD4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87879"/>
              </p:ext>
            </p:extLst>
          </p:nvPr>
        </p:nvGraphicFramePr>
        <p:xfrm>
          <a:off x="1647480" y="3972583"/>
          <a:ext cx="6950519" cy="861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50519">
                  <a:extLst>
                    <a:ext uri="{9D8B030D-6E8A-4147-A177-3AD203B41FA5}">
                      <a16:colId xmlns:a16="http://schemas.microsoft.com/office/drawing/2014/main" val="1928006882"/>
                    </a:ext>
                  </a:extLst>
                </a:gridCol>
              </a:tblGrid>
              <a:tr h="861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ALTER TABLE </a:t>
                      </a:r>
                      <a:r>
                        <a:rPr lang="es-ES" sz="1200" dirty="0" err="1">
                          <a:effectLst/>
                        </a:rPr>
                        <a:t>nombreTabla</a:t>
                      </a:r>
                      <a:r>
                        <a:rPr lang="es-ES" sz="1200" dirty="0">
                          <a:effectLst/>
                        </a:rPr>
                        <a:t> MODIFY (columna tipo [propiedades] [</a:t>
                      </a:r>
                      <a:r>
                        <a:rPr lang="es-ES" sz="1200" dirty="0" err="1">
                          <a:effectLst/>
                        </a:rPr>
                        <a:t>columnaSiguiente</a:t>
                      </a:r>
                      <a:r>
                        <a:rPr lang="es-ES" sz="1200" dirty="0">
                          <a:effectLst/>
                        </a:rPr>
                        <a:t> tipo [propiedades] ...]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8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2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641604" y="303449"/>
            <a:ext cx="582403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Modificación de tablas</a:t>
            </a:r>
            <a:endParaRPr sz="32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3F35B-D061-754C-9459-C05DEAE359F2}"/>
              </a:ext>
            </a:extLst>
          </p:cNvPr>
          <p:cNvSpPr txBox="1"/>
          <p:nvPr/>
        </p:nvSpPr>
        <p:spPr>
          <a:xfrm>
            <a:off x="379819" y="894380"/>
            <a:ext cx="41921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Reglas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Incrementar precisión o largo de los tipos de datos.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Solo se puede reducir la anchura de una columna si ésta posee nulos en todos los registros, o bien si todos los valores existentes tienen un tamaño menor o igual a la nueva anchura.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Se puede pasar de CHAR a VARCHAR y viceversa (si no se modifica la anchura).</a:t>
            </a: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CA6958-367F-1E4D-A2A9-257414D6F013}"/>
              </a:ext>
            </a:extLst>
          </p:cNvPr>
          <p:cNvSpPr txBox="1"/>
          <p:nvPr/>
        </p:nvSpPr>
        <p:spPr>
          <a:xfrm>
            <a:off x="4572000" y="1315721"/>
            <a:ext cx="41921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Se puede pasar de DATE a TIMESTAMP y viceversa.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Cualquier otro cambio solo es posible si la tabla está vacía.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Si, a través de este comando, se modifica el valor de la propiedad DEFAULT de una tabla; dicho cambio solo tendrá efecto en la inserción de nuevas filas.</a:t>
            </a: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644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-124176" y="-33867"/>
            <a:ext cx="5385732" cy="5212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2571652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786" y="-34290"/>
            <a:ext cx="7106214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1799596" y="3760247"/>
            <a:ext cx="1225823" cy="123131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4572000" y="296059"/>
            <a:ext cx="3299209" cy="4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</a:p>
        </p:txBody>
      </p:sp>
      <p:cxnSp>
        <p:nvCxnSpPr>
          <p:cNvPr id="159" name="Google Shape;159;p10"/>
          <p:cNvCxnSpPr/>
          <p:nvPr/>
        </p:nvCxnSpPr>
        <p:spPr>
          <a:xfrm>
            <a:off x="5165059" y="206332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4881050-86E3-444F-9455-4C8DCF23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11543"/>
              </p:ext>
            </p:extLst>
          </p:nvPr>
        </p:nvGraphicFramePr>
        <p:xfrm>
          <a:off x="4321858" y="1346444"/>
          <a:ext cx="4536074" cy="834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6074">
                  <a:extLst>
                    <a:ext uri="{9D8B030D-6E8A-4147-A177-3AD203B41FA5}">
                      <a16:colId xmlns:a16="http://schemas.microsoft.com/office/drawing/2014/main" val="1939370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ALTER TABLE escuela MODIFY COLUMN localidad VARCHAR(50) DEFAULT 'Talca';</a:t>
                      </a:r>
                      <a:endParaRPr lang="es-CL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64828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11827881-A68B-644A-9D3F-A6C5C31101B3}"/>
              </a:ext>
            </a:extLst>
          </p:cNvPr>
          <p:cNvSpPr/>
          <p:nvPr/>
        </p:nvSpPr>
        <p:spPr>
          <a:xfrm>
            <a:off x="3804356" y="2388247"/>
            <a:ext cx="5218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Modificar el nombre del campo de una tabla</a:t>
            </a:r>
            <a:r>
              <a:rPr lang="es-CL" dirty="0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047FBD-BE2C-0A4A-9519-8E117673823E}"/>
              </a:ext>
            </a:extLst>
          </p:cNvPr>
          <p:cNvSpPr/>
          <p:nvPr/>
        </p:nvSpPr>
        <p:spPr>
          <a:xfrm>
            <a:off x="3804355" y="881384"/>
            <a:ext cx="5218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Modificar el campo de una tabla, usando el comando MODIFY</a:t>
            </a:r>
            <a:r>
              <a:rPr lang="es-CL" dirty="0"/>
              <a:t>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415B0BF-5B4A-8B46-B454-E16EDD3E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95668"/>
              </p:ext>
            </p:extLst>
          </p:nvPr>
        </p:nvGraphicFramePr>
        <p:xfrm>
          <a:off x="4411580" y="3282894"/>
          <a:ext cx="4153225" cy="827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3225">
                  <a:extLst>
                    <a:ext uri="{9D8B030D-6E8A-4147-A177-3AD203B41FA5}">
                      <a16:colId xmlns:a16="http://schemas.microsoft.com/office/drawing/2014/main" val="553446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ALTER TABLE escuela RENAME COLUMN localidad TO </a:t>
                      </a:r>
                      <a:r>
                        <a:rPr lang="es-ES" sz="1200" dirty="0" err="1">
                          <a:effectLst/>
                        </a:rPr>
                        <a:t>nombrelocalidad</a:t>
                      </a:r>
                      <a:r>
                        <a:rPr lang="es-ES" sz="1200" dirty="0">
                          <a:effectLst/>
                        </a:rPr>
                        <a:t>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4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8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58945" y="186117"/>
            <a:ext cx="8634202" cy="482285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868972" y="780583"/>
            <a:ext cx="50464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Eliminar una tabla: DROP TABLE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6"/>
          <p:cNvCxnSpPr/>
          <p:nvPr/>
        </p:nvCxnSpPr>
        <p:spPr>
          <a:xfrm>
            <a:off x="964380" y="13494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137EE09F-52F2-874F-B5E5-AC06FBAA7EE7}"/>
              </a:ext>
            </a:extLst>
          </p:cNvPr>
          <p:cNvGrpSpPr/>
          <p:nvPr/>
        </p:nvGrpSpPr>
        <p:grpSpPr>
          <a:xfrm>
            <a:off x="1862666" y="1587406"/>
            <a:ext cx="3341511" cy="861695"/>
            <a:chOff x="640179" y="2077807"/>
            <a:chExt cx="2308901" cy="1227473"/>
          </a:xfrm>
        </p:grpSpPr>
        <p:sp>
          <p:nvSpPr>
            <p:cNvPr id="105" name="Google Shape;105;p6"/>
            <p:cNvSpPr/>
            <p:nvPr/>
          </p:nvSpPr>
          <p:spPr>
            <a:xfrm>
              <a:off x="640179" y="2077807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681834" y="2229898"/>
              <a:ext cx="2156628" cy="832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s-ES" sz="1600" dirty="0">
                  <a:solidFill>
                    <a:schemeClr val="bg1"/>
                  </a:solidFill>
                </a:rPr>
                <a:t>Permite eliminar la tabla en cuestión.</a:t>
              </a:r>
              <a:r>
                <a:rPr lang="es-CL" sz="1600" dirty="0">
                  <a:solidFill>
                    <a:schemeClr val="bg1"/>
                  </a:solidFill>
                </a:rPr>
                <a:t> 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F32598B-38A0-DE42-9B13-00406F6F494A}"/>
              </a:ext>
            </a:extLst>
          </p:cNvPr>
          <p:cNvGrpSpPr/>
          <p:nvPr/>
        </p:nvGrpSpPr>
        <p:grpSpPr>
          <a:xfrm>
            <a:off x="546001" y="2887847"/>
            <a:ext cx="2109847" cy="1117633"/>
            <a:chOff x="534713" y="2543061"/>
            <a:chExt cx="2308901" cy="1227473"/>
          </a:xfrm>
        </p:grpSpPr>
        <p:sp>
          <p:nvSpPr>
            <p:cNvPr id="109" name="Google Shape;109;p6"/>
            <p:cNvSpPr/>
            <p:nvPr/>
          </p:nvSpPr>
          <p:spPr>
            <a:xfrm>
              <a:off x="534713" y="2543061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580517" y="2855605"/>
              <a:ext cx="226309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4000" b="1" i="0" u="none" strike="noStrike" cap="none" dirty="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Sintaxis</a:t>
              </a:r>
              <a:endParaRPr dirty="0"/>
            </a:p>
          </p:txBody>
        </p:sp>
      </p:grp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6B9C38-FDB3-3D4E-93B2-82049BD4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5529"/>
              </p:ext>
            </p:extLst>
          </p:nvPr>
        </p:nvGraphicFramePr>
        <p:xfrm>
          <a:off x="1647481" y="3972583"/>
          <a:ext cx="5509676" cy="687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9676">
                  <a:extLst>
                    <a:ext uri="{9D8B030D-6E8A-4147-A177-3AD203B41FA5}">
                      <a16:colId xmlns:a16="http://schemas.microsoft.com/office/drawing/2014/main" val="1928006882"/>
                    </a:ext>
                  </a:extLst>
                </a:gridCol>
              </a:tblGrid>
              <a:tr h="6445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DROP TABLE </a:t>
                      </a:r>
                      <a:r>
                        <a:rPr lang="es-ES" sz="1600" dirty="0" err="1">
                          <a:effectLst/>
                        </a:rPr>
                        <a:t>nombreTabla</a:t>
                      </a:r>
                      <a:endParaRPr lang="es-CL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8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9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641604" y="348605"/>
            <a:ext cx="582403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Borrado</a:t>
            </a:r>
            <a:r>
              <a:rPr lang="es-CL" sz="40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de tablas</a:t>
            </a:r>
            <a:endParaRPr sz="32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3F35B-D061-754C-9459-C05DEAE359F2}"/>
              </a:ext>
            </a:extLst>
          </p:cNvPr>
          <p:cNvSpPr txBox="1"/>
          <p:nvPr/>
        </p:nvSpPr>
        <p:spPr>
          <a:xfrm>
            <a:off x="379819" y="1233050"/>
            <a:ext cx="4192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Al borrar una Tabla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Desaparecen todos los datos.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Cualquier vista y sinónimo referente a la tabla seguirá existiendo, pero ya no funcionará (conviene eliminarlos).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CA6958-367F-1E4D-A2A9-257414D6F013}"/>
              </a:ext>
            </a:extLst>
          </p:cNvPr>
          <p:cNvSpPr txBox="1"/>
          <p:nvPr/>
        </p:nvSpPr>
        <p:spPr>
          <a:xfrm>
            <a:off x="4572000" y="1654391"/>
            <a:ext cx="4192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Las transacciones pendientes son aceptadas (COMMIT), en aquellas bases de datos que tengan la posibilidad de utilizar transacciones.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Lógicamente, solo se pueden eliminar las tablas sobre las que se tiene permiso de borrado.</a:t>
            </a: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3582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-124176" y="-33867"/>
            <a:ext cx="5385732" cy="5212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2571652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786" y="-34290"/>
            <a:ext cx="7106214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1799596" y="3760247"/>
            <a:ext cx="1225823" cy="123131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4198554" y="781481"/>
            <a:ext cx="3299209" cy="4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</a:p>
        </p:txBody>
      </p:sp>
      <p:cxnSp>
        <p:nvCxnSpPr>
          <p:cNvPr id="159" name="Google Shape;159;p10"/>
          <p:cNvCxnSpPr/>
          <p:nvPr/>
        </p:nvCxnSpPr>
        <p:spPr>
          <a:xfrm>
            <a:off x="5165059" y="206332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F047FBD-BE2C-0A4A-9519-8E117673823E}"/>
              </a:ext>
            </a:extLst>
          </p:cNvPr>
          <p:cNvSpPr/>
          <p:nvPr/>
        </p:nvSpPr>
        <p:spPr>
          <a:xfrm>
            <a:off x="3804355" y="1728057"/>
            <a:ext cx="5218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Eliminación de una tabla</a:t>
            </a:r>
            <a:r>
              <a:rPr lang="es-CL" dirty="0"/>
              <a:t>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74CE44-2883-3A4D-8496-5DB7C2D3B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63502"/>
              </p:ext>
            </p:extLst>
          </p:nvPr>
        </p:nvGraphicFramePr>
        <p:xfrm>
          <a:off x="4053769" y="2146440"/>
          <a:ext cx="4719391" cy="617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9391">
                  <a:extLst>
                    <a:ext uri="{9D8B030D-6E8A-4147-A177-3AD203B41FA5}">
                      <a16:colId xmlns:a16="http://schemas.microsoft.com/office/drawing/2014/main" val="377687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DROP TABLE </a:t>
                      </a:r>
                      <a:r>
                        <a:rPr lang="es-ES" sz="1200" dirty="0" err="1">
                          <a:effectLst/>
                        </a:rPr>
                        <a:t>profesor_asignatura</a:t>
                      </a:r>
                      <a:r>
                        <a:rPr lang="es-ES" sz="1200" dirty="0">
                          <a:effectLst/>
                        </a:rPr>
                        <a:t>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026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58945" y="186117"/>
            <a:ext cx="8634202" cy="482285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868971" y="780583"/>
            <a:ext cx="628818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Truncado de una tabla: TRUNCATE TABLE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6"/>
          <p:cNvCxnSpPr/>
          <p:nvPr/>
        </p:nvCxnSpPr>
        <p:spPr>
          <a:xfrm>
            <a:off x="964380" y="13494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137EE09F-52F2-874F-B5E5-AC06FBAA7EE7}"/>
              </a:ext>
            </a:extLst>
          </p:cNvPr>
          <p:cNvGrpSpPr/>
          <p:nvPr/>
        </p:nvGrpSpPr>
        <p:grpSpPr>
          <a:xfrm>
            <a:off x="1862666" y="1587406"/>
            <a:ext cx="3341511" cy="861695"/>
            <a:chOff x="640179" y="2077807"/>
            <a:chExt cx="2308901" cy="1227473"/>
          </a:xfrm>
        </p:grpSpPr>
        <p:sp>
          <p:nvSpPr>
            <p:cNvPr id="105" name="Google Shape;105;p6"/>
            <p:cNvSpPr/>
            <p:nvPr/>
          </p:nvSpPr>
          <p:spPr>
            <a:xfrm>
              <a:off x="640179" y="2077807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681834" y="2229898"/>
              <a:ext cx="2156628" cy="876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s-ES" sz="1600" dirty="0">
                  <a:solidFill>
                    <a:schemeClr val="bg1"/>
                  </a:solidFill>
                </a:rPr>
                <a:t>Se utiliza para eliminar todas las filas de una tabla.</a:t>
              </a:r>
              <a:r>
                <a:rPr lang="es-CL" sz="1800" dirty="0">
                  <a:solidFill>
                    <a:schemeClr val="bg1"/>
                  </a:solidFill>
                </a:rPr>
                <a:t> </a:t>
              </a:r>
              <a:endParaRPr lang="es-ES_tradnl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F32598B-38A0-DE42-9B13-00406F6F494A}"/>
              </a:ext>
            </a:extLst>
          </p:cNvPr>
          <p:cNvGrpSpPr/>
          <p:nvPr/>
        </p:nvGrpSpPr>
        <p:grpSpPr>
          <a:xfrm>
            <a:off x="546001" y="2887847"/>
            <a:ext cx="2109847" cy="1117633"/>
            <a:chOff x="534713" y="2543061"/>
            <a:chExt cx="2308901" cy="1227473"/>
          </a:xfrm>
        </p:grpSpPr>
        <p:sp>
          <p:nvSpPr>
            <p:cNvPr id="109" name="Google Shape;109;p6"/>
            <p:cNvSpPr/>
            <p:nvPr/>
          </p:nvSpPr>
          <p:spPr>
            <a:xfrm>
              <a:off x="534713" y="2543061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580517" y="2855605"/>
              <a:ext cx="226309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4000" b="1" i="0" u="none" strike="noStrike" cap="none" dirty="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Sintaxis</a:t>
              </a:r>
              <a:endParaRPr dirty="0"/>
            </a:p>
          </p:txBody>
        </p:sp>
      </p:grp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6B9C38-FDB3-3D4E-93B2-82049BD4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37319"/>
              </p:ext>
            </p:extLst>
          </p:nvPr>
        </p:nvGraphicFramePr>
        <p:xfrm>
          <a:off x="1647481" y="3972583"/>
          <a:ext cx="5509676" cy="687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9676">
                  <a:extLst>
                    <a:ext uri="{9D8B030D-6E8A-4147-A177-3AD203B41FA5}">
                      <a16:colId xmlns:a16="http://schemas.microsoft.com/office/drawing/2014/main" val="1928006882"/>
                    </a:ext>
                  </a:extLst>
                </a:gridCol>
              </a:tblGrid>
              <a:tr h="6445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TRUNCATE TABLE </a:t>
                      </a:r>
                      <a:r>
                        <a:rPr lang="es-ES" sz="1600" dirty="0" err="1">
                          <a:effectLst/>
                        </a:rPr>
                        <a:t>nombreTabla</a:t>
                      </a:r>
                      <a:endParaRPr lang="es-CL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8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8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641604" y="348605"/>
            <a:ext cx="582403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Borrado</a:t>
            </a:r>
            <a:r>
              <a:rPr lang="es-CL" sz="40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de tablas</a:t>
            </a:r>
            <a:endParaRPr sz="32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3F35B-D061-754C-9459-C05DEAE359F2}"/>
              </a:ext>
            </a:extLst>
          </p:cNvPr>
          <p:cNvSpPr txBox="1"/>
          <p:nvPr/>
        </p:nvSpPr>
        <p:spPr>
          <a:xfrm>
            <a:off x="379819" y="1233050"/>
            <a:ext cx="41921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Usar TRUNCATE TABLE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Puede ser más eficaz que eliminar y volver a crear una tabla.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Puede ser más rápido que eliminar todas las filas con la declaración DELETE, especialmente si la tabla tiene numerosos desencadenadores, índices y otras dependencias.</a:t>
            </a: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916500" y="700455"/>
            <a:ext cx="7637296" cy="16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CL" sz="4800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¿Qué es el Lenguaje de Definición de Datos (DDL)?</a:t>
            </a:r>
            <a:endParaRPr sz="4800" dirty="0">
              <a:solidFill>
                <a:srgbClr val="EFEFEF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F921E2F0-F684-4DF2-933C-E2825CF2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4" y="3547634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-124176" y="-33867"/>
            <a:ext cx="5385732" cy="5212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2571652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786" y="-34290"/>
            <a:ext cx="7106214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1799596" y="3760247"/>
            <a:ext cx="1225823" cy="123131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4198554" y="781481"/>
            <a:ext cx="3299209" cy="4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</a:p>
        </p:txBody>
      </p:sp>
      <p:cxnSp>
        <p:nvCxnSpPr>
          <p:cNvPr id="159" name="Google Shape;159;p10"/>
          <p:cNvCxnSpPr/>
          <p:nvPr/>
        </p:nvCxnSpPr>
        <p:spPr>
          <a:xfrm>
            <a:off x="5165059" y="206332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F047FBD-BE2C-0A4A-9519-8E117673823E}"/>
              </a:ext>
            </a:extLst>
          </p:cNvPr>
          <p:cNvSpPr/>
          <p:nvPr/>
        </p:nvSpPr>
        <p:spPr>
          <a:xfrm>
            <a:off x="3925779" y="1601450"/>
            <a:ext cx="5218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Eliminación de datos de una tabla “truncando” datos</a:t>
            </a:r>
            <a:r>
              <a:rPr lang="es-CL" dirty="0"/>
              <a:t>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BF5E666-ACBD-124F-9D32-13E685E01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6607"/>
              </p:ext>
            </p:extLst>
          </p:nvPr>
        </p:nvGraphicFramePr>
        <p:xfrm>
          <a:off x="4090672" y="2263076"/>
          <a:ext cx="4577975" cy="617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7975">
                  <a:extLst>
                    <a:ext uri="{9D8B030D-6E8A-4147-A177-3AD203B41FA5}">
                      <a16:colId xmlns:a16="http://schemas.microsoft.com/office/drawing/2014/main" val="4216558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TRUNCATE TABLE </a:t>
                      </a:r>
                      <a:r>
                        <a:rPr lang="es-ES" sz="1200" dirty="0" err="1">
                          <a:effectLst/>
                        </a:rPr>
                        <a:t>profesor_asignatura</a:t>
                      </a:r>
                      <a:r>
                        <a:rPr lang="es-ES" sz="1200" dirty="0">
                          <a:effectLst/>
                        </a:rPr>
                        <a:t>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26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6800" y="0"/>
            <a:ext cx="9160800" cy="519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: una sola esquina redondeada 1">
            <a:extLst>
              <a:ext uri="{FF2B5EF4-FFF2-40B4-BE49-F238E27FC236}">
                <a16:creationId xmlns:a16="http://schemas.microsoft.com/office/drawing/2014/main" id="{25B8C376-C64B-4AB4-8186-E0C2BF48BA26}"/>
              </a:ext>
            </a:extLst>
          </p:cNvPr>
          <p:cNvSpPr/>
          <p:nvPr/>
        </p:nvSpPr>
        <p:spPr>
          <a:xfrm>
            <a:off x="-221883" y="0"/>
            <a:ext cx="3855758" cy="519480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8.jpg">
            <a:extLst>
              <a:ext uri="{FF2B5EF4-FFF2-40B4-BE49-F238E27FC236}">
                <a16:creationId xmlns:a16="http://schemas.microsoft.com/office/drawing/2014/main" id="{E87A64C9-3230-4E72-BF34-BB325B68C12A}"/>
              </a:ext>
            </a:extLst>
          </p:cNvPr>
          <p:cNvPicPr/>
          <p:nvPr/>
        </p:nvPicPr>
        <p:blipFill>
          <a:blip r:embed="rId3"/>
          <a:srcRect t="32210" b="27752"/>
          <a:stretch>
            <a:fillRect/>
          </a:stretch>
        </p:blipFill>
        <p:spPr>
          <a:xfrm>
            <a:off x="-109435" y="1958307"/>
            <a:ext cx="3630862" cy="1514985"/>
          </a:xfrm>
          <a:prstGeom prst="rect">
            <a:avLst/>
          </a:prstGeom>
          <a:ln/>
        </p:spPr>
      </p:pic>
      <p:sp>
        <p:nvSpPr>
          <p:cNvPr id="6" name="Google Shape;251;p19">
            <a:extLst>
              <a:ext uri="{FF2B5EF4-FFF2-40B4-BE49-F238E27FC236}">
                <a16:creationId xmlns:a16="http://schemas.microsoft.com/office/drawing/2014/main" id="{92FDDCBE-7BFB-4874-A268-348C4009F095}"/>
              </a:ext>
            </a:extLst>
          </p:cNvPr>
          <p:cNvSpPr txBox="1"/>
          <p:nvPr/>
        </p:nvSpPr>
        <p:spPr>
          <a:xfrm>
            <a:off x="4444411" y="1699652"/>
            <a:ext cx="428492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GRACIAS POR LA ATENCIÓN</a:t>
            </a:r>
            <a:endParaRPr dirty="0"/>
          </a:p>
        </p:txBody>
      </p:sp>
      <p:sp>
        <p:nvSpPr>
          <p:cNvPr id="8" name="Google Shape;252;p19">
            <a:extLst>
              <a:ext uri="{FF2B5EF4-FFF2-40B4-BE49-F238E27FC236}">
                <a16:creationId xmlns:a16="http://schemas.microsoft.com/office/drawing/2014/main" id="{956CABD5-C63F-4B51-8630-C2A1A4D83CF1}"/>
              </a:ext>
            </a:extLst>
          </p:cNvPr>
          <p:cNvSpPr txBox="1"/>
          <p:nvPr/>
        </p:nvSpPr>
        <p:spPr>
          <a:xfrm>
            <a:off x="4508208" y="3094961"/>
            <a:ext cx="3540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rgbClr val="32D1D5"/>
                </a:solidFill>
                <a:latin typeface="Roboto"/>
                <a:ea typeface="Roboto"/>
                <a:cs typeface="Roboto"/>
                <a:sym typeface="Roboto"/>
              </a:rPr>
              <a:t>Nos vemos en la próxima clase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50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l="10581"/>
          <a:stretch/>
        </p:blipFill>
        <p:spPr>
          <a:xfrm>
            <a:off x="0" y="-68580"/>
            <a:ext cx="7147187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8580"/>
            <a:ext cx="6012180" cy="52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2225" y="-68580"/>
            <a:ext cx="6665596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4733925" y="1328202"/>
            <a:ext cx="4410075" cy="192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Definición</a:t>
            </a: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Operaciones Básicas</a:t>
            </a: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Creación de Tablas</a:t>
            </a: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Definición de Campos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800" b="0" i="0" u="none" strike="noStrike" cap="none" dirty="0">
                <a:solidFill>
                  <a:srgbClr val="F07424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667250" y="680100"/>
            <a:ext cx="332721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¿QUÉ VAMOS A VER?</a:t>
            </a:r>
            <a:endParaRPr sz="2500" b="1" i="0" u="none" strike="noStrike" cap="none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/>
        </p:nvSpPr>
        <p:spPr>
          <a:xfrm>
            <a:off x="868972" y="780583"/>
            <a:ext cx="506048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Lenguaje DDL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7"/>
          <p:cNvCxnSpPr/>
          <p:nvPr/>
        </p:nvCxnSpPr>
        <p:spPr>
          <a:xfrm>
            <a:off x="986958" y="183822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7"/>
          <p:cNvSpPr txBox="1"/>
          <p:nvPr/>
        </p:nvSpPr>
        <p:spPr>
          <a:xfrm>
            <a:off x="868971" y="2034084"/>
            <a:ext cx="347974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L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crees que es el Lenguaje DDL? </a:t>
            </a:r>
          </a:p>
          <a:p>
            <a:pPr marL="285750" lvl="0" indent="-285750">
              <a:buFontTx/>
              <a:buChar char="-"/>
            </a:pPr>
            <a:r>
              <a:rPr lang="es-CL" sz="1800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¿Crees que es necesario?</a:t>
            </a:r>
            <a:endParaRPr lang="es-CL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L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¿Puedes dar un ejemplo?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838220"/>
            <a:ext cx="4159306" cy="2895917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/>
        </p:nvSpPr>
        <p:spPr>
          <a:xfrm>
            <a:off x="868972" y="780583"/>
            <a:ext cx="506048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s-CL" sz="2500" b="1" i="0" u="none" strike="noStrike" cap="none" dirty="0" err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L" sz="2500" b="1" i="0" u="none" strike="noStrike" cap="none" dirty="0" err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7"/>
          <p:cNvCxnSpPr/>
          <p:nvPr/>
        </p:nvCxnSpPr>
        <p:spPr>
          <a:xfrm>
            <a:off x="954590" y="12575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9;p3">
            <a:extLst>
              <a:ext uri="{FF2B5EF4-FFF2-40B4-BE49-F238E27FC236}">
                <a16:creationId xmlns:a16="http://schemas.microsoft.com/office/drawing/2014/main" id="{68D601FB-D961-AF40-B31F-02282D773526}"/>
              </a:ext>
            </a:extLst>
          </p:cNvPr>
          <p:cNvSpPr/>
          <p:nvPr/>
        </p:nvSpPr>
        <p:spPr>
          <a:xfrm>
            <a:off x="1882832" y="1928553"/>
            <a:ext cx="5378335" cy="2834639"/>
          </a:xfrm>
          <a:prstGeom prst="rect">
            <a:avLst/>
          </a:prstGeom>
          <a:solidFill>
            <a:srgbClr val="C00000"/>
          </a:solidFill>
          <a:ln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Se encarga de la modificación de la estructura de los objetos de la base de datos</a:t>
            </a:r>
            <a:r>
              <a:rPr lang="es-CL" dirty="0"/>
              <a:t>.</a:t>
            </a:r>
          </a:p>
          <a:p>
            <a:pPr lvl="0">
              <a:buClr>
                <a:srgbClr val="33CCCC"/>
              </a:buClr>
              <a:buSzPts val="2400"/>
            </a:pPr>
            <a:endParaRPr lang="es-MX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Incluye órdenes para modificar, borrar o definir las tablas en las que se almacenan las bases de datos</a:t>
            </a:r>
            <a:r>
              <a:rPr lang="es-CL" dirty="0"/>
              <a:t>.</a:t>
            </a: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s-CL" dirty="0"/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ES" dirty="0"/>
              <a:t>Operaciones básicas: CREATE, ALTER, DROP y TRUNCATE</a:t>
            </a:r>
            <a:r>
              <a:rPr lang="es-CL" dirty="0"/>
              <a:t>.</a:t>
            </a:r>
            <a:endParaRPr lang="en-US" sz="2000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n-US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ES_tradnl" dirty="0">
                <a:ln w="22225">
                  <a:noFill/>
                  <a:prstDash val="solid"/>
                </a:ln>
                <a:solidFill>
                  <a:schemeClr val="bg1"/>
                </a:solidFill>
                <a:cs typeface="Calibri"/>
                <a:sym typeface="Calibri"/>
              </a:rPr>
              <a:t>Los Objetos puede ser: Tablas, Vistas, Columnas, Índices, etc.</a:t>
            </a: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s-ES_tradnl" sz="1050" dirty="0">
              <a:ln w="22225">
                <a:noFill/>
                <a:prstDash val="solid"/>
              </a:ln>
              <a:solidFill>
                <a:schemeClr val="bg1"/>
              </a:solidFill>
              <a:cs typeface="Calibri"/>
              <a:sym typeface="Calibri"/>
            </a:endParaRP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ES_tradnl" dirty="0">
                <a:ln w="22225">
                  <a:noFill/>
                  <a:prstDash val="solid"/>
                </a:ln>
                <a:solidFill>
                  <a:schemeClr val="bg1"/>
                </a:solidFill>
                <a:cs typeface="Calibri"/>
                <a:sym typeface="Calibri"/>
              </a:rPr>
              <a:t>No se pueden deshacer con un ROLLBACK.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58945" y="186117"/>
            <a:ext cx="8634202" cy="482285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868972" y="780583"/>
            <a:ext cx="299964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Comando CREATE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6"/>
          <p:cNvCxnSpPr/>
          <p:nvPr/>
        </p:nvCxnSpPr>
        <p:spPr>
          <a:xfrm>
            <a:off x="964380" y="1349496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137EE09F-52F2-874F-B5E5-AC06FBAA7EE7}"/>
              </a:ext>
            </a:extLst>
          </p:cNvPr>
          <p:cNvGrpSpPr/>
          <p:nvPr/>
        </p:nvGrpSpPr>
        <p:grpSpPr>
          <a:xfrm>
            <a:off x="1862666" y="1587407"/>
            <a:ext cx="3341511" cy="861695"/>
            <a:chOff x="640179" y="2077807"/>
            <a:chExt cx="2308901" cy="1227473"/>
          </a:xfrm>
        </p:grpSpPr>
        <p:sp>
          <p:nvSpPr>
            <p:cNvPr id="105" name="Google Shape;105;p6"/>
            <p:cNvSpPr/>
            <p:nvPr/>
          </p:nvSpPr>
          <p:spPr>
            <a:xfrm>
              <a:off x="640179" y="2077807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681834" y="2229898"/>
              <a:ext cx="215662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_tradnl" sz="1800" dirty="0">
                  <a:solidFill>
                    <a:schemeClr val="bg1"/>
                  </a:solidFill>
                </a:rPr>
                <a:t>Es la orden SQL que nos permite crear una Tabla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F32598B-38A0-DE42-9B13-00406F6F494A}"/>
              </a:ext>
            </a:extLst>
          </p:cNvPr>
          <p:cNvGrpSpPr/>
          <p:nvPr/>
        </p:nvGrpSpPr>
        <p:grpSpPr>
          <a:xfrm>
            <a:off x="546001" y="2887847"/>
            <a:ext cx="2109847" cy="1117633"/>
            <a:chOff x="534713" y="2543061"/>
            <a:chExt cx="2308901" cy="1227473"/>
          </a:xfrm>
        </p:grpSpPr>
        <p:sp>
          <p:nvSpPr>
            <p:cNvPr id="109" name="Google Shape;109;p6"/>
            <p:cNvSpPr/>
            <p:nvPr/>
          </p:nvSpPr>
          <p:spPr>
            <a:xfrm>
              <a:off x="534713" y="2543061"/>
              <a:ext cx="2308901" cy="1227473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580517" y="2855605"/>
              <a:ext cx="226309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4000" b="1" i="0" u="none" strike="noStrike" cap="none" dirty="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Sintaxis</a:t>
              </a:r>
              <a:endParaRPr dirty="0"/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6E9B5F9-4F0C-5844-A92D-CFB3C7949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69742"/>
              </p:ext>
            </p:extLst>
          </p:nvPr>
        </p:nvGraphicFramePr>
        <p:xfrm>
          <a:off x="1434665" y="3885905"/>
          <a:ext cx="7062710" cy="747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2710">
                  <a:extLst>
                    <a:ext uri="{9D8B030D-6E8A-4147-A177-3AD203B41FA5}">
                      <a16:colId xmlns:a16="http://schemas.microsoft.com/office/drawing/2014/main" val="3253661269"/>
                    </a:ext>
                  </a:extLst>
                </a:gridCol>
              </a:tblGrid>
              <a:tr h="7472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CREATE TABLE [esquema.] </a:t>
                      </a:r>
                      <a:r>
                        <a:rPr lang="es-ES" sz="1600" dirty="0" err="1">
                          <a:effectLst/>
                        </a:rPr>
                        <a:t>nombreDeTabla</a:t>
                      </a:r>
                      <a:r>
                        <a:rPr lang="es-ES" sz="1600" dirty="0">
                          <a:effectLst/>
                        </a:rPr>
                        <a:t> ( nombreDeLaColumna1 </a:t>
                      </a:r>
                      <a:r>
                        <a:rPr lang="es-ES" sz="1600" dirty="0" err="1">
                          <a:effectLst/>
                        </a:rPr>
                        <a:t>tipoDeDatos</a:t>
                      </a:r>
                      <a:r>
                        <a:rPr lang="es-ES" sz="1600" dirty="0">
                          <a:effectLst/>
                        </a:rPr>
                        <a:t> [DEFAULT valor] [restricciones] [, ...] );</a:t>
                      </a:r>
                      <a:endParaRPr lang="es-CL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61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641604" y="303449"/>
            <a:ext cx="582403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Creación de tablas</a:t>
            </a:r>
            <a:endParaRPr sz="32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3F35B-D061-754C-9459-C05DEAE359F2}"/>
              </a:ext>
            </a:extLst>
          </p:cNvPr>
          <p:cNvSpPr txBox="1"/>
          <p:nvPr/>
        </p:nvSpPr>
        <p:spPr>
          <a:xfrm>
            <a:off x="379819" y="894380"/>
            <a:ext cx="4192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Reglas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Deben comenzar con una letra.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No deben tener más de 30 caracteres.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Solo se permiten utilizar letras del alfabeto (inglés), números o el signo de subrayado (también los signos $ y #, pero esos se utilizan de manera especial, por lo que no son recomendados).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No puede haber dos tablas con el mismo nombre dentro del mismo esquema (pueden coincidir los nombres si están en distintos esquemas).</a:t>
            </a:r>
            <a:endParaRPr lang="es-C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CA6958-367F-1E4D-A2A9-257414D6F013}"/>
              </a:ext>
            </a:extLst>
          </p:cNvPr>
          <p:cNvSpPr txBox="1"/>
          <p:nvPr/>
        </p:nvSpPr>
        <p:spPr>
          <a:xfrm>
            <a:off x="4572000" y="1315721"/>
            <a:ext cx="41921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No puede coincidir con el nombre de una palabra reservada SQL (por ejemplo no se puede llamar SELECT a una tabla).</a:t>
            </a:r>
            <a:br>
              <a:rPr lang="es-ES" dirty="0">
                <a:solidFill>
                  <a:schemeClr val="bg1">
                    <a:lumMod val="75000"/>
                  </a:schemeClr>
                </a:solidFill>
              </a:rPr>
            </a:b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En el caso de que el nombre tenga espacios en blanco o caracteres nacionales (permitido solo en algunas bases de datos), entonces se suele entrecomillar con comillas dobles.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En el estándar SQL se pueden utilizar comillas dobles al poner el nombre de la tabla a fin de hacerla sensible a las mayúsculas (se diferenciará entre “FACTURAS” y “Facturas”).</a:t>
            </a:r>
            <a:endParaRPr lang="es-CL" dirty="0">
              <a:solidFill>
                <a:schemeClr val="bg1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388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-124176" y="-33867"/>
            <a:ext cx="5385732" cy="5212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2571652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786" y="-34290"/>
            <a:ext cx="7106214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/>
          <p:nvPr/>
        </p:nvSpPr>
        <p:spPr>
          <a:xfrm>
            <a:off x="1799596" y="3760247"/>
            <a:ext cx="1225823" cy="123131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4572000" y="296059"/>
            <a:ext cx="3299209" cy="4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</a:p>
        </p:txBody>
      </p:sp>
      <p:cxnSp>
        <p:nvCxnSpPr>
          <p:cNvPr id="159" name="Google Shape;159;p10"/>
          <p:cNvCxnSpPr/>
          <p:nvPr/>
        </p:nvCxnSpPr>
        <p:spPr>
          <a:xfrm>
            <a:off x="5165059" y="206332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4881050-86E3-444F-9455-4C8DCF23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08664"/>
              </p:ext>
            </p:extLst>
          </p:nvPr>
        </p:nvGraphicFramePr>
        <p:xfrm>
          <a:off x="4360434" y="1310448"/>
          <a:ext cx="4536074" cy="617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6074">
                  <a:extLst>
                    <a:ext uri="{9D8B030D-6E8A-4147-A177-3AD203B41FA5}">
                      <a16:colId xmlns:a16="http://schemas.microsoft.com/office/drawing/2014/main" val="1939370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CREATE TABLE escuela (nombre VARCHAR(50));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6482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F53396-15B4-3446-9722-484B30546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06228"/>
              </p:ext>
            </p:extLst>
          </p:nvPr>
        </p:nvGraphicFramePr>
        <p:xfrm>
          <a:off x="3984976" y="3068750"/>
          <a:ext cx="5037600" cy="1458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7600">
                  <a:extLst>
                    <a:ext uri="{9D8B030D-6E8A-4147-A177-3AD203B41FA5}">
                      <a16:colId xmlns:a16="http://schemas.microsoft.com/office/drawing/2014/main" val="3963351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CREATE TABLE escuela (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nombre VARCHAR(50), 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localidad VARCHAR(30) DEFAULT 'Copiapó',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    </a:t>
                      </a:r>
                      <a:r>
                        <a:rPr lang="es-ES" sz="1200" dirty="0" err="1">
                          <a:effectLst/>
                        </a:rPr>
                        <a:t>fecha_creacion</a:t>
                      </a:r>
                      <a:r>
                        <a:rPr lang="es-ES" sz="1200" dirty="0">
                          <a:effectLst/>
                        </a:rPr>
                        <a:t> DATETIME DEFAULT CURRENT_TIMESTAMP() 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);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26768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11827881-A68B-644A-9D3F-A6C5C31101B3}"/>
              </a:ext>
            </a:extLst>
          </p:cNvPr>
          <p:cNvSpPr/>
          <p:nvPr/>
        </p:nvSpPr>
        <p:spPr>
          <a:xfrm>
            <a:off x="3804356" y="2388247"/>
            <a:ext cx="5218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ubik Light" pitchFamily="2" charset="-79"/>
                <a:ea typeface="Times New Roman" panose="02020603050405020304" pitchFamily="18" charset="0"/>
              </a:rPr>
              <a:t>Creación de la tabla escuela con un campo de tipo DATE con la fecha actual como valor por defecto</a:t>
            </a:r>
            <a:r>
              <a:rPr lang="es-CL" dirty="0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047FBD-BE2C-0A4A-9519-8E117673823E}"/>
              </a:ext>
            </a:extLst>
          </p:cNvPr>
          <p:cNvSpPr/>
          <p:nvPr/>
        </p:nvSpPr>
        <p:spPr>
          <a:xfrm>
            <a:off x="3804355" y="881384"/>
            <a:ext cx="5218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ubik Light" pitchFamily="2" charset="-79"/>
                <a:ea typeface="Times New Roman" panose="02020603050405020304" pitchFamily="18" charset="0"/>
              </a:rPr>
              <a:t>Creación de la tabla “escuela”, con solo un campo de tipo texto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664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1766</Words>
  <Application>Microsoft Office PowerPoint</Application>
  <PresentationFormat>Presentación en pantalla (16:9)</PresentationFormat>
  <Paragraphs>296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Rubik Light</vt:lpstr>
      <vt:lpstr>Roboto</vt:lpstr>
      <vt:lpstr>Open Sans</vt:lpstr>
      <vt:lpstr>Calibri</vt:lpstr>
      <vt:lpstr>Roboto Bk</vt:lpstr>
      <vt:lpstr>Arial</vt:lpstr>
      <vt:lpstr>Roboto Cn</vt:lpstr>
      <vt:lpstr>Courier New</vt:lpstr>
      <vt:lpstr>Halant</vt:lpstr>
      <vt:lpstr>Wingdings</vt:lpstr>
      <vt:lpstr>Simple Light</vt:lpstr>
      <vt:lpstr>Presentación de PowerPoint</vt:lpstr>
      <vt:lpstr>Presentación de PowerPoint</vt:lpstr>
      <vt:lpstr>¿Qué es el Lenguaje de Definición de Datos (DDL)?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56962</dc:creator>
  <cp:lastModifiedBy>Oscar</cp:lastModifiedBy>
  <cp:revision>42</cp:revision>
  <dcterms:modified xsi:type="dcterms:W3CDTF">2023-01-26T14:43:20Z</dcterms:modified>
</cp:coreProperties>
</file>