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80" r:id="rId17"/>
    <p:sldId id="274" r:id="rId18"/>
    <p:sldId id="275" r:id="rId19"/>
    <p:sldId id="276" r:id="rId20"/>
    <p:sldId id="277" r:id="rId21"/>
    <p:sldId id="27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xo 2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Black" panose="02000000000000000000" pitchFamily="2" charset="0"/>
      <p:bold r:id="rId36"/>
      <p:italic r:id="rId37"/>
      <p:boldItalic r:id="rId38"/>
    </p:embeddedFont>
    <p:embeddedFont>
      <p:font typeface="Roboto Light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87">
          <p15:clr>
            <a:srgbClr val="A4A3A4"/>
          </p15:clr>
        </p15:guide>
        <p15:guide id="2" pos="2282">
          <p15:clr>
            <a:srgbClr val="A4A3A4"/>
          </p15:clr>
        </p15:guide>
        <p15:guide id="3" pos="794">
          <p15:clr>
            <a:srgbClr val="9AA0A6"/>
          </p15:clr>
        </p15:guide>
        <p15:guide id="4" pos="497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cUtdM/zImo5IK8XLHpOS0i0Qd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80"/>
    <p:restoredTop sz="94711"/>
  </p:normalViewPr>
  <p:slideViewPr>
    <p:cSldViewPr snapToGrid="0">
      <p:cViewPr varScale="1">
        <p:scale>
          <a:sx n="135" d="100"/>
          <a:sy n="135" d="100"/>
        </p:scale>
        <p:origin x="168" y="1584"/>
      </p:cViewPr>
      <p:guideLst>
        <p:guide orient="horz" pos="2287"/>
        <p:guide pos="2282"/>
        <p:guide pos="794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aab7e68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bdaab7e68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igual que con el número de operadores, el número de funciones integradas de MySQL es enorme. También vamos a explorar solo algunas de las más comunes, la documentación en línea tiene todo lo que puedas necesitar para tareas más específicas.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41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aab7e68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bdaab7e68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-xeqMyQaqW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60800" cy="519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53903" y="1476200"/>
            <a:ext cx="5676900" cy="142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</a:pPr>
            <a:r>
              <a:rPr lang="es-MX" sz="4020" b="0" i="0" u="none" strike="noStrike" cap="none" dirty="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Bases de Datos Relacionales</a:t>
            </a:r>
            <a:endParaRPr sz="1400" b="0" i="0" u="none" strike="noStrike" cap="none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548" y="3280439"/>
            <a:ext cx="1531487" cy="191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CD5B0229-CD48-4A0D-8D3B-61BC6F2D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7" y="3373721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0"/>
          <p:cNvSpPr txBox="1"/>
          <p:nvPr/>
        </p:nvSpPr>
        <p:spPr>
          <a:xfrm>
            <a:off x="471087" y="341968"/>
            <a:ext cx="740910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CARACTERISTICAS DE UN RDBMS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>
            <a:off x="537035" y="89716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40"/>
          <p:cNvSpPr txBox="1"/>
          <p:nvPr/>
        </p:nvSpPr>
        <p:spPr>
          <a:xfrm>
            <a:off x="699688" y="1130835"/>
            <a:ext cx="50451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1700" dirty="0">
                <a:latin typeface="Roboto"/>
                <a:ea typeface="Roboto"/>
                <a:cs typeface="Roboto"/>
                <a:sym typeface="Roboto"/>
              </a:rPr>
              <a:t>1) Filas deben seguir el mismo patrón</a:t>
            </a:r>
            <a:endParaRPr lang="es-MX" sz="1700" dirty="0">
              <a:latin typeface="Roboto"/>
              <a:ea typeface="Roboto"/>
              <a:cs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2) En toda tabla no debe haber filas duplicadas.</a:t>
            </a:r>
            <a:endParaRPr sz="13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3) Cada atributo de un registro debe ser "atómico“.</a:t>
            </a:r>
            <a:endParaRPr sz="1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4) El tipo de atributos correspondientes en cada registro de la tabla debe ser el mismo.</a:t>
            </a:r>
            <a:endParaRPr sz="1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i="0" u="none" strike="noStrike" cap="none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Nota:</a:t>
            </a:r>
            <a:r>
              <a:rPr lang="es-MX" sz="1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El atributo</a:t>
            </a:r>
            <a:r>
              <a:rPr lang="es-MX" sz="17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MX" sz="1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conjunto de atributos</a:t>
            </a:r>
            <a:r>
              <a:rPr lang="es-MX" sz="1700" dirty="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-MX" sz="1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que se utiliza para distinguir un registro particular en una tabla de todos los otros registros, se llama clave primaria o clave principal.</a:t>
            </a:r>
            <a:endParaRPr sz="1300" dirty="0"/>
          </a:p>
        </p:txBody>
      </p:sp>
      <p:pic>
        <p:nvPicPr>
          <p:cNvPr id="148" name="Google Shape;148;p40" descr="Columnoriented Dbms descarga gratuita de png - Video juego de Retrogaming  Pixel art - Columnoriented Dbms imagen png - imagen transparente descarga  gratuita"/>
          <p:cNvPicPr preferRelativeResize="0"/>
          <p:nvPr/>
        </p:nvPicPr>
        <p:blipFill rotWithShape="1">
          <a:blip r:embed="rId4">
            <a:alphaModFix/>
          </a:blip>
          <a:srcRect l="19199" r="14900" b="9279"/>
          <a:stretch/>
        </p:blipFill>
        <p:spPr>
          <a:xfrm>
            <a:off x="6110869" y="1641073"/>
            <a:ext cx="2466835" cy="235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80044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Herramientas para consultar bases de datos</a:t>
            </a:r>
            <a:endParaRPr sz="50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55" name="Google Shape;155;p12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4CEE6060-221F-4C1A-8699-C724CECE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44" y="357081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1"/>
          <p:cNvSpPr txBox="1"/>
          <p:nvPr/>
        </p:nvSpPr>
        <p:spPr>
          <a:xfrm>
            <a:off x="868971" y="475783"/>
            <a:ext cx="668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HERRAMIENTAS PARA BASES DE DATOS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41"/>
          <p:cNvCxnSpPr/>
          <p:nvPr/>
        </p:nvCxnSpPr>
        <p:spPr>
          <a:xfrm>
            <a:off x="949787" y="10353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41"/>
          <p:cNvSpPr txBox="1"/>
          <p:nvPr/>
        </p:nvSpPr>
        <p:spPr>
          <a:xfrm>
            <a:off x="716571" y="1273943"/>
            <a:ext cx="77694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RDBMS administran bases de datos organizando y almacenando los datos para que las tablas están indexadas y se pueden contestar preguntas. 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Disponibles en configuraciones diferentes y escalables para ser usadas por individuos u corporaciones. 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Algunos son fáciles de usar, con bases de datos a manera de interfaz visual, mientras que otras, de espectro empresarial, requieren entrenamiento y herramientas especializadas para ser útiles.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daab7e684_2_24"/>
          <p:cNvSpPr/>
          <p:nvPr/>
        </p:nvSpPr>
        <p:spPr>
          <a:xfrm>
            <a:off x="-1818750" y="3642178"/>
            <a:ext cx="3637500" cy="3637500"/>
          </a:xfrm>
          <a:prstGeom prst="ellipse">
            <a:avLst/>
          </a:prstGeom>
          <a:solidFill>
            <a:srgbClr val="FF0000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bdaab7e684_2_24"/>
          <p:cNvSpPr txBox="1"/>
          <p:nvPr/>
        </p:nvSpPr>
        <p:spPr>
          <a:xfrm>
            <a:off x="209886" y="135620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  <a:t>RDBMS </a:t>
            </a:r>
            <a:r>
              <a:rPr lang="es-MX" sz="1600" b="0" i="0" u="none" strike="noStrike" cap="none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  <a:t>más utilizados</a:t>
            </a:r>
            <a:endParaRPr sz="1600" b="0" i="0" u="none" strike="noStrike" cap="none" dirty="0">
              <a:solidFill>
                <a:schemeClr val="tx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71" name="Google Shape;171;gbdaab7e684_2_24"/>
          <p:cNvCxnSpPr/>
          <p:nvPr/>
        </p:nvCxnSpPr>
        <p:spPr>
          <a:xfrm>
            <a:off x="353679" y="70502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gbdaab7e684_2_24"/>
          <p:cNvSpPr txBox="1"/>
          <p:nvPr/>
        </p:nvSpPr>
        <p:spPr>
          <a:xfrm>
            <a:off x="1431525" y="977167"/>
            <a:ext cx="4635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Microsoft Access</a:t>
            </a:r>
            <a:endParaRPr sz="32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bdaab7e684_2_24"/>
          <p:cNvSpPr txBox="1"/>
          <p:nvPr/>
        </p:nvSpPr>
        <p:spPr>
          <a:xfrm>
            <a:off x="1431525" y="1657651"/>
            <a:ext cx="463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3200" b="0" i="0" u="none" strike="noStrike" cap="none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bdaab7e684_2_24"/>
          <p:cNvSpPr txBox="1"/>
          <p:nvPr/>
        </p:nvSpPr>
        <p:spPr>
          <a:xfrm>
            <a:off x="1420892" y="2359400"/>
            <a:ext cx="463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SQL Server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175" name="Google Shape;175;gbdaab7e684_2_24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C00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1252810" y="1124658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bdaab7e684_2_24"/>
          <p:cNvPicPr preferRelativeResize="0"/>
          <p:nvPr/>
        </p:nvPicPr>
        <p:blipFill rotWithShape="1"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alphaModFix/>
          </a:blip>
          <a:srcRect/>
          <a:stretch/>
        </p:blipFill>
        <p:spPr>
          <a:xfrm>
            <a:off x="1252810" y="1762610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bdaab7e684_2_24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C00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1242177" y="2474992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bdaab7e684_2_24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FF0000">
                <a:tint val="45000"/>
                <a:satMod val="400000"/>
              </a:srgbClr>
            </a:duotone>
          </a:blip>
          <a:srcRect t="32119" r="35904"/>
          <a:stretch/>
        </p:blipFill>
        <p:spPr>
          <a:xfrm>
            <a:off x="3800723" y="0"/>
            <a:ext cx="5343280" cy="416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bdaab7e684_2_24" descr="MySQL Workbench «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2316" y="816203"/>
            <a:ext cx="893133" cy="89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bdaab7e684_2_24"/>
          <p:cNvSpPr txBox="1"/>
          <p:nvPr/>
        </p:nvSpPr>
        <p:spPr>
          <a:xfrm>
            <a:off x="1431525" y="3077876"/>
            <a:ext cx="1375576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Oracle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181" name="Google Shape;181;gbdaab7e684_2_24"/>
          <p:cNvPicPr preferRelativeResize="0"/>
          <p:nvPr/>
        </p:nvPicPr>
        <p:blipFill rotWithShape="1"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alphaModFix/>
          </a:blip>
          <a:srcRect/>
          <a:stretch/>
        </p:blipFill>
        <p:spPr>
          <a:xfrm>
            <a:off x="1252810" y="3193468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bdaab7e684_2_24" descr="Logo de Microsoft Access: la historia y el significado del logotipo, la  marca y el símbolo. | png, vect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0311" y="514323"/>
            <a:ext cx="1633097" cy="92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bdaab7e684_2_24" descr="Microsoft SQL Server Logo PNG Transparent – Brands Logos"/>
          <p:cNvSpPr/>
          <p:nvPr/>
        </p:nvSpPr>
        <p:spPr>
          <a:xfrm>
            <a:off x="4473562" y="290986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bdaab7e684_2_24" descr="SQL Server 2016: Enlaces de descarga de SQL Server Management Studio y SQL  Server Data Tools! - MVP Clust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65528" y="1920259"/>
            <a:ext cx="1183687" cy="96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bdaab7e684_2_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98803" y="2880967"/>
            <a:ext cx="2203188" cy="31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80;gbdaab7e684_2_24">
            <a:extLst>
              <a:ext uri="{FF2B5EF4-FFF2-40B4-BE49-F238E27FC236}">
                <a16:creationId xmlns:a16="http://schemas.microsoft.com/office/drawing/2014/main" id="{09F8BA29-47E2-4DC1-94D3-29537E40992C}"/>
              </a:ext>
            </a:extLst>
          </p:cNvPr>
          <p:cNvSpPr txBox="1"/>
          <p:nvPr/>
        </p:nvSpPr>
        <p:spPr>
          <a:xfrm>
            <a:off x="1431524" y="3675296"/>
            <a:ext cx="260208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22" name="Google Shape;181;gbdaab7e684_2_24">
            <a:extLst>
              <a:ext uri="{FF2B5EF4-FFF2-40B4-BE49-F238E27FC236}">
                <a16:creationId xmlns:a16="http://schemas.microsoft.com/office/drawing/2014/main" id="{83BD2F92-2AA1-4C71-8AA6-CE5BF5B0932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C00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1252810" y="3790888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CF1168-D9B5-4679-ADCB-C1ACED8DAF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6777" y="3382022"/>
            <a:ext cx="1264779" cy="1305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072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4539262" y="1626423"/>
            <a:ext cx="3474000" cy="20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Instalando un motor de bases de datos.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Creando una conexión a la base de datos.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Los principales objetos de una base de datos.</a:t>
            </a:r>
            <a:endParaRPr/>
          </a:p>
        </p:txBody>
      </p:sp>
      <p:sp>
        <p:nvSpPr>
          <p:cNvPr id="194" name="Google Shape;194;p42"/>
          <p:cNvSpPr txBox="1"/>
          <p:nvPr/>
        </p:nvSpPr>
        <p:spPr>
          <a:xfrm>
            <a:off x="4539262" y="8300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TEMAS</a:t>
            </a:r>
            <a:endParaRPr sz="2400" b="0" i="0" u="none" strike="noStrike" cap="none">
              <a:solidFill>
                <a:srgbClr val="2D2D2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E1FA28D6-566A-41FB-8DF9-119D55F27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9" y="1226295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81011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1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Instalando un motor de bases de datos</a:t>
            </a:r>
            <a:endParaRPr sz="51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978175" y="2641725"/>
            <a:ext cx="1231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Parte 1</a:t>
            </a:r>
            <a:endParaRPr sz="2500" b="0" i="0" u="none" strike="noStrike" cap="none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07" name="Google Shape;207;p18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F06EF169-B1C0-4EF4-9662-77F237A9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34" y="3317245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4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4"/>
          <p:cNvSpPr txBox="1"/>
          <p:nvPr/>
        </p:nvSpPr>
        <p:spPr>
          <a:xfrm>
            <a:off x="4591050" y="961606"/>
            <a:ext cx="4143300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MX" sz="1700" b="0" i="0" u="none" strike="noStrike" cap="none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Cada motor o software tiene su procedimiento particular de instalación. </a:t>
            </a:r>
            <a:endParaRPr sz="1700" dirty="0"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MX" sz="1700" b="0" i="0" u="none" strike="noStrike" cap="none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Depende también del sistema operativo en el que se haga.</a:t>
            </a:r>
            <a:endParaRPr sz="1700" dirty="0"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MX" sz="1700" b="0" i="0" u="none" strike="noStrike" cap="none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En este caso, </a:t>
            </a:r>
            <a:r>
              <a:rPr lang="es-MX" sz="1700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indicaremos</a:t>
            </a:r>
            <a:r>
              <a:rPr lang="es-MX" sz="1700" b="0" i="0" u="none" strike="noStrike" cap="none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 c</a:t>
            </a:r>
            <a:r>
              <a:rPr lang="es-MX" sz="1700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ó</a:t>
            </a:r>
            <a:r>
              <a:rPr lang="es-MX" sz="1700" b="0" i="0" u="none" strike="noStrike" cap="none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mo instalar MySQL en su versión 8.0 en un equipo local, habilitando también una herramienta que permitirá consultar los datos.</a:t>
            </a:r>
          </a:p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endParaRPr lang="es-MX" sz="1700" dirty="0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79400" algn="just">
              <a:buSzPts val="1700"/>
              <a:buFont typeface="Arial"/>
              <a:buChar char="•"/>
            </a:pPr>
            <a:r>
              <a:rPr lang="es-CL" sz="1700" dirty="0"/>
              <a:t>https://</a:t>
            </a:r>
            <a:r>
              <a:rPr lang="es-CL" sz="1700" dirty="0" err="1"/>
              <a:t>youtu.be</a:t>
            </a:r>
            <a:r>
              <a:rPr lang="es-CL" sz="1700" dirty="0"/>
              <a:t>/nv9GCue0YwM</a:t>
            </a:r>
            <a:endParaRPr sz="1700" dirty="0"/>
          </a:p>
        </p:txBody>
      </p:sp>
      <p:sp>
        <p:nvSpPr>
          <p:cNvPr id="217" name="Google Shape;217;p44"/>
          <p:cNvSpPr txBox="1"/>
          <p:nvPr/>
        </p:nvSpPr>
        <p:spPr>
          <a:xfrm>
            <a:off x="4667250" y="299100"/>
            <a:ext cx="332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INSTALACIÓN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62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100" dirty="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Creando una conexión a la base de datos</a:t>
            </a:r>
            <a:endParaRPr sz="5100" dirty="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24" name="Google Shape;224;p20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73945449-803D-4030-83C8-51864986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44" y="357081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231" name="Google Shape;231;p45"/>
          <p:cNvSpPr txBox="1"/>
          <p:nvPr/>
        </p:nvSpPr>
        <p:spPr>
          <a:xfrm>
            <a:off x="868971" y="475783"/>
            <a:ext cx="484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ENTORNO DE CONSULTAS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Google Shape;232;p45"/>
          <p:cNvCxnSpPr/>
          <p:nvPr/>
        </p:nvCxnSpPr>
        <p:spPr>
          <a:xfrm>
            <a:off x="949787" y="11115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45"/>
          <p:cNvSpPr txBox="1"/>
          <p:nvPr/>
        </p:nvSpPr>
        <p:spPr>
          <a:xfrm>
            <a:off x="4869365" y="1273943"/>
            <a:ext cx="3855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 los pasos anteriores, se instalará MySQL como motor de base de datos, y Workbench como herramienta de gestión. 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>
                <a:latin typeface="Roboto"/>
                <a:ea typeface="Roboto"/>
                <a:cs typeface="Roboto"/>
                <a:sym typeface="Roboto"/>
              </a:rPr>
              <a:t>Debes c</a:t>
            </a: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onsiderar que, junto con la instalación de estos aplicativos, se cargarán datos de prueba que permitirán hacer pruebas de concepto. </a:t>
            </a:r>
            <a:endParaRPr/>
          </a:p>
        </p:txBody>
      </p:sp>
      <p:pic>
        <p:nvPicPr>
          <p:cNvPr id="234" name="Google Shape;234;p45" descr="9 consejos para redactar un texto | Mentes Liberad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92" y="1399823"/>
            <a:ext cx="3856038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1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Los principales objetos de una base de datos</a:t>
            </a:r>
            <a:endParaRPr sz="51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41" name="Google Shape;241;p46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072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539261" y="1550223"/>
            <a:ext cx="42480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El rol de las bases de datos relacionales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 de un RDBMS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Conociendo las herramientas para consultar una base de datos </a:t>
            </a:r>
            <a:endParaRPr/>
          </a:p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39262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TEMAS</a:t>
            </a:r>
            <a:endParaRPr sz="2400" b="0" i="0" u="none" strike="noStrike" cap="none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AE007DBB-F4FF-47B0-9169-9DC79930F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0" y="1603707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/>
          <p:nvPr/>
        </p:nvSpPr>
        <p:spPr>
          <a:xfrm>
            <a:off x="-1463426" y="2979222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978174" y="4087448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Principales objetos</a:t>
            </a:r>
            <a:endParaRPr sz="2500" b="0" i="0" u="none" strike="noStrike" cap="none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49" name="Google Shape;249;p47"/>
          <p:cNvCxnSpPr/>
          <p:nvPr/>
        </p:nvCxnSpPr>
        <p:spPr>
          <a:xfrm>
            <a:off x="1037200" y="40174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47"/>
          <p:cNvSpPr txBox="1"/>
          <p:nvPr/>
        </p:nvSpPr>
        <p:spPr>
          <a:xfrm>
            <a:off x="1377563" y="486652"/>
            <a:ext cx="463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Tablas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7"/>
          <p:cNvSpPr txBox="1"/>
          <p:nvPr/>
        </p:nvSpPr>
        <p:spPr>
          <a:xfrm>
            <a:off x="1377563" y="1167136"/>
            <a:ext cx="463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Vistas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1366929" y="1868885"/>
            <a:ext cx="59928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Procedimientos almacenados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63414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1272095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215" y="1984477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7"/>
          <p:cNvPicPr preferRelativeResize="0"/>
          <p:nvPr/>
        </p:nvPicPr>
        <p:blipFill rotWithShape="1">
          <a:blip r:embed="rId4">
            <a:alphaModFix/>
          </a:blip>
          <a:srcRect t="32119" r="35904"/>
          <a:stretch/>
        </p:blipFill>
        <p:spPr>
          <a:xfrm>
            <a:off x="6411434" y="0"/>
            <a:ext cx="2732569" cy="28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7"/>
          <p:cNvSpPr txBox="1"/>
          <p:nvPr/>
        </p:nvSpPr>
        <p:spPr>
          <a:xfrm>
            <a:off x="1359665" y="2587396"/>
            <a:ext cx="5992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Funciones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951" y="2702988"/>
            <a:ext cx="1714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/>
        </p:nvSpPr>
        <p:spPr>
          <a:xfrm>
            <a:off x="4444411" y="1699652"/>
            <a:ext cx="428492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MX" sz="440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GRACIAS POR LA ATENCIÓN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4508208" y="3094961"/>
            <a:ext cx="3540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32D1D5"/>
                </a:solidFill>
                <a:latin typeface="Roboto"/>
                <a:ea typeface="Roboto"/>
                <a:cs typeface="Roboto"/>
                <a:sym typeface="Roboto"/>
              </a:rPr>
              <a:t>Nos vemos en la próxima clase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CE969C1B-C986-43E0-80E0-3A549534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1" y="1103848"/>
            <a:ext cx="3750257" cy="315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aab7e684_2_12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80342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El Rol de las Bases de Datos Relacionales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81" name="Google Shape;81;gbdaab7e684_2_12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473B5B45-2FC5-4D92-9B68-72DDBC539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44" y="357081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868972" y="475783"/>
            <a:ext cx="46101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BASES DE DATOS</a:t>
            </a:r>
            <a:endParaRPr sz="2500" b="1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4"/>
          <p:cNvCxnSpPr/>
          <p:nvPr/>
        </p:nvCxnSpPr>
        <p:spPr>
          <a:xfrm>
            <a:off x="979524" y="10055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 txBox="1"/>
          <p:nvPr/>
        </p:nvSpPr>
        <p:spPr>
          <a:xfrm>
            <a:off x="591135" y="1256504"/>
            <a:ext cx="4887900" cy="297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Independencia lógica y física de los datos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Redundancia mínima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Acceso concurrente por parte de múltiples usuarios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Distribución espacial de los datos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Integridad de los dato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Consultas complejas optimizadas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Seguridad de acceso a auditoría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Respaldo y recuperación</a:t>
            </a: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Acceso a través de lenguajes de programación estándar</a:t>
            </a:r>
            <a:endParaRPr sz="1700" b="0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l="5475" r="5484"/>
          <a:stretch/>
        </p:blipFill>
        <p:spPr>
          <a:xfrm>
            <a:off x="5531005" y="1584080"/>
            <a:ext cx="3261300" cy="2077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5AF5DDE0-3F10-4379-92C3-419D1B60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94" y="105320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6" y="145144"/>
            <a:ext cx="8657773" cy="46130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75212" y="385354"/>
            <a:ext cx="7393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Sistema de administración de BBDD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 descr="What Is a Relational Database Management System (RDBMS)? | Vertabelo  Database Modeler">
            <a:hlinkClick r:id="rId4"/>
            <a:extLst>
              <a:ext uri="{FF2B5EF4-FFF2-40B4-BE49-F238E27FC236}">
                <a16:creationId xmlns:a16="http://schemas.microsoft.com/office/drawing/2014/main" id="{84975D23-1647-CB2C-2E31-19CC8460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47" y="1331070"/>
            <a:ext cx="6887029" cy="26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019051" y="2589276"/>
            <a:ext cx="4546200" cy="45462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t="32119" r="35904"/>
          <a:stretch/>
        </p:blipFill>
        <p:spPr>
          <a:xfrm>
            <a:off x="6411434" y="0"/>
            <a:ext cx="2732566" cy="28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541868" y="281124"/>
            <a:ext cx="795105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Sistema de administración de BBDD</a:t>
            </a:r>
            <a:endParaRPr/>
          </a:p>
        </p:txBody>
      </p:sp>
      <p:cxnSp>
        <p:nvCxnSpPr>
          <p:cNvPr id="107" name="Google Shape;107;p6"/>
          <p:cNvCxnSpPr/>
          <p:nvPr/>
        </p:nvCxnSpPr>
        <p:spPr>
          <a:xfrm>
            <a:off x="651080" y="82781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6"/>
          <p:cNvSpPr txBox="1"/>
          <p:nvPr/>
        </p:nvSpPr>
        <p:spPr>
          <a:xfrm>
            <a:off x="541876" y="1197375"/>
            <a:ext cx="61785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⮚"/>
            </a:pPr>
            <a:r>
              <a:rPr lang="es-MX" sz="1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Superficialmente,</a:t>
            </a: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tiene similitud con las hojas de cálculo</a:t>
            </a:r>
            <a:r>
              <a:rPr lang="es-MX" sz="1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… </a:t>
            </a: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pero es mucho más flexible.</a:t>
            </a:r>
            <a:endParaRPr sz="1200"/>
          </a:p>
          <a:p>
            <a:pPr marL="457200" marR="0" lvl="3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Relación de tablas complejas.</a:t>
            </a:r>
            <a:endParaRPr sz="1200"/>
          </a:p>
          <a:p>
            <a:pPr marL="457200" marR="0" lvl="2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Administración de usuarios.</a:t>
            </a:r>
            <a:endParaRPr sz="1200"/>
          </a:p>
          <a:p>
            <a:pPr marL="4572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⮚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Las bases de datos se componen de tablas y relaciones. </a:t>
            </a:r>
            <a:endParaRPr sz="1200"/>
          </a:p>
          <a:p>
            <a:pPr marL="4572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⮚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Una tabla tiene filas, y cada una consta de varias columnas o atributos.</a:t>
            </a:r>
            <a:endParaRPr sz="1200"/>
          </a:p>
        </p:txBody>
      </p:sp>
      <p:pic>
        <p:nvPicPr>
          <p:cNvPr id="109" name="Google Shape;109;p6" descr="Iconos Logos Microsoft Office Word, Excel, Power Point | Fondo de pantalla  de aplicaciones, Ideas para logotipo, Icon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0468" y="1024153"/>
            <a:ext cx="1674299" cy="125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 descr="Rendimiento de base de datos - Boreal Technologi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4775" y="3155252"/>
            <a:ext cx="1479992" cy="147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916499" y="700456"/>
            <a:ext cx="80639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 dirty="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Características de un RDBMS</a:t>
            </a:r>
            <a:endParaRPr sz="5400" dirty="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17" name="Google Shape;117;p8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359B17D9-8854-4C1B-A5A7-DE52886A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44" y="357081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 txBox="1"/>
          <p:nvPr/>
        </p:nvSpPr>
        <p:spPr>
          <a:xfrm>
            <a:off x="4667250" y="1552621"/>
            <a:ext cx="4143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Varias reglas importantes definen un sistema de gestión de bases de datos relacionales (RDBMS).</a:t>
            </a:r>
            <a:endParaRPr dirty="0"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1) Filas deben seguir el mismo patrón</a:t>
            </a:r>
            <a:endParaRPr dirty="0"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4667250" y="680100"/>
            <a:ext cx="332721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CARACTERISTICAS</a:t>
            </a:r>
            <a:endParaRPr sz="2500" b="1" i="0" u="none" strike="noStrike" cap="none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4709003" y="3306907"/>
            <a:ext cx="4059867" cy="707846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{"Chile", "CLP", 1000.56}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{"Bélgica", "EUR", 1.34}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868971" y="399583"/>
            <a:ext cx="7605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CARACTERISTICAS DE UN RDBMS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>
            <a:off x="964656" y="9963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868971" y="1093838"/>
            <a:ext cx="750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R: Muy pocos atributos.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R: Demasiados atributos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R: Tipos de atributos incorrectos (orden incorrecto)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918267" y="1168518"/>
            <a:ext cx="7307400" cy="4002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{"Germany", "EUR"}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868971" y="2115469"/>
            <a:ext cx="7307400" cy="7077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{"Switzerland", "CHF", "French", "German", "Italian", "Romansch"}</a:t>
            </a: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918267" y="3492598"/>
            <a:ext cx="7307400" cy="4002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{1936.27, "EUR", "Italy"}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803</Words>
  <Application>Microsoft Macintosh PowerPoint</Application>
  <PresentationFormat>Presentación en pantalla (16:9)</PresentationFormat>
  <Paragraphs>109</Paragraphs>
  <Slides>21</Slides>
  <Notes>21</Notes>
  <HiddenSlides>3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Roboto</vt:lpstr>
      <vt:lpstr>Exo 2</vt:lpstr>
      <vt:lpstr>Roboto Black</vt:lpstr>
      <vt:lpstr>Calibri</vt:lpstr>
      <vt:lpstr>Roboto Light</vt:lpstr>
      <vt:lpstr>Noto Sans Symbols</vt:lpstr>
      <vt:lpstr>Courier New</vt:lpstr>
      <vt:lpstr>Simple Light</vt:lpstr>
      <vt:lpstr>Presentación de PowerPoint</vt:lpstr>
      <vt:lpstr>Presentación de PowerPoint</vt:lpstr>
      <vt:lpstr>El Rol de las Bases de Datos Relacionales</vt:lpstr>
      <vt:lpstr>Presentación de PowerPoint</vt:lpstr>
      <vt:lpstr>Presentación de PowerPoint</vt:lpstr>
      <vt:lpstr>Presentación de PowerPoint</vt:lpstr>
      <vt:lpstr>Características de un RDBMS</vt:lpstr>
      <vt:lpstr>Presentación de PowerPoint</vt:lpstr>
      <vt:lpstr>Presentación de PowerPoint</vt:lpstr>
      <vt:lpstr>Presentación de PowerPoint</vt:lpstr>
      <vt:lpstr>Herramientas para consultar bases de datos</vt:lpstr>
      <vt:lpstr>Presentación de PowerPoint</vt:lpstr>
      <vt:lpstr>Presentación de PowerPoint</vt:lpstr>
      <vt:lpstr>Presentación de PowerPoint</vt:lpstr>
      <vt:lpstr>Instalando un motor de bases de datos</vt:lpstr>
      <vt:lpstr>Presentación de PowerPoint</vt:lpstr>
      <vt:lpstr>Creando una conexión a la base de datos</vt:lpstr>
      <vt:lpstr>Presentación de PowerPoint</vt:lpstr>
      <vt:lpstr>Los principales objetos de una base de datos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56962</dc:creator>
  <cp:lastModifiedBy>SUSANA MUNOZ HIDALGO</cp:lastModifiedBy>
  <cp:revision>4</cp:revision>
  <dcterms:modified xsi:type="dcterms:W3CDTF">2023-02-16T17:08:08Z</dcterms:modified>
</cp:coreProperties>
</file>