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5" r:id="rId5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5"/>
      <p:bold r:id="rId56"/>
      <p:italic r:id="rId57"/>
      <p:boldItalic r:id="rId58"/>
    </p:embeddedFont>
    <p:embeddedFont>
      <p:font typeface="Exo 2" panose="020B0604020202020204" charset="0"/>
      <p:regular r:id="rId59"/>
      <p:bold r:id="rId60"/>
      <p:italic r:id="rId61"/>
      <p:boldItalic r:id="rId62"/>
    </p:embeddedFont>
    <p:embeddedFont>
      <p:font typeface="Roboto" panose="02000000000000000000" pitchFamily="2" charset="0"/>
      <p:regular r:id="rId63"/>
      <p:bold r:id="rId64"/>
      <p:italic r:id="rId65"/>
      <p:boldItalic r:id="rId66"/>
    </p:embeddedFont>
    <p:embeddedFont>
      <p:font typeface="Roboto Black" panose="02000000000000000000" pitchFamily="2" charset="0"/>
      <p:bold r:id="rId67"/>
      <p:boldItalic r:id="rId68"/>
    </p:embeddedFont>
    <p:embeddedFont>
      <p:font typeface="Roboto Light" panose="02000000000000000000" pitchFamily="2" charset="0"/>
      <p:regular r:id="rId69"/>
      <p:bold r:id="rId70"/>
      <p:italic r:id="rId71"/>
      <p:boldItalic r:id="rId7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87">
          <p15:clr>
            <a:srgbClr val="A4A3A4"/>
          </p15:clr>
        </p15:guide>
        <p15:guide id="2" pos="2282">
          <p15:clr>
            <a:srgbClr val="A4A3A4"/>
          </p15:clr>
        </p15:guide>
        <p15:guide id="3" pos="794">
          <p15:clr>
            <a:srgbClr val="9AA0A6"/>
          </p15:clr>
        </p15:guide>
        <p15:guide id="4" pos="4974">
          <p15:clr>
            <a:srgbClr val="9AA0A6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0" roundtripDataSignature="AMtx7mif/0If72cy1zuGm5UzYXSPi2vf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2287"/>
        <p:guide pos="2282"/>
        <p:guide pos="794"/>
        <p:guide pos="49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9.fntdata"/><Relationship Id="rId68" Type="http://schemas.openxmlformats.org/officeDocument/2006/relationships/font" Target="fonts/font14.fntdata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66" Type="http://schemas.openxmlformats.org/officeDocument/2006/relationships/font" Target="fonts/font12.fntdata"/><Relationship Id="rId5" Type="http://schemas.openxmlformats.org/officeDocument/2006/relationships/slide" Target="slides/slide4.xml"/><Relationship Id="rId61" Type="http://schemas.openxmlformats.org/officeDocument/2006/relationships/font" Target="fonts/font7.fntdata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font" Target="fonts/font10.fntdata"/><Relationship Id="rId69" Type="http://schemas.openxmlformats.org/officeDocument/2006/relationships/font" Target="fonts/font15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8.fntdata"/><Relationship Id="rId80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67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8.fntdata"/><Relationship Id="rId70" Type="http://schemas.openxmlformats.org/officeDocument/2006/relationships/font" Target="fonts/font16.fntdata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65" Type="http://schemas.openxmlformats.org/officeDocument/2006/relationships/font" Target="fonts/font11.fntdata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7" Type="http://schemas.openxmlformats.org/officeDocument/2006/relationships/slide" Target="slides/slide6.xml"/><Relationship Id="rId71" Type="http://schemas.openxmlformats.org/officeDocument/2006/relationships/font" Target="fonts/font17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MX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 igual que con el número de operadores, el número de funciones integradas de MySQL es enorme. También vamos a explorar solo algunas de las más comunes, la documentación en línea tiene todo lo que puedas necesitar para tareas más específicas.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•"/>
            </a:pPr>
            <a:r>
              <a:rPr lang="es-MX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current_date:</a:t>
            </a:r>
            <a:r>
              <a:rPr lang="es-MX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Devuelve la fecha de hoy.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•"/>
            </a:pPr>
            <a:r>
              <a:rPr lang="es-MX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current_time:</a:t>
            </a:r>
            <a:r>
              <a:rPr lang="es-MX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Devuelve la hora actual (no se devuelve información de fecha).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•"/>
            </a:pPr>
            <a:r>
              <a:rPr lang="es-MX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current_timestamp:</a:t>
            </a:r>
            <a:r>
              <a:rPr lang="es-MX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Devuelve una marca de tiempo (fecha y hora) de la hora actual.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•"/>
            </a:pPr>
            <a:r>
              <a:rPr lang="es-MX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extract(tipo from campo):</a:t>
            </a:r>
            <a:r>
              <a:rPr lang="es-MX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Devuelve una parte de un campo especificado en el atributo “tipo”.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•"/>
            </a:pPr>
            <a:r>
              <a:rPr lang="es-MX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now():</a:t>
            </a:r>
            <a:r>
              <a:rPr lang="es-MX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Devuelve un campo especificado en el texto de una marca de tiempo determinada.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•"/>
            </a:pPr>
            <a:r>
              <a:rPr lang="es-MX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current_date:</a:t>
            </a:r>
            <a:r>
              <a:rPr lang="es-MX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Devuelve la fecha de hoy.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•"/>
            </a:pPr>
            <a:r>
              <a:rPr lang="es-MX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current_time:</a:t>
            </a:r>
            <a:r>
              <a:rPr lang="es-MX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Devuelve la hora actual (no se devuelve información de fecha).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•"/>
            </a:pPr>
            <a:r>
              <a:rPr lang="es-MX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current_timestamp:</a:t>
            </a:r>
            <a:r>
              <a:rPr lang="es-MX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Devuelve una marca de tiempo (fecha y hora) de la hora actual.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•"/>
            </a:pPr>
            <a:r>
              <a:rPr lang="es-MX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extract(tipo from campo):</a:t>
            </a:r>
            <a:r>
              <a:rPr lang="es-MX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Devuelve una parte de un campo especificado en el atributo “tipo”.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•"/>
            </a:pPr>
            <a:r>
              <a:rPr lang="es-MX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now():</a:t>
            </a:r>
            <a:r>
              <a:rPr lang="es-MX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Devuelve un campo especificado en el texto de una marca de tiempo determinada.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•"/>
            </a:pPr>
            <a:r>
              <a:rPr lang="es-MX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current_date:</a:t>
            </a:r>
            <a:r>
              <a:rPr lang="es-MX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Devuelve la fecha de hoy.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•"/>
            </a:pPr>
            <a:r>
              <a:rPr lang="es-MX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current_time:</a:t>
            </a:r>
            <a:r>
              <a:rPr lang="es-MX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Devuelve la hora actual (no se devuelve información de fecha).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•"/>
            </a:pPr>
            <a:r>
              <a:rPr lang="es-MX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current_timestamp:</a:t>
            </a:r>
            <a:r>
              <a:rPr lang="es-MX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Devuelve una marca de tiempo (fecha y hora) de la hora actual.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•"/>
            </a:pPr>
            <a:r>
              <a:rPr lang="es-MX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extract(tipo from campo):</a:t>
            </a:r>
            <a:r>
              <a:rPr lang="es-MX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Devuelve una parte de un campo especificado en el atributo “tipo”.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•"/>
            </a:pPr>
            <a:r>
              <a:rPr lang="es-MX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now():</a:t>
            </a:r>
            <a:r>
              <a:rPr lang="es-MX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Devuelve un campo especificado en el texto de una marca de tiempo determinada.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8" name="Google Shape;26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1" name="Google Shape;331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9" name="Google Shape;339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MX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 igual que con el número de operadores, el número de funciones integradas de MySQL es enorme. También vamos a explorar solo algunas de las más comunes, la documentación en línea tiene todo lo que puedas necesitar para tareas más específicas.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daab7e684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gbdaab7e684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8" name="Google Shape;348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5" name="Google Shape;365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2" name="Google Shape;382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0" name="Google Shape;390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8" name="Google Shape;39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1" name="Google Shape;431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9" name="Google Shape;43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8" name="Google Shape;44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7" name="Google Shape;45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5" name="Google Shape;47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0" name="Google Shape;490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3" name="Google Shape;503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1" name="Google Shape;511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0" name="Google Shape;52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9" name="Google Shape;529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8" name="Google Shape;538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7" name="Google Shape;547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6" name="Google Shape;556;p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3" name="Google Shape;1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4" name="Google Shape;564;p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3" name="Google Shape;573;p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9" name="Google Shape;599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daab7e684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bdaab7e684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3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3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-16800" y="0"/>
            <a:ext cx="9160800" cy="5194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2D1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1020350" y="1476200"/>
            <a:ext cx="5666400" cy="12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853903" y="1476200"/>
            <a:ext cx="5676900" cy="2040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20"/>
              <a:buFont typeface="Arial"/>
              <a:buNone/>
            </a:pPr>
            <a:r>
              <a:rPr lang="es-MX" sz="4020" b="0" i="0" u="none" strike="noStrike" cap="none">
                <a:solidFill>
                  <a:srgbClr val="EFEFEF"/>
                </a:solidFill>
                <a:latin typeface="Roboto Black"/>
                <a:ea typeface="Roboto Black"/>
                <a:cs typeface="Roboto Black"/>
                <a:sym typeface="Roboto Black"/>
              </a:rPr>
              <a:t>Consultando Información de una Tabla</a:t>
            </a:r>
            <a:endParaRPr sz="1400" b="0" i="0" u="none" strike="noStrike" cap="non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84548" y="3280439"/>
            <a:ext cx="1531487" cy="1914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2" descr="UNAB - fondo transparente - logo color con texto azul">
            <a:extLst>
              <a:ext uri="{FF2B5EF4-FFF2-40B4-BE49-F238E27FC236}">
                <a16:creationId xmlns:a16="http://schemas.microsoft.com/office/drawing/2014/main" id="{6FDA1615-AC5E-4FF7-9748-27F4E1A95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091" y="612550"/>
            <a:ext cx="1600011" cy="134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0"/>
          <p:cNvSpPr txBox="1"/>
          <p:nvPr/>
        </p:nvSpPr>
        <p:spPr>
          <a:xfrm>
            <a:off x="978174" y="4087448"/>
            <a:ext cx="57096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MX" sz="2500" b="0" i="0" u="none" strike="noStrike" cap="none">
                <a:solidFill>
                  <a:srgbClr val="EFEFEF"/>
                </a:solidFill>
                <a:latin typeface="Exo 2"/>
                <a:ea typeface="Exo 2"/>
                <a:cs typeface="Exo 2"/>
                <a:sym typeface="Exo 2"/>
              </a:rPr>
              <a:t>Llave </a:t>
            </a:r>
            <a:r>
              <a:rPr lang="es-MX" sz="1600" b="0" i="0" u="none" strike="noStrike" cap="none">
                <a:solidFill>
                  <a:srgbClr val="EFEFEF"/>
                </a:solidFill>
                <a:latin typeface="Exo 2"/>
                <a:ea typeface="Exo 2"/>
                <a:cs typeface="Exo 2"/>
                <a:sym typeface="Exo 2"/>
              </a:rPr>
              <a:t>primaria</a:t>
            </a:r>
            <a:endParaRPr sz="1600" b="0" i="0" u="none" strike="noStrike" cap="none">
              <a:solidFill>
                <a:srgbClr val="EFEFE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cxnSp>
        <p:nvCxnSpPr>
          <p:cNvPr id="157" name="Google Shape;157;p40"/>
          <p:cNvCxnSpPr/>
          <p:nvPr/>
        </p:nvCxnSpPr>
        <p:spPr>
          <a:xfrm>
            <a:off x="1037200" y="4017473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8" name="Google Shape;158;p40"/>
          <p:cNvSpPr/>
          <p:nvPr/>
        </p:nvSpPr>
        <p:spPr>
          <a:xfrm>
            <a:off x="-758451" y="-431816"/>
            <a:ext cx="3637500" cy="3637500"/>
          </a:xfrm>
          <a:prstGeom prst="ellipse">
            <a:avLst/>
          </a:prstGeom>
          <a:solidFill>
            <a:srgbClr val="32D1D5">
              <a:alpha val="4941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40"/>
          <p:cNvSpPr txBox="1"/>
          <p:nvPr/>
        </p:nvSpPr>
        <p:spPr>
          <a:xfrm>
            <a:off x="1436588" y="1295302"/>
            <a:ext cx="4635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MX" sz="3200" b="0" i="0" u="none" strike="noStrike" cap="none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Crear tabla</a:t>
            </a:r>
            <a:endParaRPr sz="3200" b="0" i="0" u="none" strike="noStrike" cap="none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40"/>
          <p:cNvSpPr txBox="1"/>
          <p:nvPr/>
        </p:nvSpPr>
        <p:spPr>
          <a:xfrm>
            <a:off x="1436588" y="1975786"/>
            <a:ext cx="4635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MX" sz="3200" b="0" i="0" u="none" strike="noStrike" cap="none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Modificar estructura</a:t>
            </a:r>
            <a:endParaRPr sz="3200" b="0" i="0" u="none" strike="noStrike" cap="none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40"/>
          <p:cNvSpPr txBox="1"/>
          <p:nvPr/>
        </p:nvSpPr>
        <p:spPr>
          <a:xfrm>
            <a:off x="1425955" y="2677535"/>
            <a:ext cx="4635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MX" sz="3200" b="0" i="0" u="none" strike="noStrike" cap="none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Insertar registro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7873" y="1442793"/>
            <a:ext cx="17145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7873" y="2080745"/>
            <a:ext cx="17145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7240" y="2793127"/>
            <a:ext cx="17145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40"/>
          <p:cNvPicPr preferRelativeResize="0"/>
          <p:nvPr/>
        </p:nvPicPr>
        <p:blipFill rotWithShape="1">
          <a:blip r:embed="rId4">
            <a:alphaModFix/>
          </a:blip>
          <a:srcRect t="32119" r="35904"/>
          <a:stretch/>
        </p:blipFill>
        <p:spPr>
          <a:xfrm>
            <a:off x="6411434" y="0"/>
            <a:ext cx="2732569" cy="287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>
            <a:spLocks noGrp="1"/>
          </p:cNvSpPr>
          <p:nvPr>
            <p:ph type="title"/>
          </p:nvPr>
        </p:nvSpPr>
        <p:spPr>
          <a:xfrm>
            <a:off x="916500" y="700456"/>
            <a:ext cx="810112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None/>
            </a:pPr>
            <a:r>
              <a:rPr lang="es-MX" sz="5000">
                <a:solidFill>
                  <a:srgbClr val="EFEFEF"/>
                </a:solidFill>
                <a:latin typeface="Roboto Black"/>
                <a:ea typeface="Roboto Black"/>
                <a:cs typeface="Roboto Black"/>
                <a:sym typeface="Roboto Black"/>
              </a:rPr>
              <a:t>Consultas utilizando condiciones de selección</a:t>
            </a:r>
            <a:endParaRPr sz="5000">
              <a:solidFill>
                <a:srgbClr val="EFEFE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cxnSp>
        <p:nvCxnSpPr>
          <p:cNvPr id="172" name="Google Shape;172;p18"/>
          <p:cNvCxnSpPr/>
          <p:nvPr/>
        </p:nvCxnSpPr>
        <p:spPr>
          <a:xfrm>
            <a:off x="1037200" y="2571750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" name="Picture 2" descr="UNAB - fondo transparente - logo color con texto azul">
            <a:extLst>
              <a:ext uri="{FF2B5EF4-FFF2-40B4-BE49-F238E27FC236}">
                <a16:creationId xmlns:a16="http://schemas.microsoft.com/office/drawing/2014/main" id="{68B25567-F752-402D-BFCD-F538E1781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469" y="3424944"/>
            <a:ext cx="1600011" cy="134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9"/>
          <p:cNvPicPr preferRelativeResize="0"/>
          <p:nvPr/>
        </p:nvPicPr>
        <p:blipFill rotWithShape="1">
          <a:blip r:embed="rId3">
            <a:alphaModFix/>
          </a:blip>
          <a:srcRect l="10580"/>
          <a:stretch/>
        </p:blipFill>
        <p:spPr>
          <a:xfrm>
            <a:off x="0" y="-68580"/>
            <a:ext cx="7147187" cy="5212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-68580"/>
            <a:ext cx="6012180" cy="5212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2225" y="-68580"/>
            <a:ext cx="6665596" cy="521208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9"/>
          <p:cNvSpPr txBox="1"/>
          <p:nvPr/>
        </p:nvSpPr>
        <p:spPr>
          <a:xfrm>
            <a:off x="4667250" y="1552621"/>
            <a:ext cx="4143375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-MX" sz="1800" b="0" i="0" u="none" strike="noStrike" cap="none">
                <a:solidFill>
                  <a:srgbClr val="2D2D2D"/>
                </a:solidFill>
                <a:latin typeface="Roboto"/>
                <a:ea typeface="Roboto"/>
                <a:cs typeface="Roboto"/>
                <a:sym typeface="Roboto"/>
              </a:rPr>
              <a:t>Consultas con criterios de selección 🡪 práctica necesaria y frecuente. </a:t>
            </a:r>
            <a:endParaRPr/>
          </a:p>
          <a:p>
            <a:pPr marL="2857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2D2D2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-MX" sz="1800" b="0" i="0" u="none" strike="noStrike" cap="none">
                <a:solidFill>
                  <a:srgbClr val="2D2D2D"/>
                </a:solidFill>
                <a:latin typeface="Roboto"/>
                <a:ea typeface="Roboto"/>
                <a:cs typeface="Roboto"/>
                <a:sym typeface="Roboto"/>
              </a:rPr>
              <a:t>Veremos algunas típicas, pero existen muchos criterios.</a:t>
            </a:r>
            <a:endParaRPr sz="1800" b="0" i="0" u="none" strike="noStrike" cap="none">
              <a:solidFill>
                <a:srgbClr val="2D2D2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9"/>
          <p:cNvSpPr txBox="1"/>
          <p:nvPr/>
        </p:nvSpPr>
        <p:spPr>
          <a:xfrm>
            <a:off x="4667250" y="680100"/>
            <a:ext cx="3327219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MX" sz="2500" b="1" i="0" u="none" strike="noStrike" cap="none" dirty="0"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rPr>
              <a:t>CONSULTAS </a:t>
            </a:r>
            <a:endParaRPr sz="2500" b="1" i="0" u="none" strike="noStrike" cap="none" dirty="0">
              <a:solidFill>
                <a:srgbClr val="C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257" y="164792"/>
            <a:ext cx="8633542" cy="475889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41"/>
          <p:cNvSpPr txBox="1"/>
          <p:nvPr/>
        </p:nvSpPr>
        <p:spPr>
          <a:xfrm>
            <a:off x="471087" y="341968"/>
            <a:ext cx="4847888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MX" sz="2500" b="1" i="0" u="none" strike="noStrike" cap="none">
                <a:solidFill>
                  <a:srgbClr val="3072E7"/>
                </a:solidFill>
                <a:latin typeface="Roboto"/>
                <a:ea typeface="Roboto"/>
                <a:cs typeface="Roboto"/>
                <a:sym typeface="Roboto"/>
              </a:rPr>
              <a:t>OPERADORES</a:t>
            </a:r>
            <a:endParaRPr sz="2500" b="1" i="0" u="none" strike="noStrike" cap="none">
              <a:solidFill>
                <a:srgbClr val="3072E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9" name="Google Shape;189;p41"/>
          <p:cNvCxnSpPr/>
          <p:nvPr/>
        </p:nvCxnSpPr>
        <p:spPr>
          <a:xfrm>
            <a:off x="537035" y="820967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0" name="Google Shape;190;p41"/>
          <p:cNvSpPr txBox="1"/>
          <p:nvPr/>
        </p:nvSpPr>
        <p:spPr>
          <a:xfrm>
            <a:off x="471087" y="978435"/>
            <a:ext cx="8041011" cy="3908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lang="es-MX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= Igual a - ej. WHERE escuela = 'E-34'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lang="es-MX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&lt;&gt; o != Distinto de - ej. WHERE escuela &lt;&gt; 'E-34'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lang="es-MX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&gt; Mayor a - ej. WHERE sueldo &gt; 100000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lang="es-MX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&lt; Menor que - ej. WHERE sueldo &lt; 1000000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lang="es-MX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&gt;= Mayor o igual que - ej. WHERE sueldo &gt;= 100000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lang="es-MX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&lt;= Menor o igual que - ej. WHERE sueldo &lt;= 1000000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lang="es-MX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BETWEEN Dentro de un rango - ej. WHERE sueldo BETWEEN 100000 AND 600000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lang="es-MX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 Coincidir con un grupo de valores - ej. WHERE apellido IN ('Catrileo', 'Perez')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lang="es-MX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LIKE Coincidir con un patrón (distingue mayúsculas y minúsculas) - ej. WHERE apellido LIKE 'Catri%'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lang="es-MX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NOT Niega una condición - ej. WHERE apellido NOT LIKE 'catri%'</a:t>
            </a:r>
            <a:endParaRPr/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2"/>
          <p:cNvSpPr/>
          <p:nvPr/>
        </p:nvSpPr>
        <p:spPr>
          <a:xfrm rot="-5400000">
            <a:off x="4132014" y="131511"/>
            <a:ext cx="4724861" cy="5299114"/>
          </a:xfrm>
          <a:prstGeom prst="round1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42"/>
          <p:cNvSpPr txBox="1"/>
          <p:nvPr/>
        </p:nvSpPr>
        <p:spPr>
          <a:xfrm>
            <a:off x="4539262" y="1550223"/>
            <a:ext cx="3474000" cy="2733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-MX" sz="1800" b="1" i="0" u="none" strike="noStrike" cap="none">
                <a:solidFill>
                  <a:schemeClr val="bg1"/>
                </a:solidFill>
                <a:latin typeface="Roboto Light"/>
                <a:ea typeface="Roboto Light"/>
                <a:cs typeface="Roboto Light"/>
                <a:sym typeface="Roboto Light"/>
              </a:rPr>
              <a:t>Utilización de funciones en las consultas</a:t>
            </a:r>
            <a:endParaRPr>
              <a:solidFill>
                <a:schemeClr val="bg1"/>
              </a:solidFill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-MX" sz="1800" b="1" i="0" u="none" strike="noStrike" cap="none">
                <a:solidFill>
                  <a:schemeClr val="bg1"/>
                </a:solidFill>
                <a:latin typeface="Roboto Light"/>
                <a:ea typeface="Roboto Light"/>
                <a:cs typeface="Roboto Light"/>
                <a:sym typeface="Roboto Light"/>
              </a:rPr>
              <a:t>Consultas de selección con funciones de agrupación</a:t>
            </a:r>
            <a:endParaRPr>
              <a:solidFill>
                <a:schemeClr val="bg1"/>
              </a:solidFill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-MX" sz="1800" b="1" i="0" u="none" strike="noStrike" cap="none">
                <a:solidFill>
                  <a:schemeClr val="bg1"/>
                </a:solidFill>
                <a:latin typeface="Roboto Light"/>
                <a:ea typeface="Roboto Light"/>
                <a:cs typeface="Roboto Light"/>
                <a:sym typeface="Roboto Light"/>
              </a:rPr>
              <a:t>Consultando información relacionada en varias tablas</a:t>
            </a:r>
            <a:endParaRPr>
              <a:solidFill>
                <a:schemeClr val="bg1"/>
              </a:solidFill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-MX" sz="1800" b="1" i="0" u="none" strike="noStrike" cap="none">
                <a:solidFill>
                  <a:schemeClr val="bg1"/>
                </a:solidFill>
                <a:latin typeface="Roboto Light"/>
                <a:ea typeface="Roboto Light"/>
                <a:cs typeface="Roboto Light"/>
                <a:sym typeface="Roboto Light"/>
              </a:rPr>
              <a:t>Qué es un modelo de datos y cómo leerlo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99" name="Google Shape;199;p42"/>
          <p:cNvSpPr txBox="1"/>
          <p:nvPr/>
        </p:nvSpPr>
        <p:spPr>
          <a:xfrm>
            <a:off x="4539262" y="982443"/>
            <a:ext cx="3474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MX" sz="2400" b="0" i="0" u="none" strike="noStrike" cap="none" dirty="0">
                <a:solidFill>
                  <a:schemeClr val="bg1"/>
                </a:solidFill>
                <a:latin typeface="Roboto Black"/>
                <a:ea typeface="Roboto Black"/>
                <a:cs typeface="Roboto Black"/>
                <a:sym typeface="Roboto Black"/>
              </a:rPr>
              <a:t>TEMAS</a:t>
            </a:r>
            <a:endParaRPr sz="2400" b="0" i="0" u="none" strike="noStrike" cap="none" dirty="0">
              <a:solidFill>
                <a:schemeClr val="bg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7" name="Picture 2" descr="UNAB - fondo transparente - logo color con texto azul">
            <a:extLst>
              <a:ext uri="{FF2B5EF4-FFF2-40B4-BE49-F238E27FC236}">
                <a16:creationId xmlns:a16="http://schemas.microsoft.com/office/drawing/2014/main" id="{9DC6E2AD-9118-4A1F-912D-A0C21F328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49" y="1899022"/>
            <a:ext cx="1600011" cy="134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"/>
          <p:cNvSpPr txBox="1">
            <a:spLocks noGrp="1"/>
          </p:cNvSpPr>
          <p:nvPr>
            <p:ph type="title"/>
          </p:nvPr>
        </p:nvSpPr>
        <p:spPr>
          <a:xfrm>
            <a:off x="916500" y="700456"/>
            <a:ext cx="781118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None/>
            </a:pPr>
            <a:r>
              <a:rPr lang="es-MX" sz="5000">
                <a:solidFill>
                  <a:srgbClr val="EFEFEF"/>
                </a:solidFill>
                <a:latin typeface="Roboto Black"/>
                <a:ea typeface="Roboto Black"/>
                <a:cs typeface="Roboto Black"/>
                <a:sym typeface="Roboto Black"/>
              </a:rPr>
              <a:t>Utilización de funciones en las consultas</a:t>
            </a:r>
            <a:endParaRPr sz="5000">
              <a:solidFill>
                <a:srgbClr val="EFEFE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cxnSp>
        <p:nvCxnSpPr>
          <p:cNvPr id="212" name="Google Shape;212;p20"/>
          <p:cNvCxnSpPr/>
          <p:nvPr/>
        </p:nvCxnSpPr>
        <p:spPr>
          <a:xfrm>
            <a:off x="1037200" y="2571750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" name="Picture 2" descr="UNAB - fondo transparente - logo color con texto azul">
            <a:extLst>
              <a:ext uri="{FF2B5EF4-FFF2-40B4-BE49-F238E27FC236}">
                <a16:creationId xmlns:a16="http://schemas.microsoft.com/office/drawing/2014/main" id="{EB236B22-B9F1-4763-B123-D46ABDEBE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105" y="3097589"/>
            <a:ext cx="1600011" cy="134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44"/>
          <p:cNvPicPr preferRelativeResize="0"/>
          <p:nvPr/>
        </p:nvPicPr>
        <p:blipFill rotWithShape="1">
          <a:blip r:embed="rId3">
            <a:alphaModFix/>
          </a:blip>
          <a:srcRect l="10580"/>
          <a:stretch/>
        </p:blipFill>
        <p:spPr>
          <a:xfrm>
            <a:off x="0" y="-68580"/>
            <a:ext cx="7147187" cy="5212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-68580"/>
            <a:ext cx="6012180" cy="5212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2225" y="-68580"/>
            <a:ext cx="6665594" cy="5212082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44"/>
          <p:cNvSpPr txBox="1"/>
          <p:nvPr/>
        </p:nvSpPr>
        <p:spPr>
          <a:xfrm>
            <a:off x="4591050" y="1496864"/>
            <a:ext cx="41433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-MX" sz="1800" b="0" i="0" u="none" strike="noStrike" cap="none">
                <a:solidFill>
                  <a:srgbClr val="2D2D2D"/>
                </a:solidFill>
                <a:latin typeface="Roboto"/>
                <a:ea typeface="Roboto"/>
                <a:cs typeface="Roboto"/>
                <a:sym typeface="Roboto"/>
              </a:rPr>
              <a:t>Al igual que con el número de operadores, el número de funciones integradas de MySQL es enorme. </a:t>
            </a:r>
            <a:endParaRPr/>
          </a:p>
          <a:p>
            <a:pPr marL="2857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2D2D2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-MX" sz="1800" b="0" i="0" u="none" strike="noStrike" cap="none">
                <a:solidFill>
                  <a:srgbClr val="2D2D2D"/>
                </a:solidFill>
                <a:latin typeface="Roboto"/>
                <a:ea typeface="Roboto"/>
                <a:cs typeface="Roboto"/>
                <a:sym typeface="Roboto"/>
              </a:rPr>
              <a:t>Vamos a explorar solo las más comunes</a:t>
            </a:r>
            <a:r>
              <a:rPr lang="es-MX" sz="1800">
                <a:solidFill>
                  <a:srgbClr val="2D2D2D"/>
                </a:solidFill>
                <a:latin typeface="Roboto"/>
                <a:ea typeface="Roboto"/>
                <a:cs typeface="Roboto"/>
                <a:sym typeface="Roboto"/>
              </a:rPr>
              <a:t>. Recuerda que </a:t>
            </a:r>
            <a:r>
              <a:rPr lang="es-MX" sz="1800" b="0" i="0" u="none" strike="noStrike" cap="none">
                <a:solidFill>
                  <a:srgbClr val="2D2D2D"/>
                </a:solidFill>
                <a:latin typeface="Roboto"/>
                <a:ea typeface="Roboto"/>
                <a:cs typeface="Roboto"/>
                <a:sym typeface="Roboto"/>
              </a:rPr>
              <a:t>la documentación en línea tiene todo lo que puedas necesitar para tareas más específicas.</a:t>
            </a:r>
            <a:endParaRPr/>
          </a:p>
        </p:txBody>
      </p:sp>
      <p:sp>
        <p:nvSpPr>
          <p:cNvPr id="222" name="Google Shape;222;p44"/>
          <p:cNvSpPr txBox="1"/>
          <p:nvPr/>
        </p:nvSpPr>
        <p:spPr>
          <a:xfrm>
            <a:off x="4667250" y="375300"/>
            <a:ext cx="3327300" cy="8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MX" sz="2500" b="1" i="0" u="none" strike="noStrike" cap="none">
                <a:solidFill>
                  <a:srgbClr val="3072E7"/>
                </a:solidFill>
                <a:latin typeface="Roboto"/>
                <a:ea typeface="Roboto"/>
                <a:cs typeface="Roboto"/>
                <a:sym typeface="Roboto"/>
              </a:rPr>
              <a:t>FUNCIONES EN CONSULTAS </a:t>
            </a:r>
            <a:endParaRPr sz="2500" b="1" i="0" u="none" strike="noStrike" cap="none">
              <a:solidFill>
                <a:srgbClr val="3072E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257" y="164792"/>
            <a:ext cx="8633542" cy="4758899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45"/>
          <p:cNvSpPr txBox="1"/>
          <p:nvPr/>
        </p:nvSpPr>
        <p:spPr>
          <a:xfrm>
            <a:off x="868971" y="780583"/>
            <a:ext cx="4847888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MX" sz="2500" b="1" i="0" u="none" strike="noStrike" cap="none">
                <a:solidFill>
                  <a:srgbClr val="3072E7"/>
                </a:solidFill>
                <a:latin typeface="Roboto"/>
                <a:ea typeface="Roboto"/>
                <a:cs typeface="Roboto"/>
                <a:sym typeface="Roboto"/>
              </a:rPr>
              <a:t>FUNCIONES DE TIEMPO</a:t>
            </a:r>
            <a:endParaRPr sz="2500" b="1" i="0" u="none" strike="noStrike" cap="none">
              <a:solidFill>
                <a:srgbClr val="3072E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9" name="Google Shape;229;p45"/>
          <p:cNvCxnSpPr/>
          <p:nvPr/>
        </p:nvCxnSpPr>
        <p:spPr>
          <a:xfrm>
            <a:off x="949787" y="1340132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0" name="Google Shape;230;p45"/>
          <p:cNvSpPr txBox="1"/>
          <p:nvPr/>
        </p:nvSpPr>
        <p:spPr>
          <a:xfrm>
            <a:off x="868971" y="1654943"/>
            <a:ext cx="7307465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lang="es-MX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current_date</a:t>
            </a:r>
            <a:endParaRPr sz="18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lang="es-MX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current_time</a:t>
            </a:r>
            <a:endParaRPr sz="18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lang="es-MX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current_timestamp</a:t>
            </a:r>
            <a:endParaRPr sz="18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lang="es-MX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extract(tipo from campo)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lang="es-MX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now()</a:t>
            </a:r>
            <a:endParaRPr/>
          </a:p>
        </p:txBody>
      </p:sp>
      <p:pic>
        <p:nvPicPr>
          <p:cNvPr id="231" name="Google Shape;231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02812" y="2004268"/>
            <a:ext cx="3832805" cy="2358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257" y="164792"/>
            <a:ext cx="8633542" cy="4758899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6"/>
          <p:cNvSpPr txBox="1"/>
          <p:nvPr/>
        </p:nvSpPr>
        <p:spPr>
          <a:xfrm>
            <a:off x="868971" y="628183"/>
            <a:ext cx="4848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MX" sz="2500" b="1" i="0" u="none" strike="noStrike" cap="none">
                <a:solidFill>
                  <a:srgbClr val="3072E7"/>
                </a:solidFill>
                <a:latin typeface="Roboto"/>
                <a:ea typeface="Roboto"/>
                <a:cs typeface="Roboto"/>
                <a:sym typeface="Roboto"/>
              </a:rPr>
              <a:t>FUNCIONES DE CADENA</a:t>
            </a:r>
            <a:endParaRPr sz="2500" b="1" i="0" u="none" strike="noStrike" cap="none">
              <a:solidFill>
                <a:srgbClr val="3072E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8" name="Google Shape;238;p46"/>
          <p:cNvCxnSpPr/>
          <p:nvPr/>
        </p:nvCxnSpPr>
        <p:spPr>
          <a:xfrm>
            <a:off x="949787" y="1340132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9" name="Google Shape;239;p46"/>
          <p:cNvSpPr txBox="1"/>
          <p:nvPr/>
        </p:nvSpPr>
        <p:spPr>
          <a:xfrm>
            <a:off x="4869365" y="1654943"/>
            <a:ext cx="3856037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lang="es-MX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lower(string)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lang="es-MX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position(substring in string)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lang="es-MX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substring(string,from,[for])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lang="es-MX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replace(string,from,to)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lang="es-MX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upper(string)</a:t>
            </a:r>
            <a:endParaRPr/>
          </a:p>
        </p:txBody>
      </p:sp>
      <p:pic>
        <p:nvPicPr>
          <p:cNvPr id="240" name="Google Shape;240;p46" descr="9 consejos para redactar un texto | Mentes Liberada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7292" y="1704623"/>
            <a:ext cx="3856038" cy="257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7"/>
          <p:cNvSpPr txBox="1">
            <a:spLocks noGrp="1"/>
          </p:cNvSpPr>
          <p:nvPr>
            <p:ph type="title"/>
          </p:nvPr>
        </p:nvSpPr>
        <p:spPr>
          <a:xfrm>
            <a:off x="916500" y="700456"/>
            <a:ext cx="781118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None/>
            </a:pPr>
            <a:r>
              <a:rPr lang="es-MX" sz="5000">
                <a:solidFill>
                  <a:srgbClr val="EFEFEF"/>
                </a:solidFill>
                <a:latin typeface="Roboto Black"/>
                <a:ea typeface="Roboto Black"/>
                <a:cs typeface="Roboto Black"/>
                <a:sym typeface="Roboto Black"/>
              </a:rPr>
              <a:t>Selección con funciones de agrupación</a:t>
            </a:r>
            <a:endParaRPr sz="5000">
              <a:solidFill>
                <a:srgbClr val="EFEFE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cxnSp>
        <p:nvCxnSpPr>
          <p:cNvPr id="247" name="Google Shape;247;p47"/>
          <p:cNvCxnSpPr/>
          <p:nvPr/>
        </p:nvCxnSpPr>
        <p:spPr>
          <a:xfrm>
            <a:off x="1037200" y="2571750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" name="Picture 2" descr="UNAB - fondo transparente - logo color con texto azul">
            <a:extLst>
              <a:ext uri="{FF2B5EF4-FFF2-40B4-BE49-F238E27FC236}">
                <a16:creationId xmlns:a16="http://schemas.microsoft.com/office/drawing/2014/main" id="{EA87C376-2A4E-4F21-AEBC-E8CCF1D39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13" y="3701569"/>
            <a:ext cx="1600011" cy="134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/>
          <p:nvPr/>
        </p:nvSpPr>
        <p:spPr>
          <a:xfrm rot="-5400000">
            <a:off x="4132014" y="131511"/>
            <a:ext cx="4724861" cy="5299114"/>
          </a:xfrm>
          <a:prstGeom prst="round1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 txBox="1"/>
          <p:nvPr/>
        </p:nvSpPr>
        <p:spPr>
          <a:xfrm>
            <a:off x="4539262" y="1550223"/>
            <a:ext cx="3474000" cy="2733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-MX" sz="1800" b="1" i="0" u="none" strike="noStrike" cap="none">
                <a:solidFill>
                  <a:schemeClr val="bg1"/>
                </a:solidFill>
                <a:latin typeface="Roboto Light"/>
                <a:ea typeface="Roboto Light"/>
                <a:cs typeface="Roboto Light"/>
                <a:sym typeface="Roboto Light"/>
              </a:rPr>
              <a:t>El Lenguaje Estructurado de Consultas SQL</a:t>
            </a:r>
            <a:endParaRPr>
              <a:solidFill>
                <a:schemeClr val="bg1"/>
              </a:solidFill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-MX" sz="1800" b="1" i="0" u="none" strike="noStrike" cap="none">
                <a:solidFill>
                  <a:schemeClr val="bg1"/>
                </a:solidFill>
                <a:latin typeface="Roboto Light"/>
                <a:ea typeface="Roboto Light"/>
                <a:cs typeface="Roboto Light"/>
                <a:sym typeface="Roboto Light"/>
              </a:rPr>
              <a:t>Recuperando información de una tabla  </a:t>
            </a:r>
            <a:endParaRPr>
              <a:solidFill>
                <a:schemeClr val="bg1"/>
              </a:solidFill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-MX" sz="1800" b="1" i="0" u="none" strike="noStrike" cap="none">
                <a:solidFill>
                  <a:schemeClr val="bg1"/>
                </a:solidFill>
                <a:latin typeface="Roboto Light"/>
                <a:ea typeface="Roboto Light"/>
                <a:cs typeface="Roboto Light"/>
                <a:sym typeface="Roboto Light"/>
              </a:rPr>
              <a:t>Consultas utilizando la llave primaria </a:t>
            </a:r>
            <a:endParaRPr>
              <a:solidFill>
                <a:schemeClr val="bg1"/>
              </a:solidFill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-MX" sz="1800" b="1" i="0" u="none" strike="noStrike" cap="none">
                <a:solidFill>
                  <a:schemeClr val="bg1"/>
                </a:solidFill>
                <a:latin typeface="Roboto Light"/>
                <a:ea typeface="Roboto Light"/>
                <a:cs typeface="Roboto Light"/>
                <a:sym typeface="Roboto Light"/>
              </a:rPr>
              <a:t>Consultas utilizando condiciones de selección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4539262" y="830043"/>
            <a:ext cx="3474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MX" sz="2400" b="0" i="0" u="none" strike="noStrike" cap="none">
                <a:solidFill>
                  <a:schemeClr val="bg1"/>
                </a:solidFill>
                <a:latin typeface="Roboto Black"/>
                <a:ea typeface="Roboto Black"/>
                <a:cs typeface="Roboto Black"/>
                <a:sym typeface="Roboto Black"/>
              </a:rPr>
              <a:t>TEMAS</a:t>
            </a:r>
            <a:endParaRPr sz="2400" b="0" i="0" u="none" strike="noStrike" cap="none">
              <a:solidFill>
                <a:schemeClr val="bg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7" name="Picture 2" descr="UNAB - fondo transparente - logo color con texto azul">
            <a:extLst>
              <a:ext uri="{FF2B5EF4-FFF2-40B4-BE49-F238E27FC236}">
                <a16:creationId xmlns:a16="http://schemas.microsoft.com/office/drawing/2014/main" id="{727C21C6-FC2F-470F-850C-4A98AE9D5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33" y="1550223"/>
            <a:ext cx="1600011" cy="134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257" y="164792"/>
            <a:ext cx="8633542" cy="4758899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48"/>
          <p:cNvSpPr txBox="1"/>
          <p:nvPr/>
        </p:nvSpPr>
        <p:spPr>
          <a:xfrm>
            <a:off x="868971" y="628183"/>
            <a:ext cx="4848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MX" sz="2500" b="1" i="0" u="none" strike="noStrike" cap="none">
                <a:solidFill>
                  <a:srgbClr val="3072E7"/>
                </a:solidFill>
                <a:latin typeface="Roboto"/>
                <a:ea typeface="Roboto"/>
                <a:cs typeface="Roboto"/>
                <a:sym typeface="Roboto"/>
              </a:rPr>
              <a:t>FUNCIONES DE AGRUPACIÓN</a:t>
            </a:r>
            <a:endParaRPr sz="2500" b="1" i="0" u="none" strike="noStrike" cap="none">
              <a:solidFill>
                <a:srgbClr val="3072E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5" name="Google Shape;255;p48"/>
          <p:cNvCxnSpPr/>
          <p:nvPr/>
        </p:nvCxnSpPr>
        <p:spPr>
          <a:xfrm>
            <a:off x="949787" y="1340132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6" name="Google Shape;256;p48"/>
          <p:cNvSpPr txBox="1"/>
          <p:nvPr/>
        </p:nvSpPr>
        <p:spPr>
          <a:xfrm>
            <a:off x="868971" y="1654943"/>
            <a:ext cx="7307465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lang="es-MX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avg(expression)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lang="es-MX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count(*)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lang="es-MX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count(expression)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lang="es-MX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max(expression)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lang="es-MX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min(expression)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lang="es-MX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sum(expression)</a:t>
            </a:r>
            <a:endParaRPr/>
          </a:p>
        </p:txBody>
      </p:sp>
      <p:pic>
        <p:nvPicPr>
          <p:cNvPr id="257" name="Google Shape;257;p48" descr="Elementos de agrupacio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22702" y="1411005"/>
            <a:ext cx="4064749" cy="297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9"/>
          <p:cNvSpPr txBox="1">
            <a:spLocks noGrp="1"/>
          </p:cNvSpPr>
          <p:nvPr>
            <p:ph type="title"/>
          </p:nvPr>
        </p:nvSpPr>
        <p:spPr>
          <a:xfrm>
            <a:off x="916500" y="700456"/>
            <a:ext cx="781118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None/>
            </a:pPr>
            <a:r>
              <a:rPr lang="es-MX" sz="5000">
                <a:solidFill>
                  <a:srgbClr val="EFEFEF"/>
                </a:solidFill>
                <a:latin typeface="Roboto Black"/>
                <a:ea typeface="Roboto Black"/>
                <a:cs typeface="Roboto Black"/>
                <a:sym typeface="Roboto Black"/>
              </a:rPr>
              <a:t>Información relacionada en varias tablas</a:t>
            </a:r>
            <a:endParaRPr sz="5000">
              <a:solidFill>
                <a:srgbClr val="EFEFE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cxnSp>
        <p:nvCxnSpPr>
          <p:cNvPr id="264" name="Google Shape;264;p49"/>
          <p:cNvCxnSpPr/>
          <p:nvPr/>
        </p:nvCxnSpPr>
        <p:spPr>
          <a:xfrm>
            <a:off x="1037200" y="2571750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" name="Picture 2" descr="UNAB - fondo transparente - logo color con texto azul">
            <a:extLst>
              <a:ext uri="{FF2B5EF4-FFF2-40B4-BE49-F238E27FC236}">
                <a16:creationId xmlns:a16="http://schemas.microsoft.com/office/drawing/2014/main" id="{03B31231-73E7-42C2-A279-7205730B7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997" y="3263579"/>
            <a:ext cx="1600011" cy="134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257" y="164792"/>
            <a:ext cx="8633542" cy="4758899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13"/>
          <p:cNvSpPr txBox="1"/>
          <p:nvPr/>
        </p:nvSpPr>
        <p:spPr>
          <a:xfrm>
            <a:off x="494203" y="385350"/>
            <a:ext cx="4726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MX" sz="3000" b="0" i="0" u="none" strike="noStrike" cap="none">
                <a:solidFill>
                  <a:srgbClr val="2D2D2D"/>
                </a:solidFill>
                <a:latin typeface="Roboto Black"/>
                <a:ea typeface="Roboto Black"/>
                <a:cs typeface="Roboto Black"/>
                <a:sym typeface="Roboto Black"/>
              </a:rPr>
              <a:t>Información relacionada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3"/>
          <p:cNvSpPr txBox="1"/>
          <p:nvPr/>
        </p:nvSpPr>
        <p:spPr>
          <a:xfrm>
            <a:off x="4198477" y="1322292"/>
            <a:ext cx="4625100" cy="28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✔"/>
            </a:pPr>
            <a:r>
              <a:rPr lang="es-MX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Es habitual querer acceder a datos de más de una tabla y mostrar información mezclada.</a:t>
            </a:r>
            <a:endParaRPr sz="1200"/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18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✔"/>
            </a:pPr>
            <a:r>
              <a:rPr lang="es-MX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Hacer combinaciones de columnas de tablas diferentes 🡪 especificar más de una tabla en la cláusula FROM.</a:t>
            </a:r>
            <a:endParaRPr sz="1200"/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18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✔"/>
            </a:pPr>
            <a:r>
              <a:rPr lang="es-MX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Si no se hace coincidir los valores relacionados 🡪  duplicidad de filas</a:t>
            </a:r>
            <a:endParaRPr sz="1200"/>
          </a:p>
        </p:txBody>
      </p:sp>
      <p:pic>
        <p:nvPicPr>
          <p:cNvPr id="273" name="Google Shape;273;p13" descr="Tareas Modelos Relacional - FBD_Luis_Santiago_152103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3799" y="1553100"/>
            <a:ext cx="3397900" cy="223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0"/>
          <p:cNvSpPr txBox="1">
            <a:spLocks noGrp="1"/>
          </p:cNvSpPr>
          <p:nvPr>
            <p:ph type="title"/>
          </p:nvPr>
        </p:nvSpPr>
        <p:spPr>
          <a:xfrm>
            <a:off x="916500" y="700456"/>
            <a:ext cx="781118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None/>
            </a:pPr>
            <a:r>
              <a:rPr lang="es-MX" sz="5200">
                <a:solidFill>
                  <a:srgbClr val="EFEFEF"/>
                </a:solidFill>
                <a:latin typeface="Roboto Black"/>
                <a:ea typeface="Roboto Black"/>
                <a:cs typeface="Roboto Black"/>
                <a:sym typeface="Roboto Black"/>
              </a:rPr>
              <a:t>¿Qué es un Modelo de Datos?</a:t>
            </a:r>
            <a:endParaRPr sz="5200">
              <a:solidFill>
                <a:srgbClr val="EFEFE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cxnSp>
        <p:nvCxnSpPr>
          <p:cNvPr id="280" name="Google Shape;280;p50"/>
          <p:cNvCxnSpPr/>
          <p:nvPr/>
        </p:nvCxnSpPr>
        <p:spPr>
          <a:xfrm>
            <a:off x="1037200" y="2571750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" name="Picture 2" descr="UNAB - fondo transparente - logo color con texto azul">
            <a:extLst>
              <a:ext uri="{FF2B5EF4-FFF2-40B4-BE49-F238E27FC236}">
                <a16:creationId xmlns:a16="http://schemas.microsoft.com/office/drawing/2014/main" id="{345AFD2E-4334-4521-A66C-EA776220F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736" y="3578625"/>
            <a:ext cx="1600011" cy="134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257" y="164792"/>
            <a:ext cx="8633542" cy="4758899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6"/>
          <p:cNvSpPr txBox="1"/>
          <p:nvPr/>
        </p:nvSpPr>
        <p:spPr>
          <a:xfrm>
            <a:off x="868971" y="475783"/>
            <a:ext cx="5777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MX" sz="2500" b="1" i="0" u="none" strike="noStrike" cap="none">
                <a:solidFill>
                  <a:srgbClr val="3072E7"/>
                </a:solidFill>
                <a:latin typeface="Roboto"/>
                <a:ea typeface="Roboto"/>
                <a:cs typeface="Roboto"/>
                <a:sym typeface="Roboto"/>
              </a:rPr>
              <a:t>¿QUÉ ES UN MODELO DE DATOS?</a:t>
            </a:r>
            <a:endParaRPr sz="2500" b="1" i="0" u="none" strike="noStrike" cap="none">
              <a:solidFill>
                <a:srgbClr val="3072E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8" name="Google Shape;288;p16"/>
          <p:cNvCxnSpPr/>
          <p:nvPr/>
        </p:nvCxnSpPr>
        <p:spPr>
          <a:xfrm>
            <a:off x="964656" y="1072503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9" name="Google Shape;289;p16"/>
          <p:cNvSpPr txBox="1"/>
          <p:nvPr/>
        </p:nvSpPr>
        <p:spPr>
          <a:xfrm>
            <a:off x="868972" y="1308571"/>
            <a:ext cx="7307400" cy="28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lang="es-MX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Representación gráfica de las tablas que componen una base, indicando los campos, su tipo, qué atributos son claves primarias y las relaciones que existen entre las diferentes tablas.</a:t>
            </a:r>
            <a:endParaRPr/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lang="es-MX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Cada tabla se dibuja como un rectángulo, indicando su nombre en la parte superior, y se agregan cada uno de sus campos, incluyendo el tipo de dato.</a:t>
            </a:r>
            <a:endParaRPr sz="18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lang="es-MX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¿Qué campos no pueden repetirse en un registro?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lang="es-MX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¿Qué relaciones de dependencia existen entre las tablas?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257" y="164792"/>
            <a:ext cx="8633542" cy="4758899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51"/>
          <p:cNvSpPr txBox="1"/>
          <p:nvPr/>
        </p:nvSpPr>
        <p:spPr>
          <a:xfrm>
            <a:off x="868971" y="475783"/>
            <a:ext cx="5777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MX" sz="2500" b="1" i="0" u="none" strike="noStrike" cap="none">
                <a:solidFill>
                  <a:srgbClr val="3072E7"/>
                </a:solidFill>
                <a:latin typeface="Roboto"/>
                <a:ea typeface="Roboto"/>
                <a:cs typeface="Roboto"/>
                <a:sym typeface="Roboto"/>
              </a:rPr>
              <a:t>RELACIONES UNO O MUCHOS</a:t>
            </a:r>
            <a:endParaRPr sz="2500" b="1" i="0" u="none" strike="noStrike" cap="none">
              <a:solidFill>
                <a:srgbClr val="3072E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6" name="Google Shape;296;p51"/>
          <p:cNvCxnSpPr/>
          <p:nvPr/>
        </p:nvCxnSpPr>
        <p:spPr>
          <a:xfrm>
            <a:off x="964656" y="1072503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97" name="Google Shape;297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83129" y="1243304"/>
            <a:ext cx="5087465" cy="3237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257" y="164792"/>
            <a:ext cx="8633542" cy="4758899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52"/>
          <p:cNvSpPr txBox="1"/>
          <p:nvPr/>
        </p:nvSpPr>
        <p:spPr>
          <a:xfrm>
            <a:off x="868971" y="475783"/>
            <a:ext cx="5777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MX" sz="2500" b="1" i="0" u="none" strike="noStrike" cap="none">
                <a:solidFill>
                  <a:srgbClr val="3072E7"/>
                </a:solidFill>
                <a:latin typeface="Roboto"/>
                <a:ea typeface="Roboto"/>
                <a:cs typeface="Roboto"/>
                <a:sym typeface="Roboto"/>
              </a:rPr>
              <a:t>RELACIONES MUCHOS O MUCHOS</a:t>
            </a:r>
            <a:endParaRPr sz="2500" b="1" i="0" u="none" strike="noStrike" cap="none">
              <a:solidFill>
                <a:srgbClr val="3072E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4" name="Google Shape;304;p52"/>
          <p:cNvCxnSpPr/>
          <p:nvPr/>
        </p:nvCxnSpPr>
        <p:spPr>
          <a:xfrm>
            <a:off x="964656" y="1072503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05" name="Google Shape;305;p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83422" y="1290030"/>
            <a:ext cx="5777154" cy="3296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257" y="164792"/>
            <a:ext cx="8633542" cy="4758899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53"/>
          <p:cNvSpPr txBox="1"/>
          <p:nvPr/>
        </p:nvSpPr>
        <p:spPr>
          <a:xfrm>
            <a:off x="868971" y="475783"/>
            <a:ext cx="5777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MX" sz="2500" b="1" i="0" u="none" strike="noStrike" cap="none">
                <a:solidFill>
                  <a:srgbClr val="3072E7"/>
                </a:solidFill>
                <a:latin typeface="Roboto"/>
                <a:ea typeface="Roboto"/>
                <a:cs typeface="Roboto"/>
                <a:sym typeface="Roboto"/>
              </a:rPr>
              <a:t>RELACIONES MUCHOS O MUCHOS</a:t>
            </a:r>
            <a:endParaRPr sz="2500" b="1" i="0" u="none" strike="noStrike" cap="none">
              <a:solidFill>
                <a:srgbClr val="3072E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2" name="Google Shape;312;p53"/>
          <p:cNvCxnSpPr/>
          <p:nvPr/>
        </p:nvCxnSpPr>
        <p:spPr>
          <a:xfrm>
            <a:off x="964656" y="1072503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13" name="Google Shape;313;p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18497" y="1595559"/>
            <a:ext cx="6707007" cy="2228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6"/>
          <p:cNvSpPr txBox="1">
            <a:spLocks noGrp="1"/>
          </p:cNvSpPr>
          <p:nvPr>
            <p:ph type="title"/>
          </p:nvPr>
        </p:nvSpPr>
        <p:spPr>
          <a:xfrm>
            <a:off x="916500" y="700456"/>
            <a:ext cx="781118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None/>
            </a:pPr>
            <a:r>
              <a:rPr lang="es-MX" sz="5000">
                <a:solidFill>
                  <a:srgbClr val="EFEFEF"/>
                </a:solidFill>
                <a:latin typeface="Roboto Black"/>
                <a:ea typeface="Roboto Black"/>
                <a:cs typeface="Roboto Black"/>
                <a:sym typeface="Roboto Black"/>
              </a:rPr>
              <a:t>Consultas de selección con tablas relacionadas</a:t>
            </a:r>
            <a:endParaRPr sz="5000">
              <a:solidFill>
                <a:srgbClr val="EFEFE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cxnSp>
        <p:nvCxnSpPr>
          <p:cNvPr id="335" name="Google Shape;335;p56"/>
          <p:cNvCxnSpPr/>
          <p:nvPr/>
        </p:nvCxnSpPr>
        <p:spPr>
          <a:xfrm>
            <a:off x="1037200" y="2571750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57"/>
          <p:cNvPicPr preferRelativeResize="0"/>
          <p:nvPr/>
        </p:nvPicPr>
        <p:blipFill rotWithShape="1">
          <a:blip r:embed="rId3">
            <a:alphaModFix/>
          </a:blip>
          <a:srcRect l="10580"/>
          <a:stretch/>
        </p:blipFill>
        <p:spPr>
          <a:xfrm>
            <a:off x="0" y="-68580"/>
            <a:ext cx="7147187" cy="5212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-68580"/>
            <a:ext cx="6012180" cy="5212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5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2225" y="-68580"/>
            <a:ext cx="6665596" cy="521208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57"/>
          <p:cNvSpPr txBox="1"/>
          <p:nvPr/>
        </p:nvSpPr>
        <p:spPr>
          <a:xfrm>
            <a:off x="4667250" y="1496864"/>
            <a:ext cx="4143300" cy="23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-MX" sz="1800" b="0" i="0" u="none" strike="noStrike" cap="none">
                <a:solidFill>
                  <a:srgbClr val="2D2D2D"/>
                </a:solidFill>
                <a:latin typeface="Roboto"/>
                <a:ea typeface="Roboto"/>
                <a:cs typeface="Roboto"/>
                <a:sym typeface="Roboto"/>
              </a:rPr>
              <a:t>Tenemos un esquema de tablas que podemos relacionar y consultar según nuestras necesidades.</a:t>
            </a:r>
            <a:endParaRPr/>
          </a:p>
          <a:p>
            <a:pPr marL="2857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2D2D2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-MX" sz="1800">
                <a:solidFill>
                  <a:srgbClr val="2D2D2D"/>
                </a:solidFill>
                <a:latin typeface="Roboto"/>
                <a:ea typeface="Roboto"/>
                <a:cs typeface="Roboto"/>
                <a:sym typeface="Roboto"/>
              </a:rPr>
              <a:t>Por ejemplo, podemos hacerlo s</a:t>
            </a:r>
            <a:r>
              <a:rPr lang="es-MX" sz="1800" b="0" i="0" u="none" strike="noStrike" cap="none">
                <a:solidFill>
                  <a:srgbClr val="2D2D2D"/>
                </a:solidFill>
                <a:latin typeface="Roboto"/>
                <a:ea typeface="Roboto"/>
                <a:cs typeface="Roboto"/>
                <a:sym typeface="Roboto"/>
              </a:rPr>
              <a:t>i queremos saber a qué departamento pertenece la asignatura “Castellano”.</a:t>
            </a:r>
            <a:endParaRPr/>
          </a:p>
        </p:txBody>
      </p:sp>
      <p:sp>
        <p:nvSpPr>
          <p:cNvPr id="345" name="Google Shape;345;p57"/>
          <p:cNvSpPr txBox="1"/>
          <p:nvPr/>
        </p:nvSpPr>
        <p:spPr>
          <a:xfrm>
            <a:off x="4667250" y="375300"/>
            <a:ext cx="3993600" cy="8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MX" sz="2500" b="1" i="0" u="none" strike="noStrike" cap="none">
                <a:solidFill>
                  <a:srgbClr val="3072E7"/>
                </a:solidFill>
                <a:latin typeface="Roboto"/>
                <a:ea typeface="Roboto"/>
                <a:cs typeface="Roboto"/>
                <a:sym typeface="Roboto"/>
              </a:rPr>
              <a:t>CONSULTAS EN TABLAS RELACIONADAS</a:t>
            </a:r>
            <a:endParaRPr sz="2500" b="1" i="0" u="none" strike="noStrike" cap="none">
              <a:solidFill>
                <a:srgbClr val="3072E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daab7e684_2_12"/>
          <p:cNvSpPr txBox="1">
            <a:spLocks noGrp="1"/>
          </p:cNvSpPr>
          <p:nvPr>
            <p:ph type="title"/>
          </p:nvPr>
        </p:nvSpPr>
        <p:spPr>
          <a:xfrm>
            <a:off x="916500" y="700456"/>
            <a:ext cx="803421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None/>
            </a:pPr>
            <a:r>
              <a:rPr lang="es-MX" sz="5000" dirty="0">
                <a:solidFill>
                  <a:srgbClr val="EFEFEF"/>
                </a:solidFill>
                <a:latin typeface="Roboto Black"/>
                <a:ea typeface="Roboto Black"/>
                <a:cs typeface="Roboto Black"/>
                <a:sym typeface="Roboto Black"/>
              </a:rPr>
              <a:t>El Lenguaje Estructurado de Consultas SQL</a:t>
            </a:r>
            <a:endParaRPr sz="5000" dirty="0">
              <a:solidFill>
                <a:srgbClr val="EFEFE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cxnSp>
        <p:nvCxnSpPr>
          <p:cNvPr id="81" name="Google Shape;81;gbdaab7e684_2_12"/>
          <p:cNvCxnSpPr/>
          <p:nvPr/>
        </p:nvCxnSpPr>
        <p:spPr>
          <a:xfrm>
            <a:off x="1037200" y="2571750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8"/>
          <p:cNvSpPr txBox="1">
            <a:spLocks noGrp="1"/>
          </p:cNvSpPr>
          <p:nvPr>
            <p:ph type="title"/>
          </p:nvPr>
        </p:nvSpPr>
        <p:spPr>
          <a:xfrm>
            <a:off x="916500" y="700456"/>
            <a:ext cx="627975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None/>
            </a:pPr>
            <a:r>
              <a:rPr lang="es-MX" sz="5400">
                <a:solidFill>
                  <a:srgbClr val="EFEFEF"/>
                </a:solidFill>
                <a:latin typeface="Roboto Black"/>
                <a:ea typeface="Roboto Black"/>
                <a:cs typeface="Roboto Black"/>
                <a:sym typeface="Roboto Black"/>
              </a:rPr>
              <a:t>Integridad referencial</a:t>
            </a:r>
            <a:endParaRPr sz="5400">
              <a:solidFill>
                <a:srgbClr val="EFEFE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6" name="Picture 2" descr="UNAB - fondo transparente - logo color con texto azul">
            <a:extLst>
              <a:ext uri="{FF2B5EF4-FFF2-40B4-BE49-F238E27FC236}">
                <a16:creationId xmlns:a16="http://schemas.microsoft.com/office/drawing/2014/main" id="{42B838F5-C2CB-4ECE-8535-6D0035C92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844" y="3097589"/>
            <a:ext cx="1600011" cy="134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5"/>
          <p:cNvSpPr txBox="1"/>
          <p:nvPr/>
        </p:nvSpPr>
        <p:spPr>
          <a:xfrm>
            <a:off x="978174" y="4087448"/>
            <a:ext cx="5709705" cy="56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MX" sz="2500" b="0" i="0" u="none" strike="noStrike" cap="none">
                <a:solidFill>
                  <a:srgbClr val="EFEFEF"/>
                </a:solidFill>
                <a:latin typeface="Exo 2"/>
                <a:ea typeface="Exo 2"/>
                <a:cs typeface="Exo 2"/>
                <a:sym typeface="Exo 2"/>
              </a:rPr>
              <a:t>¿Qué es la integridad referencial?</a:t>
            </a:r>
            <a:endParaRPr sz="1600" b="0" i="0" u="none" strike="noStrike" cap="none">
              <a:solidFill>
                <a:srgbClr val="EFEFE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cxnSp>
        <p:nvCxnSpPr>
          <p:cNvPr id="359" name="Google Shape;359;p15"/>
          <p:cNvCxnSpPr/>
          <p:nvPr/>
        </p:nvCxnSpPr>
        <p:spPr>
          <a:xfrm>
            <a:off x="1037200" y="4017473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0" name="Google Shape;360;p15"/>
          <p:cNvSpPr/>
          <p:nvPr/>
        </p:nvSpPr>
        <p:spPr>
          <a:xfrm>
            <a:off x="-1500626" y="-592553"/>
            <a:ext cx="3637500" cy="3637500"/>
          </a:xfrm>
          <a:prstGeom prst="ellipse">
            <a:avLst/>
          </a:prstGeom>
          <a:solidFill>
            <a:srgbClr val="32D1D5">
              <a:alpha val="4941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1" name="Google Shape;361;p15"/>
          <p:cNvPicPr preferRelativeResize="0"/>
          <p:nvPr/>
        </p:nvPicPr>
        <p:blipFill rotWithShape="1">
          <a:blip r:embed="rId3">
            <a:alphaModFix/>
          </a:blip>
          <a:srcRect t="32119" r="35904"/>
          <a:stretch/>
        </p:blipFill>
        <p:spPr>
          <a:xfrm>
            <a:off x="6411434" y="0"/>
            <a:ext cx="2732566" cy="2874128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15"/>
          <p:cNvSpPr txBox="1"/>
          <p:nvPr/>
        </p:nvSpPr>
        <p:spPr>
          <a:xfrm>
            <a:off x="952750" y="629642"/>
            <a:ext cx="7325854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lang="es-MX" sz="1800" b="1" i="0" u="none" strike="noStrike" cap="none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Corresponde a la precisión y consistencia de los datos dentro de una relación . </a:t>
            </a:r>
            <a:endParaRPr/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endParaRPr sz="1800" b="1" i="0" u="none" strike="noStrike" cap="none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lang="es-MX" sz="1800" b="1" i="0" u="none" strike="noStrike" cap="none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Cuando se use un valor de llave externa, debe hacer referencia a una llave primaria válida existente en la tabla principal.</a:t>
            </a:r>
            <a:endParaRPr/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endParaRPr sz="1800" b="1" i="0" u="none" strike="noStrike" cap="none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lang="es-MX" sz="1800" b="1" i="0" u="none" strike="noStrike" cap="none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La falta de integridad referencial en una base de datos puede llevar a que se devuelvan datos incompletos.</a:t>
            </a:r>
            <a:endParaRPr/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endParaRPr sz="1800" b="1" i="0" u="none" strike="noStrike" cap="none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lang="es-MX" sz="1800" b="1" i="0" u="none" strike="noStrike" cap="none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Otra consecuencia: resultados extraños en informes.</a:t>
            </a:r>
            <a:endParaRPr sz="1800" b="1" i="0" u="none" strike="noStrike" cap="none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9"/>
          <p:cNvSpPr txBox="1">
            <a:spLocks noGrp="1"/>
          </p:cNvSpPr>
          <p:nvPr>
            <p:ph type="title"/>
          </p:nvPr>
        </p:nvSpPr>
        <p:spPr>
          <a:xfrm>
            <a:off x="916500" y="700456"/>
            <a:ext cx="4874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None/>
            </a:pPr>
            <a:r>
              <a:rPr lang="es-MX" sz="5400">
                <a:solidFill>
                  <a:srgbClr val="EFEFEF"/>
                </a:solidFill>
                <a:latin typeface="Roboto Black"/>
                <a:ea typeface="Roboto Black"/>
                <a:cs typeface="Roboto Black"/>
                <a:sym typeface="Roboto Black"/>
              </a:rPr>
              <a:t>Queries anidadas</a:t>
            </a:r>
            <a:endParaRPr sz="5400">
              <a:solidFill>
                <a:srgbClr val="EFEFE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cxnSp>
        <p:nvCxnSpPr>
          <p:cNvPr id="369" name="Google Shape;369;p59"/>
          <p:cNvCxnSpPr/>
          <p:nvPr/>
        </p:nvCxnSpPr>
        <p:spPr>
          <a:xfrm>
            <a:off x="1037200" y="2571750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" name="Picture 2" descr="UNAB - fondo transparente - logo color con texto azul">
            <a:extLst>
              <a:ext uri="{FF2B5EF4-FFF2-40B4-BE49-F238E27FC236}">
                <a16:creationId xmlns:a16="http://schemas.microsoft.com/office/drawing/2014/main" id="{1D9E1840-0F13-40BD-8CAB-56F4628E8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987" y="3217475"/>
            <a:ext cx="1600011" cy="134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257" y="164792"/>
            <a:ext cx="8633542" cy="4758899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60"/>
          <p:cNvSpPr txBox="1"/>
          <p:nvPr/>
        </p:nvSpPr>
        <p:spPr>
          <a:xfrm>
            <a:off x="868971" y="475783"/>
            <a:ext cx="5777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MX" sz="2500" b="1" i="0" u="none" strike="noStrike" cap="none">
                <a:solidFill>
                  <a:srgbClr val="3072E7"/>
                </a:solidFill>
                <a:latin typeface="Roboto"/>
                <a:ea typeface="Roboto"/>
                <a:cs typeface="Roboto"/>
                <a:sym typeface="Roboto"/>
              </a:rPr>
              <a:t>QUERIES ANIDADAS</a:t>
            </a:r>
            <a:endParaRPr sz="2500" b="1" i="0" u="none" strike="noStrike" cap="none">
              <a:solidFill>
                <a:srgbClr val="3072E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7" name="Google Shape;377;p60"/>
          <p:cNvCxnSpPr/>
          <p:nvPr/>
        </p:nvCxnSpPr>
        <p:spPr>
          <a:xfrm>
            <a:off x="964656" y="1072503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8" name="Google Shape;378;p60"/>
          <p:cNvSpPr txBox="1"/>
          <p:nvPr/>
        </p:nvSpPr>
        <p:spPr>
          <a:xfrm>
            <a:off x="716572" y="1308571"/>
            <a:ext cx="4446300" cy="29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❑"/>
            </a:pPr>
            <a:r>
              <a:rPr lang="es-MX" sz="1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Una subconsulta a veces se anida dentro de otra.</a:t>
            </a:r>
            <a:endParaRPr sz="1300"/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endParaRPr sz="17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❑"/>
            </a:pPr>
            <a:r>
              <a:rPr lang="es-MX" sz="1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 utiliza para cálculo o prueba lógica que proporciona un valor o un conjunto de datos entregados a la parte principal de la consulta.</a:t>
            </a:r>
            <a:endParaRPr sz="1300"/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endParaRPr sz="17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❑"/>
            </a:pPr>
            <a:r>
              <a:rPr lang="es-MX" sz="1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Sintaxis: encerramos la subconsulta entre paréntesis y la usamos donde sea necesario.</a:t>
            </a:r>
            <a:endParaRPr sz="1300"/>
          </a:p>
        </p:txBody>
      </p:sp>
      <p:pic>
        <p:nvPicPr>
          <p:cNvPr id="379" name="Google Shape;379;p60" descr="Microsoft Access: Understanding the Power of Access Querie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84878" y="1568587"/>
            <a:ext cx="2982408" cy="2296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1"/>
          <p:cNvSpPr txBox="1">
            <a:spLocks noGrp="1"/>
          </p:cNvSpPr>
          <p:nvPr>
            <p:ph type="title"/>
          </p:nvPr>
        </p:nvSpPr>
        <p:spPr>
          <a:xfrm>
            <a:off x="916499" y="700456"/>
            <a:ext cx="715698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None/>
            </a:pPr>
            <a:r>
              <a:rPr lang="es-MX" sz="5200">
                <a:solidFill>
                  <a:srgbClr val="EFEFEF"/>
                </a:solidFill>
                <a:latin typeface="Roboto Black"/>
                <a:ea typeface="Roboto Black"/>
                <a:cs typeface="Roboto Black"/>
                <a:sym typeface="Roboto Black"/>
              </a:rPr>
              <a:t>Queries con distintos tipos de JOIN</a:t>
            </a:r>
            <a:endParaRPr sz="5200">
              <a:solidFill>
                <a:srgbClr val="EFEFE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cxnSp>
        <p:nvCxnSpPr>
          <p:cNvPr id="386" name="Google Shape;386;p61"/>
          <p:cNvCxnSpPr/>
          <p:nvPr/>
        </p:nvCxnSpPr>
        <p:spPr>
          <a:xfrm>
            <a:off x="1037200" y="2571750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" name="Picture 2" descr="UNAB - fondo transparente - logo color con texto azul">
            <a:extLst>
              <a:ext uri="{FF2B5EF4-FFF2-40B4-BE49-F238E27FC236}">
                <a16:creationId xmlns:a16="http://schemas.microsoft.com/office/drawing/2014/main" id="{F4C9970C-31CA-4159-BDE3-72376F3EE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733" y="3440312"/>
            <a:ext cx="1600011" cy="134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257" y="164792"/>
            <a:ext cx="8633542" cy="4758899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62"/>
          <p:cNvSpPr txBox="1"/>
          <p:nvPr/>
        </p:nvSpPr>
        <p:spPr>
          <a:xfrm>
            <a:off x="868971" y="780583"/>
            <a:ext cx="5777155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MX" sz="2500" b="1" i="0" u="none" strike="noStrike" cap="none">
                <a:solidFill>
                  <a:srgbClr val="3072E7"/>
                </a:solidFill>
                <a:latin typeface="Roboto"/>
                <a:ea typeface="Roboto"/>
                <a:cs typeface="Roboto"/>
                <a:sym typeface="Roboto"/>
              </a:rPr>
              <a:t>DISTINTOS TIPOS DE JOIN</a:t>
            </a:r>
            <a:endParaRPr sz="2500" b="1" i="0" u="none" strike="noStrike" cap="none">
              <a:solidFill>
                <a:srgbClr val="3072E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4" name="Google Shape;394;p62"/>
          <p:cNvCxnSpPr/>
          <p:nvPr/>
        </p:nvCxnSpPr>
        <p:spPr>
          <a:xfrm>
            <a:off x="964656" y="1377303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5" name="Google Shape;395;p62"/>
          <p:cNvSpPr txBox="1"/>
          <p:nvPr/>
        </p:nvSpPr>
        <p:spPr>
          <a:xfrm>
            <a:off x="4199469" y="1672844"/>
            <a:ext cx="4446300" cy="23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lang="es-MX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Hasta ahora, hemos utilizado INNER JOIN en nuestras consultas.</a:t>
            </a:r>
            <a:endParaRPr/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lang="es-MX" sz="1800">
                <a:latin typeface="Roboto"/>
                <a:ea typeface="Roboto"/>
                <a:cs typeface="Roboto"/>
                <a:sym typeface="Roboto"/>
              </a:rPr>
              <a:t>Existe m</a:t>
            </a:r>
            <a:r>
              <a:rPr lang="es-MX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ás de una forma de unir tablas en SQL.</a:t>
            </a:r>
            <a:endParaRPr/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lang="es-MX" sz="1800">
                <a:latin typeface="Roboto"/>
                <a:ea typeface="Roboto"/>
                <a:cs typeface="Roboto"/>
                <a:sym typeface="Roboto"/>
              </a:rPr>
              <a:t>El t</a:t>
            </a:r>
            <a:r>
              <a:rPr lang="es-MX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ipo de unión </a:t>
            </a:r>
            <a:r>
              <a:rPr lang="es-MX" sz="1800">
                <a:latin typeface="Roboto"/>
                <a:ea typeface="Roboto"/>
                <a:cs typeface="Roboto"/>
                <a:sym typeface="Roboto"/>
              </a:rPr>
              <a:t>utilizado</a:t>
            </a:r>
            <a:r>
              <a:rPr lang="es-MX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dependerá de cómo desees recuperar los datos.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7"/>
          <p:cNvSpPr/>
          <p:nvPr/>
        </p:nvSpPr>
        <p:spPr>
          <a:xfrm>
            <a:off x="938348" y="2010087"/>
            <a:ext cx="1879467" cy="1879467"/>
          </a:xfrm>
          <a:prstGeom prst="ellipse">
            <a:avLst/>
          </a:prstGeom>
          <a:solidFill>
            <a:srgbClr val="32D1D5">
              <a:alpha val="4941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7"/>
          <p:cNvSpPr txBox="1">
            <a:spLocks noGrp="1"/>
          </p:cNvSpPr>
          <p:nvPr>
            <p:ph type="title"/>
          </p:nvPr>
        </p:nvSpPr>
        <p:spPr>
          <a:xfrm>
            <a:off x="775507" y="1726651"/>
            <a:ext cx="48367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s-MX" sz="5000">
                <a:solidFill>
                  <a:srgbClr val="EFEFEF"/>
                </a:solidFill>
                <a:latin typeface="Roboto Black"/>
                <a:ea typeface="Roboto Black"/>
                <a:cs typeface="Roboto Black"/>
                <a:sym typeface="Roboto Black"/>
              </a:rPr>
              <a:t>1</a:t>
            </a:r>
            <a:endParaRPr/>
          </a:p>
        </p:txBody>
      </p:sp>
      <p:sp>
        <p:nvSpPr>
          <p:cNvPr id="402" name="Google Shape;402;p7"/>
          <p:cNvSpPr/>
          <p:nvPr/>
        </p:nvSpPr>
        <p:spPr>
          <a:xfrm>
            <a:off x="3483881" y="546139"/>
            <a:ext cx="1879467" cy="1879467"/>
          </a:xfrm>
          <a:prstGeom prst="ellipse">
            <a:avLst/>
          </a:prstGeom>
          <a:solidFill>
            <a:srgbClr val="32D1D5">
              <a:alpha val="4941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7"/>
          <p:cNvSpPr/>
          <p:nvPr/>
        </p:nvSpPr>
        <p:spPr>
          <a:xfrm>
            <a:off x="5935124" y="2016178"/>
            <a:ext cx="1879467" cy="1879467"/>
          </a:xfrm>
          <a:prstGeom prst="ellipse">
            <a:avLst/>
          </a:prstGeom>
          <a:solidFill>
            <a:srgbClr val="32D1D5">
              <a:alpha val="4941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7"/>
          <p:cNvSpPr txBox="1"/>
          <p:nvPr/>
        </p:nvSpPr>
        <p:spPr>
          <a:xfrm>
            <a:off x="5939410" y="1723737"/>
            <a:ext cx="48367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s-MX" sz="5000" b="0" i="0" u="none" strike="noStrike" cap="none">
                <a:solidFill>
                  <a:srgbClr val="EFEFEF"/>
                </a:solidFill>
                <a:latin typeface="Roboto Black"/>
                <a:ea typeface="Roboto Black"/>
                <a:cs typeface="Roboto Black"/>
                <a:sym typeface="Roboto Black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7"/>
          <p:cNvSpPr txBox="1"/>
          <p:nvPr/>
        </p:nvSpPr>
        <p:spPr>
          <a:xfrm>
            <a:off x="3519907" y="246006"/>
            <a:ext cx="48367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s-MX" sz="5000" b="0" i="0" u="none" strike="noStrike" cap="none">
                <a:solidFill>
                  <a:srgbClr val="EFEFEF"/>
                </a:solidFill>
                <a:latin typeface="Roboto Black"/>
                <a:ea typeface="Roboto Black"/>
                <a:cs typeface="Roboto Black"/>
                <a:sym typeface="Roboto Black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7"/>
          <p:cNvSpPr txBox="1"/>
          <p:nvPr/>
        </p:nvSpPr>
        <p:spPr>
          <a:xfrm>
            <a:off x="1268872" y="2796250"/>
            <a:ext cx="118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MX" sz="2000" b="0" i="0" u="none" strike="noStrike" cap="none">
                <a:solidFill>
                  <a:srgbClr val="EFEFEF"/>
                </a:solidFill>
                <a:latin typeface="Exo 2"/>
                <a:ea typeface="Exo 2"/>
                <a:cs typeface="Exo 2"/>
                <a:sym typeface="Exo 2"/>
              </a:rPr>
              <a:t>Left Join</a:t>
            </a:r>
            <a:endParaRPr sz="2000" b="0" i="0" u="none" strike="noStrike" cap="none">
              <a:solidFill>
                <a:srgbClr val="FFC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07" name="Google Shape;407;p7"/>
          <p:cNvSpPr txBox="1"/>
          <p:nvPr/>
        </p:nvSpPr>
        <p:spPr>
          <a:xfrm>
            <a:off x="6244205" y="2809325"/>
            <a:ext cx="131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MX" sz="2000" b="0" i="0" u="none" strike="noStrike" cap="none">
                <a:solidFill>
                  <a:srgbClr val="EFEFEF"/>
                </a:solidFill>
                <a:latin typeface="Exo 2"/>
                <a:ea typeface="Exo 2"/>
                <a:cs typeface="Exo 2"/>
                <a:sym typeface="Exo 2"/>
              </a:rPr>
              <a:t>Right Join</a:t>
            </a:r>
            <a:endParaRPr sz="2000" b="0" i="0" u="none" strike="noStrike" cap="none">
              <a:solidFill>
                <a:srgbClr val="32D1D5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08" name="Google Shape;408;p7"/>
          <p:cNvSpPr txBox="1"/>
          <p:nvPr/>
        </p:nvSpPr>
        <p:spPr>
          <a:xfrm>
            <a:off x="3692450" y="1332300"/>
            <a:ext cx="149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MX" sz="2000" b="0" i="0" u="none" strike="noStrike" cap="none">
                <a:solidFill>
                  <a:srgbClr val="EFEFEF"/>
                </a:solidFill>
                <a:latin typeface="Exo 2"/>
                <a:ea typeface="Exo 2"/>
                <a:cs typeface="Exo 2"/>
                <a:sym typeface="Exo 2"/>
              </a:rPr>
              <a:t>(Inner) Join</a:t>
            </a:r>
            <a:endParaRPr sz="2000" b="0" i="0" u="none" strike="noStrike" cap="none">
              <a:solidFill>
                <a:srgbClr val="32D1D5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09" name="Google Shape;409;p7"/>
          <p:cNvSpPr txBox="1"/>
          <p:nvPr/>
        </p:nvSpPr>
        <p:spPr>
          <a:xfrm>
            <a:off x="899945" y="370290"/>
            <a:ext cx="2169042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MX" sz="2400" b="0" i="0" u="none" strike="noStrike" cap="none">
                <a:solidFill>
                  <a:srgbClr val="EFEFEF"/>
                </a:solidFill>
                <a:latin typeface="Roboto Black"/>
                <a:ea typeface="Roboto Black"/>
                <a:cs typeface="Roboto Black"/>
                <a:sym typeface="Roboto Black"/>
              </a:rPr>
              <a:t>TIPOS DE JOIN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0" name="Google Shape;410;p7"/>
          <p:cNvCxnSpPr/>
          <p:nvPr/>
        </p:nvCxnSpPr>
        <p:spPr>
          <a:xfrm>
            <a:off x="984034" y="1284904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1" name="Google Shape;411;p7"/>
          <p:cNvSpPr/>
          <p:nvPr/>
        </p:nvSpPr>
        <p:spPr>
          <a:xfrm>
            <a:off x="3483881" y="3156879"/>
            <a:ext cx="1879467" cy="1879467"/>
          </a:xfrm>
          <a:prstGeom prst="ellipse">
            <a:avLst/>
          </a:prstGeom>
          <a:solidFill>
            <a:srgbClr val="32D1D5">
              <a:alpha val="4941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7"/>
          <p:cNvSpPr txBox="1"/>
          <p:nvPr/>
        </p:nvSpPr>
        <p:spPr>
          <a:xfrm>
            <a:off x="3519907" y="2856746"/>
            <a:ext cx="48367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s-MX" sz="5000" b="0" i="0" u="none" strike="noStrike" cap="none">
                <a:solidFill>
                  <a:srgbClr val="EFEFEF"/>
                </a:solidFill>
                <a:latin typeface="Roboto Black"/>
                <a:ea typeface="Roboto Black"/>
                <a:cs typeface="Roboto Black"/>
                <a:sym typeface="Roboto Black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7"/>
          <p:cNvSpPr txBox="1"/>
          <p:nvPr/>
        </p:nvSpPr>
        <p:spPr>
          <a:xfrm>
            <a:off x="3844846" y="3943050"/>
            <a:ext cx="118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MX" sz="2000" b="0" i="0" u="none" strike="noStrike" cap="none">
                <a:solidFill>
                  <a:srgbClr val="EFEFEF"/>
                </a:solidFill>
                <a:latin typeface="Exo 2"/>
                <a:ea typeface="Exo 2"/>
                <a:cs typeface="Exo 2"/>
                <a:sym typeface="Exo 2"/>
              </a:rPr>
              <a:t>Full Join</a:t>
            </a:r>
            <a:endParaRPr sz="2000" b="0" i="0" u="none" strike="noStrike" cap="none">
              <a:solidFill>
                <a:srgbClr val="32D1D5"/>
              </a:solidFill>
              <a:latin typeface="Exo 2"/>
              <a:ea typeface="Exo 2"/>
              <a:cs typeface="Exo 2"/>
              <a:sym typeface="Exo 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5"/>
          <p:cNvSpPr txBox="1">
            <a:spLocks noGrp="1"/>
          </p:cNvSpPr>
          <p:nvPr>
            <p:ph type="title"/>
          </p:nvPr>
        </p:nvSpPr>
        <p:spPr>
          <a:xfrm>
            <a:off x="916499" y="700456"/>
            <a:ext cx="715698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None/>
            </a:pPr>
            <a:r>
              <a:rPr lang="es-MX" sz="5400">
                <a:solidFill>
                  <a:srgbClr val="EFEFEF"/>
                </a:solidFill>
                <a:latin typeface="Roboto Black"/>
                <a:ea typeface="Roboto Black"/>
                <a:cs typeface="Roboto Black"/>
                <a:sym typeface="Roboto Black"/>
              </a:rPr>
              <a:t>Procedimientos almacenados</a:t>
            </a:r>
            <a:endParaRPr sz="5400">
              <a:solidFill>
                <a:srgbClr val="EFEFE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cxnSp>
        <p:nvCxnSpPr>
          <p:cNvPr id="435" name="Google Shape;435;p65"/>
          <p:cNvCxnSpPr/>
          <p:nvPr/>
        </p:nvCxnSpPr>
        <p:spPr>
          <a:xfrm>
            <a:off x="1037200" y="2571750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21"/>
          <p:cNvPicPr preferRelativeResize="0"/>
          <p:nvPr/>
        </p:nvPicPr>
        <p:blipFill rotWithShape="1">
          <a:blip r:embed="rId3">
            <a:alphaModFix/>
          </a:blip>
          <a:srcRect l="10580"/>
          <a:stretch/>
        </p:blipFill>
        <p:spPr>
          <a:xfrm>
            <a:off x="0" y="-68580"/>
            <a:ext cx="7147187" cy="5212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-68580"/>
            <a:ext cx="6012180" cy="5212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2225" y="-68580"/>
            <a:ext cx="6665596" cy="521208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21"/>
          <p:cNvSpPr txBox="1"/>
          <p:nvPr/>
        </p:nvSpPr>
        <p:spPr>
          <a:xfrm>
            <a:off x="4657725" y="1252000"/>
            <a:ext cx="4053300" cy="29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⮚"/>
            </a:pPr>
            <a:r>
              <a:rPr lang="es-MX" sz="1600" b="0" i="0" u="none" strike="noStrike" cap="none">
                <a:solidFill>
                  <a:srgbClr val="2D2D2D"/>
                </a:solidFill>
                <a:latin typeface="Roboto"/>
                <a:ea typeface="Roboto"/>
                <a:cs typeface="Roboto"/>
                <a:sym typeface="Roboto"/>
              </a:rPr>
              <a:t>Porción de código que puedes guardar y reutilizar.</a:t>
            </a:r>
            <a:endParaRPr sz="1200"/>
          </a:p>
          <a:p>
            <a:pPr marL="2857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endParaRPr sz="1600" b="0" i="0" u="none" strike="noStrike" cap="none">
              <a:solidFill>
                <a:srgbClr val="2D2D2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⮚"/>
            </a:pPr>
            <a:r>
              <a:rPr lang="es-MX" sz="1600" b="0" i="0" u="none" strike="noStrike" cap="none">
                <a:solidFill>
                  <a:srgbClr val="2D2D2D"/>
                </a:solidFill>
                <a:latin typeface="Roboto"/>
                <a:ea typeface="Roboto"/>
                <a:cs typeface="Roboto"/>
                <a:sym typeface="Roboto"/>
              </a:rPr>
              <a:t>Encapsulamiento: útil cuando repites la misma tarea repetidas veces.</a:t>
            </a:r>
            <a:endParaRPr sz="1200"/>
          </a:p>
          <a:p>
            <a:pPr marL="2857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endParaRPr sz="1600" b="0" i="0" u="none" strike="noStrike" cap="none">
              <a:solidFill>
                <a:srgbClr val="2D2D2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⮚"/>
            </a:pPr>
            <a:r>
              <a:rPr lang="es-MX" sz="1600" b="0" i="0" u="none" strike="noStrike" cap="none">
                <a:solidFill>
                  <a:srgbClr val="2D2D2D"/>
                </a:solidFill>
                <a:latin typeface="Roboto"/>
                <a:ea typeface="Roboto"/>
                <a:cs typeface="Roboto"/>
                <a:sym typeface="Roboto"/>
              </a:rPr>
              <a:t>Puede aceptar datos como parámetros.</a:t>
            </a:r>
            <a:endParaRPr sz="1200"/>
          </a:p>
          <a:p>
            <a:pPr marL="2857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endParaRPr sz="1600" b="0" i="0" u="none" strike="noStrike" cap="none">
              <a:solidFill>
                <a:srgbClr val="2D2D2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⮚"/>
            </a:pPr>
            <a:r>
              <a:rPr lang="es-MX" sz="1600" b="0" i="0" u="none" strike="noStrike" cap="none">
                <a:solidFill>
                  <a:srgbClr val="2D2D2D"/>
                </a:solidFill>
                <a:latin typeface="Roboto"/>
                <a:ea typeface="Roboto"/>
                <a:cs typeface="Roboto"/>
                <a:sym typeface="Roboto"/>
              </a:rPr>
              <a:t>Deben ser invocados con la sentencia EXEC.</a:t>
            </a:r>
            <a:endParaRPr sz="1200"/>
          </a:p>
        </p:txBody>
      </p:sp>
      <p:sp>
        <p:nvSpPr>
          <p:cNvPr id="445" name="Google Shape;445;p21"/>
          <p:cNvSpPr txBox="1"/>
          <p:nvPr/>
        </p:nvSpPr>
        <p:spPr>
          <a:xfrm>
            <a:off x="4667250" y="185043"/>
            <a:ext cx="3907200" cy="8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MX" sz="2500" b="1" i="0" u="none" strike="noStrike" cap="none">
                <a:solidFill>
                  <a:srgbClr val="3072E7"/>
                </a:solidFill>
                <a:latin typeface="Roboto"/>
                <a:ea typeface="Roboto"/>
                <a:cs typeface="Roboto"/>
                <a:sym typeface="Roboto"/>
              </a:rPr>
              <a:t>PROCEDIMIENTO ALMACENADO</a:t>
            </a:r>
            <a:endParaRPr sz="2500" b="1" i="0" u="none" strike="noStrike" cap="none">
              <a:solidFill>
                <a:srgbClr val="3072E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Google Shape;45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257" y="164792"/>
            <a:ext cx="8633542" cy="4758899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17"/>
          <p:cNvSpPr txBox="1"/>
          <p:nvPr/>
        </p:nvSpPr>
        <p:spPr>
          <a:xfrm>
            <a:off x="868971" y="780583"/>
            <a:ext cx="7605955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MX" sz="2500" b="1" i="0" u="none" strike="noStrike" cap="none">
                <a:solidFill>
                  <a:srgbClr val="3072E7"/>
                </a:solidFill>
                <a:latin typeface="Roboto"/>
                <a:ea typeface="Roboto"/>
                <a:cs typeface="Roboto"/>
                <a:sym typeface="Roboto"/>
              </a:rPr>
              <a:t>SINTAXIS DE PROCEDIMIENTOS ALMACENADOS</a:t>
            </a:r>
            <a:endParaRPr sz="2500" b="1" i="0" u="none" strike="noStrike" cap="none">
              <a:solidFill>
                <a:srgbClr val="3072E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52" name="Google Shape;452;p17"/>
          <p:cNvCxnSpPr/>
          <p:nvPr/>
        </p:nvCxnSpPr>
        <p:spPr>
          <a:xfrm>
            <a:off x="964656" y="1377303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3" name="Google Shape;453;p17"/>
          <p:cNvSpPr txBox="1"/>
          <p:nvPr/>
        </p:nvSpPr>
        <p:spPr>
          <a:xfrm>
            <a:off x="868972" y="1613371"/>
            <a:ext cx="7307465" cy="1323399"/>
          </a:xfrm>
          <a:prstGeom prst="rect">
            <a:avLst/>
          </a:prstGeom>
          <a:solidFill>
            <a:schemeClr val="accent4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CREATE PROCEDURE nombre_procedimiento</a:t>
            </a:r>
            <a:endParaRPr sz="2000" b="0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sentencias_sql</a:t>
            </a:r>
            <a:endParaRPr sz="2000" b="0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GO;</a:t>
            </a:r>
            <a:endParaRPr/>
          </a:p>
        </p:txBody>
      </p:sp>
      <p:sp>
        <p:nvSpPr>
          <p:cNvPr id="454" name="Google Shape;454;p17"/>
          <p:cNvSpPr txBox="1"/>
          <p:nvPr/>
        </p:nvSpPr>
        <p:spPr>
          <a:xfrm>
            <a:off x="868971" y="3292545"/>
            <a:ext cx="7307465" cy="707846"/>
          </a:xfrm>
          <a:prstGeom prst="rect">
            <a:avLst/>
          </a:prstGeom>
          <a:solidFill>
            <a:schemeClr val="accent4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EXEC nombre_procedimiento (param1, param2, ....);</a:t>
            </a:r>
            <a:endParaRPr sz="2000" b="0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257" y="164792"/>
            <a:ext cx="8633542" cy="475889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4"/>
          <p:cNvSpPr txBox="1"/>
          <p:nvPr/>
        </p:nvSpPr>
        <p:spPr>
          <a:xfrm>
            <a:off x="868972" y="399583"/>
            <a:ext cx="3479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MX" sz="2500" b="1" i="0" u="none" strike="noStrike" cap="none">
                <a:solidFill>
                  <a:srgbClr val="3072E7"/>
                </a:solidFill>
                <a:latin typeface="Roboto"/>
                <a:ea typeface="Roboto"/>
                <a:cs typeface="Roboto"/>
                <a:sym typeface="Roboto"/>
              </a:rPr>
              <a:t>¿QUÉ ES SQL?</a:t>
            </a:r>
            <a:endParaRPr sz="2500" b="1" i="0" u="none" strike="noStrike" cap="none">
              <a:solidFill>
                <a:srgbClr val="3072E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9" name="Google Shape;89;p4"/>
          <p:cNvCxnSpPr/>
          <p:nvPr/>
        </p:nvCxnSpPr>
        <p:spPr>
          <a:xfrm>
            <a:off x="979524" y="1005596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0" name="Google Shape;90;p4"/>
          <p:cNvSpPr txBox="1"/>
          <p:nvPr/>
        </p:nvSpPr>
        <p:spPr>
          <a:xfrm>
            <a:off x="716575" y="1233050"/>
            <a:ext cx="46128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-MX" sz="1800" b="1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SQL es un lenguaje de programación </a:t>
            </a:r>
            <a:r>
              <a:rPr lang="es-MX" sz="18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ampliamente utilizado, que te permite definir y consultar bases de datos.</a:t>
            </a:r>
            <a:endParaRPr/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-MX" sz="18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Permite administrar objetos de bases de datos y crear, modificar, explorar y resumir datos.</a:t>
            </a:r>
            <a:endParaRPr sz="1800" b="1" i="0" u="none" strike="noStrike" cap="non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-MX" sz="18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SQL </a:t>
            </a:r>
            <a:r>
              <a:rPr lang="es-MX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tiene distintas </a:t>
            </a:r>
            <a:r>
              <a:rPr lang="es-MX" sz="18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variantes, que generalmente están vinculadas a sistemas de bases de datos específicos</a:t>
            </a:r>
            <a:endParaRPr/>
          </a:p>
        </p:txBody>
      </p:sp>
      <p:pic>
        <p:nvPicPr>
          <p:cNvPr id="91" name="Google Shape;91;p4"/>
          <p:cNvPicPr preferRelativeResize="0"/>
          <p:nvPr/>
        </p:nvPicPr>
        <p:blipFill rotWithShape="1">
          <a:blip r:embed="rId4">
            <a:alphaModFix/>
          </a:blip>
          <a:srcRect l="5475" r="5484"/>
          <a:stretch/>
        </p:blipFill>
        <p:spPr>
          <a:xfrm>
            <a:off x="5493830" y="1724530"/>
            <a:ext cx="3261300" cy="20778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" name="Google Shape;45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257" y="164792"/>
            <a:ext cx="8633542" cy="4758899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14"/>
          <p:cNvSpPr txBox="1"/>
          <p:nvPr/>
        </p:nvSpPr>
        <p:spPr>
          <a:xfrm>
            <a:off x="871915" y="562985"/>
            <a:ext cx="4847887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MX" sz="2500" b="1" i="0" u="none" strike="noStrike" cap="none">
                <a:solidFill>
                  <a:srgbClr val="3072E7"/>
                </a:solidFill>
                <a:latin typeface="Roboto"/>
                <a:ea typeface="Roboto"/>
                <a:cs typeface="Roboto"/>
                <a:sym typeface="Roboto"/>
              </a:rPr>
              <a:t>TIPOS DE PARÁMETROS</a:t>
            </a:r>
            <a:endParaRPr sz="2500" b="1" i="0" u="none" strike="noStrike" cap="none">
              <a:solidFill>
                <a:srgbClr val="3072E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61" name="Google Shape;461;p14"/>
          <p:cNvCxnSpPr/>
          <p:nvPr/>
        </p:nvCxnSpPr>
        <p:spPr>
          <a:xfrm>
            <a:off x="989901" y="1122534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62" name="Google Shape;462;p14"/>
          <p:cNvGrpSpPr/>
          <p:nvPr/>
        </p:nvGrpSpPr>
        <p:grpSpPr>
          <a:xfrm>
            <a:off x="3559872" y="1702052"/>
            <a:ext cx="2308901" cy="1227473"/>
            <a:chOff x="3559872" y="1702052"/>
            <a:chExt cx="2308901" cy="1227473"/>
          </a:xfrm>
        </p:grpSpPr>
        <p:sp>
          <p:nvSpPr>
            <p:cNvPr id="463" name="Google Shape;463;p14"/>
            <p:cNvSpPr/>
            <p:nvPr/>
          </p:nvSpPr>
          <p:spPr>
            <a:xfrm>
              <a:off x="3559872" y="1702052"/>
              <a:ext cx="2308901" cy="1227473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4"/>
            <p:cNvSpPr txBox="1"/>
            <p:nvPr/>
          </p:nvSpPr>
          <p:spPr>
            <a:xfrm>
              <a:off x="3978280" y="1984030"/>
              <a:ext cx="1476897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s-MX" sz="3200" b="1" i="0" u="none" strike="noStrike" cap="none">
                  <a:solidFill>
                    <a:srgbClr val="EFEFEF"/>
                  </a:solidFill>
                  <a:latin typeface="Roboto"/>
                  <a:ea typeface="Roboto"/>
                  <a:cs typeface="Roboto"/>
                  <a:sym typeface="Roboto"/>
                </a:rPr>
                <a:t>OUT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5" name="Google Shape;465;p14"/>
          <p:cNvGrpSpPr/>
          <p:nvPr/>
        </p:nvGrpSpPr>
        <p:grpSpPr>
          <a:xfrm>
            <a:off x="6129843" y="1702051"/>
            <a:ext cx="2308901" cy="1227473"/>
            <a:chOff x="6129843" y="1702051"/>
            <a:chExt cx="2308901" cy="1227473"/>
          </a:xfrm>
        </p:grpSpPr>
        <p:sp>
          <p:nvSpPr>
            <p:cNvPr id="466" name="Google Shape;466;p14"/>
            <p:cNvSpPr/>
            <p:nvPr/>
          </p:nvSpPr>
          <p:spPr>
            <a:xfrm>
              <a:off x="6129843" y="1702051"/>
              <a:ext cx="2308901" cy="1227473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14"/>
            <p:cNvSpPr txBox="1"/>
            <p:nvPr/>
          </p:nvSpPr>
          <p:spPr>
            <a:xfrm>
              <a:off x="6287181" y="1984030"/>
              <a:ext cx="1969264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s-MX" sz="3200" b="1" i="0" u="none" strike="noStrike" cap="none">
                  <a:solidFill>
                    <a:srgbClr val="EFEFEF"/>
                  </a:solidFill>
                  <a:latin typeface="Roboto"/>
                  <a:ea typeface="Roboto"/>
                  <a:cs typeface="Roboto"/>
                  <a:sym typeface="Roboto"/>
                </a:rPr>
                <a:t>INOUT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8" name="Google Shape;468;p14"/>
          <p:cNvGrpSpPr/>
          <p:nvPr/>
        </p:nvGrpSpPr>
        <p:grpSpPr>
          <a:xfrm>
            <a:off x="989901" y="1724236"/>
            <a:ext cx="2308901" cy="1227473"/>
            <a:chOff x="989901" y="1724236"/>
            <a:chExt cx="2308901" cy="1227473"/>
          </a:xfrm>
        </p:grpSpPr>
        <p:sp>
          <p:nvSpPr>
            <p:cNvPr id="469" name="Google Shape;469;p14"/>
            <p:cNvSpPr/>
            <p:nvPr/>
          </p:nvSpPr>
          <p:spPr>
            <a:xfrm>
              <a:off x="989901" y="1724236"/>
              <a:ext cx="2308901" cy="1227473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14"/>
            <p:cNvSpPr txBox="1"/>
            <p:nvPr/>
          </p:nvSpPr>
          <p:spPr>
            <a:xfrm>
              <a:off x="1091181" y="1984030"/>
              <a:ext cx="2115879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s-MX" sz="4000" b="1" i="0" u="none" strike="noStrike" cap="none">
                  <a:solidFill>
                    <a:srgbClr val="EFEFEF"/>
                  </a:solidFill>
                  <a:latin typeface="Roboto"/>
                  <a:ea typeface="Roboto"/>
                  <a:cs typeface="Roboto"/>
                  <a:sym typeface="Roboto"/>
                </a:rPr>
                <a:t>IN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1" name="Google Shape;471;p14"/>
          <p:cNvSpPr/>
          <p:nvPr/>
        </p:nvSpPr>
        <p:spPr>
          <a:xfrm rot="5400000">
            <a:off x="4346318" y="-635899"/>
            <a:ext cx="592612" cy="7961974"/>
          </a:xfrm>
          <a:prstGeom prst="rightBrace">
            <a:avLst>
              <a:gd name="adj1" fmla="val 8333"/>
              <a:gd name="adj2" fmla="val 50000"/>
            </a:avLst>
          </a:prstGeom>
          <a:noFill/>
          <a:ln w="57150" cap="flat" cmpd="sng">
            <a:solidFill>
              <a:srgbClr val="3B7F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14"/>
          <p:cNvSpPr txBox="1"/>
          <p:nvPr/>
        </p:nvSpPr>
        <p:spPr>
          <a:xfrm>
            <a:off x="2290378" y="3760651"/>
            <a:ext cx="4847887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MX" sz="2500" b="1" i="0" u="none" strike="noStrike" cap="none">
                <a:solidFill>
                  <a:srgbClr val="3072E7"/>
                </a:solidFill>
                <a:latin typeface="Roboto"/>
                <a:ea typeface="Roboto"/>
                <a:cs typeface="Roboto"/>
                <a:sym typeface="Roboto"/>
              </a:rPr>
              <a:t>PARÁMETROS</a:t>
            </a:r>
            <a:endParaRPr sz="2500" b="1" i="0" u="none" strike="noStrike" cap="none">
              <a:solidFill>
                <a:srgbClr val="3072E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7" name="Google Shape;47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9668" y="171035"/>
            <a:ext cx="8549269" cy="4758899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19"/>
          <p:cNvSpPr txBox="1"/>
          <p:nvPr/>
        </p:nvSpPr>
        <p:spPr>
          <a:xfrm>
            <a:off x="661988" y="433227"/>
            <a:ext cx="3302103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MX" sz="2500" b="1" i="0" u="none" strike="noStrike" cap="none">
                <a:solidFill>
                  <a:srgbClr val="3072E7"/>
                </a:solidFill>
                <a:latin typeface="Roboto"/>
                <a:ea typeface="Roboto"/>
                <a:cs typeface="Roboto"/>
                <a:sym typeface="Roboto"/>
              </a:rPr>
              <a:t>VENTAJAS</a:t>
            </a:r>
            <a:endParaRPr sz="2500" b="1" i="0" u="none" strike="noStrike" cap="none">
              <a:solidFill>
                <a:srgbClr val="3072E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79" name="Google Shape;479;p19"/>
          <p:cNvCxnSpPr/>
          <p:nvPr/>
        </p:nvCxnSpPr>
        <p:spPr>
          <a:xfrm>
            <a:off x="811343" y="984588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0" name="Google Shape;480;p19"/>
          <p:cNvSpPr/>
          <p:nvPr/>
        </p:nvSpPr>
        <p:spPr>
          <a:xfrm>
            <a:off x="692596" y="1635990"/>
            <a:ext cx="1703364" cy="1702743"/>
          </a:xfrm>
          <a:prstGeom prst="ellipse">
            <a:avLst/>
          </a:prstGeom>
          <a:solidFill>
            <a:srgbClr val="2D2D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1" name="Google Shape;481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9179" y="1885863"/>
            <a:ext cx="1152702" cy="1440878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19"/>
          <p:cNvSpPr txBox="1"/>
          <p:nvPr/>
        </p:nvSpPr>
        <p:spPr>
          <a:xfrm>
            <a:off x="3181390" y="1695348"/>
            <a:ext cx="476430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MX" sz="2400" b="0" i="0" u="none" strike="noStrike" cap="none">
                <a:solidFill>
                  <a:srgbClr val="2D2D2D"/>
                </a:solidFill>
                <a:latin typeface="Roboto Black"/>
                <a:ea typeface="Roboto Black"/>
                <a:cs typeface="Roboto Black"/>
                <a:sym typeface="Roboto Black"/>
              </a:rPr>
              <a:t>MEJORA EL RENDIMIENTO</a:t>
            </a:r>
            <a:endParaRPr sz="2400" b="0" i="0" u="none" strike="noStrike" cap="none">
              <a:solidFill>
                <a:srgbClr val="2D2D2D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483" name="Google Shape;483;p19"/>
          <p:cNvSpPr txBox="1"/>
          <p:nvPr/>
        </p:nvSpPr>
        <p:spPr>
          <a:xfrm>
            <a:off x="3181390" y="2308208"/>
            <a:ext cx="508867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MX" sz="2400" b="0" i="0" u="none" strike="noStrike" cap="none">
                <a:solidFill>
                  <a:srgbClr val="2D2D2D"/>
                </a:solidFill>
                <a:latin typeface="Roboto Black"/>
                <a:ea typeface="Roboto Black"/>
                <a:cs typeface="Roboto Black"/>
                <a:sym typeface="Roboto Black"/>
              </a:rPr>
              <a:t>ENCAPSULA LAS OPERACIONES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19"/>
          <p:cNvSpPr txBox="1"/>
          <p:nvPr/>
        </p:nvSpPr>
        <p:spPr>
          <a:xfrm>
            <a:off x="3234834" y="2953105"/>
            <a:ext cx="558949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MX" sz="2400" b="0" i="0" u="none" strike="noStrike" cap="none">
                <a:solidFill>
                  <a:srgbClr val="2D2D2D"/>
                </a:solidFill>
                <a:latin typeface="Roboto Black"/>
                <a:ea typeface="Roboto Black"/>
                <a:cs typeface="Roboto Black"/>
                <a:sym typeface="Roboto Black"/>
              </a:rPr>
              <a:t>POSIBILIDAD DE LIMITAR ACCESO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5" name="Google Shape;485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09940" y="1773774"/>
            <a:ext cx="17145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09940" y="2411726"/>
            <a:ext cx="17145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52751" y="3034160"/>
            <a:ext cx="171450" cy="27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9668" y="171035"/>
            <a:ext cx="8549269" cy="4758899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66"/>
          <p:cNvSpPr txBox="1"/>
          <p:nvPr/>
        </p:nvSpPr>
        <p:spPr>
          <a:xfrm>
            <a:off x="661988" y="433227"/>
            <a:ext cx="3302103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MX" sz="2500" b="1" i="0" u="none" strike="noStrike" cap="none">
                <a:solidFill>
                  <a:srgbClr val="3072E7"/>
                </a:solidFill>
                <a:latin typeface="Roboto"/>
                <a:ea typeface="Roboto"/>
                <a:cs typeface="Roboto"/>
                <a:sym typeface="Roboto"/>
              </a:rPr>
              <a:t>DESVENTAJAS</a:t>
            </a:r>
            <a:endParaRPr sz="2500" b="1" i="0" u="none" strike="noStrike" cap="none">
              <a:solidFill>
                <a:srgbClr val="3072E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94" name="Google Shape;494;p66"/>
          <p:cNvCxnSpPr/>
          <p:nvPr/>
        </p:nvCxnSpPr>
        <p:spPr>
          <a:xfrm>
            <a:off x="811343" y="984588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5" name="Google Shape;495;p66"/>
          <p:cNvSpPr/>
          <p:nvPr/>
        </p:nvSpPr>
        <p:spPr>
          <a:xfrm>
            <a:off x="6595774" y="1720378"/>
            <a:ext cx="1703364" cy="1702743"/>
          </a:xfrm>
          <a:prstGeom prst="ellipse">
            <a:avLst/>
          </a:prstGeom>
          <a:solidFill>
            <a:srgbClr val="2D2D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6" name="Google Shape;496;p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72357" y="1970251"/>
            <a:ext cx="1152702" cy="1440878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66"/>
          <p:cNvSpPr txBox="1"/>
          <p:nvPr/>
        </p:nvSpPr>
        <p:spPr>
          <a:xfrm>
            <a:off x="913386" y="1930192"/>
            <a:ext cx="476430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MX" sz="2400" b="0" i="0" u="none" strike="noStrike" cap="none">
                <a:solidFill>
                  <a:srgbClr val="2D2D2D"/>
                </a:solidFill>
                <a:latin typeface="Roboto Black"/>
                <a:ea typeface="Roboto Black"/>
                <a:cs typeface="Roboto Black"/>
                <a:sym typeface="Roboto Black"/>
              </a:rPr>
              <a:t>CURVA LENTA DE APRENDIZAJE</a:t>
            </a:r>
            <a:endParaRPr sz="2400" b="0" i="0" u="none" strike="noStrike" cap="none">
              <a:solidFill>
                <a:srgbClr val="2D2D2D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498" name="Google Shape;498;p66"/>
          <p:cNvSpPr txBox="1"/>
          <p:nvPr/>
        </p:nvSpPr>
        <p:spPr>
          <a:xfrm>
            <a:off x="913386" y="2543052"/>
            <a:ext cx="508867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MX" sz="2400" b="0" i="0" u="none" strike="noStrike" cap="none">
                <a:solidFill>
                  <a:srgbClr val="2D2D2D"/>
                </a:solidFill>
                <a:latin typeface="Roboto Black"/>
                <a:ea typeface="Roboto Black"/>
                <a:cs typeface="Roboto Black"/>
                <a:sym typeface="Roboto Black"/>
              </a:rPr>
              <a:t>DIVERSOS GESTORES, SINTAXIS DISTINTA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9" name="Google Shape;499;p6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1936" y="2008618"/>
            <a:ext cx="17145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6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1936" y="2841146"/>
            <a:ext cx="171450" cy="27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7"/>
          <p:cNvSpPr txBox="1">
            <a:spLocks noGrp="1"/>
          </p:cNvSpPr>
          <p:nvPr>
            <p:ph type="title"/>
          </p:nvPr>
        </p:nvSpPr>
        <p:spPr>
          <a:xfrm>
            <a:off x="916499" y="700456"/>
            <a:ext cx="520180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None/>
            </a:pPr>
            <a:r>
              <a:rPr lang="es-MX" sz="5400">
                <a:solidFill>
                  <a:srgbClr val="EFEFEF"/>
                </a:solidFill>
                <a:latin typeface="Roboto Black"/>
                <a:ea typeface="Roboto Black"/>
                <a:cs typeface="Roboto Black"/>
                <a:sym typeface="Roboto Black"/>
              </a:rPr>
              <a:t>Manejo de errores</a:t>
            </a:r>
            <a:endParaRPr sz="5400">
              <a:solidFill>
                <a:srgbClr val="EFEFE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cxnSp>
        <p:nvCxnSpPr>
          <p:cNvPr id="507" name="Google Shape;507;p67"/>
          <p:cNvCxnSpPr/>
          <p:nvPr/>
        </p:nvCxnSpPr>
        <p:spPr>
          <a:xfrm>
            <a:off x="1037200" y="2571750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" name="Picture 2" descr="UNAB - fondo transparente - logo color con texto azul">
            <a:extLst>
              <a:ext uri="{FF2B5EF4-FFF2-40B4-BE49-F238E27FC236}">
                <a16:creationId xmlns:a16="http://schemas.microsoft.com/office/drawing/2014/main" id="{CC3A2B44-27C1-49C0-ADA5-B9F92106A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375" y="2764117"/>
            <a:ext cx="1600011" cy="134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" name="Google Shape;513;p68"/>
          <p:cNvPicPr preferRelativeResize="0"/>
          <p:nvPr/>
        </p:nvPicPr>
        <p:blipFill rotWithShape="1">
          <a:blip r:embed="rId3">
            <a:alphaModFix/>
          </a:blip>
          <a:srcRect l="10580"/>
          <a:stretch/>
        </p:blipFill>
        <p:spPr>
          <a:xfrm>
            <a:off x="0" y="-68580"/>
            <a:ext cx="7147187" cy="5212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-68580"/>
            <a:ext cx="6012180" cy="5212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6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2225" y="-68580"/>
            <a:ext cx="6665596" cy="5212080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68"/>
          <p:cNvSpPr txBox="1"/>
          <p:nvPr/>
        </p:nvSpPr>
        <p:spPr>
          <a:xfrm>
            <a:off x="4733925" y="1099600"/>
            <a:ext cx="3991500" cy="26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Noto Sans Symbols"/>
              <a:buChar char="⮚"/>
            </a:pPr>
            <a:r>
              <a:rPr lang="es-MX" sz="1700" b="0" i="0" u="none" strike="noStrike" cap="none">
                <a:solidFill>
                  <a:srgbClr val="2D2D2D"/>
                </a:solidFill>
                <a:latin typeface="Roboto"/>
                <a:ea typeface="Roboto"/>
                <a:cs typeface="Roboto"/>
                <a:sym typeface="Roboto"/>
              </a:rPr>
              <a:t>Una excepción es el aviso de un error que se está produciendo </a:t>
            </a:r>
            <a:r>
              <a:rPr lang="es-MX" sz="1700">
                <a:solidFill>
                  <a:srgbClr val="2D2D2D"/>
                </a:solidFill>
                <a:latin typeface="Roboto"/>
                <a:ea typeface="Roboto"/>
                <a:cs typeface="Roboto"/>
                <a:sym typeface="Roboto"/>
              </a:rPr>
              <a:t>al ejecutar </a:t>
            </a:r>
            <a:r>
              <a:rPr lang="es-MX" sz="1700" b="0" i="0" u="none" strike="noStrike" cap="none">
                <a:solidFill>
                  <a:srgbClr val="2D2D2D"/>
                </a:solidFill>
                <a:latin typeface="Roboto"/>
                <a:ea typeface="Roboto"/>
                <a:cs typeface="Roboto"/>
                <a:sym typeface="Roboto"/>
              </a:rPr>
              <a:t>un trozo de código.</a:t>
            </a:r>
            <a:endParaRPr sz="1300"/>
          </a:p>
          <a:p>
            <a:pPr marL="2857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endParaRPr sz="1700" b="0" i="0" u="none" strike="noStrike" cap="none">
              <a:solidFill>
                <a:srgbClr val="2D2D2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Noto Sans Symbols"/>
              <a:buChar char="⮚"/>
            </a:pPr>
            <a:r>
              <a:rPr lang="es-MX" sz="1700" b="0" i="0" u="none" strike="noStrike" cap="none">
                <a:solidFill>
                  <a:srgbClr val="2D2D2D"/>
                </a:solidFill>
                <a:latin typeface="Roboto"/>
                <a:ea typeface="Roboto"/>
                <a:cs typeface="Roboto"/>
                <a:sym typeface="Roboto"/>
              </a:rPr>
              <a:t>En el siguiente ejemplo, si ya hay un profesor con el mismo ID en la base de datos, se producirá un error (clave primaria duplicada)  e interrumpirá la ejecución.</a:t>
            </a:r>
            <a:endParaRPr sz="1300"/>
          </a:p>
        </p:txBody>
      </p:sp>
      <p:sp>
        <p:nvSpPr>
          <p:cNvPr id="517" name="Google Shape;517;p68"/>
          <p:cNvSpPr txBox="1"/>
          <p:nvPr/>
        </p:nvSpPr>
        <p:spPr>
          <a:xfrm>
            <a:off x="4667250" y="337443"/>
            <a:ext cx="3907155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MX" sz="2500" b="1" i="0" u="none" strike="noStrike" cap="none">
                <a:solidFill>
                  <a:srgbClr val="3072E7"/>
                </a:solidFill>
                <a:latin typeface="Roboto"/>
                <a:ea typeface="Roboto"/>
                <a:cs typeface="Roboto"/>
                <a:sym typeface="Roboto"/>
              </a:rPr>
              <a:t>MANEJO DE ERRORES</a:t>
            </a:r>
            <a:endParaRPr sz="2500" b="1" i="0" u="none" strike="noStrike" cap="none">
              <a:solidFill>
                <a:srgbClr val="3072E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" name="Google Shape;522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257" y="164792"/>
            <a:ext cx="8633542" cy="4758899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22"/>
          <p:cNvSpPr txBox="1"/>
          <p:nvPr/>
        </p:nvSpPr>
        <p:spPr>
          <a:xfrm>
            <a:off x="918267" y="364271"/>
            <a:ext cx="45059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MX" sz="2500" b="1" i="0" u="none" strike="noStrike" cap="none">
                <a:solidFill>
                  <a:srgbClr val="3072E7"/>
                </a:solidFill>
                <a:latin typeface="Roboto"/>
                <a:ea typeface="Roboto"/>
                <a:cs typeface="Roboto"/>
                <a:sym typeface="Roboto"/>
              </a:rPr>
              <a:t>EJECUCIÓN CON ERROR</a:t>
            </a:r>
            <a:endParaRPr sz="2500" b="1" i="0" u="none" strike="noStrike" cap="none">
              <a:solidFill>
                <a:srgbClr val="3072E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24" name="Google Shape;524;p22"/>
          <p:cNvCxnSpPr/>
          <p:nvPr/>
        </p:nvCxnSpPr>
        <p:spPr>
          <a:xfrm>
            <a:off x="1013951" y="960991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5" name="Google Shape;525;p22"/>
          <p:cNvSpPr txBox="1"/>
          <p:nvPr/>
        </p:nvSpPr>
        <p:spPr>
          <a:xfrm>
            <a:off x="1171492" y="2341918"/>
            <a:ext cx="7307465" cy="1631175"/>
          </a:xfrm>
          <a:prstGeom prst="rect">
            <a:avLst/>
          </a:prstGeom>
          <a:solidFill>
            <a:schemeClr val="accent4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PROFESOR VALUES (‘1’, …, ...);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/>
          </a:p>
        </p:txBody>
      </p:sp>
      <p:sp>
        <p:nvSpPr>
          <p:cNvPr id="526" name="Google Shape;526;p22"/>
          <p:cNvSpPr txBox="1"/>
          <p:nvPr/>
        </p:nvSpPr>
        <p:spPr>
          <a:xfrm>
            <a:off x="773151" y="1175802"/>
            <a:ext cx="8104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s-MX" sz="1800" b="0" i="0" u="none" strike="noStrike" cap="none">
                <a:solidFill>
                  <a:srgbClr val="2D2D2D"/>
                </a:solidFill>
                <a:latin typeface="Roboto"/>
                <a:ea typeface="Roboto"/>
                <a:cs typeface="Roboto"/>
                <a:sym typeface="Roboto"/>
              </a:rPr>
              <a:t>En el siguiente ejemplo, si ya hay un profesor con el mismo ID en la base de datos se producirá un error (clave primaria duplicada)  e interrumpirá la ejecución.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1" name="Google Shape;531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257" y="164792"/>
            <a:ext cx="8633542" cy="4758899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69"/>
          <p:cNvSpPr txBox="1"/>
          <p:nvPr/>
        </p:nvSpPr>
        <p:spPr>
          <a:xfrm>
            <a:off x="918267" y="364271"/>
            <a:ext cx="45059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MX" sz="2500" b="1" i="0" u="none" strike="noStrike" cap="none">
                <a:solidFill>
                  <a:srgbClr val="3072E7"/>
                </a:solidFill>
                <a:latin typeface="Roboto"/>
                <a:ea typeface="Roboto"/>
                <a:cs typeface="Roboto"/>
                <a:sym typeface="Roboto"/>
              </a:rPr>
              <a:t>EJECUCIÓN CON ERROR</a:t>
            </a:r>
            <a:endParaRPr sz="2500" b="1" i="0" u="none" strike="noStrike" cap="none">
              <a:solidFill>
                <a:srgbClr val="3072E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33" name="Google Shape;533;p69"/>
          <p:cNvCxnSpPr/>
          <p:nvPr/>
        </p:nvCxnSpPr>
        <p:spPr>
          <a:xfrm>
            <a:off x="1013951" y="960991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34" name="Google Shape;534;p69"/>
          <p:cNvSpPr txBox="1"/>
          <p:nvPr/>
        </p:nvSpPr>
        <p:spPr>
          <a:xfrm>
            <a:off x="773151" y="1099602"/>
            <a:ext cx="8104200" cy="30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⮚"/>
            </a:pPr>
            <a:r>
              <a:rPr lang="es-MX" sz="1600" b="0" i="0" u="none" strike="noStrike" cap="none">
                <a:solidFill>
                  <a:srgbClr val="2D2D2D"/>
                </a:solidFill>
                <a:latin typeface="Roboto"/>
                <a:ea typeface="Roboto"/>
                <a:cs typeface="Roboto"/>
                <a:sym typeface="Roboto"/>
              </a:rPr>
              <a:t>Si no queremos que se interrumpa la ejecución deberemos capturar el error para decidir qué hacer en ese caso. </a:t>
            </a:r>
            <a:endParaRPr sz="1200"/>
          </a:p>
          <a:p>
            <a:pPr marL="2857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⮚"/>
            </a:pPr>
            <a:r>
              <a:rPr lang="es-MX" sz="1600" b="0" i="0" u="none" strike="noStrike" cap="none">
                <a:solidFill>
                  <a:srgbClr val="2D2D2D"/>
                </a:solidFill>
                <a:latin typeface="Roboto"/>
                <a:ea typeface="Roboto"/>
                <a:cs typeface="Roboto"/>
                <a:sym typeface="Roboto"/>
              </a:rPr>
              <a:t>Para ello deberemos declarar un “handler” o "manejador" de la siguiente manera:</a:t>
            </a:r>
            <a:endParaRPr sz="1200"/>
          </a:p>
          <a:p>
            <a:pPr marL="2857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endParaRPr sz="1600" b="0" i="0" u="none" strike="noStrike" cap="none">
              <a:solidFill>
                <a:srgbClr val="2D2D2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endParaRPr sz="1600" b="0" i="0" u="none" strike="noStrike" cap="none">
              <a:solidFill>
                <a:srgbClr val="2D2D2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endParaRPr sz="1600" b="0" i="0" u="none" strike="noStrike" cap="none">
              <a:solidFill>
                <a:srgbClr val="2D2D2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endParaRPr sz="1600" b="0" i="0" u="none" strike="noStrike" cap="none">
              <a:solidFill>
                <a:srgbClr val="2D2D2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endParaRPr sz="1600" b="0" i="0" u="none" strike="noStrike" cap="none">
              <a:solidFill>
                <a:srgbClr val="2D2D2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endParaRPr sz="1600" b="0" i="0" u="none" strike="noStrike" cap="none">
              <a:solidFill>
                <a:srgbClr val="2D2D2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⮚"/>
            </a:pPr>
            <a:r>
              <a:rPr lang="es-MX" sz="1600" b="0" i="0" u="none" strike="noStrike" cap="none">
                <a:solidFill>
                  <a:srgbClr val="2D2D2D"/>
                </a:solidFill>
                <a:latin typeface="Roboto"/>
                <a:ea typeface="Roboto"/>
                <a:cs typeface="Roboto"/>
                <a:sym typeface="Roboto"/>
              </a:rPr>
              <a:t>donde tipo_handler toma valor de [CONTINUE|EXIT] y condición toma valor de  error_code | SQLSTATE [VALUE].</a:t>
            </a:r>
            <a:endParaRPr sz="1200"/>
          </a:p>
        </p:txBody>
      </p:sp>
      <p:sp>
        <p:nvSpPr>
          <p:cNvPr id="535" name="Google Shape;535;p69"/>
          <p:cNvSpPr txBox="1"/>
          <p:nvPr/>
        </p:nvSpPr>
        <p:spPr>
          <a:xfrm>
            <a:off x="1171542" y="2298992"/>
            <a:ext cx="7307400" cy="1015800"/>
          </a:xfrm>
          <a:prstGeom prst="rect">
            <a:avLst/>
          </a:prstGeom>
          <a:solidFill>
            <a:schemeClr val="accent4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DECLARE tipo_handler HANDLER FOR condición[,...]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lista_sentencias</a:t>
            </a:r>
            <a:endParaRPr sz="2000" b="0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0" name="Google Shape;540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257" y="164792"/>
            <a:ext cx="8633542" cy="4758899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70"/>
          <p:cNvSpPr txBox="1"/>
          <p:nvPr/>
        </p:nvSpPr>
        <p:spPr>
          <a:xfrm>
            <a:off x="918267" y="364271"/>
            <a:ext cx="45059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MX" sz="2500" b="1" i="0" u="none" strike="noStrike" cap="none">
                <a:solidFill>
                  <a:srgbClr val="3072E7"/>
                </a:solidFill>
                <a:latin typeface="Roboto"/>
                <a:ea typeface="Roboto"/>
                <a:cs typeface="Roboto"/>
                <a:sym typeface="Roboto"/>
              </a:rPr>
              <a:t>EJECUCIÓN CON ERROR</a:t>
            </a:r>
            <a:endParaRPr sz="2500" b="1" i="0" u="none" strike="noStrike" cap="none">
              <a:solidFill>
                <a:srgbClr val="3072E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42" name="Google Shape;542;p70"/>
          <p:cNvCxnSpPr/>
          <p:nvPr/>
        </p:nvCxnSpPr>
        <p:spPr>
          <a:xfrm>
            <a:off x="1013951" y="960991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3" name="Google Shape;543;p70"/>
          <p:cNvSpPr txBox="1"/>
          <p:nvPr/>
        </p:nvSpPr>
        <p:spPr>
          <a:xfrm>
            <a:off x="1171492" y="2237147"/>
            <a:ext cx="7307465" cy="1323399"/>
          </a:xfrm>
          <a:prstGeom prst="rect">
            <a:avLst/>
          </a:prstGeom>
          <a:solidFill>
            <a:schemeClr val="accent4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DECLARE CONTINUE HANDLER FOR 1051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-- cuerpo handler</a:t>
            </a:r>
            <a:endParaRPr sz="2000" b="0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/>
          </a:p>
        </p:txBody>
      </p:sp>
      <p:sp>
        <p:nvSpPr>
          <p:cNvPr id="544" name="Google Shape;544;p70"/>
          <p:cNvSpPr txBox="1"/>
          <p:nvPr/>
        </p:nvSpPr>
        <p:spPr>
          <a:xfrm>
            <a:off x="696951" y="1252002"/>
            <a:ext cx="8104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s-MX" sz="1800" b="0" i="0" u="none" strike="noStrike" cap="none">
                <a:solidFill>
                  <a:srgbClr val="2D2D2D"/>
                </a:solidFill>
                <a:latin typeface="Roboto"/>
                <a:ea typeface="Roboto"/>
                <a:cs typeface="Roboto"/>
                <a:sym typeface="Roboto"/>
              </a:rPr>
              <a:t>El siguiente ejemplo </a:t>
            </a:r>
            <a:r>
              <a:rPr lang="es-MX" sz="1800">
                <a:solidFill>
                  <a:srgbClr val="2D2D2D"/>
                </a:solidFill>
                <a:latin typeface="Roboto"/>
                <a:ea typeface="Roboto"/>
                <a:cs typeface="Roboto"/>
                <a:sym typeface="Roboto"/>
              </a:rPr>
              <a:t>capta </a:t>
            </a:r>
            <a:r>
              <a:rPr lang="es-MX" sz="1800" b="0" i="0" u="none" strike="noStrike" cap="none">
                <a:solidFill>
                  <a:srgbClr val="2D2D2D"/>
                </a:solidFill>
                <a:latin typeface="Roboto"/>
                <a:ea typeface="Roboto"/>
                <a:cs typeface="Roboto"/>
                <a:sym typeface="Roboto"/>
              </a:rPr>
              <a:t>el error de tabla desconocida, continuando con la ejecución y permitiendo que el resto de instrucciones puedan finalizar: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9" name="Google Shape;549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257" y="164792"/>
            <a:ext cx="8633542" cy="4758899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71"/>
          <p:cNvSpPr txBox="1"/>
          <p:nvPr/>
        </p:nvSpPr>
        <p:spPr>
          <a:xfrm>
            <a:off x="918267" y="364271"/>
            <a:ext cx="45059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MX" sz="2500" b="1" i="0" u="none" strike="noStrike" cap="none">
                <a:solidFill>
                  <a:srgbClr val="3072E7"/>
                </a:solidFill>
                <a:latin typeface="Roboto"/>
                <a:ea typeface="Roboto"/>
                <a:cs typeface="Roboto"/>
                <a:sym typeface="Roboto"/>
              </a:rPr>
              <a:t>EJECUCIÓN CON ERROR</a:t>
            </a:r>
            <a:endParaRPr sz="2500" b="1" i="0" u="none" strike="noStrike" cap="none">
              <a:solidFill>
                <a:srgbClr val="3072E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51" name="Google Shape;551;p71"/>
          <p:cNvCxnSpPr/>
          <p:nvPr/>
        </p:nvCxnSpPr>
        <p:spPr>
          <a:xfrm>
            <a:off x="1013951" y="960991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2" name="Google Shape;552;p71"/>
          <p:cNvSpPr txBox="1"/>
          <p:nvPr/>
        </p:nvSpPr>
        <p:spPr>
          <a:xfrm>
            <a:off x="1171492" y="2237147"/>
            <a:ext cx="7307465" cy="1323399"/>
          </a:xfrm>
          <a:prstGeom prst="rect">
            <a:avLst/>
          </a:prstGeom>
          <a:solidFill>
            <a:schemeClr val="accent4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DECLARE EXIT HANDLER FOR SQLSTATE '42S02'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-- cuerpo handler</a:t>
            </a:r>
            <a:endParaRPr sz="2000" b="0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/>
          </a:p>
        </p:txBody>
      </p:sp>
      <p:sp>
        <p:nvSpPr>
          <p:cNvPr id="553" name="Google Shape;553;p71"/>
          <p:cNvSpPr txBox="1"/>
          <p:nvPr/>
        </p:nvSpPr>
        <p:spPr>
          <a:xfrm>
            <a:off x="620751" y="1252002"/>
            <a:ext cx="8104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s-MX" sz="1800" b="0" i="0" u="none" strike="noStrike" cap="none">
                <a:solidFill>
                  <a:srgbClr val="2D2D2D"/>
                </a:solidFill>
                <a:latin typeface="Roboto"/>
                <a:ea typeface="Roboto"/>
                <a:cs typeface="Roboto"/>
                <a:sym typeface="Roboto"/>
              </a:rPr>
              <a:t>El siguiente ejemplo </a:t>
            </a:r>
            <a:r>
              <a:rPr lang="es-MX" sz="1800">
                <a:solidFill>
                  <a:srgbClr val="2D2D2D"/>
                </a:solidFill>
                <a:latin typeface="Roboto"/>
                <a:ea typeface="Roboto"/>
                <a:cs typeface="Roboto"/>
                <a:sym typeface="Roboto"/>
              </a:rPr>
              <a:t>capta </a:t>
            </a:r>
            <a:r>
              <a:rPr lang="es-MX" sz="1800" b="0" i="0" u="none" strike="noStrike" cap="none">
                <a:solidFill>
                  <a:srgbClr val="2D2D2D"/>
                </a:solidFill>
                <a:latin typeface="Roboto"/>
                <a:ea typeface="Roboto"/>
                <a:cs typeface="Roboto"/>
                <a:sym typeface="Roboto"/>
              </a:rPr>
              <a:t>el error de tabla desconocida, continuando con la ejecución y permitiendo que el resto de instrucciones puedan finalizar: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72"/>
          <p:cNvSpPr txBox="1">
            <a:spLocks noGrp="1"/>
          </p:cNvSpPr>
          <p:nvPr>
            <p:ph type="title"/>
          </p:nvPr>
        </p:nvSpPr>
        <p:spPr>
          <a:xfrm>
            <a:off x="916499" y="700456"/>
            <a:ext cx="520180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None/>
            </a:pPr>
            <a:r>
              <a:rPr lang="es-MX" sz="5400">
                <a:solidFill>
                  <a:srgbClr val="EFEFEF"/>
                </a:solidFill>
                <a:latin typeface="Roboto Black"/>
                <a:ea typeface="Roboto Black"/>
                <a:cs typeface="Roboto Black"/>
                <a:sym typeface="Roboto Black"/>
              </a:rPr>
              <a:t>Cursores y condicionales</a:t>
            </a:r>
            <a:endParaRPr sz="5400">
              <a:solidFill>
                <a:srgbClr val="EFEFE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cxnSp>
        <p:nvCxnSpPr>
          <p:cNvPr id="560" name="Google Shape;560;p72"/>
          <p:cNvCxnSpPr/>
          <p:nvPr/>
        </p:nvCxnSpPr>
        <p:spPr>
          <a:xfrm>
            <a:off x="1037200" y="2571750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" name="Picture 2" descr="UNAB - fondo transparente - logo color con texto azul">
            <a:extLst>
              <a:ext uri="{FF2B5EF4-FFF2-40B4-BE49-F238E27FC236}">
                <a16:creationId xmlns:a16="http://schemas.microsoft.com/office/drawing/2014/main" id="{3CB959D3-C88E-41AA-AD64-5E31DF2A0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414" y="3117582"/>
            <a:ext cx="1600011" cy="134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257" y="164792"/>
            <a:ext cx="8633542" cy="475889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5"/>
          <p:cNvSpPr txBox="1"/>
          <p:nvPr/>
        </p:nvSpPr>
        <p:spPr>
          <a:xfrm>
            <a:off x="875212" y="461554"/>
            <a:ext cx="73935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MX" sz="3200" b="0" i="0" u="none" strike="noStrike" cap="none">
                <a:solidFill>
                  <a:srgbClr val="2D2D2D"/>
                </a:solidFill>
                <a:latin typeface="Roboto Black"/>
                <a:ea typeface="Roboto Black"/>
                <a:cs typeface="Roboto Black"/>
                <a:sym typeface="Roboto Black"/>
              </a:rPr>
              <a:t>Ventajas de usar bases de datos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5"/>
          <p:cNvSpPr txBox="1"/>
          <p:nvPr/>
        </p:nvSpPr>
        <p:spPr>
          <a:xfrm>
            <a:off x="875200" y="1306275"/>
            <a:ext cx="4776600" cy="3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s-MX" sz="1800" i="0" u="none" strike="noStrike" cap="none">
                <a:solidFill>
                  <a:srgbClr val="3072E7"/>
                </a:solidFill>
                <a:latin typeface="Roboto"/>
                <a:ea typeface="Roboto"/>
                <a:cs typeface="Roboto"/>
                <a:sym typeface="Roboto"/>
              </a:rPr>
              <a:t>Permiten trabajar con terabytes de datos</a:t>
            </a:r>
            <a:endParaRPr sz="1200" i="0" u="none" strike="noStrike" cap="none">
              <a:solidFill>
                <a:srgbClr val="000000"/>
              </a:solidFill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800" i="0" u="none" strike="noStrike" cap="none">
              <a:solidFill>
                <a:srgbClr val="3072E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s-MX" sz="1800">
                <a:solidFill>
                  <a:srgbClr val="3072E7"/>
                </a:solidFill>
                <a:latin typeface="Roboto"/>
                <a:ea typeface="Roboto"/>
                <a:cs typeface="Roboto"/>
                <a:sym typeface="Roboto"/>
              </a:rPr>
              <a:t>Disponen de m</a:t>
            </a:r>
            <a:r>
              <a:rPr lang="es-MX" sz="1800" i="0" u="none" strike="noStrike" cap="none">
                <a:solidFill>
                  <a:srgbClr val="3072E7"/>
                </a:solidFill>
                <a:latin typeface="Roboto"/>
                <a:ea typeface="Roboto"/>
                <a:cs typeface="Roboto"/>
                <a:sym typeface="Roboto"/>
              </a:rPr>
              <a:t>últiples tablas relacionadas</a:t>
            </a:r>
            <a:endParaRPr sz="1200" i="0" u="none" strike="noStrike" cap="none">
              <a:solidFill>
                <a:srgbClr val="000000"/>
              </a:solidFill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800" i="0" u="none" strike="noStrike" cap="none">
              <a:solidFill>
                <a:srgbClr val="3072E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s-MX" sz="1800">
                <a:solidFill>
                  <a:srgbClr val="3072E7"/>
                </a:solidFill>
                <a:latin typeface="Roboto"/>
                <a:ea typeface="Roboto"/>
                <a:cs typeface="Roboto"/>
                <a:sym typeface="Roboto"/>
              </a:rPr>
              <a:t>Disponen de m</a:t>
            </a:r>
            <a:r>
              <a:rPr lang="es-MX" sz="1800" i="0" u="none" strike="noStrike" cap="none">
                <a:solidFill>
                  <a:srgbClr val="3072E7"/>
                </a:solidFill>
                <a:latin typeface="Roboto"/>
                <a:ea typeface="Roboto"/>
                <a:cs typeface="Roboto"/>
                <a:sym typeface="Roboto"/>
              </a:rPr>
              <a:t>uchas columnas</a:t>
            </a:r>
            <a:endParaRPr sz="1200"/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800" i="0" u="none" strike="noStrike" cap="none">
              <a:solidFill>
                <a:srgbClr val="3072E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s-MX" sz="1800" i="0" u="none" strike="noStrike" cap="none">
                <a:solidFill>
                  <a:srgbClr val="3072E7"/>
                </a:solidFill>
                <a:latin typeface="Roboto"/>
                <a:ea typeface="Roboto"/>
                <a:cs typeface="Roboto"/>
                <a:sym typeface="Roboto"/>
              </a:rPr>
              <a:t>Excelente complemento de los lenguajes de programación utilizados en ciencias de datos.</a:t>
            </a:r>
            <a:endParaRPr sz="12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6" name="Google Shape;566;p73"/>
          <p:cNvPicPr preferRelativeResize="0"/>
          <p:nvPr/>
        </p:nvPicPr>
        <p:blipFill rotWithShape="1">
          <a:blip r:embed="rId3">
            <a:alphaModFix/>
          </a:blip>
          <a:srcRect l="10580"/>
          <a:stretch/>
        </p:blipFill>
        <p:spPr>
          <a:xfrm>
            <a:off x="0" y="-68580"/>
            <a:ext cx="7147187" cy="5212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-68580"/>
            <a:ext cx="6012180" cy="5212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p7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2225" y="-68580"/>
            <a:ext cx="6665596" cy="5212080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73"/>
          <p:cNvSpPr txBox="1"/>
          <p:nvPr/>
        </p:nvSpPr>
        <p:spPr>
          <a:xfrm>
            <a:off x="4581525" y="1328202"/>
            <a:ext cx="4143300" cy="23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Noto Sans Symbols"/>
              <a:buChar char="⮚"/>
            </a:pPr>
            <a:r>
              <a:rPr lang="es-MX" sz="1700" b="0" i="0" u="none" strike="noStrike" cap="none">
                <a:solidFill>
                  <a:srgbClr val="2D2D2D"/>
                </a:solidFill>
                <a:latin typeface="Roboto"/>
                <a:ea typeface="Roboto"/>
                <a:cs typeface="Roboto"/>
                <a:sym typeface="Roboto"/>
              </a:rPr>
              <a:t>Son estructuras temporales de almacenamiento auxiliar, muy útiles cuando se construyen procedimientos sobre bases de datos. </a:t>
            </a:r>
            <a:endParaRPr sz="1300"/>
          </a:p>
          <a:p>
            <a:pPr marL="2857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endParaRPr sz="1700" b="0" i="0" u="none" strike="noStrike" cap="none">
              <a:solidFill>
                <a:srgbClr val="2D2D2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Noto Sans Symbols"/>
              <a:buChar char="⮚"/>
            </a:pPr>
            <a:r>
              <a:rPr lang="es-MX" sz="1700" b="0" i="0" u="none" strike="noStrike" cap="none">
                <a:solidFill>
                  <a:srgbClr val="2D2D2D"/>
                </a:solidFill>
                <a:latin typeface="Roboto"/>
                <a:ea typeface="Roboto"/>
                <a:cs typeface="Roboto"/>
                <a:sym typeface="Roboto"/>
              </a:rPr>
              <a:t>Para crear un cursor es necesario declararlo y definir la consulta “select”, que lo poblará de valores.</a:t>
            </a:r>
            <a:endParaRPr sz="1700" b="0" i="0" u="none" strike="noStrike" cap="none">
              <a:solidFill>
                <a:srgbClr val="2D2D2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0" name="Google Shape;570;p73"/>
          <p:cNvSpPr txBox="1"/>
          <p:nvPr/>
        </p:nvSpPr>
        <p:spPr>
          <a:xfrm>
            <a:off x="4667250" y="261243"/>
            <a:ext cx="3907200" cy="8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MX" sz="2500" b="1" i="0" u="none" strike="noStrike" cap="none">
                <a:solidFill>
                  <a:srgbClr val="3072E7"/>
                </a:solidFill>
                <a:latin typeface="Roboto"/>
                <a:ea typeface="Roboto"/>
                <a:cs typeface="Roboto"/>
                <a:sym typeface="Roboto"/>
              </a:rPr>
              <a:t>CURSORES Y CONDICIONALES</a:t>
            </a:r>
            <a:endParaRPr sz="2500" b="1" i="0" u="none" strike="noStrike" cap="none">
              <a:solidFill>
                <a:srgbClr val="3072E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5" name="Google Shape;575;p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368" y="192310"/>
            <a:ext cx="8549269" cy="475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74"/>
          <p:cNvSpPr txBox="1"/>
          <p:nvPr/>
        </p:nvSpPr>
        <p:spPr>
          <a:xfrm>
            <a:off x="661988" y="433227"/>
            <a:ext cx="3302103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MX" sz="2500" b="1" i="0" u="none" strike="noStrike" cap="none">
                <a:solidFill>
                  <a:srgbClr val="3072E7"/>
                </a:solidFill>
                <a:latin typeface="Roboto"/>
                <a:ea typeface="Roboto"/>
                <a:cs typeface="Roboto"/>
                <a:sym typeface="Roboto"/>
              </a:rPr>
              <a:t>CARACTERISTICAS</a:t>
            </a:r>
            <a:endParaRPr sz="2500" b="1" i="0" u="none" strike="noStrike" cap="none">
              <a:solidFill>
                <a:srgbClr val="3072E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77" name="Google Shape;577;p74"/>
          <p:cNvCxnSpPr/>
          <p:nvPr/>
        </p:nvCxnSpPr>
        <p:spPr>
          <a:xfrm>
            <a:off x="811343" y="984588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78" name="Google Shape;578;p74"/>
          <p:cNvSpPr/>
          <p:nvPr/>
        </p:nvSpPr>
        <p:spPr>
          <a:xfrm>
            <a:off x="6595774" y="1186978"/>
            <a:ext cx="1703400" cy="1702800"/>
          </a:xfrm>
          <a:prstGeom prst="ellipse">
            <a:avLst/>
          </a:prstGeom>
          <a:solidFill>
            <a:srgbClr val="2D2D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9" name="Google Shape;579;p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72357" y="1436851"/>
            <a:ext cx="1152702" cy="1440878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74"/>
          <p:cNvSpPr txBox="1"/>
          <p:nvPr/>
        </p:nvSpPr>
        <p:spPr>
          <a:xfrm>
            <a:off x="913386" y="1396792"/>
            <a:ext cx="5502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MX" sz="2400" b="0" i="0" u="none" strike="noStrike" cap="none">
                <a:solidFill>
                  <a:srgbClr val="2D2D2D"/>
                </a:solidFill>
                <a:latin typeface="Roboto Black"/>
                <a:ea typeface="Roboto Black"/>
                <a:cs typeface="Roboto Black"/>
                <a:sym typeface="Roboto Black"/>
              </a:rPr>
              <a:t>SELECT NO PUEDE CONTENER INTO</a:t>
            </a:r>
            <a:endParaRPr sz="2400" b="0" i="0" u="none" strike="noStrike" cap="none">
              <a:solidFill>
                <a:srgbClr val="2D2D2D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581" name="Google Shape;581;p74"/>
          <p:cNvSpPr txBox="1"/>
          <p:nvPr/>
        </p:nvSpPr>
        <p:spPr>
          <a:xfrm>
            <a:off x="913386" y="2009652"/>
            <a:ext cx="5088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MX" sz="2400" b="0" i="0" u="none" strike="noStrike" cap="none">
                <a:solidFill>
                  <a:srgbClr val="2D2D2D"/>
                </a:solidFill>
                <a:latin typeface="Roboto Black"/>
                <a:ea typeface="Roboto Black"/>
                <a:cs typeface="Roboto Black"/>
                <a:sym typeface="Roboto Black"/>
              </a:rPr>
              <a:t>NO SON ACTUALIZABLES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2" name="Google Shape;582;p7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1936" y="1475218"/>
            <a:ext cx="17145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7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5618" y="2102351"/>
            <a:ext cx="171450" cy="2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74"/>
          <p:cNvSpPr txBox="1"/>
          <p:nvPr/>
        </p:nvSpPr>
        <p:spPr>
          <a:xfrm>
            <a:off x="897068" y="2619009"/>
            <a:ext cx="5088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MX" sz="2400" b="0" i="0" u="none" strike="noStrike" cap="none">
                <a:solidFill>
                  <a:srgbClr val="2D2D2D"/>
                </a:solidFill>
                <a:latin typeface="Roboto Black"/>
                <a:ea typeface="Roboto Black"/>
                <a:cs typeface="Roboto Black"/>
                <a:sym typeface="Roboto Black"/>
              </a:rPr>
              <a:t>SE RECORREN EN UN SENTIDO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5" name="Google Shape;585;p7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9300" y="2711708"/>
            <a:ext cx="171450" cy="2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74"/>
          <p:cNvSpPr txBox="1"/>
          <p:nvPr/>
        </p:nvSpPr>
        <p:spPr>
          <a:xfrm>
            <a:off x="897067" y="3139257"/>
            <a:ext cx="62547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MX" sz="2400" b="0" i="0" u="none" strike="noStrike" cap="none">
                <a:solidFill>
                  <a:srgbClr val="2D2D2D"/>
                </a:solidFill>
                <a:latin typeface="Roboto Black"/>
                <a:ea typeface="Roboto Black"/>
                <a:cs typeface="Roboto Black"/>
                <a:sym typeface="Roboto Black"/>
              </a:rPr>
              <a:t>DECLARADOS ANTES DE LOS HANDLERS Y DESPUÉS DE VARIABLES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7" name="Google Shape;587;p7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9300" y="3416008"/>
            <a:ext cx="171450" cy="27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27"/>
          <p:cNvSpPr txBox="1"/>
          <p:nvPr/>
        </p:nvSpPr>
        <p:spPr>
          <a:xfrm>
            <a:off x="4444411" y="1699652"/>
            <a:ext cx="4284921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MX" sz="4400" b="0" i="0" u="none" strike="noStrike" cap="none">
                <a:solidFill>
                  <a:srgbClr val="EFEFEF"/>
                </a:solidFill>
                <a:latin typeface="Roboto Black"/>
                <a:ea typeface="Roboto Black"/>
                <a:cs typeface="Roboto Black"/>
                <a:sym typeface="Roboto Black"/>
              </a:rPr>
              <a:t>GRACIAS POR LA ATENCIÓN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27"/>
          <p:cNvSpPr txBox="1"/>
          <p:nvPr/>
        </p:nvSpPr>
        <p:spPr>
          <a:xfrm>
            <a:off x="4508208" y="3094961"/>
            <a:ext cx="35406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1800" b="0" i="0" u="none" strike="noStrike" cap="none">
                <a:solidFill>
                  <a:srgbClr val="32D1D5"/>
                </a:solidFill>
                <a:latin typeface="Roboto"/>
                <a:ea typeface="Roboto"/>
                <a:cs typeface="Roboto"/>
                <a:sym typeface="Roboto"/>
              </a:rPr>
              <a:t>Nos vemos en la próxima clase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2" descr="UNAB - fondo transparente - logo color con texto azul">
            <a:extLst>
              <a:ext uri="{FF2B5EF4-FFF2-40B4-BE49-F238E27FC236}">
                <a16:creationId xmlns:a16="http://schemas.microsoft.com/office/drawing/2014/main" id="{4B988384-06EF-4D25-8246-87DB86AE9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767" y="1396817"/>
            <a:ext cx="2456315" cy="206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"/>
          <p:cNvSpPr txBox="1">
            <a:spLocks noGrp="1"/>
          </p:cNvSpPr>
          <p:nvPr>
            <p:ph type="title"/>
          </p:nvPr>
        </p:nvSpPr>
        <p:spPr>
          <a:xfrm>
            <a:off x="916499" y="700456"/>
            <a:ext cx="806394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s-MX" sz="4800">
                <a:solidFill>
                  <a:srgbClr val="EFEFEF"/>
                </a:solidFill>
                <a:latin typeface="Roboto Black"/>
                <a:ea typeface="Roboto Black"/>
                <a:cs typeface="Roboto Black"/>
                <a:sym typeface="Roboto Black"/>
              </a:rPr>
              <a:t>Recuperando información de una tabla</a:t>
            </a:r>
            <a:endParaRPr sz="4800">
              <a:solidFill>
                <a:srgbClr val="EFEFE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cxnSp>
        <p:nvCxnSpPr>
          <p:cNvPr id="115" name="Google Shape;115;p8"/>
          <p:cNvCxnSpPr/>
          <p:nvPr/>
        </p:nvCxnSpPr>
        <p:spPr>
          <a:xfrm>
            <a:off x="1037200" y="2571750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" name="Picture 2" descr="UNAB - fondo transparente - logo color con texto azul">
            <a:extLst>
              <a:ext uri="{FF2B5EF4-FFF2-40B4-BE49-F238E27FC236}">
                <a16:creationId xmlns:a16="http://schemas.microsoft.com/office/drawing/2014/main" id="{18468569-AFDC-4FEA-A0C6-494EF2B04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989" y="3386523"/>
            <a:ext cx="1600011" cy="134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daab7e684_2_24"/>
          <p:cNvSpPr txBox="1"/>
          <p:nvPr/>
        </p:nvSpPr>
        <p:spPr>
          <a:xfrm>
            <a:off x="978174" y="4087448"/>
            <a:ext cx="57096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MX" sz="2500" b="0" i="0" u="none" strike="noStrike" cap="none">
                <a:solidFill>
                  <a:srgbClr val="EFEFEF"/>
                </a:solidFill>
                <a:latin typeface="Exo 2"/>
                <a:ea typeface="Exo 2"/>
                <a:cs typeface="Exo 2"/>
                <a:sym typeface="Exo 2"/>
              </a:rPr>
              <a:t>Recuperando información </a:t>
            </a:r>
            <a:r>
              <a:rPr lang="es-MX" sz="1600" b="0" i="0" u="none" strike="noStrike" cap="none">
                <a:solidFill>
                  <a:srgbClr val="EFEFEF"/>
                </a:solidFill>
                <a:latin typeface="Exo 2"/>
                <a:ea typeface="Exo 2"/>
                <a:cs typeface="Exo 2"/>
                <a:sym typeface="Exo 2"/>
              </a:rPr>
              <a:t>de una tabla</a:t>
            </a:r>
            <a:endParaRPr sz="1600" b="0" i="0" u="none" strike="noStrike" cap="none">
              <a:solidFill>
                <a:srgbClr val="EFEFE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cxnSp>
        <p:nvCxnSpPr>
          <p:cNvPr id="122" name="Google Shape;122;gbdaab7e684_2_24"/>
          <p:cNvCxnSpPr/>
          <p:nvPr/>
        </p:nvCxnSpPr>
        <p:spPr>
          <a:xfrm>
            <a:off x="1037200" y="4017473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3" name="Google Shape;123;gbdaab7e684_2_24"/>
          <p:cNvSpPr/>
          <p:nvPr/>
        </p:nvSpPr>
        <p:spPr>
          <a:xfrm>
            <a:off x="-1158851" y="-1559128"/>
            <a:ext cx="3637500" cy="3637500"/>
          </a:xfrm>
          <a:prstGeom prst="ellipse">
            <a:avLst/>
          </a:prstGeom>
          <a:solidFill>
            <a:srgbClr val="32D1D5">
              <a:alpha val="4941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bdaab7e684_2_24"/>
          <p:cNvSpPr txBox="1"/>
          <p:nvPr/>
        </p:nvSpPr>
        <p:spPr>
          <a:xfrm>
            <a:off x="1377563" y="945227"/>
            <a:ext cx="4635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MX" sz="3200" b="0" i="0" u="none" strike="noStrike" cap="none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Crear una base de datos</a:t>
            </a:r>
            <a:endParaRPr sz="3200" b="0" i="0" u="none" strike="noStrike" cap="none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gbdaab7e684_2_24"/>
          <p:cNvSpPr txBox="1"/>
          <p:nvPr/>
        </p:nvSpPr>
        <p:spPr>
          <a:xfrm>
            <a:off x="1377563" y="1625711"/>
            <a:ext cx="4635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MX" sz="3200" b="0" i="0" u="none" strike="noStrike" cap="none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Crear un usuario</a:t>
            </a:r>
            <a:endParaRPr sz="3200" b="0" i="0" u="none" strike="noStrike" cap="none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gbdaab7e684_2_24"/>
          <p:cNvSpPr txBox="1"/>
          <p:nvPr/>
        </p:nvSpPr>
        <p:spPr>
          <a:xfrm>
            <a:off x="1366930" y="2327460"/>
            <a:ext cx="4635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MX" sz="3200" b="0" i="0" u="none" strike="noStrike" cap="none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Crear tablas y registros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gbdaab7e684_2_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8848" y="1092718"/>
            <a:ext cx="17145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bdaab7e684_2_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8848" y="1730670"/>
            <a:ext cx="17145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bdaab7e684_2_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8215" y="2443052"/>
            <a:ext cx="17145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bdaab7e684_2_24"/>
          <p:cNvPicPr preferRelativeResize="0"/>
          <p:nvPr/>
        </p:nvPicPr>
        <p:blipFill rotWithShape="1">
          <a:blip r:embed="rId4">
            <a:alphaModFix/>
          </a:blip>
          <a:srcRect t="32119" r="35904"/>
          <a:stretch/>
        </p:blipFill>
        <p:spPr>
          <a:xfrm>
            <a:off x="6411434" y="0"/>
            <a:ext cx="2732569" cy="287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bdaab7e684_2_24" descr="MySQL Workbench «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22067" y="2134922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bdaab7e684_2_24"/>
          <p:cNvSpPr txBox="1"/>
          <p:nvPr/>
        </p:nvSpPr>
        <p:spPr>
          <a:xfrm>
            <a:off x="1377563" y="3045936"/>
            <a:ext cx="4635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MX" sz="3200" b="0" i="0" u="none" strike="noStrike" cap="none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Seleccionar registros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gbdaab7e684_2_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8848" y="3161528"/>
            <a:ext cx="171450" cy="27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"/>
          <p:cNvSpPr txBox="1">
            <a:spLocks noGrp="1"/>
          </p:cNvSpPr>
          <p:nvPr>
            <p:ph type="title"/>
          </p:nvPr>
        </p:nvSpPr>
        <p:spPr>
          <a:xfrm>
            <a:off x="916500" y="700456"/>
            <a:ext cx="781862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s-MX" sz="5100">
                <a:solidFill>
                  <a:srgbClr val="EFEFEF"/>
                </a:solidFill>
                <a:latin typeface="Roboto Black"/>
                <a:ea typeface="Roboto Black"/>
                <a:cs typeface="Roboto Black"/>
                <a:sym typeface="Roboto Black"/>
              </a:rPr>
              <a:t>Consultas utilizando la llave primaria</a:t>
            </a:r>
            <a:endParaRPr sz="5100">
              <a:solidFill>
                <a:srgbClr val="EFEFE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cxnSp>
        <p:nvCxnSpPr>
          <p:cNvPr id="140" name="Google Shape;140;p12"/>
          <p:cNvCxnSpPr/>
          <p:nvPr/>
        </p:nvCxnSpPr>
        <p:spPr>
          <a:xfrm>
            <a:off x="1037200" y="2571750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" name="Picture 2" descr="UNAB - fondo transparente - logo color con texto azul">
            <a:extLst>
              <a:ext uri="{FF2B5EF4-FFF2-40B4-BE49-F238E27FC236}">
                <a16:creationId xmlns:a16="http://schemas.microsoft.com/office/drawing/2014/main" id="{EE83BDF5-B18A-48C9-AB65-611AD2EB4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154" y="3555572"/>
            <a:ext cx="1600011" cy="134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/>
          <p:nvPr/>
        </p:nvSpPr>
        <p:spPr>
          <a:xfrm>
            <a:off x="-2045975" y="1592114"/>
            <a:ext cx="4546200" cy="4546200"/>
          </a:xfrm>
          <a:prstGeom prst="ellipse">
            <a:avLst/>
          </a:prstGeom>
          <a:solidFill>
            <a:srgbClr val="32D1D5">
              <a:alpha val="4941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6"/>
          <p:cNvPicPr preferRelativeResize="0"/>
          <p:nvPr/>
        </p:nvPicPr>
        <p:blipFill rotWithShape="1">
          <a:blip r:embed="rId3">
            <a:alphaModFix/>
          </a:blip>
          <a:srcRect t="32119" r="35904"/>
          <a:stretch/>
        </p:blipFill>
        <p:spPr>
          <a:xfrm>
            <a:off x="6411434" y="0"/>
            <a:ext cx="2732566" cy="2874128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6"/>
          <p:cNvSpPr txBox="1"/>
          <p:nvPr/>
        </p:nvSpPr>
        <p:spPr>
          <a:xfrm>
            <a:off x="541869" y="281124"/>
            <a:ext cx="3479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MX" sz="2500" b="1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Llave primaria</a:t>
            </a:r>
            <a:endParaRPr sz="2500" b="1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9" name="Google Shape;149;p6"/>
          <p:cNvCxnSpPr/>
          <p:nvPr/>
        </p:nvCxnSpPr>
        <p:spPr>
          <a:xfrm>
            <a:off x="651080" y="827811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0" name="Google Shape;150;p6"/>
          <p:cNvSpPr txBox="1"/>
          <p:nvPr/>
        </p:nvSpPr>
        <p:spPr>
          <a:xfrm>
            <a:off x="1075268" y="1121184"/>
            <a:ext cx="56655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Noto Sans Symbols"/>
              <a:buChar char="⮚"/>
            </a:pPr>
            <a:r>
              <a:rPr lang="es-MX" sz="1800" b="0" i="0" u="none" strike="noStrike" cap="none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Es una columna o colección de columnas que identifican de forma única cada fila de una tabla. </a:t>
            </a:r>
            <a:endParaRPr sz="1200"/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Noto Sans Symbols"/>
              <a:buNone/>
            </a:pPr>
            <a:endParaRPr sz="1800" b="0" i="0" u="none" strike="noStrike" cap="none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Noto Sans Symbols"/>
              <a:buChar char="⮚"/>
            </a:pPr>
            <a:r>
              <a:rPr lang="es-MX" sz="1800" b="1" i="0" u="none" strike="noStrike" cap="none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Restricciones:</a:t>
            </a:r>
            <a:endParaRPr sz="1200"/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Noto Sans Symbols"/>
              <a:buNone/>
            </a:pPr>
            <a:endParaRPr sz="1800" b="0" i="0" u="none" strike="noStrike" cap="none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1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Noto Sans Symbols"/>
              <a:buChar char="▪"/>
            </a:pPr>
            <a:r>
              <a:rPr lang="es-MX" sz="1800" b="0" i="0" u="none" strike="noStrike" cap="none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Debe tener un valor único para cada fila</a:t>
            </a:r>
            <a:endParaRPr sz="1200"/>
          </a:p>
          <a:p>
            <a:pPr marL="457200" marR="0" lvl="1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Noto Sans Symbols"/>
              <a:buChar char="▪"/>
            </a:pPr>
            <a:r>
              <a:rPr lang="es-MX" sz="1800" b="0" i="0" u="none" strike="noStrike" cap="none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No puede tener valores faltantes</a:t>
            </a:r>
            <a:endParaRPr sz="1200"/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Noto Sans Symbols"/>
              <a:buNone/>
            </a:pPr>
            <a:endParaRPr sz="1800" b="0" i="0" u="none" strike="noStrike" cap="none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Noto Sans Symbols"/>
              <a:buChar char="⮚"/>
            </a:pPr>
            <a:r>
              <a:rPr lang="es-MX" sz="1800" b="0" i="0" u="none" strike="noStrike" cap="none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Se puede definir al momento de creación de la tabla. En el primer campo</a:t>
            </a:r>
            <a:r>
              <a:rPr lang="es-MX" sz="18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s-MX" sz="1800" b="0" i="0" u="none" strike="noStrike" cap="none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 se acompaña con el término “</a:t>
            </a:r>
            <a:r>
              <a:rPr lang="es-MX" sz="1800" b="1" i="0" u="none" strike="noStrike" cap="none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primary key</a:t>
            </a:r>
            <a:r>
              <a:rPr lang="es-MX" sz="1800" b="0" i="0" u="none" strike="noStrike" cap="none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”. </a:t>
            </a:r>
            <a:endParaRPr sz="1200"/>
          </a:p>
        </p:txBody>
      </p:sp>
      <p:pic>
        <p:nvPicPr>
          <p:cNvPr id="151" name="Google Shape;151;p6" descr="Imagen gratis en Pixabay - Llave, Casa, Rojo, Icono | Llaves, Iconos, Roj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24699" y="1984924"/>
            <a:ext cx="2012301" cy="1262300"/>
          </a:xfrm>
          <a:prstGeom prst="rect">
            <a:avLst/>
          </a:prstGeom>
          <a:noFill/>
          <a:ln>
            <a:noFill/>
          </a:ln>
          <a:effectLst>
            <a:reflection stA="52000" endA="300" endPos="35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1701</Words>
  <Application>Microsoft Office PowerPoint</Application>
  <PresentationFormat>Presentación en pantalla (16:9)</PresentationFormat>
  <Paragraphs>234</Paragraphs>
  <Slides>52</Slides>
  <Notes>52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52</vt:i4>
      </vt:variant>
    </vt:vector>
  </HeadingPairs>
  <TitlesOfParts>
    <vt:vector size="61" baseType="lpstr">
      <vt:lpstr>Roboto</vt:lpstr>
      <vt:lpstr>Calibri</vt:lpstr>
      <vt:lpstr>Roboto Light</vt:lpstr>
      <vt:lpstr>Exo 2</vt:lpstr>
      <vt:lpstr>Arial</vt:lpstr>
      <vt:lpstr>Roboto Black</vt:lpstr>
      <vt:lpstr>Courier New</vt:lpstr>
      <vt:lpstr>Noto Sans Symbols</vt:lpstr>
      <vt:lpstr>Simple Light</vt:lpstr>
      <vt:lpstr>Presentación de PowerPoint</vt:lpstr>
      <vt:lpstr>Presentación de PowerPoint</vt:lpstr>
      <vt:lpstr>El Lenguaje Estructurado de Consultas SQL</vt:lpstr>
      <vt:lpstr>Presentación de PowerPoint</vt:lpstr>
      <vt:lpstr>Presentación de PowerPoint</vt:lpstr>
      <vt:lpstr>Recuperando información de una tabla</vt:lpstr>
      <vt:lpstr>Presentación de PowerPoint</vt:lpstr>
      <vt:lpstr>Consultas utilizando la llave primaria</vt:lpstr>
      <vt:lpstr>Presentación de PowerPoint</vt:lpstr>
      <vt:lpstr>Presentación de PowerPoint</vt:lpstr>
      <vt:lpstr>Consultas utilizando condiciones de selección</vt:lpstr>
      <vt:lpstr>Presentación de PowerPoint</vt:lpstr>
      <vt:lpstr>Presentación de PowerPoint</vt:lpstr>
      <vt:lpstr>Presentación de PowerPoint</vt:lpstr>
      <vt:lpstr>Utilización de funciones en las consultas</vt:lpstr>
      <vt:lpstr>Presentación de PowerPoint</vt:lpstr>
      <vt:lpstr>Presentación de PowerPoint</vt:lpstr>
      <vt:lpstr>Presentación de PowerPoint</vt:lpstr>
      <vt:lpstr>Selección con funciones de agrupación</vt:lpstr>
      <vt:lpstr>Presentación de PowerPoint</vt:lpstr>
      <vt:lpstr>Información relacionada en varias tablas</vt:lpstr>
      <vt:lpstr>Presentación de PowerPoint</vt:lpstr>
      <vt:lpstr>¿Qué es un Modelo de Datos?</vt:lpstr>
      <vt:lpstr>Presentación de PowerPoint</vt:lpstr>
      <vt:lpstr>Presentación de PowerPoint</vt:lpstr>
      <vt:lpstr>Presentación de PowerPoint</vt:lpstr>
      <vt:lpstr>Presentación de PowerPoint</vt:lpstr>
      <vt:lpstr>Consultas de selección con tablas relacionadas</vt:lpstr>
      <vt:lpstr>Presentación de PowerPoint</vt:lpstr>
      <vt:lpstr>Integridad referencial</vt:lpstr>
      <vt:lpstr>Presentación de PowerPoint</vt:lpstr>
      <vt:lpstr>Queries anidadas</vt:lpstr>
      <vt:lpstr>Presentación de PowerPoint</vt:lpstr>
      <vt:lpstr>Queries con distintos tipos de JOIN</vt:lpstr>
      <vt:lpstr>Presentación de PowerPoint</vt:lpstr>
      <vt:lpstr>1</vt:lpstr>
      <vt:lpstr>Procedimientos almacenados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Manejo de errores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Cursores y condicionales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56962</dc:creator>
  <cp:lastModifiedBy>Oscar</cp:lastModifiedBy>
  <cp:revision>3</cp:revision>
  <dcterms:modified xsi:type="dcterms:W3CDTF">2023-01-26T14:45:46Z</dcterms:modified>
</cp:coreProperties>
</file>