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Exo 2" panose="020B060402020202020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Roboto Black" panose="02000000000000000000" pitchFamily="2" charset="0"/>
      <p:bold r:id="rId40"/>
      <p:boldItalic r:id="rId41"/>
    </p:embeddedFont>
    <p:embeddedFont>
      <p:font typeface="Roboto Light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87">
          <p15:clr>
            <a:srgbClr val="A4A3A4"/>
          </p15:clr>
        </p15:guide>
        <p15:guide id="2" pos="2282">
          <p15:clr>
            <a:srgbClr val="A4A3A4"/>
          </p15:clr>
        </p15:guide>
        <p15:guide id="3" pos="794">
          <p15:clr>
            <a:srgbClr val="9AA0A6"/>
          </p15:clr>
        </p15:guide>
        <p15:guide id="4" pos="4974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jIcORB07rcxjH+3iIHrqM5FCOV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AB3A8E-A96A-4C1B-8E49-9745B6B1F384}">
  <a:tblStyle styleId="{DCAB3A8E-A96A-4C1B-8E49-9745B6B1F38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6" y="52"/>
      </p:cViewPr>
      <p:guideLst>
        <p:guide orient="horz" pos="2287"/>
        <p:guide pos="2282"/>
        <p:guide pos="794"/>
        <p:guide pos="4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igual que con el número de operadores, el número de funciones integradas de MySQL es enorme. También vamos a explorar solo algunas de las más comunes, la documentación en línea tiene todo lo que puedas necesitar para tareas más específicas.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current_date: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la fecha de hoy.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current_time: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la hora actual (no se devuelve información de fecha).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current_timestamp: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una marca de tiempo (fecha y hora) de la hora actual.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extract(tipo from campo):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una parte de un campo especificado en el atributo “tipo”.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now():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 campo especificado en el texto de una marca de tiempo determinada.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current_date: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la fecha de hoy.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current_time: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la hora actual (no se devuelve información de fecha).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current_timestamp: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una marca de tiempo (fecha y hora) de la hora actual.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extract(tipo from campo):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una parte de un campo especificado en el atributo “tipo”.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now():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 campo especificado en el texto de una marca de tiempo determinada.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current_date: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la fecha de hoy.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current_time: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la hora actual (no se devuelve información de fecha).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current_timestamp: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una marca de tiempo (fecha y hora) de la hora actual.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extract(tipo from campo):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una parte de un campo especificado en el atributo “tipo”.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rPr lang="es-MX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now():</a:t>
            </a:r>
            <a:r>
              <a:rPr lang="es-MX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Devuelve un campo especificado en el texto de una marca de tiempo determinada.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daab7e684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bdaab7e684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daab7e684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bdaab7e684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16800" y="0"/>
            <a:ext cx="9160800" cy="519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2D1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020350" y="1476200"/>
            <a:ext cx="5666400" cy="12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853903" y="1476200"/>
            <a:ext cx="5676900" cy="142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20"/>
              <a:buFont typeface="Arial"/>
              <a:buNone/>
            </a:pPr>
            <a:r>
              <a:rPr lang="es-MX" sz="4020" b="0" i="0" u="none" strike="noStrike" cap="none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Sentencias para la Manipulación de Datos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4548" y="3280439"/>
            <a:ext cx="1531487" cy="191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UNAB - fondo transparente - logo color con texto azul">
            <a:extLst>
              <a:ext uri="{FF2B5EF4-FFF2-40B4-BE49-F238E27FC236}">
                <a16:creationId xmlns:a16="http://schemas.microsoft.com/office/drawing/2014/main" id="{C06E08BF-4369-4727-BA92-8791F2DEB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3" y="3701569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/>
          <p:nvPr/>
        </p:nvSpPr>
        <p:spPr>
          <a:xfrm>
            <a:off x="978174" y="4372148"/>
            <a:ext cx="5709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0" i="0" u="none" strike="noStrike" cap="none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Eliminar </a:t>
            </a:r>
            <a:r>
              <a:rPr lang="es-MX" sz="1600" b="0" i="0" u="none" strike="noStrike" cap="none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información</a:t>
            </a:r>
            <a:endParaRPr sz="1600" b="0" i="0" u="none" strike="noStrike" cap="none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154" name="Google Shape;154;p41"/>
          <p:cNvCxnSpPr/>
          <p:nvPr/>
        </p:nvCxnSpPr>
        <p:spPr>
          <a:xfrm>
            <a:off x="1037200" y="4302173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p41"/>
          <p:cNvSpPr/>
          <p:nvPr/>
        </p:nvSpPr>
        <p:spPr>
          <a:xfrm>
            <a:off x="978174" y="316172"/>
            <a:ext cx="3637500" cy="3637500"/>
          </a:xfrm>
          <a:prstGeom prst="ellipse">
            <a:avLst/>
          </a:prstGeom>
          <a:solidFill>
            <a:srgbClr val="32D1D5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1"/>
          <p:cNvSpPr txBox="1"/>
          <p:nvPr/>
        </p:nvSpPr>
        <p:spPr>
          <a:xfrm>
            <a:off x="1377563" y="486652"/>
            <a:ext cx="638887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Eliminar registros: DELETE</a:t>
            </a:r>
            <a:endParaRPr sz="32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848" y="634143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848" y="1272095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1"/>
          <p:cNvPicPr preferRelativeResize="0"/>
          <p:nvPr/>
        </p:nvPicPr>
        <p:blipFill rotWithShape="1">
          <a:blip r:embed="rId4">
            <a:alphaModFix/>
          </a:blip>
          <a:srcRect t="32119" r="35904"/>
          <a:stretch/>
        </p:blipFill>
        <p:spPr>
          <a:xfrm>
            <a:off x="6411434" y="0"/>
            <a:ext cx="2732569" cy="2874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41"/>
          <p:cNvGraphicFramePr/>
          <p:nvPr/>
        </p:nvGraphicFramePr>
        <p:xfrm>
          <a:off x="1488553" y="1896386"/>
          <a:ext cx="6166900" cy="1148225"/>
        </p:xfrm>
        <a:graphic>
          <a:graphicData uri="http://schemas.openxmlformats.org/drawingml/2006/table">
            <a:tbl>
              <a:tblPr firstRow="1" firstCol="1" bandRow="1">
                <a:noFill/>
                <a:tableStyleId>{DCAB3A8E-A96A-4C1B-8E49-9745B6B1F384}</a:tableStyleId>
              </a:tblPr>
              <a:tblGrid>
                <a:gridCol w="61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8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DELETE FROM nombre_tabla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&lt;condicion&gt;;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75825" marR="758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1" name="Google Shape;161;p41"/>
          <p:cNvSpPr txBox="1"/>
          <p:nvPr/>
        </p:nvSpPr>
        <p:spPr>
          <a:xfrm>
            <a:off x="1377562" y="1167136"/>
            <a:ext cx="689013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Eliminación en base a condición.</a:t>
            </a:r>
            <a:endParaRPr sz="32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916500" y="700450"/>
            <a:ext cx="732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1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Ingresando información a una tabla</a:t>
            </a:r>
            <a:endParaRPr sz="51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68" name="Google Shape;168;p18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9"/>
          <p:cNvPicPr preferRelativeResize="0"/>
          <p:nvPr/>
        </p:nvPicPr>
        <p:blipFill rotWithShape="1">
          <a:blip r:embed="rId3">
            <a:alphaModFix/>
          </a:blip>
          <a:srcRect l="10580"/>
          <a:stretch/>
        </p:blipFill>
        <p:spPr>
          <a:xfrm>
            <a:off x="0" y="-68580"/>
            <a:ext cx="7147187" cy="52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68580"/>
            <a:ext cx="6012180" cy="52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2225" y="-68580"/>
            <a:ext cx="6665596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9"/>
          <p:cNvSpPr txBox="1"/>
          <p:nvPr/>
        </p:nvSpPr>
        <p:spPr>
          <a:xfrm>
            <a:off x="4667250" y="1247825"/>
            <a:ext cx="3971400" cy="29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s-MX" sz="17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Cada tabla de la base de datos comienza </a:t>
            </a:r>
            <a:r>
              <a:rPr lang="es-MX" sz="1700" b="1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vacía</a:t>
            </a:r>
            <a:r>
              <a:rPr lang="es-MX" sz="17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700"/>
          </a:p>
          <a:p>
            <a:pPr marL="2857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s-MX" sz="17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Para que la tabla sea útil, debemos ingresar algunos datos en ella.</a:t>
            </a:r>
            <a:endParaRPr sz="1700"/>
          </a:p>
          <a:p>
            <a:pPr marL="2857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Maneras de insertar datos: </a:t>
            </a:r>
            <a:br>
              <a:rPr lang="es-MX" sz="17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700"/>
          </a:p>
          <a:p>
            <a:pPr marL="285750" marR="0" lvl="2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⮚"/>
            </a:pPr>
            <a:r>
              <a:rPr lang="es-MX" sz="17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Filas por fila</a:t>
            </a:r>
            <a:endParaRPr sz="1700"/>
          </a:p>
          <a:p>
            <a:pPr marL="285750" marR="0" lvl="5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⮚"/>
            </a:pPr>
            <a:r>
              <a:rPr lang="es-MX" sz="17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Subconjunto de columnas</a:t>
            </a:r>
            <a:endParaRPr sz="1700"/>
          </a:p>
          <a:p>
            <a:pPr marL="285750" marR="0" lvl="5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⮚"/>
            </a:pPr>
            <a:r>
              <a:rPr lang="es-MX" sz="17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Bloques de filas</a:t>
            </a:r>
            <a:endParaRPr sz="1700" b="0" i="0" u="none" strike="noStrike" cap="none">
              <a:solidFill>
                <a:srgbClr val="2D2D2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4667250" y="451500"/>
            <a:ext cx="419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4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INGRESA</a:t>
            </a:r>
            <a:r>
              <a:rPr lang="es-MX" sz="2400" b="1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NDO</a:t>
            </a:r>
            <a:r>
              <a:rPr lang="es-MX" sz="24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 REGISTROS</a:t>
            </a:r>
            <a:endParaRPr sz="24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 t="32119" r="35904"/>
          <a:stretch/>
        </p:blipFill>
        <p:spPr>
          <a:xfrm>
            <a:off x="6411434" y="0"/>
            <a:ext cx="2732566" cy="287412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541869" y="281124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FILA POR FILA</a:t>
            </a:r>
            <a:endParaRPr sz="2500" b="1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" name="Google Shape;185;p6"/>
          <p:cNvCxnSpPr/>
          <p:nvPr/>
        </p:nvCxnSpPr>
        <p:spPr>
          <a:xfrm>
            <a:off x="651080" y="827811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6" name="Google Shape;186;p6"/>
          <p:cNvSpPr txBox="1"/>
          <p:nvPr/>
        </p:nvSpPr>
        <p:spPr>
          <a:xfrm>
            <a:off x="541868" y="1121184"/>
            <a:ext cx="81372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⮚"/>
            </a:pPr>
            <a:r>
              <a:rPr lang="es-MX" sz="20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Agregar en una única consulta un registro</a:t>
            </a:r>
            <a:r>
              <a:rPr lang="es-MX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⮚"/>
            </a:pPr>
            <a:r>
              <a:rPr lang="es-MX" sz="20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Los nombres de columnas son opcionales.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⮚"/>
            </a:pPr>
            <a:r>
              <a:rPr lang="es-MX" sz="20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El orden predeterminado de la lista de columnas es el orden de las columnas de la tabla.</a:t>
            </a:r>
            <a:endParaRPr/>
          </a:p>
        </p:txBody>
      </p:sp>
      <p:graphicFrame>
        <p:nvGraphicFramePr>
          <p:cNvPr id="187" name="Google Shape;187;p6"/>
          <p:cNvGraphicFramePr/>
          <p:nvPr/>
        </p:nvGraphicFramePr>
        <p:xfrm>
          <a:off x="335280" y="1808113"/>
          <a:ext cx="8473450" cy="1112520"/>
        </p:xfrm>
        <a:graphic>
          <a:graphicData uri="http://schemas.openxmlformats.org/drawingml/2006/table">
            <a:tbl>
              <a:tblPr firstRow="1" firstCol="1" bandRow="1">
                <a:noFill/>
                <a:tableStyleId>{DCAB3A8E-A96A-4C1B-8E49-9745B6B1F384}</a:tableStyleId>
              </a:tblPr>
              <a:tblGrid>
                <a:gridCol w="847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nombre_table [(columna_1, columna_2, ..., columna_n)]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 (valor_1, valor_2, ..., valor_n) ;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/>
          <p:nvPr/>
        </p:nvSpPr>
        <p:spPr>
          <a:xfrm>
            <a:off x="-2901150" y="758126"/>
            <a:ext cx="4546200" cy="4546200"/>
          </a:xfrm>
          <a:prstGeom prst="ellipse">
            <a:avLst/>
          </a:prstGeom>
          <a:solidFill>
            <a:srgbClr val="32D1D5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42"/>
          <p:cNvPicPr preferRelativeResize="0"/>
          <p:nvPr/>
        </p:nvPicPr>
        <p:blipFill rotWithShape="1">
          <a:blip r:embed="rId3">
            <a:alphaModFix/>
          </a:blip>
          <a:srcRect t="32119" r="35904"/>
          <a:stretch/>
        </p:blipFill>
        <p:spPr>
          <a:xfrm>
            <a:off x="6411434" y="0"/>
            <a:ext cx="2732566" cy="287412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2"/>
          <p:cNvSpPr txBox="1"/>
          <p:nvPr/>
        </p:nvSpPr>
        <p:spPr>
          <a:xfrm>
            <a:off x="541868" y="281124"/>
            <a:ext cx="5302671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SUBCONJUNTO DE COLUMNAS</a:t>
            </a:r>
            <a:endParaRPr sz="2500" b="1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5" name="Google Shape;195;p42"/>
          <p:cNvCxnSpPr/>
          <p:nvPr/>
        </p:nvCxnSpPr>
        <p:spPr>
          <a:xfrm>
            <a:off x="651080" y="827811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6" name="Google Shape;196;p42"/>
          <p:cNvSpPr txBox="1"/>
          <p:nvPr/>
        </p:nvSpPr>
        <p:spPr>
          <a:xfrm>
            <a:off x="541868" y="1121184"/>
            <a:ext cx="51504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Noto Sans Symbols"/>
              <a:buChar char="⮚"/>
            </a:pPr>
            <a:r>
              <a:rPr lang="es-MX" sz="19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 veces se desea materializar la existencia de un registro </a:t>
            </a:r>
            <a:endParaRPr sz="13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endParaRPr sz="19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Noto Sans Symbols"/>
              <a:buChar char="⮚"/>
            </a:pPr>
            <a:r>
              <a:rPr lang="es-MX" sz="19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…incluso si no tenemos aún todos los valores para el mismo.</a:t>
            </a:r>
            <a:endParaRPr sz="13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endParaRPr sz="19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Noto Sans Symbols"/>
              <a:buChar char="⮚"/>
            </a:pPr>
            <a:r>
              <a:rPr lang="es-MX" sz="1900" b="1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Opción: </a:t>
            </a:r>
            <a:r>
              <a:rPr lang="es-MX" sz="19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insertar fila sin completar los datos de todas las columnas.</a:t>
            </a:r>
            <a:endParaRPr sz="13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endParaRPr sz="19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Noto Sans Symbols"/>
              <a:buChar char="⮚"/>
            </a:pPr>
            <a:r>
              <a:rPr lang="es-MX" sz="19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Las columnas no ingresadas, y que así lo permitan, poseerán </a:t>
            </a:r>
            <a:r>
              <a:rPr lang="es-MX" sz="1900" b="1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valores nulos</a:t>
            </a:r>
            <a:r>
              <a:rPr lang="es-MX" sz="19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/>
          </a:p>
        </p:txBody>
      </p:sp>
      <p:pic>
        <p:nvPicPr>
          <p:cNvPr id="197" name="Google Shape;197;p42" descr="Conjunto - Wikipedia, la enciclopedia libr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3444" y="1258344"/>
            <a:ext cx="3577072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/>
          <p:nvPr/>
        </p:nvSpPr>
        <p:spPr>
          <a:xfrm>
            <a:off x="978175" y="316176"/>
            <a:ext cx="4546200" cy="4546200"/>
          </a:xfrm>
          <a:prstGeom prst="ellipse">
            <a:avLst/>
          </a:prstGeom>
          <a:solidFill>
            <a:srgbClr val="32D1D5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43"/>
          <p:cNvPicPr preferRelativeResize="0"/>
          <p:nvPr/>
        </p:nvPicPr>
        <p:blipFill rotWithShape="1">
          <a:blip r:embed="rId3">
            <a:alphaModFix/>
          </a:blip>
          <a:srcRect t="32119" r="35904"/>
          <a:stretch/>
        </p:blipFill>
        <p:spPr>
          <a:xfrm>
            <a:off x="6411434" y="0"/>
            <a:ext cx="2732566" cy="287412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3"/>
          <p:cNvSpPr txBox="1"/>
          <p:nvPr/>
        </p:nvSpPr>
        <p:spPr>
          <a:xfrm>
            <a:off x="541868" y="281124"/>
            <a:ext cx="5302671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BLOQUES DE FILAS</a:t>
            </a:r>
            <a:endParaRPr sz="2500" b="1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" name="Google Shape;205;p43"/>
          <p:cNvCxnSpPr/>
          <p:nvPr/>
        </p:nvCxnSpPr>
        <p:spPr>
          <a:xfrm>
            <a:off x="651080" y="827811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43"/>
          <p:cNvSpPr txBox="1"/>
          <p:nvPr/>
        </p:nvSpPr>
        <p:spPr>
          <a:xfrm>
            <a:off x="3635588" y="1226715"/>
            <a:ext cx="5150400" cy="2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Noto Sans Symbols"/>
              <a:buChar char="⮚"/>
            </a:pPr>
            <a:r>
              <a:rPr lang="es-MX" sz="19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Agregar registros a una tabla provenientes del resultado de otra consulta.</a:t>
            </a:r>
            <a:endParaRPr sz="13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endParaRPr sz="19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Noto Sans Symbols"/>
              <a:buChar char="⮚"/>
            </a:pPr>
            <a:r>
              <a:rPr lang="es-MX" sz="19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Posibilidad de considerar datos de más de una tabla.</a:t>
            </a:r>
            <a:endParaRPr sz="13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endParaRPr sz="19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Noto Sans Symbols"/>
              <a:buChar char="⮚"/>
            </a:pPr>
            <a:r>
              <a:rPr lang="es-MX" sz="19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Útil para respaldar registros de una tabla.</a:t>
            </a:r>
            <a:endParaRPr sz="1300"/>
          </a:p>
        </p:txBody>
      </p:sp>
      <p:pic>
        <p:nvPicPr>
          <p:cNvPr id="207" name="Google Shape;207;p43" descr="Bloques - Iconos gratis de construcción y herramienta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1080" y="1596393"/>
            <a:ext cx="2555469" cy="255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/>
          <p:nvPr/>
        </p:nvSpPr>
        <p:spPr>
          <a:xfrm rot="-5400000">
            <a:off x="4132014" y="131511"/>
            <a:ext cx="4724861" cy="5299114"/>
          </a:xfrm>
          <a:prstGeom prst="round1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4"/>
          <p:cNvSpPr txBox="1"/>
          <p:nvPr/>
        </p:nvSpPr>
        <p:spPr>
          <a:xfrm>
            <a:off x="4463050" y="1626425"/>
            <a:ext cx="3876300" cy="177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1" i="0" u="none" strike="noStrike" cap="none">
                <a:solidFill>
                  <a:schemeClr val="bg1"/>
                </a:solidFill>
                <a:latin typeface="Roboto Light"/>
                <a:ea typeface="Roboto Light"/>
                <a:cs typeface="Roboto Light"/>
                <a:sym typeface="Roboto Light"/>
              </a:rPr>
              <a:t>Utilización de secuencias para asignar identificadores.</a:t>
            </a:r>
            <a:endParaRPr>
              <a:solidFill>
                <a:schemeClr val="bg1"/>
              </a:solidFill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1" i="0" u="none" strike="noStrike" cap="none">
                <a:solidFill>
                  <a:schemeClr val="bg1"/>
                </a:solidFill>
                <a:latin typeface="Roboto Light"/>
                <a:ea typeface="Roboto Light"/>
                <a:cs typeface="Roboto Light"/>
                <a:sym typeface="Roboto Light"/>
              </a:rPr>
              <a:t> Insertar, actualizar y borrar datos con integridad referencial.</a:t>
            </a:r>
            <a:endParaRPr>
              <a:solidFill>
                <a:schemeClr val="bg1"/>
              </a:solidFill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1" i="0" u="none" strike="noStrike" cap="none">
                <a:solidFill>
                  <a:schemeClr val="bg1"/>
                </a:solidFill>
                <a:latin typeface="Roboto Light"/>
                <a:ea typeface="Roboto Light"/>
                <a:cs typeface="Roboto Light"/>
                <a:sym typeface="Roboto Light"/>
              </a:rPr>
              <a:t>Restricciones en una tabla.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16" name="Google Shape;216;p44"/>
          <p:cNvSpPr txBox="1"/>
          <p:nvPr/>
        </p:nvSpPr>
        <p:spPr>
          <a:xfrm>
            <a:off x="4463062" y="982443"/>
            <a:ext cx="347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TEMAS</a:t>
            </a:r>
            <a:endParaRPr sz="2400" b="0" i="0" u="none" strike="noStrike" cap="none">
              <a:solidFill>
                <a:schemeClr val="bg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" name="Picture 2" descr="UNAB - fondo transparente - logo color con texto azul">
            <a:extLst>
              <a:ext uri="{FF2B5EF4-FFF2-40B4-BE49-F238E27FC236}">
                <a16:creationId xmlns:a16="http://schemas.microsoft.com/office/drawing/2014/main" id="{4B315E85-3878-45B3-9A62-A938DB34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82" y="1536543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>
            <a:spLocks noGrp="1"/>
          </p:cNvSpPr>
          <p:nvPr>
            <p:ph type="title"/>
          </p:nvPr>
        </p:nvSpPr>
        <p:spPr>
          <a:xfrm>
            <a:off x="916500" y="700456"/>
            <a:ext cx="78111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3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Utilización de auto incremento</a:t>
            </a:r>
            <a:endParaRPr sz="53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229" name="Google Shape;229;p20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5106909F-AC67-4548-9FF8-6E1DF7C8A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424" y="2925482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6"/>
          <p:cNvPicPr preferRelativeResize="0"/>
          <p:nvPr/>
        </p:nvPicPr>
        <p:blipFill rotWithShape="1">
          <a:blip r:embed="rId3">
            <a:alphaModFix/>
          </a:blip>
          <a:srcRect l="10580"/>
          <a:stretch/>
        </p:blipFill>
        <p:spPr>
          <a:xfrm>
            <a:off x="0" y="-68580"/>
            <a:ext cx="7147187" cy="52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68580"/>
            <a:ext cx="6012180" cy="52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2225" y="-68580"/>
            <a:ext cx="6665596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6"/>
          <p:cNvSpPr txBox="1"/>
          <p:nvPr/>
        </p:nvSpPr>
        <p:spPr>
          <a:xfrm>
            <a:off x="4667250" y="1268264"/>
            <a:ext cx="41433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Columna con aumento automático:  “auto incremento” 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Permite generar automáticamente un número único, siempre </a:t>
            </a:r>
            <a:r>
              <a:rPr lang="es-MX" sz="1800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que</a:t>
            </a:r>
            <a:r>
              <a:rPr lang="es-MX" sz="18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 se inserta un nuevo registro en una tabla. 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A menudo es el campo de clave principal.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rgbClr val="2D2D2D"/>
                </a:solidFill>
                <a:latin typeface="Roboto"/>
                <a:ea typeface="Roboto"/>
                <a:cs typeface="Roboto"/>
                <a:sym typeface="Roboto"/>
              </a:rPr>
              <a:t>MySQL usa la palabra clave AUTO_INCREMENT.</a:t>
            </a:r>
            <a:endParaRPr/>
          </a:p>
        </p:txBody>
      </p:sp>
      <p:sp>
        <p:nvSpPr>
          <p:cNvPr id="239" name="Google Shape;239;p46"/>
          <p:cNvSpPr txBox="1"/>
          <p:nvPr/>
        </p:nvSpPr>
        <p:spPr>
          <a:xfrm>
            <a:off x="4667250" y="451500"/>
            <a:ext cx="332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AUTO INCREMENTO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title"/>
          </p:nvPr>
        </p:nvSpPr>
        <p:spPr>
          <a:xfrm>
            <a:off x="916500" y="700456"/>
            <a:ext cx="78111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2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Manipular datos con integridad referencial</a:t>
            </a:r>
            <a:endParaRPr sz="52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246" name="Google Shape;246;p47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 rot="-5400000">
            <a:off x="4132014" y="131511"/>
            <a:ext cx="4724861" cy="5299114"/>
          </a:xfrm>
          <a:prstGeom prst="round1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4386850" y="1550225"/>
            <a:ext cx="4198500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1" i="0" u="none" strike="noStrike" cap="none">
                <a:solidFill>
                  <a:schemeClr val="bg1"/>
                </a:solidFill>
                <a:latin typeface="Roboto Light"/>
                <a:ea typeface="Roboto Light"/>
                <a:cs typeface="Roboto Light"/>
                <a:sym typeface="Roboto Light"/>
              </a:rPr>
              <a:t>Lenguaje de manipulación de datos (DML)</a:t>
            </a:r>
            <a:endParaRPr>
              <a:solidFill>
                <a:schemeClr val="bg1"/>
              </a:solidFill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1" i="0" u="none" strike="noStrike" cap="none">
                <a:solidFill>
                  <a:schemeClr val="bg1"/>
                </a:solidFill>
                <a:latin typeface="Roboto Light"/>
                <a:ea typeface="Roboto Light"/>
                <a:cs typeface="Roboto Light"/>
                <a:sym typeface="Roboto Light"/>
              </a:rPr>
              <a:t>Actualizando la información de una tabla</a:t>
            </a:r>
            <a:endParaRPr>
              <a:solidFill>
                <a:schemeClr val="bg1"/>
              </a:solidFill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1" i="0" u="none" strike="noStrike" cap="none">
                <a:solidFill>
                  <a:schemeClr val="bg1"/>
                </a:solidFill>
                <a:latin typeface="Roboto Light"/>
                <a:ea typeface="Roboto Light"/>
                <a:cs typeface="Roboto Light"/>
                <a:sym typeface="Roboto Light"/>
              </a:rPr>
              <a:t>Borrando información de una tabla</a:t>
            </a:r>
            <a:endParaRPr>
              <a:solidFill>
                <a:schemeClr val="bg1"/>
              </a:solidFill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1" i="0" u="none" strike="noStrike" cap="none">
                <a:solidFill>
                  <a:schemeClr val="bg1"/>
                </a:solidFill>
                <a:latin typeface="Roboto Light"/>
                <a:ea typeface="Roboto Light"/>
                <a:cs typeface="Roboto Light"/>
                <a:sym typeface="Roboto Light"/>
              </a:rPr>
              <a:t>Ingresando información a una tabla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386862" y="982443"/>
            <a:ext cx="347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TEMAS</a:t>
            </a:r>
            <a:endParaRPr sz="2400" b="0" i="0" u="none" strike="noStrike" cap="none">
              <a:solidFill>
                <a:schemeClr val="bg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" name="Picture 2" descr="UNAB - fondo transparente - logo color con texto azul">
            <a:extLst>
              <a:ext uri="{FF2B5EF4-FFF2-40B4-BE49-F238E27FC236}">
                <a16:creationId xmlns:a16="http://schemas.microsoft.com/office/drawing/2014/main" id="{2D953465-B124-4646-BA5D-A0F363A04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27" y="1706286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8"/>
          <p:cNvSpPr txBox="1"/>
          <p:nvPr/>
        </p:nvSpPr>
        <p:spPr>
          <a:xfrm>
            <a:off x="868971" y="551983"/>
            <a:ext cx="4848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INTEGRIDAD REFERENCIAL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" name="Google Shape;254;p48"/>
          <p:cNvCxnSpPr/>
          <p:nvPr/>
        </p:nvCxnSpPr>
        <p:spPr>
          <a:xfrm>
            <a:off x="949787" y="1111532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5" name="Google Shape;255;p48"/>
          <p:cNvSpPr txBox="1"/>
          <p:nvPr/>
        </p:nvSpPr>
        <p:spPr>
          <a:xfrm>
            <a:off x="868971" y="1350143"/>
            <a:ext cx="73074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Llave foránea</a:t>
            </a: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columna o un grupo de columnas que hacen referencia a la llave primaria de otra tabla.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tabla que contiene la FOREIGN KEY 🡪 tabla referendo, hija o secundaria.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tabla a la que hace referencia la llave 🡪 tabla referenciada, madre o principal.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Una tabla puede tener varias llaves foráneas.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Ayuda a mantener la integridad referencial de los datos entre las tablas principal y secundaria.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/>
        </p:nvSpPr>
        <p:spPr>
          <a:xfrm>
            <a:off x="978174" y="4087448"/>
            <a:ext cx="5709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0" i="0" u="none" strike="noStrike" cap="none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Acciones </a:t>
            </a:r>
            <a:r>
              <a:rPr lang="es-MX" sz="1600" b="0" i="0" u="none" strike="noStrike" cap="none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de eliminación</a:t>
            </a:r>
            <a:endParaRPr sz="1600" b="0" i="0" u="none" strike="noStrike" cap="none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61" name="Google Shape;261;p49"/>
          <p:cNvCxnSpPr/>
          <p:nvPr/>
        </p:nvCxnSpPr>
        <p:spPr>
          <a:xfrm>
            <a:off x="1037200" y="4017473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2" name="Google Shape;262;p49"/>
          <p:cNvSpPr/>
          <p:nvPr/>
        </p:nvSpPr>
        <p:spPr>
          <a:xfrm>
            <a:off x="-2315076" y="86897"/>
            <a:ext cx="3637500" cy="3637500"/>
          </a:xfrm>
          <a:prstGeom prst="ellipse">
            <a:avLst/>
          </a:prstGeom>
          <a:solidFill>
            <a:srgbClr val="32D1D5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9"/>
          <p:cNvSpPr txBox="1"/>
          <p:nvPr/>
        </p:nvSpPr>
        <p:spPr>
          <a:xfrm>
            <a:off x="2139568" y="791450"/>
            <a:ext cx="205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SET NULL</a:t>
            </a:r>
            <a:endParaRPr sz="32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9"/>
          <p:cNvSpPr txBox="1"/>
          <p:nvPr/>
        </p:nvSpPr>
        <p:spPr>
          <a:xfrm>
            <a:off x="2139570" y="1471925"/>
            <a:ext cx="2732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SET DEFAULT</a:t>
            </a:r>
            <a:endParaRPr sz="32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49"/>
          <p:cNvSpPr txBox="1"/>
          <p:nvPr/>
        </p:nvSpPr>
        <p:spPr>
          <a:xfrm>
            <a:off x="2139569" y="2152425"/>
            <a:ext cx="214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RESTRICT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0848" y="938943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0848" y="1576895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0848" y="2268012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9"/>
          <p:cNvPicPr preferRelativeResize="0"/>
          <p:nvPr/>
        </p:nvPicPr>
        <p:blipFill rotWithShape="1">
          <a:blip r:embed="rId4">
            <a:alphaModFix/>
          </a:blip>
          <a:srcRect t="32119" r="35904"/>
          <a:stretch/>
        </p:blipFill>
        <p:spPr>
          <a:xfrm>
            <a:off x="6411434" y="0"/>
            <a:ext cx="2732569" cy="28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9"/>
          <p:cNvSpPr txBox="1"/>
          <p:nvPr/>
        </p:nvSpPr>
        <p:spPr>
          <a:xfrm>
            <a:off x="2132299" y="2832900"/>
            <a:ext cx="205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CASCADE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583" y="2948496"/>
            <a:ext cx="17145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 txBox="1">
            <a:spLocks noGrp="1"/>
          </p:cNvSpPr>
          <p:nvPr>
            <p:ph type="title"/>
          </p:nvPr>
        </p:nvSpPr>
        <p:spPr>
          <a:xfrm>
            <a:off x="916500" y="700456"/>
            <a:ext cx="63453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4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Restricciones en una tabla</a:t>
            </a:r>
            <a:endParaRPr sz="54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278" name="Google Shape;278;p50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1"/>
          <p:cNvSpPr txBox="1"/>
          <p:nvPr/>
        </p:nvSpPr>
        <p:spPr>
          <a:xfrm>
            <a:off x="868971" y="475783"/>
            <a:ext cx="4848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RESTRICCIONES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6" name="Google Shape;286;p51"/>
          <p:cNvCxnSpPr/>
          <p:nvPr/>
        </p:nvCxnSpPr>
        <p:spPr>
          <a:xfrm>
            <a:off x="949787" y="1035332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51"/>
          <p:cNvSpPr txBox="1"/>
          <p:nvPr/>
        </p:nvSpPr>
        <p:spPr>
          <a:xfrm>
            <a:off x="4793165" y="1273943"/>
            <a:ext cx="38559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❑"/>
            </a:pPr>
            <a:r>
              <a:rPr lang="es-MX" sz="1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Reglas que se aplican a las columnas de datos de una tabla.</a:t>
            </a:r>
            <a:endParaRPr sz="1700"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❑"/>
            </a:pPr>
            <a:r>
              <a:rPr lang="es-MX" sz="1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Evita que se ingresen datos no válidos 🡪 precisión y confiabilidad.</a:t>
            </a:r>
            <a:endParaRPr sz="1700"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❑"/>
            </a:pPr>
            <a:r>
              <a:rPr lang="es-MX" sz="1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Nivel de columna o de tabla.</a:t>
            </a:r>
            <a:endParaRPr sz="1700"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❑"/>
            </a:pPr>
            <a:r>
              <a:rPr lang="es-MX" sz="1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Definir tipo de datos en columna es una restricción en sí misma.</a:t>
            </a:r>
            <a:endParaRPr sz="1700"/>
          </a:p>
        </p:txBody>
      </p:sp>
      <p:pic>
        <p:nvPicPr>
          <p:cNvPr id="288" name="Google Shape;288;p51" descr="Facebook aplicará restricciones a contenido manipulado - Blog IDA Chile |  Estrategia para el éxito de tu negoci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681" y="1273943"/>
            <a:ext cx="3898382" cy="279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2"/>
          <p:cNvSpPr txBox="1"/>
          <p:nvPr/>
        </p:nvSpPr>
        <p:spPr>
          <a:xfrm>
            <a:off x="868970" y="780583"/>
            <a:ext cx="5874729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RESTRICCIONES DE USO COMÚN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5" name="Google Shape;295;p52"/>
          <p:cNvCxnSpPr/>
          <p:nvPr/>
        </p:nvCxnSpPr>
        <p:spPr>
          <a:xfrm>
            <a:off x="949787" y="1340132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6" name="Google Shape;296;p52"/>
          <p:cNvSpPr txBox="1"/>
          <p:nvPr/>
        </p:nvSpPr>
        <p:spPr>
          <a:xfrm>
            <a:off x="868971" y="1654943"/>
            <a:ext cx="7307465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 NULL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UNIQUE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PRIMARY KEY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FOREIGN KEY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s-MX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CHECK</a:t>
            </a:r>
            <a:endParaRPr/>
          </a:p>
        </p:txBody>
      </p:sp>
      <p:pic>
        <p:nvPicPr>
          <p:cNvPr id="297" name="Google Shape;297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2058" y="1873387"/>
            <a:ext cx="2093560" cy="20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2" descr="Sin restricciones - Iconos gratis de interfaz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8214" y="2319555"/>
            <a:ext cx="2262403" cy="2262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/>
        </p:nvSpPr>
        <p:spPr>
          <a:xfrm>
            <a:off x="4444411" y="1699652"/>
            <a:ext cx="4284921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MX" sz="4400" b="0" i="0" u="none" strike="noStrike" cap="none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GRACIAS POR LA ATENCIÓN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7"/>
          <p:cNvSpPr txBox="1"/>
          <p:nvPr/>
        </p:nvSpPr>
        <p:spPr>
          <a:xfrm>
            <a:off x="4508208" y="3094961"/>
            <a:ext cx="35406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rgbClr val="32D1D5"/>
                </a:solidFill>
                <a:latin typeface="Roboto"/>
                <a:ea typeface="Roboto"/>
                <a:cs typeface="Roboto"/>
                <a:sym typeface="Roboto"/>
              </a:rPr>
              <a:t>Nos vemos en la próxima clase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F539357D-25E2-4D07-949D-2494D191C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56" y="1580776"/>
            <a:ext cx="2488028" cy="209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daab7e684_2_12"/>
          <p:cNvSpPr txBox="1">
            <a:spLocks noGrp="1"/>
          </p:cNvSpPr>
          <p:nvPr>
            <p:ph type="title"/>
          </p:nvPr>
        </p:nvSpPr>
        <p:spPr>
          <a:xfrm>
            <a:off x="916500" y="700456"/>
            <a:ext cx="803421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MX" sz="53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Lenguaje de Manipulación de Datos</a:t>
            </a:r>
            <a:endParaRPr sz="53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81" name="Google Shape;81;gbdaab7e684_2_12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0B0E5141-69A5-47CB-9BE1-11F61CB07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814" y="3211125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 txBox="1"/>
          <p:nvPr/>
        </p:nvSpPr>
        <p:spPr>
          <a:xfrm>
            <a:off x="868972" y="475783"/>
            <a:ext cx="6267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LENGUAJE DE MANIPULACION DE DATOS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" name="Google Shape;89;p4"/>
          <p:cNvCxnSpPr/>
          <p:nvPr/>
        </p:nvCxnSpPr>
        <p:spPr>
          <a:xfrm>
            <a:off x="979524" y="1005596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4"/>
          <p:cNvSpPr txBox="1"/>
          <p:nvPr/>
        </p:nvSpPr>
        <p:spPr>
          <a:xfrm>
            <a:off x="731275" y="1357000"/>
            <a:ext cx="46725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-MX" sz="16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Lenguaje de manipulación (DML)</a:t>
            </a:r>
            <a:r>
              <a:rPr lang="es-MX"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se encarga del manejo de los datos de una base.</a:t>
            </a:r>
            <a:endParaRPr sz="1600"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Algunas declaraciones son fáciles de entender</a:t>
            </a:r>
            <a:r>
              <a:rPr lang="es-MX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. O</a:t>
            </a:r>
            <a:r>
              <a:rPr lang="es-MX"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tras, no tanto.</a:t>
            </a:r>
            <a:endParaRPr sz="1600"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El DML i</a:t>
            </a:r>
            <a:r>
              <a:rPr lang="es-MX"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ncluye múltiples expresiones, cláusulas, predicados </a:t>
            </a:r>
            <a:r>
              <a:rPr lang="es-MX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s-MX"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subconsultas.</a:t>
            </a:r>
            <a:endParaRPr sz="1600"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Instrucciones de DML: INSERT, UPDATE, DELETE y SELECT.</a:t>
            </a:r>
            <a:endParaRPr sz="1600"/>
          </a:p>
        </p:txBody>
      </p:sp>
      <p:pic>
        <p:nvPicPr>
          <p:cNvPr id="91" name="Google Shape;91;p4" descr="operaciones_bd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14475" y="1926175"/>
            <a:ext cx="3061625" cy="15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164792"/>
            <a:ext cx="8633542" cy="47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/>
          <p:nvPr/>
        </p:nvSpPr>
        <p:spPr>
          <a:xfrm>
            <a:off x="875212" y="613954"/>
            <a:ext cx="739357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rgbClr val="2D2D2D"/>
                </a:solidFill>
                <a:latin typeface="Roboto Black"/>
                <a:ea typeface="Roboto Black"/>
                <a:cs typeface="Roboto Black"/>
                <a:sym typeface="Roboto Black"/>
              </a:rPr>
              <a:t>Tipos de expresiones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875212" y="1524335"/>
            <a:ext cx="43308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s-MX" sz="2000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Numéricas</a:t>
            </a:r>
            <a:endParaRPr sz="1400" i="0" u="none" strike="noStrike" cap="none">
              <a:solidFill>
                <a:srgbClr val="000000"/>
              </a:solidFill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s-MX" sz="2000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De cadena o String</a:t>
            </a:r>
            <a:endParaRPr sz="1400" i="0" u="none" strike="noStrike" cap="none">
              <a:solidFill>
                <a:srgbClr val="000000"/>
              </a:solidFill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s-MX" sz="2000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De fecha y hora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s-MX" sz="2000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Valores booleanos</a:t>
            </a:r>
            <a:endParaRPr sz="2000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s-MX" sz="2000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Predicados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0"/>
          <p:cNvSpPr txBox="1"/>
          <p:nvPr/>
        </p:nvSpPr>
        <p:spPr>
          <a:xfrm>
            <a:off x="978174" y="4087448"/>
            <a:ext cx="5709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0" i="0" u="none" strike="noStrike" cap="none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Funciones </a:t>
            </a:r>
            <a:r>
              <a:rPr lang="es-MX" sz="1600" b="0" i="0" u="none" strike="noStrike" cap="none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de conjunto</a:t>
            </a:r>
            <a:endParaRPr sz="1600" b="0" i="0" u="none" strike="noStrike" cap="none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105" name="Google Shape;105;p40"/>
          <p:cNvCxnSpPr/>
          <p:nvPr/>
        </p:nvCxnSpPr>
        <p:spPr>
          <a:xfrm>
            <a:off x="1037200" y="4017473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40"/>
          <p:cNvSpPr/>
          <p:nvPr/>
        </p:nvSpPr>
        <p:spPr>
          <a:xfrm>
            <a:off x="-1389076" y="-597828"/>
            <a:ext cx="3637500" cy="3637500"/>
          </a:xfrm>
          <a:prstGeom prst="ellipse">
            <a:avLst/>
          </a:prstGeom>
          <a:solidFill>
            <a:srgbClr val="32D1D5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0"/>
          <p:cNvSpPr txBox="1"/>
          <p:nvPr/>
        </p:nvSpPr>
        <p:spPr>
          <a:xfrm>
            <a:off x="1377563" y="486652"/>
            <a:ext cx="463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000" b="1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Count</a:t>
            </a:r>
            <a:r>
              <a:rPr lang="es-MX" sz="30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MX" sz="300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contar registros</a:t>
            </a:r>
            <a:endParaRPr sz="300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40"/>
          <p:cNvSpPr txBox="1"/>
          <p:nvPr/>
        </p:nvSpPr>
        <p:spPr>
          <a:xfrm>
            <a:off x="1377563" y="1167136"/>
            <a:ext cx="463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000" b="1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Max</a:t>
            </a:r>
            <a:r>
              <a:rPr lang="es-MX" sz="30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: buscar máximo</a:t>
            </a:r>
            <a:endParaRPr sz="30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40"/>
          <p:cNvSpPr txBox="1"/>
          <p:nvPr/>
        </p:nvSpPr>
        <p:spPr>
          <a:xfrm>
            <a:off x="1366930" y="1868885"/>
            <a:ext cx="463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000" b="1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es-MX" sz="30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: buscar mínimo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848" y="634143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848" y="1272095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8215" y="1984477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0"/>
          <p:cNvPicPr preferRelativeResize="0"/>
          <p:nvPr/>
        </p:nvPicPr>
        <p:blipFill rotWithShape="1">
          <a:blip r:embed="rId4">
            <a:alphaModFix/>
          </a:blip>
          <a:srcRect t="32119" r="35904"/>
          <a:stretch/>
        </p:blipFill>
        <p:spPr>
          <a:xfrm>
            <a:off x="6411434" y="0"/>
            <a:ext cx="2732569" cy="28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0"/>
          <p:cNvSpPr txBox="1"/>
          <p:nvPr/>
        </p:nvSpPr>
        <p:spPr>
          <a:xfrm>
            <a:off x="1377563" y="2570634"/>
            <a:ext cx="463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000" b="1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Sum</a:t>
            </a:r>
            <a:r>
              <a:rPr lang="es-MX" sz="30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: sumar valores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848" y="2686226"/>
            <a:ext cx="1714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0"/>
          <p:cNvSpPr txBox="1"/>
          <p:nvPr/>
        </p:nvSpPr>
        <p:spPr>
          <a:xfrm>
            <a:off x="1377563" y="3309865"/>
            <a:ext cx="463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000" b="1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Avg</a:t>
            </a:r>
            <a:r>
              <a:rPr lang="es-MX" sz="30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: obtener promedio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848" y="3425457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0" descr="Sumatorio - Wikipedia, la enciclopedia lib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09888" y="3425457"/>
            <a:ext cx="1877746" cy="1877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0" descr="Pi PNG transparente - Stick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86113" y="910368"/>
            <a:ext cx="1676966" cy="167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916499" y="700456"/>
            <a:ext cx="806394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-MX" sz="50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Actualizando la información de una tabla</a:t>
            </a:r>
            <a:endParaRPr sz="50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26" name="Google Shape;126;p8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654870C6-0950-46E4-BFAC-684593DC8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3" y="3701569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daab7e684_2_24"/>
          <p:cNvSpPr txBox="1"/>
          <p:nvPr/>
        </p:nvSpPr>
        <p:spPr>
          <a:xfrm>
            <a:off x="978174" y="4372148"/>
            <a:ext cx="5709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2500" b="0" i="0" u="none" strike="noStrike" cap="none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Actualizar </a:t>
            </a:r>
            <a:r>
              <a:rPr lang="es-MX" sz="1600" b="0" i="0" u="none" strike="noStrike" cap="none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información</a:t>
            </a:r>
            <a:endParaRPr sz="1600" b="0" i="0" u="none" strike="noStrike" cap="none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133" name="Google Shape;133;gbdaab7e684_2_24"/>
          <p:cNvCxnSpPr/>
          <p:nvPr/>
        </p:nvCxnSpPr>
        <p:spPr>
          <a:xfrm>
            <a:off x="1037200" y="4302173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gbdaab7e684_2_24"/>
          <p:cNvSpPr/>
          <p:nvPr/>
        </p:nvSpPr>
        <p:spPr>
          <a:xfrm>
            <a:off x="978174" y="316172"/>
            <a:ext cx="3637500" cy="3637500"/>
          </a:xfrm>
          <a:prstGeom prst="ellipse">
            <a:avLst/>
          </a:prstGeom>
          <a:solidFill>
            <a:srgbClr val="32D1D5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bdaab7e684_2_24"/>
          <p:cNvSpPr txBox="1"/>
          <p:nvPr/>
        </p:nvSpPr>
        <p:spPr>
          <a:xfrm>
            <a:off x="1377563" y="486652"/>
            <a:ext cx="6388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29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Modificar registros: UPDATE</a:t>
            </a:r>
            <a:endParaRPr sz="29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bdaab7e684_2_24"/>
          <p:cNvSpPr txBox="1"/>
          <p:nvPr/>
        </p:nvSpPr>
        <p:spPr>
          <a:xfrm>
            <a:off x="1377563" y="1167136"/>
            <a:ext cx="4635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29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No crea ni elimina</a:t>
            </a:r>
            <a:endParaRPr sz="29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gbdaab7e684_2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848" y="634143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bdaab7e684_2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848" y="1272095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bdaab7e684_2_24"/>
          <p:cNvPicPr preferRelativeResize="0"/>
          <p:nvPr/>
        </p:nvPicPr>
        <p:blipFill rotWithShape="1">
          <a:blip r:embed="rId4">
            <a:alphaModFix/>
          </a:blip>
          <a:srcRect t="32119" r="35904"/>
          <a:stretch/>
        </p:blipFill>
        <p:spPr>
          <a:xfrm>
            <a:off x="6411434" y="0"/>
            <a:ext cx="2732569" cy="2874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140;gbdaab7e684_2_24"/>
          <p:cNvGraphicFramePr/>
          <p:nvPr/>
        </p:nvGraphicFramePr>
        <p:xfrm>
          <a:off x="1488553" y="1896385"/>
          <a:ext cx="6049150" cy="2234184"/>
        </p:xfrm>
        <a:graphic>
          <a:graphicData uri="http://schemas.openxmlformats.org/drawingml/2006/table">
            <a:tbl>
              <a:tblPr firstRow="1" firstCol="1" bandRow="1">
                <a:noFill/>
                <a:tableStyleId>{DCAB3A8E-A96A-4C1B-8E49-9745B6B1F384}</a:tableStyleId>
              </a:tblPr>
              <a:tblGrid>
                <a:gridCol w="60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nombre_tabla SET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&lt;columna1&gt; = &lt;valor&gt;,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&lt;columna2&gt; = &lt;valor&gt;,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&lt;columna3&gt; = &lt;valor&gt;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 . .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&lt;condicion&gt;;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75825" marR="758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>
            <a:spLocks noGrp="1"/>
          </p:cNvSpPr>
          <p:nvPr>
            <p:ph type="title"/>
          </p:nvPr>
        </p:nvSpPr>
        <p:spPr>
          <a:xfrm>
            <a:off x="916500" y="700456"/>
            <a:ext cx="781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-MX" sz="5400">
                <a:solidFill>
                  <a:srgbClr val="EFEFEF"/>
                </a:solidFill>
                <a:latin typeface="Roboto Black"/>
                <a:ea typeface="Roboto Black"/>
                <a:cs typeface="Roboto Black"/>
                <a:sym typeface="Roboto Black"/>
              </a:rPr>
              <a:t>Borrando información de una tabla</a:t>
            </a:r>
            <a:endParaRPr sz="5400">
              <a:solidFill>
                <a:srgbClr val="EFEF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47" name="Google Shape;147;p12"/>
          <p:cNvCxnSpPr/>
          <p:nvPr/>
        </p:nvCxnSpPr>
        <p:spPr>
          <a:xfrm>
            <a:off x="103720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942</Words>
  <Application>Microsoft Office PowerPoint</Application>
  <PresentationFormat>Presentación en pantalla (16:9)</PresentationFormat>
  <Paragraphs>149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Arial</vt:lpstr>
      <vt:lpstr>Noto Sans Symbols</vt:lpstr>
      <vt:lpstr>Roboto Black</vt:lpstr>
      <vt:lpstr>Courier New</vt:lpstr>
      <vt:lpstr>Roboto Light</vt:lpstr>
      <vt:lpstr>Calibri</vt:lpstr>
      <vt:lpstr>Exo 2</vt:lpstr>
      <vt:lpstr>Roboto</vt:lpstr>
      <vt:lpstr>Simple Light</vt:lpstr>
      <vt:lpstr>Presentación de PowerPoint</vt:lpstr>
      <vt:lpstr>Presentación de PowerPoint</vt:lpstr>
      <vt:lpstr>Lenguaje de Manipulación de Datos</vt:lpstr>
      <vt:lpstr>Presentación de PowerPoint</vt:lpstr>
      <vt:lpstr>Presentación de PowerPoint</vt:lpstr>
      <vt:lpstr>Presentación de PowerPoint</vt:lpstr>
      <vt:lpstr>Actualizando la información de una tabla</vt:lpstr>
      <vt:lpstr>Presentación de PowerPoint</vt:lpstr>
      <vt:lpstr>Borrando información de una tabla</vt:lpstr>
      <vt:lpstr>Presentación de PowerPoint</vt:lpstr>
      <vt:lpstr>Ingresando información a una tabla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Utilización de auto incremento</vt:lpstr>
      <vt:lpstr>Presentación de PowerPoint</vt:lpstr>
      <vt:lpstr>Manipular datos con integridad referencial</vt:lpstr>
      <vt:lpstr>Presentación de PowerPoint</vt:lpstr>
      <vt:lpstr>Presentación de PowerPoint</vt:lpstr>
      <vt:lpstr>Restricciones en una tabla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56962</dc:creator>
  <cp:lastModifiedBy>Oscar</cp:lastModifiedBy>
  <cp:revision>2</cp:revision>
  <dcterms:modified xsi:type="dcterms:W3CDTF">2023-01-23T16:11:05Z</dcterms:modified>
</cp:coreProperties>
</file>