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8" r:id="rId3"/>
    <p:sldId id="259" r:id="rId4"/>
    <p:sldId id="275" r:id="rId5"/>
    <p:sldId id="264" r:id="rId6"/>
    <p:sldId id="261" r:id="rId7"/>
    <p:sldId id="282" r:id="rId8"/>
    <p:sldId id="276" r:id="rId9"/>
    <p:sldId id="265" r:id="rId10"/>
    <p:sldId id="277" r:id="rId11"/>
    <p:sldId id="285" r:id="rId12"/>
    <p:sldId id="269" r:id="rId13"/>
    <p:sldId id="286" r:id="rId14"/>
    <p:sldId id="279" r:id="rId15"/>
    <p:sldId id="287" r:id="rId16"/>
    <p:sldId id="270" r:id="rId17"/>
    <p:sldId id="281" r:id="rId1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Halant" panose="020B0604020202020204" charset="0"/>
      <p:bold r:id="rId24"/>
    </p:embeddedFont>
    <p:embeddedFont>
      <p:font typeface="Open Sans" panose="020B0606030504020204" pitchFamily="34" charset="0"/>
      <p:regular r:id="rId25"/>
      <p:bold r:id="rId26"/>
      <p:italic r:id="rId27"/>
      <p:boldItalic r:id="rId28"/>
    </p:embeddedFont>
    <p:embeddedFont>
      <p:font typeface="Raleway" pitchFamily="2" charset="0"/>
      <p:regular r:id="rId29"/>
      <p:bold r:id="rId30"/>
      <p:italic r:id="rId31"/>
      <p:boldItalic r:id="rId32"/>
    </p:embeddedFont>
    <p:embeddedFont>
      <p:font typeface="Roboto" panose="02000000000000000000" pitchFamily="2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287">
          <p15:clr>
            <a:srgbClr val="A4A3A4"/>
          </p15:clr>
        </p15:guide>
        <p15:guide id="2" pos="2282">
          <p15:clr>
            <a:srgbClr val="A4A3A4"/>
          </p15:clr>
        </p15:guide>
        <p15:guide id="3" pos="794">
          <p15:clr>
            <a:srgbClr val="9AA0A6"/>
          </p15:clr>
        </p15:guide>
        <p15:guide id="4" pos="4974">
          <p15:clr>
            <a:srgbClr val="9AA0A6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2" roundtripDataSignature="AMtx7mj8fZPVACrEpSGucMwtm/xQhEQOP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526"/>
    <p:restoredTop sz="94694"/>
  </p:normalViewPr>
  <p:slideViewPr>
    <p:cSldViewPr snapToGrid="0">
      <p:cViewPr varScale="1">
        <p:scale>
          <a:sx n="79" d="100"/>
          <a:sy n="79" d="100"/>
        </p:scale>
        <p:origin x="80" y="120"/>
      </p:cViewPr>
      <p:guideLst>
        <p:guide orient="horz" pos="2287"/>
        <p:guide pos="2282"/>
        <p:guide pos="794"/>
        <p:guide pos="497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21" Type="http://schemas.openxmlformats.org/officeDocument/2006/relationships/font" Target="fonts/font2.fntdata"/><Relationship Id="rId34" Type="http://schemas.openxmlformats.org/officeDocument/2006/relationships/font" Target="fonts/font15.fntdata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font" Target="fonts/font17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52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font" Target="fonts/font16.fntdata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font" Target="fonts/font1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2" name="Google Shape;15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1749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1" name="Google Shape;8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30064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5" name="Google Shape;195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1" name="Google Shape;8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8250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5" name="Google Shape;195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69747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1" name="Google Shape;8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84897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9" name="Google Shape;249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6542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" name="Google Shape;7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1" name="Google Shape;8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3" name="Google Shape;113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83963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79764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" name="Google Shape;7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4327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2" name="Google Shape;15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" name="Google Shape;12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5" name="Google Shape;45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3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7" name="Google Shape;17;p2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8" name="Google Shape;18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1" name="Google Shape;21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2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2" name="Google Shape;32;p2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6" name="Google Shape;36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2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0" name="Google Shape;40;p2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1" name="Google Shape;41;p2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/>
          <p:nvPr/>
        </p:nvSpPr>
        <p:spPr>
          <a:xfrm>
            <a:off x="-16800" y="0"/>
            <a:ext cx="9160800" cy="51948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32D1D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"/>
          <p:cNvSpPr txBox="1"/>
          <p:nvPr/>
        </p:nvSpPr>
        <p:spPr>
          <a:xfrm>
            <a:off x="1020350" y="1476200"/>
            <a:ext cx="5666400" cy="12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"/>
          <p:cNvSpPr txBox="1"/>
          <p:nvPr/>
        </p:nvSpPr>
        <p:spPr>
          <a:xfrm>
            <a:off x="853903" y="1476200"/>
            <a:ext cx="6847796" cy="1421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buSzPts val="4020"/>
            </a:pPr>
            <a:r>
              <a:rPr lang="es-CL" sz="4020" dirty="0" err="1">
                <a:solidFill>
                  <a:srgbClr val="EFEFEF"/>
                </a:solidFill>
                <a:latin typeface="Roboto Bk"/>
                <a:ea typeface="Roboto Bk"/>
                <a:cs typeface="Roboto Bk"/>
                <a:sym typeface="Roboto Black"/>
              </a:rPr>
              <a:t>Transaccionalidad</a:t>
            </a:r>
            <a:r>
              <a:rPr lang="es-CL" sz="4020" dirty="0">
                <a:solidFill>
                  <a:srgbClr val="EFEFEF"/>
                </a:solidFill>
                <a:latin typeface="Roboto Bk"/>
                <a:ea typeface="Roboto Bk"/>
                <a:cs typeface="Roboto Bk"/>
                <a:sym typeface="Roboto Black"/>
              </a:rPr>
              <a:t> de las Operaciones</a:t>
            </a:r>
            <a:endParaRPr sz="1400" b="0" i="0" u="none" strike="noStrike" cap="none" dirty="0">
              <a:solidFill>
                <a:srgbClr val="EFEFE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8" name="Google Shape;58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84548" y="3280439"/>
            <a:ext cx="1531487" cy="1914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2" descr="UNAB - fondo transparente - logo color con texto azul">
            <a:extLst>
              <a:ext uri="{FF2B5EF4-FFF2-40B4-BE49-F238E27FC236}">
                <a16:creationId xmlns:a16="http://schemas.microsoft.com/office/drawing/2014/main" id="{2A904883-FB77-4971-A728-4C0CD5A203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6024" y="130744"/>
            <a:ext cx="1600011" cy="1345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0"/>
          <p:cNvSpPr/>
          <p:nvPr/>
        </p:nvSpPr>
        <p:spPr>
          <a:xfrm>
            <a:off x="0" y="0"/>
            <a:ext cx="5385732" cy="51435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0"/>
          <p:cNvSpPr/>
          <p:nvPr/>
        </p:nvSpPr>
        <p:spPr>
          <a:xfrm>
            <a:off x="-2249756" y="303872"/>
            <a:ext cx="4535756" cy="4535756"/>
          </a:xfrm>
          <a:custGeom>
            <a:avLst/>
            <a:gdLst/>
            <a:ahLst/>
            <a:cxnLst/>
            <a:rect l="l" t="t" r="r" b="b"/>
            <a:pathLst>
              <a:path w="1708150" h="1708150" extrusionOk="0">
                <a:moveTo>
                  <a:pt x="853440" y="1708150"/>
                </a:moveTo>
                <a:cubicBezTo>
                  <a:pt x="383540" y="1708150"/>
                  <a:pt x="0" y="1324610"/>
                  <a:pt x="0" y="853440"/>
                </a:cubicBezTo>
                <a:cubicBezTo>
                  <a:pt x="0" y="383540"/>
                  <a:pt x="383540" y="0"/>
                  <a:pt x="853440" y="0"/>
                </a:cubicBezTo>
                <a:cubicBezTo>
                  <a:pt x="1324610" y="0"/>
                  <a:pt x="1706880" y="383540"/>
                  <a:pt x="1706880" y="853440"/>
                </a:cubicBezTo>
                <a:cubicBezTo>
                  <a:pt x="1708150" y="1324610"/>
                  <a:pt x="1324610" y="1708150"/>
                  <a:pt x="853440" y="1708150"/>
                </a:cubicBezTo>
                <a:close/>
                <a:moveTo>
                  <a:pt x="853440" y="469900"/>
                </a:moveTo>
                <a:cubicBezTo>
                  <a:pt x="642620" y="469900"/>
                  <a:pt x="469900" y="642620"/>
                  <a:pt x="469900" y="853440"/>
                </a:cubicBezTo>
                <a:cubicBezTo>
                  <a:pt x="469900" y="1064260"/>
                  <a:pt x="642620" y="1236980"/>
                  <a:pt x="853440" y="1236980"/>
                </a:cubicBezTo>
                <a:cubicBezTo>
                  <a:pt x="1064260" y="1236980"/>
                  <a:pt x="1236980" y="1064260"/>
                  <a:pt x="1236980" y="853440"/>
                </a:cubicBezTo>
                <a:cubicBezTo>
                  <a:pt x="1236980" y="642620"/>
                  <a:pt x="1065530" y="469900"/>
                  <a:pt x="853440" y="469900"/>
                </a:cubicBezTo>
                <a:close/>
              </a:path>
            </a:pathLst>
          </a:custGeom>
          <a:solidFill>
            <a:srgbClr val="32D1D5">
              <a:alpha val="6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0"/>
          <p:cNvSpPr/>
          <p:nvPr/>
        </p:nvSpPr>
        <p:spPr>
          <a:xfrm>
            <a:off x="2413955" y="3608311"/>
            <a:ext cx="1225823" cy="1231317"/>
          </a:xfrm>
          <a:custGeom>
            <a:avLst/>
            <a:gdLst/>
            <a:ahLst/>
            <a:cxnLst/>
            <a:rect l="l" t="t" r="r" b="b"/>
            <a:pathLst>
              <a:path w="6321665" h="6350000" extrusionOk="0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F074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7" name="Google Shape;157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43200" y="-22651"/>
            <a:ext cx="6400800" cy="521208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10"/>
          <p:cNvSpPr txBox="1"/>
          <p:nvPr/>
        </p:nvSpPr>
        <p:spPr>
          <a:xfrm>
            <a:off x="5165059" y="1091229"/>
            <a:ext cx="3299209" cy="464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997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513" b="1" i="0" u="none" strike="noStrike" cap="none" dirty="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ACID “</a:t>
            </a:r>
            <a:r>
              <a:rPr lang="es-CL" sz="2513" b="1" i="0" u="none" strike="noStrike" cap="none" dirty="0" err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compliant</a:t>
            </a:r>
            <a:r>
              <a:rPr lang="es-CL" sz="2513" b="1" i="0" u="none" strike="noStrike" cap="none" dirty="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”</a:t>
            </a:r>
            <a:endParaRPr dirty="0"/>
          </a:p>
        </p:txBody>
      </p:sp>
      <p:cxnSp>
        <p:nvCxnSpPr>
          <p:cNvPr id="159" name="Google Shape;159;p10"/>
          <p:cNvCxnSpPr/>
          <p:nvPr/>
        </p:nvCxnSpPr>
        <p:spPr>
          <a:xfrm>
            <a:off x="5165059" y="1558089"/>
            <a:ext cx="683100" cy="0"/>
          </a:xfrm>
          <a:prstGeom prst="straightConnector1">
            <a:avLst/>
          </a:prstGeom>
          <a:noFill/>
          <a:ln w="38100" cap="flat" cmpd="sng">
            <a:solidFill>
              <a:srgbClr val="F0742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" name="Rectángulo 1">
            <a:extLst>
              <a:ext uri="{FF2B5EF4-FFF2-40B4-BE49-F238E27FC236}">
                <a16:creationId xmlns:a16="http://schemas.microsoft.com/office/drawing/2014/main" id="{86544247-790F-0345-BAC9-E86D39748338}"/>
              </a:ext>
            </a:extLst>
          </p:cNvPr>
          <p:cNvSpPr/>
          <p:nvPr/>
        </p:nvSpPr>
        <p:spPr>
          <a:xfrm>
            <a:off x="3011626" y="2067369"/>
            <a:ext cx="5662611" cy="1984902"/>
          </a:xfrm>
          <a:prstGeom prst="rect">
            <a:avLst/>
          </a:prstGeom>
          <a:solidFill>
            <a:srgbClr val="C00000"/>
          </a:solidFill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15000"/>
              </a:lnSpc>
              <a:buFont typeface="Calibri" panose="020F0502020204030204" pitchFamily="34" charset="0"/>
              <a:buChar char="•"/>
            </a:pPr>
            <a:r>
              <a:rPr lang="es-ES" sz="1800" b="1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Aislamiento: </a:t>
            </a:r>
            <a:r>
              <a:rPr lang="es-ES" sz="1800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Permite que las transacciones funcionen de forma independiente y transparente entre sí.</a:t>
            </a:r>
          </a:p>
          <a:p>
            <a:pPr marL="342900" lvl="0" indent="-342900" algn="just">
              <a:lnSpc>
                <a:spcPct val="115000"/>
              </a:lnSpc>
              <a:buFont typeface="Calibri" panose="020F0502020204030204" pitchFamily="34" charset="0"/>
              <a:buChar char="•"/>
            </a:pPr>
            <a:endParaRPr lang="es-CL" sz="1800" dirty="0">
              <a:solidFill>
                <a:schemeClr val="bg1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buFont typeface="Calibri" panose="020F0502020204030204" pitchFamily="34" charset="0"/>
              <a:buChar char="•"/>
            </a:pPr>
            <a:r>
              <a:rPr lang="es-ES" sz="1800" b="1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Durabilidad:</a:t>
            </a:r>
            <a:r>
              <a:rPr lang="es-ES" sz="1800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Asegura que el resultado o efecto de una transacción comprometida persista en caso de falla del sistema.</a:t>
            </a:r>
            <a:endParaRPr lang="es-CL" sz="1800" dirty="0">
              <a:solidFill>
                <a:schemeClr val="bg1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3257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4"/>
          <p:cNvSpPr txBox="1">
            <a:spLocks noGrp="1"/>
          </p:cNvSpPr>
          <p:nvPr>
            <p:ph type="title"/>
          </p:nvPr>
        </p:nvSpPr>
        <p:spPr>
          <a:xfrm>
            <a:off x="916500" y="700455"/>
            <a:ext cx="7637296" cy="1685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</a:pPr>
            <a:r>
              <a:rPr lang="es-CL" sz="4800" dirty="0">
                <a:solidFill>
                  <a:srgbClr val="EFEFEF"/>
                </a:solidFill>
                <a:latin typeface="Roboto Bk"/>
                <a:ea typeface="Roboto Bk"/>
                <a:cs typeface="Roboto Bk"/>
                <a:sym typeface="Roboto Black"/>
              </a:rPr>
              <a:t>Confirmación de una transacción</a:t>
            </a:r>
            <a:endParaRPr sz="4800" dirty="0">
              <a:solidFill>
                <a:srgbClr val="EFEFEF"/>
              </a:solidFill>
              <a:latin typeface="Roboto Bk"/>
              <a:ea typeface="Roboto Bk"/>
              <a:cs typeface="Roboto Bk"/>
              <a:sym typeface="Roboto Black"/>
            </a:endParaRPr>
          </a:p>
        </p:txBody>
      </p:sp>
      <p:cxnSp>
        <p:nvCxnSpPr>
          <p:cNvPr id="85" name="Google Shape;85;p4"/>
          <p:cNvCxnSpPr/>
          <p:nvPr/>
        </p:nvCxnSpPr>
        <p:spPr>
          <a:xfrm>
            <a:off x="996740" y="2571750"/>
            <a:ext cx="683100" cy="0"/>
          </a:xfrm>
          <a:prstGeom prst="straightConnector1">
            <a:avLst/>
          </a:prstGeom>
          <a:noFill/>
          <a:ln w="38100" cap="flat" cmpd="sng">
            <a:solidFill>
              <a:srgbClr val="32D1D5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6" name="Picture 2" descr="UNAB - fondo transparente - logo color con texto azul">
            <a:extLst>
              <a:ext uri="{FF2B5EF4-FFF2-40B4-BE49-F238E27FC236}">
                <a16:creationId xmlns:a16="http://schemas.microsoft.com/office/drawing/2014/main" id="{69853907-8260-4D9E-9556-135C694B15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513" y="3701569"/>
            <a:ext cx="1600011" cy="1345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4145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4"/>
          <p:cNvSpPr/>
          <p:nvPr/>
        </p:nvSpPr>
        <p:spPr>
          <a:xfrm>
            <a:off x="1755972" y="568971"/>
            <a:ext cx="5373111" cy="4005558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EFEFEF"/>
          </a:solidFill>
          <a:ln w="25400" cap="flat" cmpd="sng">
            <a:solidFill>
              <a:srgbClr val="F0742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14"/>
          <p:cNvSpPr txBox="1"/>
          <p:nvPr/>
        </p:nvSpPr>
        <p:spPr>
          <a:xfrm>
            <a:off x="3904034" y="712480"/>
            <a:ext cx="2999643" cy="861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500" b="1" i="0" u="none" strike="noStrike" cap="none" dirty="0">
                <a:solidFill>
                  <a:srgbClr val="3072E7"/>
                </a:solidFill>
                <a:latin typeface="Roboto"/>
                <a:ea typeface="Roboto"/>
                <a:cs typeface="Roboto"/>
                <a:sym typeface="Roboto"/>
              </a:rPr>
              <a:t>¿Confirmar una transacción?</a:t>
            </a:r>
            <a:endParaRPr sz="2500" b="1" i="0" u="none" strike="noStrike" cap="none" dirty="0">
              <a:solidFill>
                <a:srgbClr val="3072E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9" name="Google Shape;199;p14"/>
          <p:cNvSpPr/>
          <p:nvPr/>
        </p:nvSpPr>
        <p:spPr>
          <a:xfrm>
            <a:off x="2546705" y="2090128"/>
            <a:ext cx="1703364" cy="1702743"/>
          </a:xfrm>
          <a:prstGeom prst="ellipse">
            <a:avLst/>
          </a:prstGeom>
          <a:solidFill>
            <a:srgbClr val="2D2D2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0" name="Google Shape;200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23288" y="2340001"/>
            <a:ext cx="1152702" cy="1440878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14"/>
          <p:cNvSpPr txBox="1"/>
          <p:nvPr/>
        </p:nvSpPr>
        <p:spPr>
          <a:xfrm>
            <a:off x="4854612" y="1908143"/>
            <a:ext cx="154618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400" dirty="0">
                <a:solidFill>
                  <a:srgbClr val="2D2D2D"/>
                </a:solidFill>
                <a:latin typeface="Roboto Bk"/>
                <a:ea typeface="Roboto Bk"/>
                <a:cs typeface="Roboto Bk"/>
                <a:sym typeface="Roboto Black"/>
              </a:rPr>
              <a:t>INSERT</a:t>
            </a:r>
            <a:endParaRPr sz="2400" b="0" i="0" u="none" strike="noStrike" cap="none" dirty="0">
              <a:solidFill>
                <a:srgbClr val="2D2D2D"/>
              </a:solidFill>
              <a:latin typeface="Roboto Bk"/>
              <a:ea typeface="Roboto Bk"/>
              <a:cs typeface="Roboto Bk"/>
              <a:sym typeface="Roboto Black"/>
            </a:endParaRPr>
          </a:p>
        </p:txBody>
      </p:sp>
      <p:sp>
        <p:nvSpPr>
          <p:cNvPr id="202" name="Google Shape;202;p14"/>
          <p:cNvSpPr txBox="1"/>
          <p:nvPr/>
        </p:nvSpPr>
        <p:spPr>
          <a:xfrm>
            <a:off x="4854612" y="2588627"/>
            <a:ext cx="205969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400" b="0" i="0" u="none" strike="noStrike" cap="none" dirty="0">
                <a:solidFill>
                  <a:srgbClr val="2D2D2D"/>
                </a:solidFill>
                <a:latin typeface="Roboto Bk"/>
                <a:ea typeface="Roboto Bk"/>
                <a:cs typeface="Roboto Bk"/>
                <a:sym typeface="Roboto Black"/>
              </a:rPr>
              <a:t>UPDATE</a:t>
            </a:r>
            <a:endParaRPr dirty="0"/>
          </a:p>
        </p:txBody>
      </p:sp>
      <p:sp>
        <p:nvSpPr>
          <p:cNvPr id="203" name="Google Shape;203;p14"/>
          <p:cNvSpPr txBox="1"/>
          <p:nvPr/>
        </p:nvSpPr>
        <p:spPr>
          <a:xfrm>
            <a:off x="4843979" y="3290376"/>
            <a:ext cx="205969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400" b="0" i="0" u="none" strike="noStrike" cap="none" dirty="0">
                <a:solidFill>
                  <a:srgbClr val="2D2D2D"/>
                </a:solidFill>
                <a:latin typeface="Roboto Bk"/>
                <a:ea typeface="Roboto Bk"/>
                <a:cs typeface="Roboto Bk"/>
                <a:sym typeface="Roboto Black"/>
              </a:rPr>
              <a:t>DELETE</a:t>
            </a:r>
            <a:endParaRPr dirty="0"/>
          </a:p>
        </p:txBody>
      </p:sp>
      <p:pic>
        <p:nvPicPr>
          <p:cNvPr id="204" name="Google Shape;204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83161" y="2054193"/>
            <a:ext cx="171450" cy="27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83161" y="2692145"/>
            <a:ext cx="171450" cy="27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72528" y="3404527"/>
            <a:ext cx="171450" cy="2762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74EFA195-709D-8B44-B043-7C6DB07EA1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8418885"/>
              </p:ext>
            </p:extLst>
          </p:nvPr>
        </p:nvGraphicFramePr>
        <p:xfrm>
          <a:off x="897609" y="1144627"/>
          <a:ext cx="2500778" cy="61741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00778">
                  <a:extLst>
                    <a:ext uri="{9D8B030D-6E8A-4147-A177-3AD203B41FA5}">
                      <a16:colId xmlns:a16="http://schemas.microsoft.com/office/drawing/2014/main" val="4216505384"/>
                    </a:ext>
                  </a:extLst>
                </a:gridCol>
              </a:tblGrid>
              <a:tr h="60728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s-ES" sz="1200" dirty="0">
                          <a:effectLst/>
                        </a:rPr>
                        <a:t> </a:t>
                      </a:r>
                      <a:endParaRPr lang="es-CL" sz="1200" dirty="0">
                        <a:effectLst/>
                      </a:endParaRPr>
                    </a:p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s-ES" sz="1200" dirty="0">
                          <a:effectLst/>
                        </a:rPr>
                        <a:t>START TRANSACTION;</a:t>
                      </a:r>
                      <a:endParaRPr lang="es-CL" sz="1200" dirty="0">
                        <a:effectLst/>
                      </a:endParaRPr>
                    </a:p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s-ES" sz="1200" dirty="0">
                          <a:effectLst/>
                        </a:rPr>
                        <a:t> </a:t>
                      </a:r>
                      <a:endParaRPr lang="es-CL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67451953"/>
                  </a:ext>
                </a:extLst>
              </a:tr>
            </a:tbl>
          </a:graphicData>
        </a:graphic>
      </p:graphicFrame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9E4D4211-AA0C-4E4A-89F4-B6088D7EA6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4977185"/>
              </p:ext>
            </p:extLst>
          </p:nvPr>
        </p:nvGraphicFramePr>
        <p:xfrm>
          <a:off x="5181799" y="3798923"/>
          <a:ext cx="2999643" cy="61741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99643">
                  <a:extLst>
                    <a:ext uri="{9D8B030D-6E8A-4147-A177-3AD203B41FA5}">
                      <a16:colId xmlns:a16="http://schemas.microsoft.com/office/drawing/2014/main" val="252978831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s-ES" sz="1200" dirty="0">
                          <a:effectLst/>
                        </a:rPr>
                        <a:t> </a:t>
                      </a:r>
                      <a:endParaRPr lang="es-CL" sz="1200" dirty="0">
                        <a:effectLst/>
                      </a:endParaRPr>
                    </a:p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s-ES" sz="1200" dirty="0">
                          <a:effectLst/>
                        </a:rPr>
                        <a:t>COMMIT;</a:t>
                      </a:r>
                      <a:endParaRPr lang="es-CL" sz="1200" dirty="0">
                        <a:effectLst/>
                      </a:endParaRPr>
                    </a:p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s-ES" sz="1200" dirty="0">
                          <a:effectLst/>
                        </a:rPr>
                        <a:t> </a:t>
                      </a:r>
                      <a:endParaRPr lang="es-CL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64089238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" grpId="0"/>
      <p:bldP spid="202" grpId="0"/>
      <p:bldP spid="20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4"/>
          <p:cNvSpPr txBox="1">
            <a:spLocks noGrp="1"/>
          </p:cNvSpPr>
          <p:nvPr>
            <p:ph type="title"/>
          </p:nvPr>
        </p:nvSpPr>
        <p:spPr>
          <a:xfrm>
            <a:off x="916500" y="700455"/>
            <a:ext cx="7637296" cy="1685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</a:pPr>
            <a:r>
              <a:rPr lang="es-MX" sz="4800" dirty="0">
                <a:solidFill>
                  <a:srgbClr val="EFEFEF"/>
                </a:solidFill>
                <a:latin typeface="Roboto Bk"/>
                <a:ea typeface="Roboto Bk"/>
                <a:cs typeface="Roboto Bk"/>
                <a:sym typeface="Roboto Black"/>
              </a:rPr>
              <a:t>Vuelta atrás de una transacción</a:t>
            </a:r>
            <a:endParaRPr sz="4800" dirty="0">
              <a:solidFill>
                <a:srgbClr val="EFEFEF"/>
              </a:solidFill>
              <a:latin typeface="Roboto Bk"/>
              <a:ea typeface="Roboto Bk"/>
              <a:cs typeface="Roboto Bk"/>
              <a:sym typeface="Roboto Black"/>
            </a:endParaRPr>
          </a:p>
        </p:txBody>
      </p:sp>
      <p:pic>
        <p:nvPicPr>
          <p:cNvPr id="6" name="Picture 2" descr="UNAB - fondo transparente - logo color con texto azul">
            <a:extLst>
              <a:ext uri="{FF2B5EF4-FFF2-40B4-BE49-F238E27FC236}">
                <a16:creationId xmlns:a16="http://schemas.microsoft.com/office/drawing/2014/main" id="{901A1A02-2C1D-4868-B18D-04C7D06CD2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513" y="3701569"/>
            <a:ext cx="1600011" cy="1345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9580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4"/>
          <p:cNvSpPr/>
          <p:nvPr/>
        </p:nvSpPr>
        <p:spPr>
          <a:xfrm>
            <a:off x="1755972" y="568971"/>
            <a:ext cx="5373111" cy="4005558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EFEFEF"/>
          </a:solidFill>
          <a:ln w="25400" cap="flat" cmpd="sng">
            <a:solidFill>
              <a:srgbClr val="F0742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14"/>
          <p:cNvSpPr txBox="1"/>
          <p:nvPr/>
        </p:nvSpPr>
        <p:spPr>
          <a:xfrm>
            <a:off x="3904034" y="712480"/>
            <a:ext cx="2999643" cy="861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500" b="1" i="0" u="none" strike="noStrike" cap="none" dirty="0">
                <a:solidFill>
                  <a:srgbClr val="3072E7"/>
                </a:solidFill>
                <a:latin typeface="Roboto"/>
                <a:ea typeface="Roboto"/>
                <a:cs typeface="Roboto"/>
                <a:sym typeface="Roboto"/>
              </a:rPr>
              <a:t>¿Vuelta atrás en transacción?</a:t>
            </a:r>
            <a:endParaRPr sz="2500" b="1" i="0" u="none" strike="noStrike" cap="none" dirty="0">
              <a:solidFill>
                <a:srgbClr val="3072E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9" name="Google Shape;199;p14"/>
          <p:cNvSpPr/>
          <p:nvPr/>
        </p:nvSpPr>
        <p:spPr>
          <a:xfrm>
            <a:off x="2063833" y="1601438"/>
            <a:ext cx="1703364" cy="1702743"/>
          </a:xfrm>
          <a:prstGeom prst="ellipse">
            <a:avLst/>
          </a:prstGeom>
          <a:solidFill>
            <a:srgbClr val="2D2D2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0" name="Google Shape;200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40416" y="1851311"/>
            <a:ext cx="1152702" cy="1440878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14"/>
          <p:cNvSpPr txBox="1"/>
          <p:nvPr/>
        </p:nvSpPr>
        <p:spPr>
          <a:xfrm>
            <a:off x="4583675" y="1829120"/>
            <a:ext cx="2374686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400" dirty="0">
                <a:solidFill>
                  <a:srgbClr val="2D2D2D"/>
                </a:solidFill>
                <a:latin typeface="Roboto Bk"/>
                <a:ea typeface="Roboto Bk"/>
                <a:cs typeface="Roboto Bk"/>
                <a:sym typeface="Roboto Black"/>
              </a:rPr>
              <a:t>DESHACER</a:t>
            </a:r>
            <a:endParaRPr sz="2400" b="0" i="0" u="none" strike="noStrike" cap="none" dirty="0">
              <a:solidFill>
                <a:srgbClr val="2D2D2D"/>
              </a:solidFill>
              <a:latin typeface="Roboto Bk"/>
              <a:ea typeface="Roboto Bk"/>
              <a:cs typeface="Roboto Bk"/>
              <a:sym typeface="Roboto Black"/>
            </a:endParaRPr>
          </a:p>
        </p:txBody>
      </p:sp>
      <p:sp>
        <p:nvSpPr>
          <p:cNvPr id="202" name="Google Shape;202;p14"/>
          <p:cNvSpPr txBox="1"/>
          <p:nvPr/>
        </p:nvSpPr>
        <p:spPr>
          <a:xfrm>
            <a:off x="4583675" y="2509604"/>
            <a:ext cx="2545408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400" b="0" i="0" u="none" strike="noStrike" cap="none" dirty="0">
                <a:solidFill>
                  <a:srgbClr val="2D2D2D"/>
                </a:solidFill>
                <a:latin typeface="Roboto Bk"/>
                <a:ea typeface="Roboto Bk"/>
                <a:cs typeface="Roboto Bk"/>
                <a:sym typeface="Roboto Black"/>
              </a:rPr>
              <a:t>SOLO DML</a:t>
            </a:r>
            <a:endParaRPr dirty="0"/>
          </a:p>
        </p:txBody>
      </p:sp>
      <p:pic>
        <p:nvPicPr>
          <p:cNvPr id="204" name="Google Shape;204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12225" y="1975170"/>
            <a:ext cx="171450" cy="27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12225" y="2613122"/>
            <a:ext cx="171450" cy="2762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48760B51-EF4C-3342-AFE1-DDBCF7E9EE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720104"/>
              </p:ext>
            </p:extLst>
          </p:nvPr>
        </p:nvGraphicFramePr>
        <p:xfrm>
          <a:off x="4785607" y="3613966"/>
          <a:ext cx="3111171" cy="61741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111171">
                  <a:extLst>
                    <a:ext uri="{9D8B030D-6E8A-4147-A177-3AD203B41FA5}">
                      <a16:colId xmlns:a16="http://schemas.microsoft.com/office/drawing/2014/main" val="273688053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s-ES" sz="1200" dirty="0">
                          <a:effectLst/>
                        </a:rPr>
                        <a:t> </a:t>
                      </a:r>
                      <a:endParaRPr lang="es-CL" sz="1200" dirty="0">
                        <a:effectLst/>
                      </a:endParaRPr>
                    </a:p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s-ES" sz="1200" dirty="0">
                          <a:effectLst/>
                        </a:rPr>
                        <a:t>ROLLBACK;</a:t>
                      </a:r>
                      <a:endParaRPr lang="es-CL" sz="1200" dirty="0">
                        <a:effectLst/>
                      </a:endParaRPr>
                    </a:p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s-ES" sz="1200" dirty="0">
                          <a:effectLst/>
                        </a:rPr>
                        <a:t> </a:t>
                      </a:r>
                      <a:endParaRPr lang="es-CL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039440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9044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" grpId="0"/>
      <p:bldP spid="20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4"/>
          <p:cNvSpPr txBox="1">
            <a:spLocks noGrp="1"/>
          </p:cNvSpPr>
          <p:nvPr>
            <p:ph type="title"/>
          </p:nvPr>
        </p:nvSpPr>
        <p:spPr>
          <a:xfrm>
            <a:off x="916500" y="700455"/>
            <a:ext cx="4815227" cy="1685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</a:pPr>
            <a:r>
              <a:rPr lang="es-MX" sz="4800" dirty="0">
                <a:solidFill>
                  <a:srgbClr val="EFEFEF"/>
                </a:solidFill>
                <a:latin typeface="Roboto Bk"/>
                <a:ea typeface="Roboto Bk"/>
                <a:cs typeface="Roboto Bk"/>
                <a:sym typeface="Roboto Black"/>
              </a:rPr>
              <a:t>Modo </a:t>
            </a:r>
            <a:r>
              <a:rPr lang="es-MX" sz="4800" dirty="0" err="1">
                <a:solidFill>
                  <a:srgbClr val="EFEFEF"/>
                </a:solidFill>
                <a:latin typeface="Roboto Bk"/>
                <a:ea typeface="Roboto Bk"/>
                <a:cs typeface="Roboto Bk"/>
                <a:sym typeface="Roboto Black"/>
              </a:rPr>
              <a:t>autocommit</a:t>
            </a:r>
            <a:endParaRPr sz="4800" dirty="0">
              <a:solidFill>
                <a:srgbClr val="EFEFEF"/>
              </a:solidFill>
              <a:latin typeface="Roboto Bk"/>
              <a:ea typeface="Roboto Bk"/>
              <a:cs typeface="Roboto Bk"/>
              <a:sym typeface="Roboto Black"/>
            </a:endParaRPr>
          </a:p>
        </p:txBody>
      </p:sp>
      <p:cxnSp>
        <p:nvCxnSpPr>
          <p:cNvPr id="85" name="Google Shape;85;p4"/>
          <p:cNvCxnSpPr/>
          <p:nvPr/>
        </p:nvCxnSpPr>
        <p:spPr>
          <a:xfrm>
            <a:off x="996740" y="2571750"/>
            <a:ext cx="683100" cy="0"/>
          </a:xfrm>
          <a:prstGeom prst="straightConnector1">
            <a:avLst/>
          </a:prstGeom>
          <a:noFill/>
          <a:ln w="38100" cap="flat" cmpd="sng">
            <a:solidFill>
              <a:srgbClr val="32D1D5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6" name="Picture 2" descr="UNAB - fondo transparente - logo color con texto azul">
            <a:extLst>
              <a:ext uri="{FF2B5EF4-FFF2-40B4-BE49-F238E27FC236}">
                <a16:creationId xmlns:a16="http://schemas.microsoft.com/office/drawing/2014/main" id="{A7D828BA-E6C3-4560-8256-AD91A8C320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513" y="3701569"/>
            <a:ext cx="1600011" cy="1345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8795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5"/>
          <p:cNvSpPr/>
          <p:nvPr/>
        </p:nvSpPr>
        <p:spPr>
          <a:xfrm>
            <a:off x="4707930" y="-720430"/>
            <a:ext cx="6554979" cy="6584360"/>
          </a:xfrm>
          <a:custGeom>
            <a:avLst/>
            <a:gdLst/>
            <a:ahLst/>
            <a:cxnLst/>
            <a:rect l="l" t="t" r="r" b="b"/>
            <a:pathLst>
              <a:path w="6321665" h="6350000" extrusionOk="0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32D1D5">
              <a:alpha val="33725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15"/>
          <p:cNvSpPr txBox="1"/>
          <p:nvPr/>
        </p:nvSpPr>
        <p:spPr>
          <a:xfrm>
            <a:off x="1347163" y="3334503"/>
            <a:ext cx="2779775" cy="689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>
              <a:lnSpc>
                <a:spcPct val="140000"/>
              </a:lnSpc>
            </a:pPr>
            <a:r>
              <a:rPr lang="es-ES" sz="1600" dirty="0">
                <a:solidFill>
                  <a:schemeClr val="tx2"/>
                </a:solidFill>
              </a:rPr>
              <a:t>Variable de sesión y debe configurarse para cada sesión.</a:t>
            </a:r>
            <a:r>
              <a:rPr lang="es-CL" sz="1600" dirty="0">
                <a:solidFill>
                  <a:schemeClr val="tx2"/>
                </a:solidFill>
              </a:rPr>
              <a:t> </a:t>
            </a:r>
            <a:endParaRPr sz="1600" b="0" i="0" u="none" strike="noStrike" cap="none" dirty="0">
              <a:solidFill>
                <a:schemeClr val="tx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3" name="Google Shape;213;p15"/>
          <p:cNvSpPr txBox="1"/>
          <p:nvPr/>
        </p:nvSpPr>
        <p:spPr>
          <a:xfrm>
            <a:off x="1347163" y="1288890"/>
            <a:ext cx="2639535" cy="17235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>
              <a:lnSpc>
                <a:spcPct val="140000"/>
              </a:lnSpc>
            </a:pPr>
            <a:r>
              <a:rPr lang="es-ES" sz="1600" dirty="0">
                <a:solidFill>
                  <a:schemeClr val="tx2"/>
                </a:solidFill>
              </a:rPr>
              <a:t>Indica si los resultados de las consultas DML realizadas serán almacenadas directamente en la base de datos</a:t>
            </a:r>
            <a:r>
              <a:rPr lang="es-CL" sz="1600" dirty="0">
                <a:solidFill>
                  <a:schemeClr val="tx2"/>
                </a:solidFill>
              </a:rPr>
              <a:t> </a:t>
            </a:r>
            <a:endParaRPr sz="1600" b="0" i="0" u="none" strike="noStrike" cap="none" dirty="0">
              <a:solidFill>
                <a:schemeClr val="tx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4" name="Google Shape;214;p15"/>
          <p:cNvSpPr txBox="1"/>
          <p:nvPr/>
        </p:nvSpPr>
        <p:spPr>
          <a:xfrm>
            <a:off x="5204178" y="1888435"/>
            <a:ext cx="3425473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4000" b="0" i="0" u="none" strike="noStrike" cap="none" dirty="0">
                <a:solidFill>
                  <a:srgbClr val="EFEFEF"/>
                </a:solidFill>
                <a:latin typeface="Open Sans"/>
                <a:ea typeface="Open Sans"/>
                <a:cs typeface="Open Sans"/>
                <a:sym typeface="Open Sans"/>
              </a:rPr>
              <a:t>AUTOCOMMIT</a:t>
            </a:r>
            <a:endParaRPr sz="3000" b="0" i="0" u="none" strike="noStrike" cap="none" dirty="0">
              <a:solidFill>
                <a:srgbClr val="EFEF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5" name="Google Shape;215;p15"/>
          <p:cNvSpPr/>
          <p:nvPr/>
        </p:nvSpPr>
        <p:spPr>
          <a:xfrm>
            <a:off x="515262" y="1317465"/>
            <a:ext cx="406780" cy="408603"/>
          </a:xfrm>
          <a:custGeom>
            <a:avLst/>
            <a:gdLst/>
            <a:ahLst/>
            <a:cxnLst/>
            <a:rect l="l" t="t" r="r" b="b"/>
            <a:pathLst>
              <a:path w="6321665" h="6350000" extrusionOk="0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F074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15"/>
          <p:cNvSpPr txBox="1"/>
          <p:nvPr/>
        </p:nvSpPr>
        <p:spPr>
          <a:xfrm>
            <a:off x="565425" y="1413039"/>
            <a:ext cx="306453" cy="256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000" b="1" i="0" u="none" strike="noStrike" cap="none">
                <a:solidFill>
                  <a:srgbClr val="FFFFFF"/>
                </a:solidFill>
                <a:latin typeface="Halant"/>
                <a:ea typeface="Halant"/>
                <a:cs typeface="Halant"/>
                <a:sym typeface="Halant"/>
              </a:rPr>
              <a:t>1</a:t>
            </a:r>
            <a:endParaRPr/>
          </a:p>
        </p:txBody>
      </p:sp>
      <p:grpSp>
        <p:nvGrpSpPr>
          <p:cNvPr id="217" name="Google Shape;217;p15"/>
          <p:cNvGrpSpPr/>
          <p:nvPr/>
        </p:nvGrpSpPr>
        <p:grpSpPr>
          <a:xfrm>
            <a:off x="515262" y="3363078"/>
            <a:ext cx="406780" cy="408603"/>
            <a:chOff x="2431" y="0"/>
            <a:chExt cx="1084746" cy="1089608"/>
          </a:xfrm>
        </p:grpSpPr>
        <p:sp>
          <p:nvSpPr>
            <p:cNvPr id="218" name="Google Shape;218;p15"/>
            <p:cNvSpPr/>
            <p:nvPr/>
          </p:nvSpPr>
          <p:spPr>
            <a:xfrm>
              <a:off x="2431" y="0"/>
              <a:ext cx="1084746" cy="1089608"/>
            </a:xfrm>
            <a:custGeom>
              <a:avLst/>
              <a:gdLst/>
              <a:ahLst/>
              <a:cxnLst/>
              <a:rect l="l" t="t" r="r" b="b"/>
              <a:pathLst>
                <a:path w="6321665" h="6350000" extrusionOk="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07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15"/>
            <p:cNvSpPr txBox="1"/>
            <p:nvPr/>
          </p:nvSpPr>
          <p:spPr>
            <a:xfrm>
              <a:off x="136200" y="254864"/>
              <a:ext cx="817208" cy="68394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L" sz="2000" b="1" i="0" u="none" strike="noStrike" cap="none" dirty="0">
                  <a:solidFill>
                    <a:srgbClr val="FFFFFF"/>
                  </a:solidFill>
                  <a:latin typeface="Halant"/>
                  <a:ea typeface="Halant"/>
                  <a:cs typeface="Halant"/>
                  <a:sym typeface="Halant"/>
                </a:rPr>
                <a:t>2</a:t>
              </a:r>
              <a:endParaRPr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2" grpId="0"/>
      <p:bldP spid="213" grpId="0"/>
      <p:bldP spid="215" grpId="0" animBg="1"/>
      <p:bldP spid="21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9"/>
          <p:cNvSpPr txBox="1"/>
          <p:nvPr/>
        </p:nvSpPr>
        <p:spPr>
          <a:xfrm>
            <a:off x="4444411" y="1699652"/>
            <a:ext cx="4284921" cy="144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4400" b="0" i="0" u="none" strike="noStrike" cap="none">
                <a:solidFill>
                  <a:srgbClr val="EFEFEF"/>
                </a:solidFill>
                <a:latin typeface="Roboto Bk"/>
                <a:ea typeface="Roboto Bk"/>
                <a:cs typeface="Roboto Bk"/>
                <a:sym typeface="Roboto Black"/>
              </a:rPr>
              <a:t>GRACIAS POR LA ATENCIÓN</a:t>
            </a:r>
            <a:endParaRPr/>
          </a:p>
        </p:txBody>
      </p:sp>
      <p:sp>
        <p:nvSpPr>
          <p:cNvPr id="252" name="Google Shape;252;p19"/>
          <p:cNvSpPr txBox="1"/>
          <p:nvPr/>
        </p:nvSpPr>
        <p:spPr>
          <a:xfrm>
            <a:off x="4508208" y="3094961"/>
            <a:ext cx="354064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 b="0" i="0" u="none" strike="noStrike" cap="none">
                <a:solidFill>
                  <a:srgbClr val="32D1D5"/>
                </a:solidFill>
                <a:latin typeface="Roboto"/>
                <a:ea typeface="Roboto"/>
                <a:cs typeface="Roboto"/>
                <a:sym typeface="Roboto"/>
              </a:rPr>
              <a:t>Nos vemos en la próxima clase </a:t>
            </a:r>
            <a:endParaRPr/>
          </a:p>
        </p:txBody>
      </p:sp>
      <p:pic>
        <p:nvPicPr>
          <p:cNvPr id="8" name="Picture 2" descr="UNAB - fondo transparente - logo color con texto azul">
            <a:extLst>
              <a:ext uri="{FF2B5EF4-FFF2-40B4-BE49-F238E27FC236}">
                <a16:creationId xmlns:a16="http://schemas.microsoft.com/office/drawing/2014/main" id="{B301197B-FF87-4768-9655-7CF9CE7061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379" y="1380867"/>
            <a:ext cx="2836034" cy="2384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4986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"/>
          <p:cNvSpPr/>
          <p:nvPr/>
        </p:nvSpPr>
        <p:spPr>
          <a:xfrm rot="-5400000">
            <a:off x="4132014" y="131511"/>
            <a:ext cx="4724861" cy="5299114"/>
          </a:xfrm>
          <a:prstGeom prst="round1Rect">
            <a:avLst>
              <a:gd name="adj" fmla="val 16667"/>
            </a:avLst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3072E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3"/>
          <p:cNvSpPr txBox="1"/>
          <p:nvPr/>
        </p:nvSpPr>
        <p:spPr>
          <a:xfrm>
            <a:off x="4539261" y="1550223"/>
            <a:ext cx="4340787" cy="1458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lvl="0" indent="-285750">
              <a:lnSpc>
                <a:spcPct val="115000"/>
              </a:lnSpc>
              <a:buSzPts val="1800"/>
              <a:buFont typeface="Arial" panose="020B0604020202020204" pitchFamily="34" charset="0"/>
              <a:buChar char="•"/>
            </a:pPr>
            <a:r>
              <a:rPr lang="es-CL" sz="1800" dirty="0">
                <a:solidFill>
                  <a:srgbClr val="F3F3F3"/>
                </a:solidFill>
                <a:latin typeface="Roboto Cn" pitchFamily="2" charset="0"/>
                <a:ea typeface="Roboto Cn" pitchFamily="2" charset="0"/>
                <a:cs typeface="Roboto Lt"/>
                <a:sym typeface="Roboto Light"/>
              </a:rPr>
              <a:t>Transacciones y su importancia</a:t>
            </a:r>
          </a:p>
          <a:p>
            <a:pPr marL="285750" lvl="0" indent="-285750">
              <a:lnSpc>
                <a:spcPct val="115000"/>
              </a:lnSpc>
              <a:buSzPts val="1800"/>
              <a:buFont typeface="Arial" panose="020B0604020202020204" pitchFamily="34" charset="0"/>
              <a:buChar char="•"/>
            </a:pPr>
            <a:r>
              <a:rPr lang="es-CL" sz="1800" dirty="0">
                <a:solidFill>
                  <a:srgbClr val="F3F3F3"/>
                </a:solidFill>
                <a:latin typeface="Roboto Cn" pitchFamily="2" charset="0"/>
                <a:ea typeface="Roboto Cn" pitchFamily="2" charset="0"/>
                <a:cs typeface="Roboto Lt"/>
                <a:sym typeface="Roboto Light"/>
              </a:rPr>
              <a:t>Características </a:t>
            </a:r>
            <a:r>
              <a:rPr lang="es-CL" sz="1800" dirty="0" err="1">
                <a:solidFill>
                  <a:srgbClr val="F3F3F3"/>
                </a:solidFill>
                <a:latin typeface="Roboto Cn" pitchFamily="2" charset="0"/>
                <a:ea typeface="Roboto Cn" pitchFamily="2" charset="0"/>
                <a:cs typeface="Roboto Lt"/>
                <a:sym typeface="Roboto Light"/>
              </a:rPr>
              <a:t>MyISAM</a:t>
            </a:r>
            <a:endParaRPr lang="es-CL" sz="1800" dirty="0">
              <a:solidFill>
                <a:srgbClr val="F3F3F3"/>
              </a:solidFill>
              <a:latin typeface="Roboto Cn" pitchFamily="2" charset="0"/>
              <a:ea typeface="Roboto Cn" pitchFamily="2" charset="0"/>
              <a:cs typeface="Roboto Lt"/>
              <a:sym typeface="Roboto Light"/>
            </a:endParaRPr>
          </a:p>
          <a:p>
            <a:pPr marL="285750" lvl="0" indent="-285750">
              <a:lnSpc>
                <a:spcPct val="115000"/>
              </a:lnSpc>
              <a:buSzPts val="1800"/>
              <a:buFont typeface="Arial" panose="020B0604020202020204" pitchFamily="34" charset="0"/>
              <a:buChar char="•"/>
            </a:pPr>
            <a:r>
              <a:rPr lang="es-CL" sz="1800" dirty="0">
                <a:solidFill>
                  <a:srgbClr val="F3F3F3"/>
                </a:solidFill>
                <a:latin typeface="Roboto Cn" pitchFamily="2" charset="0"/>
                <a:ea typeface="Roboto Cn" pitchFamily="2" charset="0"/>
                <a:cs typeface="Roboto Lt"/>
                <a:sym typeface="Roboto Light"/>
              </a:rPr>
              <a:t>Características </a:t>
            </a:r>
            <a:r>
              <a:rPr lang="es-CL" sz="1800" dirty="0" err="1">
                <a:solidFill>
                  <a:srgbClr val="F3F3F3"/>
                </a:solidFill>
                <a:latin typeface="Roboto Cn" pitchFamily="2" charset="0"/>
                <a:ea typeface="Roboto Cn" pitchFamily="2" charset="0"/>
                <a:cs typeface="Roboto Lt"/>
                <a:sym typeface="Roboto Light"/>
              </a:rPr>
              <a:t>InnoDB</a:t>
            </a:r>
            <a:endParaRPr lang="es-CL" sz="1800" dirty="0">
              <a:solidFill>
                <a:srgbClr val="F3F3F3"/>
              </a:solidFill>
              <a:latin typeface="Roboto Cn" pitchFamily="2" charset="0"/>
              <a:ea typeface="Roboto Cn" pitchFamily="2" charset="0"/>
              <a:cs typeface="Roboto Lt"/>
              <a:sym typeface="Roboto Light"/>
            </a:endParaRPr>
          </a:p>
          <a:p>
            <a:pPr marL="285750" lvl="0" indent="-285750">
              <a:lnSpc>
                <a:spcPct val="115000"/>
              </a:lnSpc>
              <a:buSzPts val="1800"/>
              <a:buFont typeface="Arial" panose="020B0604020202020204" pitchFamily="34" charset="0"/>
              <a:buChar char="•"/>
            </a:pPr>
            <a:endParaRPr lang="es-CL" sz="1800" dirty="0">
              <a:solidFill>
                <a:srgbClr val="F3F3F3"/>
              </a:solidFill>
              <a:latin typeface="Roboto Cn" pitchFamily="2" charset="0"/>
              <a:ea typeface="Roboto Cn" pitchFamily="2" charset="0"/>
              <a:cs typeface="Roboto Lt"/>
              <a:sym typeface="Roboto Light"/>
            </a:endParaRPr>
          </a:p>
        </p:txBody>
      </p:sp>
      <p:sp>
        <p:nvSpPr>
          <p:cNvPr id="78" name="Google Shape;78;p3"/>
          <p:cNvSpPr txBox="1"/>
          <p:nvPr/>
        </p:nvSpPr>
        <p:spPr>
          <a:xfrm>
            <a:off x="4539262" y="982443"/>
            <a:ext cx="34740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CL" sz="2400" b="1" u="none" strike="noStrike" cap="none" dirty="0"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Roboto Bk"/>
                <a:sym typeface="Roboto Black"/>
              </a:rPr>
              <a:t>OBJETIVOS </a:t>
            </a:r>
            <a:endParaRPr sz="2400" b="1" u="none" strike="noStrike" cap="none" dirty="0">
              <a:solidFill>
                <a:schemeClr val="bg1"/>
              </a:solidFill>
              <a:latin typeface="Roboto" pitchFamily="2" charset="0"/>
              <a:ea typeface="Roboto" pitchFamily="2" charset="0"/>
              <a:cs typeface="Roboto Bk"/>
              <a:sym typeface="Roboto Black"/>
            </a:endParaRPr>
          </a:p>
        </p:txBody>
      </p:sp>
      <p:pic>
        <p:nvPicPr>
          <p:cNvPr id="7" name="Picture 2" descr="UNAB - fondo transparente - logo color con texto azul">
            <a:extLst>
              <a:ext uri="{FF2B5EF4-FFF2-40B4-BE49-F238E27FC236}">
                <a16:creationId xmlns:a16="http://schemas.microsoft.com/office/drawing/2014/main" id="{F19F7CA3-D7FF-46D3-B934-A04267E591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365" y="2050608"/>
            <a:ext cx="1600011" cy="1345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4"/>
          <p:cNvSpPr txBox="1">
            <a:spLocks noGrp="1"/>
          </p:cNvSpPr>
          <p:nvPr>
            <p:ph type="title"/>
          </p:nvPr>
        </p:nvSpPr>
        <p:spPr>
          <a:xfrm>
            <a:off x="916500" y="700455"/>
            <a:ext cx="7637296" cy="1685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</a:pPr>
            <a:r>
              <a:rPr lang="es-CL" sz="4800" dirty="0">
                <a:solidFill>
                  <a:srgbClr val="EFEFEF"/>
                </a:solidFill>
                <a:latin typeface="Roboto Bk"/>
                <a:ea typeface="Roboto Bk"/>
                <a:cs typeface="Roboto Bk"/>
                <a:sym typeface="Roboto Black"/>
              </a:rPr>
              <a:t>¿Qué es una transacción y por qué son importantes?</a:t>
            </a:r>
            <a:endParaRPr sz="4800" dirty="0">
              <a:solidFill>
                <a:srgbClr val="EFEFEF"/>
              </a:solidFill>
              <a:latin typeface="Roboto Bk"/>
              <a:ea typeface="Roboto Bk"/>
              <a:cs typeface="Roboto Bk"/>
              <a:sym typeface="Roboto Black"/>
            </a:endParaRPr>
          </a:p>
        </p:txBody>
      </p:sp>
      <p:cxnSp>
        <p:nvCxnSpPr>
          <p:cNvPr id="85" name="Google Shape;85;p4"/>
          <p:cNvCxnSpPr/>
          <p:nvPr/>
        </p:nvCxnSpPr>
        <p:spPr>
          <a:xfrm>
            <a:off x="996740" y="2571750"/>
            <a:ext cx="683100" cy="0"/>
          </a:xfrm>
          <a:prstGeom prst="straightConnector1">
            <a:avLst/>
          </a:prstGeom>
          <a:noFill/>
          <a:ln w="38100" cap="flat" cmpd="sng">
            <a:solidFill>
              <a:srgbClr val="32D1D5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7"/>
          <p:cNvSpPr txBox="1"/>
          <p:nvPr/>
        </p:nvSpPr>
        <p:spPr>
          <a:xfrm>
            <a:off x="868972" y="780583"/>
            <a:ext cx="5060488" cy="477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500" b="1" i="0" u="none" strike="noStrike" cap="none" dirty="0">
                <a:solidFill>
                  <a:srgbClr val="3072E7"/>
                </a:solidFill>
                <a:latin typeface="Roboto"/>
                <a:ea typeface="Roboto"/>
                <a:cs typeface="Roboto"/>
                <a:sym typeface="Roboto"/>
              </a:rPr>
              <a:t>… Acerca de las transacciones</a:t>
            </a:r>
            <a:endParaRPr sz="2500" b="1" i="0" u="none" strike="noStrike" cap="none" dirty="0">
              <a:solidFill>
                <a:srgbClr val="3072E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6" name="Google Shape;116;p7"/>
          <p:cNvCxnSpPr/>
          <p:nvPr/>
        </p:nvCxnSpPr>
        <p:spPr>
          <a:xfrm>
            <a:off x="986958" y="1838220"/>
            <a:ext cx="683100" cy="0"/>
          </a:xfrm>
          <a:prstGeom prst="straightConnector1">
            <a:avLst/>
          </a:prstGeom>
          <a:noFill/>
          <a:ln w="38100" cap="flat" cmpd="sng">
            <a:solidFill>
              <a:srgbClr val="F0742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" name="Google Shape;89;p3">
            <a:extLst>
              <a:ext uri="{FF2B5EF4-FFF2-40B4-BE49-F238E27FC236}">
                <a16:creationId xmlns:a16="http://schemas.microsoft.com/office/drawing/2014/main" id="{68D601FB-D961-AF40-B31F-02282D773526}"/>
              </a:ext>
            </a:extLst>
          </p:cNvPr>
          <p:cNvSpPr/>
          <p:nvPr/>
        </p:nvSpPr>
        <p:spPr>
          <a:xfrm>
            <a:off x="1252654" y="2077304"/>
            <a:ext cx="6638691" cy="2665680"/>
          </a:xfrm>
          <a:prstGeom prst="rect">
            <a:avLst/>
          </a:prstGeom>
          <a:solidFill>
            <a:srgbClr val="C00000"/>
          </a:solidFill>
          <a:ln/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>
              <a:buClr>
                <a:srgbClr val="33CCCC"/>
              </a:buClr>
              <a:buSzPts val="2400"/>
              <a:buFont typeface="Wingdings" panose="05000000000000000000" pitchFamily="2" charset="2"/>
              <a:buChar char="ü"/>
            </a:pPr>
            <a:endParaRPr lang="es-CL" sz="1600" dirty="0"/>
          </a:p>
          <a:p>
            <a:pPr marL="342900" lvl="0" indent="-342900">
              <a:buClr>
                <a:srgbClr val="33CCCC"/>
              </a:buClr>
              <a:buSzPts val="2400"/>
              <a:buFont typeface="Wingdings" panose="05000000000000000000" pitchFamily="2" charset="2"/>
              <a:buChar char="ü"/>
            </a:pPr>
            <a:r>
              <a:rPr lang="es-CL" sz="1600" dirty="0"/>
              <a:t>Conjunto de operaciones ejecutadas en una base de datos, tratadas como una única unidad lógica por el RDBMS.</a:t>
            </a:r>
          </a:p>
          <a:p>
            <a:pPr lvl="0">
              <a:buClr>
                <a:srgbClr val="33CCCC"/>
              </a:buClr>
              <a:buSzPts val="2400"/>
            </a:pPr>
            <a:endParaRPr lang="es-MX" sz="1800" b="1" dirty="0">
              <a:ln w="22225">
                <a:noFill/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a typeface="Calibri"/>
              <a:cs typeface="Calibri"/>
              <a:sym typeface="Calibri"/>
            </a:endParaRPr>
          </a:p>
          <a:p>
            <a:pPr marL="342900" lvl="0" indent="-342900">
              <a:buClr>
                <a:srgbClr val="33CCCC"/>
              </a:buClr>
              <a:buSzPts val="2400"/>
              <a:buFont typeface="Wingdings" panose="05000000000000000000" pitchFamily="2" charset="2"/>
              <a:buChar char="ü"/>
            </a:pPr>
            <a:r>
              <a:rPr lang="es-CL" sz="1600" dirty="0"/>
              <a:t>Es una o más sentencias SQL que se ejecutan como una única operación, confirmándose o deshaciéndose en grupo.</a:t>
            </a:r>
          </a:p>
          <a:p>
            <a:pPr marL="342900" lvl="0" indent="-342900">
              <a:buClr>
                <a:srgbClr val="33CCCC"/>
              </a:buClr>
              <a:buSzPts val="2400"/>
              <a:buFont typeface="Wingdings" panose="05000000000000000000" pitchFamily="2" charset="2"/>
              <a:buChar char="ü"/>
            </a:pPr>
            <a:endParaRPr lang="es-CL" sz="1600" dirty="0"/>
          </a:p>
          <a:p>
            <a:pPr marL="342900" lvl="0" indent="-342900">
              <a:buClr>
                <a:srgbClr val="33CCCC"/>
              </a:buClr>
              <a:buSzPts val="2400"/>
              <a:buFont typeface="Wingdings" panose="05000000000000000000" pitchFamily="2" charset="2"/>
              <a:buChar char="ü"/>
            </a:pPr>
            <a:r>
              <a:rPr lang="es-CL" sz="1600" dirty="0"/>
              <a:t>Sólo son transaccionales las operaciones correspondientes al DML.</a:t>
            </a:r>
            <a:endParaRPr sz="2400" b="1" i="0" u="none" strike="noStrike" dirty="0">
              <a:ln w="22225">
                <a:noFill/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800" b="1" i="0" u="none" strike="noStrike" dirty="0">
              <a:ln w="22225">
                <a:noFill/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5" name="Picture 2" descr="UNAB - fondo transparente - logo color con texto azul">
            <a:extLst>
              <a:ext uri="{FF2B5EF4-FFF2-40B4-BE49-F238E27FC236}">
                <a16:creationId xmlns:a16="http://schemas.microsoft.com/office/drawing/2014/main" id="{796875DA-5654-4820-BC8F-7ACB726C59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2730" y="205810"/>
            <a:ext cx="1600011" cy="1345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0866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9"/>
          <p:cNvSpPr txBox="1"/>
          <p:nvPr/>
        </p:nvSpPr>
        <p:spPr>
          <a:xfrm>
            <a:off x="801204" y="492503"/>
            <a:ext cx="5824039" cy="59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4000" b="1" i="0" u="none" strike="noStrike" cap="none" dirty="0" err="1">
                <a:solidFill>
                  <a:srgbClr val="3072E7"/>
                </a:solidFill>
                <a:latin typeface="Roboto"/>
                <a:ea typeface="Roboto"/>
                <a:cs typeface="Roboto"/>
                <a:sym typeface="Roboto"/>
              </a:rPr>
              <a:t>MyISAM</a:t>
            </a:r>
            <a:r>
              <a:rPr lang="es-CL" sz="4000" b="1" i="0" u="none" strike="noStrike" cap="none" dirty="0">
                <a:solidFill>
                  <a:srgbClr val="3072E7"/>
                </a:solidFill>
                <a:latin typeface="Roboto"/>
                <a:ea typeface="Roboto"/>
                <a:cs typeface="Roboto"/>
                <a:sym typeface="Roboto"/>
              </a:rPr>
              <a:t> v/s </a:t>
            </a:r>
            <a:r>
              <a:rPr lang="es-CL" sz="4000" b="1" i="0" u="none" strike="noStrike" cap="none" dirty="0" err="1">
                <a:solidFill>
                  <a:srgbClr val="3072E7"/>
                </a:solidFill>
                <a:latin typeface="Roboto"/>
                <a:ea typeface="Roboto"/>
                <a:cs typeface="Roboto"/>
                <a:sym typeface="Roboto"/>
              </a:rPr>
              <a:t>InnoDB</a:t>
            </a:r>
            <a:endParaRPr sz="3200" b="1" i="0" u="none" strike="noStrike" cap="none" dirty="0">
              <a:solidFill>
                <a:srgbClr val="3072E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3543F35B-D061-754C-9459-C05DEAE359F2}"/>
              </a:ext>
            </a:extLst>
          </p:cNvPr>
          <p:cNvSpPr txBox="1"/>
          <p:nvPr/>
        </p:nvSpPr>
        <p:spPr>
          <a:xfrm>
            <a:off x="423949" y="1839761"/>
            <a:ext cx="367226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buClr>
                <a:srgbClr val="33CCCC"/>
              </a:buClr>
              <a:buSzPts val="2400"/>
            </a:pPr>
            <a:r>
              <a:rPr lang="es-MX" sz="1800" b="1" dirty="0" err="1">
                <a:solidFill>
                  <a:schemeClr val="bg1">
                    <a:lumMod val="50000"/>
                  </a:schemeClr>
                </a:solidFill>
                <a:ea typeface="Calibri"/>
                <a:cs typeface="Calibri"/>
                <a:sym typeface="Calibri"/>
              </a:rPr>
              <a:t>MyISAM</a:t>
            </a:r>
            <a:r>
              <a:rPr lang="es-MX" sz="1800" b="1" dirty="0">
                <a:solidFill>
                  <a:schemeClr val="bg1">
                    <a:lumMod val="50000"/>
                  </a:schemeClr>
                </a:solidFill>
                <a:ea typeface="Calibri"/>
                <a:cs typeface="Calibri"/>
                <a:sym typeface="Calibri"/>
              </a:rPr>
              <a:t>:</a:t>
            </a:r>
          </a:p>
          <a:p>
            <a:pPr lvl="0" algn="just">
              <a:buClr>
                <a:srgbClr val="33CCCC"/>
              </a:buClr>
              <a:buSzPts val="2400"/>
            </a:pPr>
            <a:endParaRPr lang="es-MX" sz="1800" b="1" dirty="0">
              <a:solidFill>
                <a:schemeClr val="bg1">
                  <a:lumMod val="50000"/>
                </a:schemeClr>
              </a:solidFill>
              <a:ea typeface="Calibri"/>
              <a:cs typeface="Calibri"/>
              <a:sym typeface="Calibri"/>
            </a:endParaRPr>
          </a:p>
          <a:p>
            <a:pPr marL="342900" lvl="0" indent="-342900" algn="just">
              <a:buClr>
                <a:srgbClr val="33CCCC"/>
              </a:buClr>
              <a:buSzPts val="2400"/>
              <a:buFont typeface="Arial" panose="020B0604020202020204" pitchFamily="34" charset="0"/>
              <a:buChar char="•"/>
            </a:pPr>
            <a:r>
              <a:rPr lang="es-ES" sz="1800" dirty="0">
                <a:solidFill>
                  <a:schemeClr val="tx2">
                    <a:lumMod val="75000"/>
                  </a:schemeClr>
                </a:solidFill>
              </a:rPr>
              <a:t>Se establece por defecto al crear una tabla.</a:t>
            </a:r>
          </a:p>
          <a:p>
            <a:pPr marL="342900" lvl="0" indent="-342900" algn="just">
              <a:buClr>
                <a:srgbClr val="33CCCC"/>
              </a:buClr>
              <a:buSzPts val="2400"/>
              <a:buFont typeface="Arial" panose="020B0604020202020204" pitchFamily="34" charset="0"/>
              <a:buChar char="•"/>
            </a:pPr>
            <a:r>
              <a:rPr lang="es-ES" sz="1800" dirty="0">
                <a:solidFill>
                  <a:schemeClr val="tx2">
                    <a:lumMod val="75000"/>
                  </a:schemeClr>
                </a:solidFill>
              </a:rPr>
              <a:t>Soporta transacciones.</a:t>
            </a:r>
          </a:p>
          <a:p>
            <a:pPr marL="342900" lvl="0" indent="-342900" algn="just">
              <a:buClr>
                <a:srgbClr val="33CCCC"/>
              </a:buClr>
              <a:buSzPts val="2400"/>
              <a:buFont typeface="Arial" panose="020B0604020202020204" pitchFamily="34" charset="0"/>
              <a:buChar char="•"/>
            </a:pPr>
            <a:r>
              <a:rPr lang="es-ES" sz="1800" dirty="0">
                <a:solidFill>
                  <a:schemeClr val="tx2">
                    <a:lumMod val="75000"/>
                  </a:schemeClr>
                </a:solidFill>
              </a:rPr>
              <a:t>Realizar bloqueo de registros.</a:t>
            </a:r>
          </a:p>
          <a:p>
            <a:pPr marL="342900" lvl="0" indent="-342900" algn="just">
              <a:buClr>
                <a:srgbClr val="33CCCC"/>
              </a:buClr>
              <a:buSzPts val="2400"/>
              <a:buFont typeface="Arial" panose="020B0604020202020204" pitchFamily="34" charset="0"/>
              <a:buChar char="•"/>
            </a:pPr>
            <a:r>
              <a:rPr lang="es-ES" sz="1800" dirty="0">
                <a:solidFill>
                  <a:schemeClr val="tx2">
                    <a:lumMod val="75000"/>
                  </a:schemeClr>
                </a:solidFill>
              </a:rPr>
              <a:t>Soporta un gran número de consultas SQ </a:t>
            </a:r>
            <a:r>
              <a:rPr lang="es-ES" sz="1800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s-ES" sz="1800" dirty="0">
                <a:solidFill>
                  <a:schemeClr val="tx2">
                    <a:lumMod val="75000"/>
                  </a:schemeClr>
                </a:solidFill>
              </a:rPr>
              <a:t> carga muy rápida para una web.</a:t>
            </a:r>
            <a:endParaRPr lang="es-CL" sz="1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65078D34-BECB-3441-A123-B727F9D39E27}"/>
              </a:ext>
            </a:extLst>
          </p:cNvPr>
          <p:cNvSpPr txBox="1"/>
          <p:nvPr/>
        </p:nvSpPr>
        <p:spPr>
          <a:xfrm>
            <a:off x="4571999" y="1839761"/>
            <a:ext cx="414805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buClr>
                <a:srgbClr val="33CCCC"/>
              </a:buClr>
              <a:buSzPts val="2400"/>
            </a:pPr>
            <a:r>
              <a:rPr lang="es-MX" sz="1800" b="1" dirty="0" err="1">
                <a:solidFill>
                  <a:schemeClr val="bg1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InnoDB</a:t>
            </a:r>
            <a:r>
              <a:rPr lang="es-MX" sz="1800" b="1" dirty="0">
                <a:solidFill>
                  <a:schemeClr val="bg1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lvl="0" algn="just">
              <a:buClr>
                <a:srgbClr val="33CCCC"/>
              </a:buClr>
              <a:buSzPts val="2400"/>
            </a:pPr>
            <a:endParaRPr lang="es-MX" sz="1800" b="1" dirty="0">
              <a:solidFill>
                <a:schemeClr val="bg1">
                  <a:lumMod val="50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just">
              <a:buClr>
                <a:srgbClr val="33CCCC"/>
              </a:buClr>
              <a:buSzPts val="2400"/>
              <a:buFont typeface="Arial" panose="020B0604020202020204" pitchFamily="34" charset="0"/>
              <a:buChar char="•"/>
            </a:pPr>
            <a:r>
              <a:rPr lang="es-ES" sz="1800" dirty="0">
                <a:solidFill>
                  <a:schemeClr val="tx2">
                    <a:lumMod val="75000"/>
                  </a:schemeClr>
                </a:solidFill>
              </a:rPr>
              <a:t>Bloqueo de registros. </a:t>
            </a:r>
          </a:p>
          <a:p>
            <a:pPr marL="342900" lvl="0" indent="-342900" algn="just">
              <a:buClr>
                <a:srgbClr val="33CCCC"/>
              </a:buClr>
              <a:buSzPts val="2400"/>
              <a:buFont typeface="Arial" panose="020B0604020202020204" pitchFamily="34" charset="0"/>
              <a:buChar char="•"/>
            </a:pPr>
            <a:r>
              <a:rPr lang="es-ES" sz="1800" dirty="0">
                <a:solidFill>
                  <a:schemeClr val="tx2">
                    <a:lumMod val="75000"/>
                  </a:schemeClr>
                </a:solidFill>
              </a:rPr>
              <a:t>Soporta transacciones e integridad de datos.</a:t>
            </a:r>
          </a:p>
          <a:p>
            <a:pPr marL="342900" lvl="0" indent="-342900" algn="just">
              <a:buClr>
                <a:srgbClr val="33CCCC"/>
              </a:buClr>
              <a:buSzPts val="2400"/>
              <a:buFont typeface="Arial" panose="020B0604020202020204" pitchFamily="34" charset="0"/>
              <a:buChar char="•"/>
            </a:pPr>
            <a:r>
              <a:rPr lang="es-ES" sz="1800" dirty="0">
                <a:solidFill>
                  <a:schemeClr val="tx2">
                    <a:lumMod val="75000"/>
                  </a:schemeClr>
                </a:solidFill>
              </a:rPr>
              <a:t>Aplica las características propias de ACID.</a:t>
            </a:r>
            <a:endParaRPr lang="es-CL" sz="1800" dirty="0">
              <a:solidFill>
                <a:schemeClr val="tx2">
                  <a:lumMod val="75000"/>
                </a:schemeClr>
              </a:solidFill>
            </a:endParaRPr>
          </a:p>
          <a:p>
            <a:pPr marL="342900" lvl="0" indent="-342900" algn="just">
              <a:buClr>
                <a:srgbClr val="33CCCC"/>
              </a:buClr>
              <a:buSzPts val="2400"/>
              <a:buFont typeface="Arial" panose="020B0604020202020204" pitchFamily="34" charset="0"/>
              <a:buChar char="•"/>
            </a:pPr>
            <a:endParaRPr lang="es-MX" sz="1800" dirty="0">
              <a:solidFill>
                <a:srgbClr val="99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6"/>
          <p:cNvSpPr/>
          <p:nvPr/>
        </p:nvSpPr>
        <p:spPr>
          <a:xfrm>
            <a:off x="258945" y="186117"/>
            <a:ext cx="8634202" cy="4822852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EFEFEF"/>
          </a:solidFill>
          <a:ln w="25400" cap="flat" cmpd="sng">
            <a:solidFill>
              <a:srgbClr val="F0742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6"/>
          <p:cNvSpPr txBox="1"/>
          <p:nvPr/>
        </p:nvSpPr>
        <p:spPr>
          <a:xfrm>
            <a:off x="868972" y="780583"/>
            <a:ext cx="2999643" cy="861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500" b="1" i="0" u="none" strike="noStrike" cap="none" dirty="0">
                <a:solidFill>
                  <a:srgbClr val="3072E7"/>
                </a:solidFill>
                <a:latin typeface="Roboto"/>
                <a:ea typeface="Roboto"/>
                <a:cs typeface="Roboto"/>
                <a:sym typeface="Roboto"/>
              </a:rPr>
              <a:t>¿Qué tipo de Tabla usar?</a:t>
            </a:r>
            <a:endParaRPr sz="2500" b="1" i="0" u="none" strike="noStrike" cap="none" dirty="0">
              <a:solidFill>
                <a:srgbClr val="3072E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4" name="Google Shape;104;p6"/>
          <p:cNvCxnSpPr/>
          <p:nvPr/>
        </p:nvCxnSpPr>
        <p:spPr>
          <a:xfrm>
            <a:off x="986958" y="1838220"/>
            <a:ext cx="683100" cy="0"/>
          </a:xfrm>
          <a:prstGeom prst="straightConnector1">
            <a:avLst/>
          </a:prstGeom>
          <a:noFill/>
          <a:ln w="38100" cap="flat" cmpd="sng">
            <a:solidFill>
              <a:srgbClr val="F0742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5" name="Google Shape;105;p6"/>
          <p:cNvSpPr/>
          <p:nvPr/>
        </p:nvSpPr>
        <p:spPr>
          <a:xfrm>
            <a:off x="1794630" y="2370156"/>
            <a:ext cx="2308901" cy="1227473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2D2D2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6"/>
          <p:cNvSpPr txBox="1"/>
          <p:nvPr/>
        </p:nvSpPr>
        <p:spPr>
          <a:xfrm>
            <a:off x="1850106" y="2652134"/>
            <a:ext cx="2156628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4000" b="1" i="0" u="none" strike="noStrike" cap="none" dirty="0" err="1">
                <a:solidFill>
                  <a:srgbClr val="EFEFEF"/>
                </a:solidFill>
                <a:latin typeface="Roboto"/>
                <a:ea typeface="Roboto"/>
                <a:cs typeface="Roboto"/>
                <a:sym typeface="Roboto"/>
              </a:rPr>
              <a:t>MyISAM</a:t>
            </a:r>
            <a:endParaRPr dirty="0"/>
          </a:p>
        </p:txBody>
      </p:sp>
      <p:sp>
        <p:nvSpPr>
          <p:cNvPr id="109" name="Google Shape;109;p6"/>
          <p:cNvSpPr/>
          <p:nvPr/>
        </p:nvSpPr>
        <p:spPr>
          <a:xfrm>
            <a:off x="5639216" y="2370156"/>
            <a:ext cx="2308901" cy="1227473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2D2D2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6"/>
          <p:cNvSpPr txBox="1"/>
          <p:nvPr/>
        </p:nvSpPr>
        <p:spPr>
          <a:xfrm>
            <a:off x="5849293" y="2605346"/>
            <a:ext cx="2263097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4000" b="1" i="0" u="none" strike="noStrike" cap="none" dirty="0" err="1">
                <a:solidFill>
                  <a:srgbClr val="EFEFEF"/>
                </a:solidFill>
                <a:latin typeface="Roboto"/>
                <a:ea typeface="Roboto"/>
                <a:cs typeface="Roboto"/>
                <a:sym typeface="Roboto"/>
              </a:rPr>
              <a:t>InnoDB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 animBg="1"/>
      <p:bldP spid="106" grpId="0"/>
      <p:bldP spid="109" grpId="0" animBg="1"/>
      <p:bldP spid="1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/>
          <p:nvPr/>
        </p:nvSpPr>
        <p:spPr>
          <a:xfrm>
            <a:off x="-16800" y="0"/>
            <a:ext cx="9160800" cy="51948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32D1D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"/>
          <p:cNvSpPr txBox="1"/>
          <p:nvPr/>
        </p:nvSpPr>
        <p:spPr>
          <a:xfrm>
            <a:off x="1020350" y="1476200"/>
            <a:ext cx="5666400" cy="12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"/>
          <p:cNvSpPr txBox="1"/>
          <p:nvPr/>
        </p:nvSpPr>
        <p:spPr>
          <a:xfrm>
            <a:off x="853903" y="1476200"/>
            <a:ext cx="6847796" cy="1421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buSzPts val="4020"/>
            </a:pPr>
            <a:r>
              <a:rPr lang="es-CL" sz="4020" dirty="0">
                <a:solidFill>
                  <a:srgbClr val="EFEFEF"/>
                </a:solidFill>
                <a:latin typeface="Roboto Bk"/>
                <a:ea typeface="Roboto Bk"/>
                <a:cs typeface="Roboto Bk"/>
                <a:sym typeface="Roboto Black"/>
              </a:rPr>
              <a:t>Propiedades de las Transacciones</a:t>
            </a:r>
            <a:endParaRPr sz="1400" b="0" i="0" u="none" strike="noStrike" cap="none" dirty="0">
              <a:solidFill>
                <a:srgbClr val="EFEFE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8" name="Google Shape;58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84548" y="3280439"/>
            <a:ext cx="1531487" cy="1914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2" descr="UNAB - fondo transparente - logo color con texto azul">
            <a:extLst>
              <a:ext uri="{FF2B5EF4-FFF2-40B4-BE49-F238E27FC236}">
                <a16:creationId xmlns:a16="http://schemas.microsoft.com/office/drawing/2014/main" id="{BAB22F5D-B5F0-443E-9579-635BC22F31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513" y="3701569"/>
            <a:ext cx="1600011" cy="1345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6835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"/>
          <p:cNvSpPr/>
          <p:nvPr/>
        </p:nvSpPr>
        <p:spPr>
          <a:xfrm rot="-5400000">
            <a:off x="4132014" y="131511"/>
            <a:ext cx="4724861" cy="5299114"/>
          </a:xfrm>
          <a:prstGeom prst="round1Rect">
            <a:avLst>
              <a:gd name="adj" fmla="val 16667"/>
            </a:avLst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3072E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3"/>
          <p:cNvSpPr txBox="1"/>
          <p:nvPr/>
        </p:nvSpPr>
        <p:spPr>
          <a:xfrm>
            <a:off x="4539261" y="1550223"/>
            <a:ext cx="4340787" cy="2095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lvl="0" indent="-285750">
              <a:lnSpc>
                <a:spcPct val="115000"/>
              </a:lnSpc>
              <a:buSzPts val="1800"/>
              <a:buFont typeface="Arial" panose="020B0604020202020204" pitchFamily="34" charset="0"/>
              <a:buChar char="•"/>
            </a:pPr>
            <a:r>
              <a:rPr lang="es-CL" sz="1800" b="1" dirty="0">
                <a:solidFill>
                  <a:srgbClr val="F3F3F3"/>
                </a:solidFill>
                <a:latin typeface="Roboto Cn" pitchFamily="2" charset="0"/>
                <a:ea typeface="Roboto Cn" pitchFamily="2" charset="0"/>
                <a:cs typeface="Roboto Lt"/>
                <a:sym typeface="Roboto Light"/>
              </a:rPr>
              <a:t>Propiedades de las Transacciones</a:t>
            </a:r>
          </a:p>
          <a:p>
            <a:pPr marL="285750" lvl="2" indent="-285750">
              <a:lnSpc>
                <a:spcPct val="115000"/>
              </a:lnSpc>
              <a:buSzPts val="1800"/>
              <a:buFont typeface="Arial" panose="020B0604020202020204" pitchFamily="34" charset="0"/>
              <a:buChar char="•"/>
            </a:pPr>
            <a:r>
              <a:rPr lang="es-CL" sz="1800" dirty="0">
                <a:solidFill>
                  <a:srgbClr val="F3F3F3"/>
                </a:solidFill>
                <a:latin typeface="Roboto Cn" pitchFamily="2" charset="0"/>
                <a:ea typeface="Roboto Cn" pitchFamily="2" charset="0"/>
                <a:cs typeface="Roboto Lt"/>
                <a:sym typeface="Roboto Light"/>
              </a:rPr>
              <a:t>Atomicidad</a:t>
            </a:r>
          </a:p>
          <a:p>
            <a:pPr marL="285750" lvl="2" indent="-285750">
              <a:lnSpc>
                <a:spcPct val="115000"/>
              </a:lnSpc>
              <a:buSzPts val="1800"/>
              <a:buFont typeface="Arial" panose="020B0604020202020204" pitchFamily="34" charset="0"/>
              <a:buChar char="•"/>
            </a:pPr>
            <a:r>
              <a:rPr lang="es-CL" sz="1800" dirty="0">
                <a:solidFill>
                  <a:srgbClr val="F3F3F3"/>
                </a:solidFill>
                <a:latin typeface="Roboto Cn" pitchFamily="2" charset="0"/>
                <a:ea typeface="Roboto Cn" pitchFamily="2" charset="0"/>
                <a:cs typeface="Roboto Lt"/>
                <a:sym typeface="Roboto Light"/>
              </a:rPr>
              <a:t>Coherencia</a:t>
            </a:r>
          </a:p>
          <a:p>
            <a:pPr marL="285750" lvl="2" indent="-285750">
              <a:lnSpc>
                <a:spcPct val="115000"/>
              </a:lnSpc>
              <a:buSzPts val="1800"/>
              <a:buFont typeface="Arial" panose="020B0604020202020204" pitchFamily="34" charset="0"/>
              <a:buChar char="•"/>
            </a:pPr>
            <a:r>
              <a:rPr lang="es-CL" sz="1800" dirty="0">
                <a:solidFill>
                  <a:srgbClr val="F3F3F3"/>
                </a:solidFill>
                <a:latin typeface="Roboto Cn" pitchFamily="2" charset="0"/>
                <a:ea typeface="Roboto Cn" pitchFamily="2" charset="0"/>
                <a:cs typeface="Roboto Lt"/>
                <a:sym typeface="Roboto Light"/>
              </a:rPr>
              <a:t>Aislamiento</a:t>
            </a:r>
          </a:p>
          <a:p>
            <a:pPr marL="285750" lvl="2" indent="-285750">
              <a:lnSpc>
                <a:spcPct val="115000"/>
              </a:lnSpc>
              <a:buSzPts val="1800"/>
              <a:buFont typeface="Arial" panose="020B0604020202020204" pitchFamily="34" charset="0"/>
              <a:buChar char="•"/>
            </a:pPr>
            <a:r>
              <a:rPr lang="es-CL" sz="1800" dirty="0">
                <a:solidFill>
                  <a:srgbClr val="F3F3F3"/>
                </a:solidFill>
                <a:latin typeface="Roboto Cn" pitchFamily="2" charset="0"/>
                <a:ea typeface="Roboto Cn" pitchFamily="2" charset="0"/>
                <a:cs typeface="Roboto Lt"/>
                <a:sym typeface="Roboto Light"/>
              </a:rPr>
              <a:t>Durabilidad</a:t>
            </a:r>
          </a:p>
          <a:p>
            <a:pPr marL="285750" lvl="1" indent="-285750">
              <a:lnSpc>
                <a:spcPct val="115000"/>
              </a:lnSpc>
              <a:buSzPts val="1800"/>
              <a:buFont typeface="Arial" panose="020B0604020202020204" pitchFamily="34" charset="0"/>
              <a:buChar char="•"/>
            </a:pPr>
            <a:endParaRPr lang="es-CL" sz="1800" dirty="0">
              <a:solidFill>
                <a:srgbClr val="F3F3F3"/>
              </a:solidFill>
              <a:latin typeface="Roboto Cn" pitchFamily="2" charset="0"/>
              <a:ea typeface="Roboto Cn" pitchFamily="2" charset="0"/>
              <a:cs typeface="Roboto Lt"/>
              <a:sym typeface="Roboto Light"/>
            </a:endParaRPr>
          </a:p>
        </p:txBody>
      </p:sp>
      <p:sp>
        <p:nvSpPr>
          <p:cNvPr id="78" name="Google Shape;78;p3"/>
          <p:cNvSpPr txBox="1"/>
          <p:nvPr/>
        </p:nvSpPr>
        <p:spPr>
          <a:xfrm>
            <a:off x="4539262" y="982443"/>
            <a:ext cx="34740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CL" sz="2400" b="1" u="none" strike="noStrike" cap="none" dirty="0"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Roboto Bk"/>
                <a:sym typeface="Roboto Black"/>
              </a:rPr>
              <a:t>OBJETIVOS </a:t>
            </a:r>
            <a:endParaRPr sz="2400" b="1" u="none" strike="noStrike" cap="none" dirty="0">
              <a:solidFill>
                <a:schemeClr val="bg1"/>
              </a:solidFill>
              <a:latin typeface="Roboto" pitchFamily="2" charset="0"/>
              <a:ea typeface="Roboto" pitchFamily="2" charset="0"/>
              <a:cs typeface="Roboto Bk"/>
              <a:sym typeface="Roboto Black"/>
            </a:endParaRPr>
          </a:p>
        </p:txBody>
      </p:sp>
      <p:pic>
        <p:nvPicPr>
          <p:cNvPr id="7" name="Picture 2" descr="UNAB - fondo transparente - logo color con texto azul">
            <a:extLst>
              <a:ext uri="{FF2B5EF4-FFF2-40B4-BE49-F238E27FC236}">
                <a16:creationId xmlns:a16="http://schemas.microsoft.com/office/drawing/2014/main" id="{7553A337-D18E-4348-89A9-465A59652E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642" y="1550223"/>
            <a:ext cx="1600011" cy="1345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4570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0"/>
          <p:cNvSpPr/>
          <p:nvPr/>
        </p:nvSpPr>
        <p:spPr>
          <a:xfrm>
            <a:off x="320040" y="45929"/>
            <a:ext cx="5385732" cy="51435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0"/>
          <p:cNvSpPr/>
          <p:nvPr/>
        </p:nvSpPr>
        <p:spPr>
          <a:xfrm>
            <a:off x="-2249756" y="303872"/>
            <a:ext cx="4535756" cy="4535756"/>
          </a:xfrm>
          <a:custGeom>
            <a:avLst/>
            <a:gdLst/>
            <a:ahLst/>
            <a:cxnLst/>
            <a:rect l="l" t="t" r="r" b="b"/>
            <a:pathLst>
              <a:path w="1708150" h="1708150" extrusionOk="0">
                <a:moveTo>
                  <a:pt x="853440" y="1708150"/>
                </a:moveTo>
                <a:cubicBezTo>
                  <a:pt x="383540" y="1708150"/>
                  <a:pt x="0" y="1324610"/>
                  <a:pt x="0" y="853440"/>
                </a:cubicBezTo>
                <a:cubicBezTo>
                  <a:pt x="0" y="383540"/>
                  <a:pt x="383540" y="0"/>
                  <a:pt x="853440" y="0"/>
                </a:cubicBezTo>
                <a:cubicBezTo>
                  <a:pt x="1324610" y="0"/>
                  <a:pt x="1706880" y="383540"/>
                  <a:pt x="1706880" y="853440"/>
                </a:cubicBezTo>
                <a:cubicBezTo>
                  <a:pt x="1708150" y="1324610"/>
                  <a:pt x="1324610" y="1708150"/>
                  <a:pt x="853440" y="1708150"/>
                </a:cubicBezTo>
                <a:close/>
                <a:moveTo>
                  <a:pt x="853440" y="469900"/>
                </a:moveTo>
                <a:cubicBezTo>
                  <a:pt x="642620" y="469900"/>
                  <a:pt x="469900" y="642620"/>
                  <a:pt x="469900" y="853440"/>
                </a:cubicBezTo>
                <a:cubicBezTo>
                  <a:pt x="469900" y="1064260"/>
                  <a:pt x="642620" y="1236980"/>
                  <a:pt x="853440" y="1236980"/>
                </a:cubicBezTo>
                <a:cubicBezTo>
                  <a:pt x="1064260" y="1236980"/>
                  <a:pt x="1236980" y="1064260"/>
                  <a:pt x="1236980" y="853440"/>
                </a:cubicBezTo>
                <a:cubicBezTo>
                  <a:pt x="1236980" y="642620"/>
                  <a:pt x="1065530" y="469900"/>
                  <a:pt x="853440" y="469900"/>
                </a:cubicBezTo>
                <a:close/>
              </a:path>
            </a:pathLst>
          </a:custGeom>
          <a:solidFill>
            <a:srgbClr val="32D1D5">
              <a:alpha val="6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0"/>
          <p:cNvSpPr/>
          <p:nvPr/>
        </p:nvSpPr>
        <p:spPr>
          <a:xfrm>
            <a:off x="2413955" y="3608311"/>
            <a:ext cx="1225823" cy="1231317"/>
          </a:xfrm>
          <a:custGeom>
            <a:avLst/>
            <a:gdLst/>
            <a:ahLst/>
            <a:cxnLst/>
            <a:rect l="l" t="t" r="r" b="b"/>
            <a:pathLst>
              <a:path w="6321665" h="6350000" extrusionOk="0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F074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7" name="Google Shape;157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43200" y="-22651"/>
            <a:ext cx="6400800" cy="521208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10"/>
          <p:cNvSpPr txBox="1"/>
          <p:nvPr/>
        </p:nvSpPr>
        <p:spPr>
          <a:xfrm>
            <a:off x="5165059" y="1091229"/>
            <a:ext cx="3299209" cy="464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997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513" b="1" i="0" u="none" strike="noStrike" cap="none" dirty="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ACID “</a:t>
            </a:r>
            <a:r>
              <a:rPr lang="es-CL" sz="2513" b="1" i="0" u="none" strike="noStrike" cap="none" dirty="0" err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compliant</a:t>
            </a:r>
            <a:r>
              <a:rPr lang="es-CL" sz="2513" b="1" i="0" u="none" strike="noStrike" cap="none" dirty="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”</a:t>
            </a:r>
            <a:endParaRPr dirty="0"/>
          </a:p>
        </p:txBody>
      </p:sp>
      <p:cxnSp>
        <p:nvCxnSpPr>
          <p:cNvPr id="159" name="Google Shape;159;p10"/>
          <p:cNvCxnSpPr/>
          <p:nvPr/>
        </p:nvCxnSpPr>
        <p:spPr>
          <a:xfrm>
            <a:off x="5165059" y="1555267"/>
            <a:ext cx="683100" cy="0"/>
          </a:xfrm>
          <a:prstGeom prst="straightConnector1">
            <a:avLst/>
          </a:prstGeom>
          <a:noFill/>
          <a:ln w="38100" cap="flat" cmpd="sng">
            <a:solidFill>
              <a:srgbClr val="F0742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" name="Rectángulo 1">
            <a:extLst>
              <a:ext uri="{FF2B5EF4-FFF2-40B4-BE49-F238E27FC236}">
                <a16:creationId xmlns:a16="http://schemas.microsoft.com/office/drawing/2014/main" id="{86544247-790F-0345-BAC9-E86D39748338}"/>
              </a:ext>
            </a:extLst>
          </p:cNvPr>
          <p:cNvSpPr/>
          <p:nvPr/>
        </p:nvSpPr>
        <p:spPr>
          <a:xfrm>
            <a:off x="3438228" y="1790706"/>
            <a:ext cx="5385732" cy="2940549"/>
          </a:xfrm>
          <a:prstGeom prst="rect">
            <a:avLst/>
          </a:prstGeom>
          <a:solidFill>
            <a:srgbClr val="C00000"/>
          </a:solidFill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15000"/>
              </a:lnSpc>
              <a:buFont typeface="Calibri" panose="020F0502020204030204" pitchFamily="34" charset="0"/>
              <a:buChar char="•"/>
            </a:pPr>
            <a:r>
              <a:rPr lang="es-ES" sz="1800" b="1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Atomicidad: </a:t>
            </a:r>
            <a:r>
              <a:rPr lang="es-ES" sz="1800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Garantiza que todas las operaciones dentro de la unidad de trabajo se completen con éxito; de lo contrario, la transacción se aborta en el punto de falla y las operaciones anteriores se revierten a su estado anterior.</a:t>
            </a:r>
          </a:p>
          <a:p>
            <a:pPr marL="342900" lvl="0" indent="-342900" algn="just">
              <a:lnSpc>
                <a:spcPct val="115000"/>
              </a:lnSpc>
              <a:buFont typeface="Calibri" panose="020F0502020204030204" pitchFamily="34" charset="0"/>
              <a:buChar char="•"/>
            </a:pPr>
            <a:endParaRPr lang="es-CL" sz="1800" dirty="0">
              <a:solidFill>
                <a:schemeClr val="bg2">
                  <a:lumMod val="40000"/>
                  <a:lumOff val="60000"/>
                </a:schemeClr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buFont typeface="Calibri" panose="020F0502020204030204" pitchFamily="34" charset="0"/>
              <a:buChar char="•"/>
            </a:pPr>
            <a:r>
              <a:rPr lang="es-ES" sz="1800" b="1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Coherencia:</a:t>
            </a:r>
            <a:r>
              <a:rPr lang="es-ES" sz="1800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Garantiza que la base de datos cambie correctamente de estado tras una transacción confirmada con éxito.</a:t>
            </a:r>
            <a:endParaRPr lang="es-CL" sz="1800" dirty="0">
              <a:solidFill>
                <a:schemeClr val="bg1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2795</TotalTime>
  <Words>344</Words>
  <Application>Microsoft Office PowerPoint</Application>
  <PresentationFormat>Presentación en pantalla (16:9)</PresentationFormat>
  <Paragraphs>69</Paragraphs>
  <Slides>17</Slides>
  <Notes>17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7" baseType="lpstr">
      <vt:lpstr>Roboto Bk</vt:lpstr>
      <vt:lpstr>Calibri</vt:lpstr>
      <vt:lpstr>Roboto Cn</vt:lpstr>
      <vt:lpstr>Raleway</vt:lpstr>
      <vt:lpstr>Roboto</vt:lpstr>
      <vt:lpstr>Halant</vt:lpstr>
      <vt:lpstr>Arial</vt:lpstr>
      <vt:lpstr>Open Sans</vt:lpstr>
      <vt:lpstr>Wingdings</vt:lpstr>
      <vt:lpstr>Simple Light</vt:lpstr>
      <vt:lpstr>Presentación de PowerPoint</vt:lpstr>
      <vt:lpstr>Presentación de PowerPoint</vt:lpstr>
      <vt:lpstr>¿Qué es una transacción y por qué son importantes?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Confirmación de una transacción</vt:lpstr>
      <vt:lpstr>Presentación de PowerPoint</vt:lpstr>
      <vt:lpstr>Vuelta atrás de una transacción</vt:lpstr>
      <vt:lpstr>Presentación de PowerPoint</vt:lpstr>
      <vt:lpstr>Modo autocommit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56962</dc:creator>
  <cp:lastModifiedBy>Oscar</cp:lastModifiedBy>
  <cp:revision>31</cp:revision>
  <dcterms:modified xsi:type="dcterms:W3CDTF">2023-01-26T14:27:36Z</dcterms:modified>
</cp:coreProperties>
</file>