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Microsoft_Equation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61" r:id="rId2"/>
    <p:sldId id="363" r:id="rId3"/>
    <p:sldId id="348" r:id="rId4"/>
    <p:sldId id="349" r:id="rId5"/>
    <p:sldId id="351" r:id="rId6"/>
    <p:sldId id="353" r:id="rId7"/>
    <p:sldId id="354" r:id="rId8"/>
    <p:sldId id="362" r:id="rId9"/>
    <p:sldId id="352" r:id="rId10"/>
    <p:sldId id="355" r:id="rId11"/>
    <p:sldId id="257" r:id="rId12"/>
    <p:sldId id="312" r:id="rId13"/>
    <p:sldId id="313" r:id="rId14"/>
    <p:sldId id="259" r:id="rId15"/>
    <p:sldId id="260" r:id="rId16"/>
    <p:sldId id="314" r:id="rId17"/>
    <p:sldId id="315" r:id="rId18"/>
    <p:sldId id="356" r:id="rId19"/>
    <p:sldId id="316" r:id="rId20"/>
    <p:sldId id="263" r:id="rId21"/>
    <p:sldId id="318" r:id="rId22"/>
    <p:sldId id="359" r:id="rId23"/>
    <p:sldId id="364" r:id="rId24"/>
    <p:sldId id="269" r:id="rId25"/>
    <p:sldId id="274" r:id="rId26"/>
    <p:sldId id="278" r:id="rId27"/>
    <p:sldId id="299" r:id="rId28"/>
    <p:sldId id="300" r:id="rId29"/>
    <p:sldId id="345" r:id="rId30"/>
    <p:sldId id="302" r:id="rId31"/>
    <p:sldId id="304" r:id="rId32"/>
    <p:sldId id="307" r:id="rId33"/>
    <p:sldId id="360" r:id="rId34"/>
    <p:sldId id="310" r:id="rId35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rgbClr val="FF0000"/>
        </a:solidFill>
        <a:latin typeface="Arial Narrow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rgbClr val="FF0000"/>
        </a:solidFill>
        <a:latin typeface="Arial Narrow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rgbClr val="FF0000"/>
        </a:solidFill>
        <a:latin typeface="Arial Narrow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rgbClr val="FF0000"/>
        </a:solidFill>
        <a:latin typeface="Arial Narrow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rgbClr val="FF0000"/>
        </a:solidFill>
        <a:latin typeface="Arial Narrow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rgbClr val="FF0000"/>
        </a:solidFill>
        <a:latin typeface="Arial Narrow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rgbClr val="FF0000"/>
        </a:solidFill>
        <a:latin typeface="Arial Narrow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rgbClr val="FF0000"/>
        </a:solidFill>
        <a:latin typeface="Arial Narrow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rgbClr val="FF0000"/>
        </a:solidFill>
        <a:latin typeface="Arial Narrow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8080"/>
    <a:srgbClr val="FF3300"/>
    <a:srgbClr val="FF9900"/>
    <a:srgbClr val="2C2CB0"/>
    <a:srgbClr val="00FFFF"/>
    <a:srgbClr val="D1D1D1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756"/>
    </p:cViewPr>
  </p:sorterViewPr>
  <p:notesViewPr>
    <p:cSldViewPr>
      <p:cViewPr varScale="1">
        <p:scale>
          <a:sx n="35" d="100"/>
          <a:sy n="35" d="100"/>
        </p:scale>
        <p:origin x="-141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12.wmf"/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202C2325-AA24-864B-9E9F-10549EBBFD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08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774EC361-DED2-E649-B8CB-671D3E6BB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024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1A51B-36D9-134C-A9E6-EE916048DC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3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CF728-3041-424F-B4FB-F95A371AE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6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9F7C7-8B2F-8B46-83A4-66C3A2C61C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0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D7725-16CF-FB49-A2D4-15E40ADC35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5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916D3-17A4-C64C-9734-F1E7204B1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1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79123-E8A3-EA49-BA5D-3626EC1ECF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7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0BC83C-51B3-CC42-A5B5-B41F63C503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8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2EE92-9A09-5F4A-AB64-175BE7C0B6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6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8FF45-4F7B-B544-8A9F-3DAACBBFF2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0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AB143-6388-C74B-AE12-0949CD40C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8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572A3-44C5-3A44-A7BF-8973A41BF8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7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7B8ED9E0-35AD-4947-8AB4-AC883D1EF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14"/>
          <p:cNvSpPr>
            <a:spLocks/>
          </p:cNvSpPr>
          <p:nvPr/>
        </p:nvSpPr>
        <p:spPr bwMode="auto">
          <a:xfrm>
            <a:off x="4932363" y="928688"/>
            <a:ext cx="744537" cy="784225"/>
          </a:xfrm>
          <a:custGeom>
            <a:avLst/>
            <a:gdLst>
              <a:gd name="T0" fmla="*/ 1181951694 w 469"/>
              <a:gd name="T1" fmla="*/ 572076263 h 494"/>
              <a:gd name="T2" fmla="*/ 1159271096 w 469"/>
              <a:gd name="T3" fmla="*/ 446068450 h 494"/>
              <a:gd name="T4" fmla="*/ 1126508293 w 469"/>
              <a:gd name="T5" fmla="*/ 355342825 h 494"/>
              <a:gd name="T6" fmla="*/ 1071064893 w 469"/>
              <a:gd name="T7" fmla="*/ 262096250 h 494"/>
              <a:gd name="T8" fmla="*/ 1005540875 w 469"/>
              <a:gd name="T9" fmla="*/ 183972200 h 494"/>
              <a:gd name="T10" fmla="*/ 940016856 w 469"/>
              <a:gd name="T11" fmla="*/ 115927188 h 494"/>
              <a:gd name="T12" fmla="*/ 829130056 w 469"/>
              <a:gd name="T13" fmla="*/ 57964388 h 494"/>
              <a:gd name="T14" fmla="*/ 740925440 w 469"/>
              <a:gd name="T15" fmla="*/ 22682200 h 494"/>
              <a:gd name="T16" fmla="*/ 640119258 w 469"/>
              <a:gd name="T17" fmla="*/ 0 h 494"/>
              <a:gd name="T18" fmla="*/ 541832436 w 469"/>
              <a:gd name="T19" fmla="*/ 0 h 494"/>
              <a:gd name="T20" fmla="*/ 430945636 w 469"/>
              <a:gd name="T21" fmla="*/ 22682200 h 494"/>
              <a:gd name="T22" fmla="*/ 342741020 w 469"/>
              <a:gd name="T23" fmla="*/ 57964388 h 494"/>
              <a:gd name="T24" fmla="*/ 264615435 w 469"/>
              <a:gd name="T25" fmla="*/ 115927188 h 494"/>
              <a:gd name="T26" fmla="*/ 166330201 w 469"/>
              <a:gd name="T27" fmla="*/ 183972200 h 494"/>
              <a:gd name="T28" fmla="*/ 100806182 w 469"/>
              <a:gd name="T29" fmla="*/ 262096250 h 494"/>
              <a:gd name="T30" fmla="*/ 55443400 w 469"/>
              <a:gd name="T31" fmla="*/ 355342825 h 494"/>
              <a:gd name="T32" fmla="*/ 22680597 w 469"/>
              <a:gd name="T33" fmla="*/ 446068450 h 494"/>
              <a:gd name="T34" fmla="*/ 0 w 469"/>
              <a:gd name="T35" fmla="*/ 572076263 h 494"/>
              <a:gd name="T36" fmla="*/ 0 w 469"/>
              <a:gd name="T37" fmla="*/ 685482500 h 494"/>
              <a:gd name="T38" fmla="*/ 22680597 w 469"/>
              <a:gd name="T39" fmla="*/ 788809700 h 494"/>
              <a:gd name="T40" fmla="*/ 55443400 w 469"/>
              <a:gd name="T41" fmla="*/ 879535325 h 494"/>
              <a:gd name="T42" fmla="*/ 100806182 w 469"/>
              <a:gd name="T43" fmla="*/ 970260950 h 494"/>
              <a:gd name="T44" fmla="*/ 166330201 w 469"/>
              <a:gd name="T45" fmla="*/ 1050905950 h 494"/>
              <a:gd name="T46" fmla="*/ 264615435 w 469"/>
              <a:gd name="T47" fmla="*/ 1131550950 h 494"/>
              <a:gd name="T48" fmla="*/ 342741020 w 469"/>
              <a:gd name="T49" fmla="*/ 1189513750 h 494"/>
              <a:gd name="T50" fmla="*/ 430945636 w 469"/>
              <a:gd name="T51" fmla="*/ 1222276575 h 494"/>
              <a:gd name="T52" fmla="*/ 541832436 w 469"/>
              <a:gd name="T53" fmla="*/ 1244957188 h 494"/>
              <a:gd name="T54" fmla="*/ 640119258 w 469"/>
              <a:gd name="T55" fmla="*/ 1244957188 h 494"/>
              <a:gd name="T56" fmla="*/ 740925440 w 469"/>
              <a:gd name="T57" fmla="*/ 1222276575 h 494"/>
              <a:gd name="T58" fmla="*/ 829130056 w 469"/>
              <a:gd name="T59" fmla="*/ 1189513750 h 494"/>
              <a:gd name="T60" fmla="*/ 940016856 w 469"/>
              <a:gd name="T61" fmla="*/ 1131550950 h 494"/>
              <a:gd name="T62" fmla="*/ 1005540875 w 469"/>
              <a:gd name="T63" fmla="*/ 1050905950 h 494"/>
              <a:gd name="T64" fmla="*/ 1071064893 w 469"/>
              <a:gd name="T65" fmla="*/ 970260950 h 494"/>
              <a:gd name="T66" fmla="*/ 1126508293 w 469"/>
              <a:gd name="T67" fmla="*/ 879535325 h 494"/>
              <a:gd name="T68" fmla="*/ 1159271096 w 469"/>
              <a:gd name="T69" fmla="*/ 788809700 h 494"/>
              <a:gd name="T70" fmla="*/ 1181951694 w 469"/>
              <a:gd name="T71" fmla="*/ 685482500 h 494"/>
              <a:gd name="T72" fmla="*/ 1181951694 w 469"/>
              <a:gd name="T73" fmla="*/ 627519700 h 49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469" h="494">
                <a:moveTo>
                  <a:pt x="469" y="249"/>
                </a:moveTo>
                <a:lnTo>
                  <a:pt x="469" y="227"/>
                </a:lnTo>
                <a:lnTo>
                  <a:pt x="465" y="200"/>
                </a:lnTo>
                <a:lnTo>
                  <a:pt x="460" y="177"/>
                </a:lnTo>
                <a:lnTo>
                  <a:pt x="456" y="159"/>
                </a:lnTo>
                <a:lnTo>
                  <a:pt x="447" y="141"/>
                </a:lnTo>
                <a:lnTo>
                  <a:pt x="438" y="123"/>
                </a:lnTo>
                <a:lnTo>
                  <a:pt x="425" y="104"/>
                </a:lnTo>
                <a:lnTo>
                  <a:pt x="417" y="86"/>
                </a:lnTo>
                <a:lnTo>
                  <a:pt x="399" y="73"/>
                </a:lnTo>
                <a:lnTo>
                  <a:pt x="386" y="59"/>
                </a:lnTo>
                <a:lnTo>
                  <a:pt x="373" y="46"/>
                </a:lnTo>
                <a:lnTo>
                  <a:pt x="351" y="36"/>
                </a:lnTo>
                <a:lnTo>
                  <a:pt x="329" y="23"/>
                </a:lnTo>
                <a:lnTo>
                  <a:pt x="311" y="18"/>
                </a:lnTo>
                <a:lnTo>
                  <a:pt x="294" y="9"/>
                </a:lnTo>
                <a:lnTo>
                  <a:pt x="276" y="5"/>
                </a:lnTo>
                <a:lnTo>
                  <a:pt x="254" y="0"/>
                </a:lnTo>
                <a:lnTo>
                  <a:pt x="237" y="0"/>
                </a:lnTo>
                <a:lnTo>
                  <a:pt x="215" y="0"/>
                </a:lnTo>
                <a:lnTo>
                  <a:pt x="193" y="5"/>
                </a:lnTo>
                <a:lnTo>
                  <a:pt x="171" y="9"/>
                </a:lnTo>
                <a:lnTo>
                  <a:pt x="154" y="18"/>
                </a:lnTo>
                <a:lnTo>
                  <a:pt x="136" y="23"/>
                </a:lnTo>
                <a:lnTo>
                  <a:pt x="118" y="36"/>
                </a:lnTo>
                <a:lnTo>
                  <a:pt x="105" y="46"/>
                </a:lnTo>
                <a:lnTo>
                  <a:pt x="79" y="59"/>
                </a:lnTo>
                <a:lnTo>
                  <a:pt x="66" y="73"/>
                </a:lnTo>
                <a:lnTo>
                  <a:pt x="53" y="86"/>
                </a:lnTo>
                <a:lnTo>
                  <a:pt x="40" y="104"/>
                </a:lnTo>
                <a:lnTo>
                  <a:pt x="31" y="123"/>
                </a:lnTo>
                <a:lnTo>
                  <a:pt x="22" y="141"/>
                </a:lnTo>
                <a:lnTo>
                  <a:pt x="13" y="159"/>
                </a:lnTo>
                <a:lnTo>
                  <a:pt x="9" y="177"/>
                </a:lnTo>
                <a:lnTo>
                  <a:pt x="4" y="200"/>
                </a:lnTo>
                <a:lnTo>
                  <a:pt x="0" y="227"/>
                </a:lnTo>
                <a:lnTo>
                  <a:pt x="0" y="249"/>
                </a:lnTo>
                <a:lnTo>
                  <a:pt x="0" y="272"/>
                </a:lnTo>
                <a:lnTo>
                  <a:pt x="4" y="290"/>
                </a:lnTo>
                <a:lnTo>
                  <a:pt x="9" y="313"/>
                </a:lnTo>
                <a:lnTo>
                  <a:pt x="13" y="331"/>
                </a:lnTo>
                <a:lnTo>
                  <a:pt x="22" y="349"/>
                </a:lnTo>
                <a:lnTo>
                  <a:pt x="31" y="367"/>
                </a:lnTo>
                <a:lnTo>
                  <a:pt x="40" y="385"/>
                </a:lnTo>
                <a:lnTo>
                  <a:pt x="53" y="404"/>
                </a:lnTo>
                <a:lnTo>
                  <a:pt x="66" y="417"/>
                </a:lnTo>
                <a:lnTo>
                  <a:pt x="79" y="431"/>
                </a:lnTo>
                <a:lnTo>
                  <a:pt x="105" y="449"/>
                </a:lnTo>
                <a:lnTo>
                  <a:pt x="118" y="458"/>
                </a:lnTo>
                <a:lnTo>
                  <a:pt x="136" y="472"/>
                </a:lnTo>
                <a:lnTo>
                  <a:pt x="154" y="481"/>
                </a:lnTo>
                <a:lnTo>
                  <a:pt x="171" y="485"/>
                </a:lnTo>
                <a:lnTo>
                  <a:pt x="193" y="490"/>
                </a:lnTo>
                <a:lnTo>
                  <a:pt x="215" y="494"/>
                </a:lnTo>
                <a:lnTo>
                  <a:pt x="237" y="494"/>
                </a:lnTo>
                <a:lnTo>
                  <a:pt x="254" y="494"/>
                </a:lnTo>
                <a:lnTo>
                  <a:pt x="276" y="490"/>
                </a:lnTo>
                <a:lnTo>
                  <a:pt x="294" y="485"/>
                </a:lnTo>
                <a:lnTo>
                  <a:pt x="311" y="481"/>
                </a:lnTo>
                <a:lnTo>
                  <a:pt x="329" y="472"/>
                </a:lnTo>
                <a:lnTo>
                  <a:pt x="351" y="458"/>
                </a:lnTo>
                <a:lnTo>
                  <a:pt x="373" y="449"/>
                </a:lnTo>
                <a:lnTo>
                  <a:pt x="386" y="431"/>
                </a:lnTo>
                <a:lnTo>
                  <a:pt x="399" y="417"/>
                </a:lnTo>
                <a:lnTo>
                  <a:pt x="417" y="404"/>
                </a:lnTo>
                <a:lnTo>
                  <a:pt x="425" y="385"/>
                </a:lnTo>
                <a:lnTo>
                  <a:pt x="438" y="367"/>
                </a:lnTo>
                <a:lnTo>
                  <a:pt x="447" y="349"/>
                </a:lnTo>
                <a:lnTo>
                  <a:pt x="456" y="331"/>
                </a:lnTo>
                <a:lnTo>
                  <a:pt x="460" y="313"/>
                </a:lnTo>
                <a:lnTo>
                  <a:pt x="465" y="290"/>
                </a:lnTo>
                <a:lnTo>
                  <a:pt x="469" y="272"/>
                </a:lnTo>
                <a:lnTo>
                  <a:pt x="469" y="249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Freeform 16"/>
          <p:cNvSpPr>
            <a:spLocks/>
          </p:cNvSpPr>
          <p:nvPr/>
        </p:nvSpPr>
        <p:spPr bwMode="auto">
          <a:xfrm>
            <a:off x="4711700" y="863600"/>
            <a:ext cx="557213" cy="604838"/>
          </a:xfrm>
          <a:custGeom>
            <a:avLst/>
            <a:gdLst>
              <a:gd name="T0" fmla="*/ 541834874 w 351"/>
              <a:gd name="T1" fmla="*/ 892136050 h 381"/>
              <a:gd name="T2" fmla="*/ 509072019 w 351"/>
              <a:gd name="T3" fmla="*/ 902216683 h 381"/>
              <a:gd name="T4" fmla="*/ 476310752 w 351"/>
              <a:gd name="T5" fmla="*/ 927418267 h 381"/>
              <a:gd name="T6" fmla="*/ 443547898 w 351"/>
              <a:gd name="T7" fmla="*/ 937498900 h 381"/>
              <a:gd name="T8" fmla="*/ 420867265 w 351"/>
              <a:gd name="T9" fmla="*/ 950100485 h 381"/>
              <a:gd name="T10" fmla="*/ 388104411 w 351"/>
              <a:gd name="T11" fmla="*/ 960181119 h 381"/>
              <a:gd name="T12" fmla="*/ 365423778 w 351"/>
              <a:gd name="T13" fmla="*/ 960181119 h 381"/>
              <a:gd name="T14" fmla="*/ 332660924 w 351"/>
              <a:gd name="T15" fmla="*/ 960181119 h 381"/>
              <a:gd name="T16" fmla="*/ 299899657 w 351"/>
              <a:gd name="T17" fmla="*/ 960181119 h 381"/>
              <a:gd name="T18" fmla="*/ 277217436 w 351"/>
              <a:gd name="T19" fmla="*/ 960181119 h 381"/>
              <a:gd name="T20" fmla="*/ 244456169 w 351"/>
              <a:gd name="T21" fmla="*/ 950100485 h 381"/>
              <a:gd name="T22" fmla="*/ 221773949 w 351"/>
              <a:gd name="T23" fmla="*/ 937498900 h 381"/>
              <a:gd name="T24" fmla="*/ 189012682 w 351"/>
              <a:gd name="T25" fmla="*/ 927418267 h 381"/>
              <a:gd name="T26" fmla="*/ 166330462 w 351"/>
              <a:gd name="T27" fmla="*/ 902216683 h 381"/>
              <a:gd name="T28" fmla="*/ 143649829 w 351"/>
              <a:gd name="T29" fmla="*/ 892136050 h 381"/>
              <a:gd name="T30" fmla="*/ 110886975 w 351"/>
              <a:gd name="T31" fmla="*/ 869455419 h 381"/>
              <a:gd name="T32" fmla="*/ 100806340 w 351"/>
              <a:gd name="T33" fmla="*/ 846773200 h 381"/>
              <a:gd name="T34" fmla="*/ 78125708 w 351"/>
              <a:gd name="T35" fmla="*/ 834173202 h 381"/>
              <a:gd name="T36" fmla="*/ 55443487 w 351"/>
              <a:gd name="T37" fmla="*/ 801410350 h 381"/>
              <a:gd name="T38" fmla="*/ 45362853 w 351"/>
              <a:gd name="T39" fmla="*/ 788810352 h 381"/>
              <a:gd name="T40" fmla="*/ 22682220 w 351"/>
              <a:gd name="T41" fmla="*/ 756047500 h 381"/>
              <a:gd name="T42" fmla="*/ 12601586 w 351"/>
              <a:gd name="T43" fmla="*/ 730845917 h 381"/>
              <a:gd name="T44" fmla="*/ 0 w 351"/>
              <a:gd name="T45" fmla="*/ 698084652 h 381"/>
              <a:gd name="T46" fmla="*/ 0 w 351"/>
              <a:gd name="T47" fmla="*/ 662802435 h 381"/>
              <a:gd name="T48" fmla="*/ 0 w 351"/>
              <a:gd name="T49" fmla="*/ 630039583 h 381"/>
              <a:gd name="T50" fmla="*/ 0 w 351"/>
              <a:gd name="T51" fmla="*/ 594757367 h 381"/>
              <a:gd name="T52" fmla="*/ 0 w 351"/>
              <a:gd name="T53" fmla="*/ 559475150 h 381"/>
              <a:gd name="T54" fmla="*/ 0 w 351"/>
              <a:gd name="T55" fmla="*/ 526713885 h 381"/>
              <a:gd name="T56" fmla="*/ 0 w 351"/>
              <a:gd name="T57" fmla="*/ 491431669 h 381"/>
              <a:gd name="T58" fmla="*/ 12601586 w 351"/>
              <a:gd name="T59" fmla="*/ 468749450 h 381"/>
              <a:gd name="T60" fmla="*/ 22682220 w 351"/>
              <a:gd name="T61" fmla="*/ 435988185 h 381"/>
              <a:gd name="T62" fmla="*/ 45362853 w 351"/>
              <a:gd name="T63" fmla="*/ 413305967 h 381"/>
              <a:gd name="T64" fmla="*/ 55443487 w 351"/>
              <a:gd name="T65" fmla="*/ 390625335 h 381"/>
              <a:gd name="T66" fmla="*/ 342741558 w 351"/>
              <a:gd name="T67" fmla="*/ 0 h 381"/>
              <a:gd name="T68" fmla="*/ 884576431 w 351"/>
              <a:gd name="T69" fmla="*/ 491431669 h 381"/>
              <a:gd name="T70" fmla="*/ 551915508 w 351"/>
              <a:gd name="T71" fmla="*/ 879536052 h 381"/>
              <a:gd name="T72" fmla="*/ 541834874 w 351"/>
              <a:gd name="T73" fmla="*/ 892136050 h 381"/>
              <a:gd name="T74" fmla="*/ 541834874 w 351"/>
              <a:gd name="T75" fmla="*/ 892136050 h 38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51" h="381">
                <a:moveTo>
                  <a:pt x="215" y="354"/>
                </a:moveTo>
                <a:lnTo>
                  <a:pt x="202" y="358"/>
                </a:lnTo>
                <a:lnTo>
                  <a:pt x="189" y="368"/>
                </a:lnTo>
                <a:lnTo>
                  <a:pt x="176" y="372"/>
                </a:lnTo>
                <a:lnTo>
                  <a:pt x="167" y="377"/>
                </a:lnTo>
                <a:lnTo>
                  <a:pt x="154" y="381"/>
                </a:lnTo>
                <a:lnTo>
                  <a:pt x="145" y="381"/>
                </a:lnTo>
                <a:lnTo>
                  <a:pt x="132" y="381"/>
                </a:lnTo>
                <a:lnTo>
                  <a:pt x="119" y="381"/>
                </a:lnTo>
                <a:lnTo>
                  <a:pt x="110" y="381"/>
                </a:lnTo>
                <a:lnTo>
                  <a:pt x="97" y="377"/>
                </a:lnTo>
                <a:lnTo>
                  <a:pt x="88" y="372"/>
                </a:lnTo>
                <a:lnTo>
                  <a:pt x="75" y="368"/>
                </a:lnTo>
                <a:lnTo>
                  <a:pt x="66" y="358"/>
                </a:lnTo>
                <a:lnTo>
                  <a:pt x="57" y="354"/>
                </a:lnTo>
                <a:lnTo>
                  <a:pt x="44" y="345"/>
                </a:lnTo>
                <a:lnTo>
                  <a:pt x="40" y="336"/>
                </a:lnTo>
                <a:lnTo>
                  <a:pt x="31" y="331"/>
                </a:lnTo>
                <a:lnTo>
                  <a:pt x="22" y="318"/>
                </a:lnTo>
                <a:lnTo>
                  <a:pt x="18" y="313"/>
                </a:lnTo>
                <a:lnTo>
                  <a:pt x="9" y="300"/>
                </a:lnTo>
                <a:lnTo>
                  <a:pt x="5" y="290"/>
                </a:lnTo>
                <a:lnTo>
                  <a:pt x="0" y="277"/>
                </a:lnTo>
                <a:lnTo>
                  <a:pt x="0" y="263"/>
                </a:lnTo>
                <a:lnTo>
                  <a:pt x="0" y="250"/>
                </a:lnTo>
                <a:lnTo>
                  <a:pt x="0" y="236"/>
                </a:lnTo>
                <a:lnTo>
                  <a:pt x="0" y="222"/>
                </a:lnTo>
                <a:lnTo>
                  <a:pt x="0" y="209"/>
                </a:lnTo>
                <a:lnTo>
                  <a:pt x="0" y="195"/>
                </a:lnTo>
                <a:lnTo>
                  <a:pt x="5" y="186"/>
                </a:lnTo>
                <a:lnTo>
                  <a:pt x="9" y="173"/>
                </a:lnTo>
                <a:lnTo>
                  <a:pt x="18" y="164"/>
                </a:lnTo>
                <a:lnTo>
                  <a:pt x="22" y="155"/>
                </a:lnTo>
                <a:lnTo>
                  <a:pt x="136" y="0"/>
                </a:lnTo>
                <a:lnTo>
                  <a:pt x="351" y="195"/>
                </a:lnTo>
                <a:lnTo>
                  <a:pt x="219" y="349"/>
                </a:lnTo>
                <a:lnTo>
                  <a:pt x="215" y="354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2C2CB0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2C2CB0"/>
          </a:solidFill>
          <a:latin typeface="Arial Narrow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2C2CB0"/>
          </a:solidFill>
          <a:latin typeface="Arial Narrow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2C2CB0"/>
          </a:solidFill>
          <a:latin typeface="Arial Narrow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2C2CB0"/>
          </a:solidFill>
          <a:latin typeface="Arial Narrow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2C2CB0"/>
          </a:solidFill>
          <a:latin typeface="Arial Narrow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2C2CB0"/>
          </a:solidFill>
          <a:latin typeface="Arial Narrow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2C2CB0"/>
          </a:solidFill>
          <a:latin typeface="Arial Narrow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2C2CB0"/>
          </a:solidFill>
          <a:latin typeface="Arial Narrow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2C2CB0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2C2CB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2C2CB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C2CB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C2CB0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C2CB0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C2CB0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C2CB0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C2CB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0.w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11.w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12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3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5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ylervigen.com/spurious-correlation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Linear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CBE80B-5652-584D-BD82-C1FF649EA578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A187EA-6EB4-D24D-9BEF-9C575229B54E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>
                <a:cs typeface="+mj-cs"/>
              </a:rPr>
              <a:t>Drawing a 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Slope intercept</a:t>
            </a:r>
          </a:p>
          <a:p>
            <a:pPr>
              <a:lnSpc>
                <a:spcPct val="90000"/>
              </a:lnSpc>
              <a:defRPr/>
            </a:pPr>
            <a:endParaRPr lang="en-US" dirty="0" smtClean="0">
              <a:cs typeface="+mn-cs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dirty="0" smtClean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latin typeface="Symbol" charset="0"/>
              </a:rPr>
              <a:t>b</a:t>
            </a:r>
            <a:r>
              <a:rPr lang="en-US" sz="2400" baseline="-25000" dirty="0" smtClean="0"/>
              <a:t>0</a:t>
            </a:r>
            <a:r>
              <a:rPr lang="en-US" dirty="0" smtClean="0"/>
              <a:t> = y-intercept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latin typeface="Symbol" charset="0"/>
              </a:rPr>
              <a:t>b</a:t>
            </a:r>
            <a:r>
              <a:rPr lang="en-US" sz="2400" baseline="-25000" dirty="0" smtClean="0"/>
              <a:t>1</a:t>
            </a:r>
            <a:r>
              <a:rPr lang="en-US" dirty="0" smtClean="0"/>
              <a:t> = slope of the line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3057525" y="2624138"/>
          <a:ext cx="2516188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Equation" r:id="rId4" imgW="749300" imgH="215900" progId="Equation.3">
                  <p:embed/>
                </p:oleObj>
              </mc:Choice>
              <mc:Fallback>
                <p:oleObj name="Equation" r:id="rId4" imgW="7493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2624138"/>
                        <a:ext cx="2516188" cy="72548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>
                        <a:outerShdw blurRad="63500" dist="117088" dir="18636078" algn="ctr" rotWithShape="0">
                          <a:srgbClr val="2C2CB0">
                            <a:alpha val="74997"/>
                          </a:srgbClr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3" name="Group 19"/>
          <p:cNvGrpSpPr>
            <a:grpSpLocks/>
          </p:cNvGrpSpPr>
          <p:nvPr/>
        </p:nvGrpSpPr>
        <p:grpSpPr bwMode="auto">
          <a:xfrm>
            <a:off x="5410200" y="3962400"/>
            <a:ext cx="2667000" cy="1981200"/>
            <a:chOff x="3408" y="2496"/>
            <a:chExt cx="1680" cy="1248"/>
          </a:xfrm>
        </p:grpSpPr>
        <p:sp>
          <p:nvSpPr>
            <p:cNvPr id="5125" name="Line 5"/>
            <p:cNvSpPr>
              <a:spLocks noChangeShapeType="1"/>
            </p:cNvSpPr>
            <p:nvPr/>
          </p:nvSpPr>
          <p:spPr bwMode="auto">
            <a:xfrm>
              <a:off x="3408" y="2496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126" name="Line 6"/>
            <p:cNvSpPr>
              <a:spLocks noChangeShapeType="1"/>
            </p:cNvSpPr>
            <p:nvPr/>
          </p:nvSpPr>
          <p:spPr bwMode="auto">
            <a:xfrm>
              <a:off x="3408" y="3744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7832725" y="5867400"/>
            <a:ext cx="309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400">
                <a:solidFill>
                  <a:schemeClr val="tx1"/>
                </a:solidFill>
                <a:cs typeface="+mn-cs"/>
              </a:rPr>
              <a:t>x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5165725" y="3775075"/>
            <a:ext cx="309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400">
                <a:solidFill>
                  <a:schemeClr val="tx1"/>
                </a:solidFill>
                <a:cs typeface="+mn-cs"/>
              </a:rPr>
              <a:t>y</a:t>
            </a:r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 flipV="1">
            <a:off x="5410200" y="4114800"/>
            <a:ext cx="24384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5089525" y="5595938"/>
            <a:ext cx="3857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tx1"/>
                </a:solidFill>
                <a:latin typeface="Symbol" charset="0"/>
                <a:cs typeface="+mn-cs"/>
              </a:rPr>
              <a:t>b</a:t>
            </a:r>
            <a:r>
              <a:rPr lang="en-US" baseline="-25000">
                <a:solidFill>
                  <a:schemeClr val="tx1"/>
                </a:solidFill>
                <a:latin typeface="Times New Roman" charset="0"/>
                <a:cs typeface="+mn-cs"/>
              </a:rPr>
              <a:t>0</a:t>
            </a:r>
            <a:endParaRPr lang="en-US">
              <a:solidFill>
                <a:schemeClr val="tx1"/>
              </a:solidFill>
              <a:latin typeface="Times New Roman" charset="0"/>
              <a:cs typeface="+mn-cs"/>
            </a:endParaRPr>
          </a:p>
        </p:txBody>
      </p:sp>
      <p:sp>
        <p:nvSpPr>
          <p:cNvPr id="5133" name="Freeform 13"/>
          <p:cNvSpPr>
            <a:spLocks/>
          </p:cNvSpPr>
          <p:nvPr/>
        </p:nvSpPr>
        <p:spPr bwMode="auto">
          <a:xfrm>
            <a:off x="5638800" y="5105400"/>
            <a:ext cx="685800" cy="457200"/>
          </a:xfrm>
          <a:custGeom>
            <a:avLst/>
            <a:gdLst>
              <a:gd name="T0" fmla="*/ 0 w 432"/>
              <a:gd name="T1" fmla="*/ 288 h 288"/>
              <a:gd name="T2" fmla="*/ 432 w 432"/>
              <a:gd name="T3" fmla="*/ 288 h 288"/>
              <a:gd name="T4" fmla="*/ 432 w 432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288">
                <a:moveTo>
                  <a:pt x="0" y="288"/>
                </a:moveTo>
                <a:lnTo>
                  <a:pt x="432" y="288"/>
                </a:lnTo>
                <a:lnTo>
                  <a:pt x="43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5699125" y="5521325"/>
            <a:ext cx="528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Run</a:t>
            </a:r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6308725" y="5140325"/>
            <a:ext cx="55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Rise</a:t>
            </a:r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7146925" y="5214938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tx1"/>
                </a:solidFill>
                <a:latin typeface="Symbol" charset="0"/>
                <a:cs typeface="+mn-cs"/>
              </a:rPr>
              <a:t>b</a:t>
            </a:r>
            <a:r>
              <a:rPr lang="en-US" baseline="-25000">
                <a:solidFill>
                  <a:schemeClr val="tx1"/>
                </a:solidFill>
                <a:latin typeface="Symbol" charset="0"/>
                <a:cs typeface="+mn-cs"/>
              </a:rPr>
              <a:t>1</a:t>
            </a:r>
            <a:r>
              <a:rPr lang="en-US">
                <a:solidFill>
                  <a:schemeClr val="tx1"/>
                </a:solidFill>
                <a:cs typeface="+mn-cs"/>
              </a:rPr>
              <a:t> = Rise/Run</a:t>
            </a:r>
          </a:p>
        </p:txBody>
      </p:sp>
      <p:sp>
        <p:nvSpPr>
          <p:cNvPr id="5137" name="Line 17"/>
          <p:cNvSpPr>
            <a:spLocks noChangeShapeType="1"/>
          </p:cNvSpPr>
          <p:nvPr/>
        </p:nvSpPr>
        <p:spPr bwMode="auto">
          <a:xfrm flipH="1">
            <a:off x="5334000" y="5715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ECCE5-C24A-C74C-A618-5E0006D7E72C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>
                <a:cs typeface="+mj-cs"/>
              </a:rPr>
              <a:t>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n-cs"/>
              </a:rPr>
              <a:t>We will examine the relationship between quantitative variables x and y via a mathematical equation.</a:t>
            </a:r>
          </a:p>
          <a:p>
            <a:pPr>
              <a:defRPr/>
            </a:pPr>
            <a:r>
              <a:rPr lang="en-US" smtClean="0">
                <a:cs typeface="+mn-cs"/>
              </a:rPr>
              <a:t>The motivation for using the technique:</a:t>
            </a:r>
          </a:p>
          <a:p>
            <a:pPr lvl="1">
              <a:defRPr/>
            </a:pPr>
            <a:r>
              <a:rPr lang="en-US" smtClean="0"/>
              <a:t>Forecast the value of a dependent variable (y) from the value of independent variables (x</a:t>
            </a:r>
            <a:r>
              <a:rPr lang="en-US" baseline="-25000" smtClean="0"/>
              <a:t>1</a:t>
            </a:r>
            <a:r>
              <a:rPr lang="en-US" smtClean="0"/>
              <a:t>, x</a:t>
            </a:r>
            <a:r>
              <a:rPr lang="en-US" baseline="-25000" smtClean="0"/>
              <a:t>2</a:t>
            </a:r>
            <a:r>
              <a:rPr lang="en-US" smtClean="0"/>
              <a:t>,…x</a:t>
            </a:r>
            <a:r>
              <a:rPr lang="en-US" baseline="-25000" smtClean="0"/>
              <a:t>k</a:t>
            </a:r>
            <a:r>
              <a:rPr lang="en-US" smtClean="0"/>
              <a:t>.).</a:t>
            </a:r>
          </a:p>
          <a:p>
            <a:pPr lvl="1">
              <a:defRPr/>
            </a:pPr>
            <a:r>
              <a:rPr lang="en-US" smtClean="0"/>
              <a:t>Analyze the specific relationships between the independent variables and the dependent variable.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046EC5-B8D7-F54F-A79E-3D6D585F8670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5856288" y="5729288"/>
            <a:ext cx="1112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  <a:cs typeface="+mn-cs"/>
              </a:rPr>
              <a:t>House size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2127250" y="2722563"/>
            <a:ext cx="727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cs typeface="+mn-cs"/>
              </a:rPr>
              <a:t>House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cs typeface="+mn-cs"/>
              </a:rPr>
              <a:t>Cost</a:t>
            </a:r>
          </a:p>
        </p:txBody>
      </p:sp>
      <p:sp>
        <p:nvSpPr>
          <p:cNvPr id="68618" name="Freeform 10"/>
          <p:cNvSpPr>
            <a:spLocks/>
          </p:cNvSpPr>
          <p:nvPr/>
        </p:nvSpPr>
        <p:spPr bwMode="auto">
          <a:xfrm>
            <a:off x="2819400" y="2874963"/>
            <a:ext cx="3657600" cy="2895600"/>
          </a:xfrm>
          <a:custGeom>
            <a:avLst/>
            <a:gdLst>
              <a:gd name="T0" fmla="*/ 0 w 2304"/>
              <a:gd name="T1" fmla="*/ 0 h 1824"/>
              <a:gd name="T2" fmla="*/ 0 w 2304"/>
              <a:gd name="T3" fmla="*/ 1824 h 1824"/>
              <a:gd name="T4" fmla="*/ 2304 w 2304"/>
              <a:gd name="T5" fmla="*/ 1824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04" h="1824">
                <a:moveTo>
                  <a:pt x="0" y="0"/>
                </a:moveTo>
                <a:lnTo>
                  <a:pt x="0" y="1824"/>
                </a:lnTo>
                <a:lnTo>
                  <a:pt x="2304" y="182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1066800" y="4527550"/>
            <a:ext cx="1365250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000" u="sng">
                <a:solidFill>
                  <a:schemeClr val="accent2"/>
                </a:solidFill>
                <a:cs typeface="+mn-cs"/>
              </a:rPr>
              <a:t>Most</a:t>
            </a:r>
            <a:r>
              <a:rPr lang="en-US">
                <a:solidFill>
                  <a:schemeClr val="accent2"/>
                </a:solidFill>
                <a:cs typeface="+mn-cs"/>
              </a:rPr>
              <a:t> lots sell </a:t>
            </a:r>
          </a:p>
          <a:p>
            <a:pPr algn="l">
              <a:defRPr/>
            </a:pPr>
            <a:r>
              <a:rPr lang="en-US">
                <a:solidFill>
                  <a:schemeClr val="accent2"/>
                </a:solidFill>
                <a:cs typeface="+mn-cs"/>
              </a:rPr>
              <a:t>for $25,000</a:t>
            </a:r>
          </a:p>
        </p:txBody>
      </p:sp>
      <p:sp>
        <p:nvSpPr>
          <p:cNvPr id="68620" name="Text Box 12"/>
          <p:cNvSpPr txBox="1">
            <a:spLocks noChangeArrowheads="1"/>
          </p:cNvSpPr>
          <p:nvPr/>
        </p:nvSpPr>
        <p:spPr bwMode="auto">
          <a:xfrm rot="-1345203">
            <a:off x="2895600" y="3560763"/>
            <a:ext cx="2903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000">
                <a:solidFill>
                  <a:schemeClr val="accent2"/>
                </a:solidFill>
                <a:cs typeface="+mn-cs"/>
              </a:rPr>
              <a:t>Building a house costs </a:t>
            </a:r>
            <a:r>
              <a:rPr lang="en-US" sz="2000" u="sng">
                <a:solidFill>
                  <a:schemeClr val="accent2"/>
                </a:solidFill>
                <a:cs typeface="+mn-cs"/>
              </a:rPr>
              <a:t>about</a:t>
            </a:r>
            <a:r>
              <a:rPr lang="en-US" sz="2000">
                <a:solidFill>
                  <a:schemeClr val="accent2"/>
                </a:solidFill>
                <a:cs typeface="+mn-cs"/>
              </a:rPr>
              <a:t> </a:t>
            </a:r>
          </a:p>
          <a:p>
            <a:pPr algn="l">
              <a:defRPr/>
            </a:pPr>
            <a:r>
              <a:rPr lang="en-US" sz="2000">
                <a:solidFill>
                  <a:schemeClr val="accent2"/>
                </a:solidFill>
                <a:cs typeface="+mn-cs"/>
              </a:rPr>
              <a:t>$75 per square foot. </a:t>
            </a:r>
          </a:p>
        </p:txBody>
      </p:sp>
      <p:sp>
        <p:nvSpPr>
          <p:cNvPr id="68621" name="Line 13"/>
          <p:cNvSpPr>
            <a:spLocks noChangeShapeType="1"/>
          </p:cNvSpPr>
          <p:nvPr/>
        </p:nvSpPr>
        <p:spPr bwMode="auto">
          <a:xfrm flipV="1">
            <a:off x="2819400" y="3636963"/>
            <a:ext cx="2895600" cy="1219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 rot="-1342336">
            <a:off x="3062288" y="4106863"/>
            <a:ext cx="3057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000">
                <a:solidFill>
                  <a:schemeClr val="accent2"/>
                </a:solidFill>
                <a:cs typeface="+mn-cs"/>
              </a:rPr>
              <a:t>House cost = 25000 + 75(Size)</a:t>
            </a:r>
          </a:p>
        </p:txBody>
      </p:sp>
      <p:sp>
        <p:nvSpPr>
          <p:cNvPr id="68625" name="Line 17"/>
          <p:cNvSpPr>
            <a:spLocks noChangeShapeType="1"/>
          </p:cNvSpPr>
          <p:nvPr/>
        </p:nvSpPr>
        <p:spPr bwMode="auto">
          <a:xfrm>
            <a:off x="2362200" y="4856163"/>
            <a:ext cx="457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862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>
                <a:cs typeface="+mj-cs"/>
              </a:rPr>
              <a:t>The Model</a:t>
            </a:r>
          </a:p>
        </p:txBody>
      </p:sp>
      <p:sp>
        <p:nvSpPr>
          <p:cNvPr id="68629" name="Rectangle 21"/>
          <p:cNvSpPr>
            <a:spLocks noChangeArrowheads="1"/>
          </p:cNvSpPr>
          <p:nvPr/>
        </p:nvSpPr>
        <p:spPr bwMode="auto">
          <a:xfrm>
            <a:off x="762000" y="19050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sz="2400">
                <a:solidFill>
                  <a:srgbClr val="2C2CB0"/>
                </a:solidFill>
                <a:cs typeface="+mn-cs"/>
              </a:rPr>
              <a:t>The model has a deterministic and a probabilistic components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9" grpId="0" autoUpdateAnimBg="0"/>
      <p:bldP spid="68620" grpId="0" autoUpdateAnimBg="0"/>
      <p:bldP spid="6862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389FF5-E404-C240-8DCF-68C34337AD8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 rot="20207">
            <a:off x="3733800" y="5091113"/>
            <a:ext cx="364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400">
                <a:solidFill>
                  <a:schemeClr val="accent2"/>
                </a:solidFill>
                <a:cs typeface="+mn-cs"/>
              </a:rPr>
              <a:t>House cost = 25000 + 75(Size)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5856288" y="5730875"/>
            <a:ext cx="1112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  <a:cs typeface="+mn-cs"/>
              </a:rPr>
              <a:t>House size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2127250" y="2705100"/>
            <a:ext cx="727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accent2"/>
                </a:solidFill>
                <a:cs typeface="+mn-cs"/>
              </a:rPr>
              <a:t>House</a:t>
            </a:r>
          </a:p>
          <a:p>
            <a:pPr>
              <a:defRPr/>
            </a:pPr>
            <a:r>
              <a:rPr lang="en-US">
                <a:solidFill>
                  <a:schemeClr val="accent2"/>
                </a:solidFill>
                <a:cs typeface="+mn-cs"/>
              </a:rPr>
              <a:t>Cost</a:t>
            </a:r>
          </a:p>
        </p:txBody>
      </p:sp>
      <p:sp>
        <p:nvSpPr>
          <p:cNvPr id="69637" name="Freeform 5"/>
          <p:cNvSpPr>
            <a:spLocks/>
          </p:cNvSpPr>
          <p:nvPr/>
        </p:nvSpPr>
        <p:spPr bwMode="auto">
          <a:xfrm>
            <a:off x="2819400" y="2876550"/>
            <a:ext cx="3657600" cy="2895600"/>
          </a:xfrm>
          <a:custGeom>
            <a:avLst/>
            <a:gdLst>
              <a:gd name="T0" fmla="*/ 0 w 2304"/>
              <a:gd name="T1" fmla="*/ 0 h 1824"/>
              <a:gd name="T2" fmla="*/ 0 w 2304"/>
              <a:gd name="T3" fmla="*/ 1824 h 1824"/>
              <a:gd name="T4" fmla="*/ 2304 w 2304"/>
              <a:gd name="T5" fmla="*/ 1824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04" h="1824">
                <a:moveTo>
                  <a:pt x="0" y="0"/>
                </a:moveTo>
                <a:lnTo>
                  <a:pt x="0" y="1824"/>
                </a:lnTo>
                <a:lnTo>
                  <a:pt x="2304" y="182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1447800" y="4552950"/>
            <a:ext cx="132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accent2"/>
                </a:solidFill>
                <a:cs typeface="+mn-cs"/>
              </a:rPr>
              <a:t>Most lots sell </a:t>
            </a:r>
          </a:p>
          <a:p>
            <a:pPr algn="l">
              <a:defRPr/>
            </a:pPr>
            <a:r>
              <a:rPr lang="en-US">
                <a:solidFill>
                  <a:schemeClr val="accent2"/>
                </a:solidFill>
                <a:cs typeface="+mn-cs"/>
              </a:rPr>
              <a:t>for $25,000</a:t>
            </a:r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 flipV="1">
            <a:off x="2819400" y="3638550"/>
            <a:ext cx="2895600" cy="1219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 rot="61149">
            <a:off x="7234238" y="5081588"/>
            <a:ext cx="500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Symbol" charset="0"/>
                <a:cs typeface="+mn-cs"/>
              </a:rPr>
              <a:t>+ </a:t>
            </a:r>
            <a:r>
              <a:rPr lang="en-US" sz="2400" b="1">
                <a:solidFill>
                  <a:schemeClr val="tx1"/>
                </a:solidFill>
                <a:latin typeface="Symbol" charset="0"/>
                <a:cs typeface="+mn-cs"/>
              </a:rPr>
              <a:t>e</a:t>
            </a:r>
          </a:p>
        </p:txBody>
      </p:sp>
      <p:grpSp>
        <p:nvGrpSpPr>
          <p:cNvPr id="69663" name="Group 31"/>
          <p:cNvGrpSpPr>
            <a:grpSpLocks/>
          </p:cNvGrpSpPr>
          <p:nvPr/>
        </p:nvGrpSpPr>
        <p:grpSpPr bwMode="auto">
          <a:xfrm>
            <a:off x="3505200" y="4019550"/>
            <a:ext cx="136525" cy="990600"/>
            <a:chOff x="2208" y="2256"/>
            <a:chExt cx="86" cy="624"/>
          </a:xfrm>
        </p:grpSpPr>
        <p:pic>
          <p:nvPicPr>
            <p:cNvPr id="25634" name="Picture 12" descr="bd14656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2256"/>
              <a:ext cx="8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35" name="Picture 13" descr="bd14656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2410"/>
              <a:ext cx="8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36" name="Picture 14" descr="bd14656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2544"/>
              <a:ext cx="8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37" name="Picture 15" descr="bd14656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2794"/>
              <a:ext cx="8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9664" name="Group 32"/>
          <p:cNvGrpSpPr>
            <a:grpSpLocks/>
          </p:cNvGrpSpPr>
          <p:nvPr/>
        </p:nvGrpSpPr>
        <p:grpSpPr bwMode="auto">
          <a:xfrm>
            <a:off x="3978275" y="3790950"/>
            <a:ext cx="136525" cy="990600"/>
            <a:chOff x="2506" y="2112"/>
            <a:chExt cx="86" cy="624"/>
          </a:xfrm>
        </p:grpSpPr>
        <p:pic>
          <p:nvPicPr>
            <p:cNvPr id="25630" name="Picture 16" descr="bd14656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" y="2112"/>
              <a:ext cx="8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31" name="Picture 17" descr="bd14656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" y="2266"/>
              <a:ext cx="8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32" name="Picture 18" descr="bd14656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" y="2400"/>
              <a:ext cx="8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33" name="Picture 19" descr="bd14656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" y="2650"/>
              <a:ext cx="8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9666" name="Group 34"/>
          <p:cNvGrpSpPr>
            <a:grpSpLocks/>
          </p:cNvGrpSpPr>
          <p:nvPr/>
        </p:nvGrpSpPr>
        <p:grpSpPr bwMode="auto">
          <a:xfrm>
            <a:off x="5502275" y="3409950"/>
            <a:ext cx="136525" cy="990600"/>
            <a:chOff x="3466" y="1872"/>
            <a:chExt cx="86" cy="624"/>
          </a:xfrm>
        </p:grpSpPr>
        <p:pic>
          <p:nvPicPr>
            <p:cNvPr id="25626" name="Picture 24" descr="bd14656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6" y="1872"/>
              <a:ext cx="8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27" name="Picture 25" descr="bd14656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6" y="2026"/>
              <a:ext cx="8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28" name="Picture 26" descr="bd14656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6" y="2160"/>
              <a:ext cx="8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29" name="Picture 27" descr="bd14656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6" y="2410"/>
              <a:ext cx="8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9665" name="Group 33"/>
          <p:cNvGrpSpPr>
            <a:grpSpLocks/>
          </p:cNvGrpSpPr>
          <p:nvPr/>
        </p:nvGrpSpPr>
        <p:grpSpPr bwMode="auto">
          <a:xfrm>
            <a:off x="4724400" y="3333750"/>
            <a:ext cx="136525" cy="1524000"/>
            <a:chOff x="2976" y="1824"/>
            <a:chExt cx="86" cy="960"/>
          </a:xfrm>
        </p:grpSpPr>
        <p:pic>
          <p:nvPicPr>
            <p:cNvPr id="25620" name="Picture 20" descr="bd14656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1824"/>
              <a:ext cx="8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21" name="Picture 21" descr="bd14656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1978"/>
              <a:ext cx="8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22" name="Picture 22" descr="bd14656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112"/>
              <a:ext cx="8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23" name="Picture 23" descr="bd14656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362"/>
              <a:ext cx="8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24" name="Picture 28" descr="bd14656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458"/>
              <a:ext cx="8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25" name="Picture 29" descr="bd14656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698"/>
              <a:ext cx="8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9662" name="Text Box 30"/>
          <p:cNvSpPr txBox="1">
            <a:spLocks noChangeArrowheads="1"/>
          </p:cNvSpPr>
          <p:nvPr/>
        </p:nvSpPr>
        <p:spPr bwMode="auto">
          <a:xfrm>
            <a:off x="1143000" y="1676400"/>
            <a:ext cx="7467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800" dirty="0">
                <a:solidFill>
                  <a:schemeClr val="accent2"/>
                </a:solidFill>
                <a:cs typeface="+mn-cs"/>
              </a:rPr>
              <a:t>However, house cost vary even among same size houses.</a:t>
            </a:r>
          </a:p>
        </p:txBody>
      </p:sp>
      <p:sp>
        <p:nvSpPr>
          <p:cNvPr id="6966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>
                <a:cs typeface="+mj-cs"/>
              </a:rPr>
              <a:t>The Model</a:t>
            </a:r>
          </a:p>
        </p:txBody>
      </p:sp>
      <p:sp>
        <p:nvSpPr>
          <p:cNvPr id="69668" name="Text Box 36"/>
          <p:cNvSpPr txBox="1">
            <a:spLocks noChangeArrowheads="1"/>
          </p:cNvSpPr>
          <p:nvPr/>
        </p:nvSpPr>
        <p:spPr bwMode="auto">
          <a:xfrm>
            <a:off x="3429000" y="2247900"/>
            <a:ext cx="3937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400">
                <a:solidFill>
                  <a:schemeClr val="accent2"/>
                </a:solidFill>
                <a:cs typeface="+mn-cs"/>
              </a:rPr>
              <a:t>Since cost behave unpredictably, </a:t>
            </a:r>
            <a:br>
              <a:rPr lang="en-US" sz="2400">
                <a:solidFill>
                  <a:schemeClr val="accent2"/>
                </a:solidFill>
                <a:cs typeface="+mn-cs"/>
              </a:rPr>
            </a:br>
            <a:r>
              <a:rPr lang="en-US" sz="2400">
                <a:solidFill>
                  <a:schemeClr val="accent2"/>
                </a:solidFill>
                <a:cs typeface="+mn-cs"/>
              </a:rPr>
              <a:t>we add a random component. </a:t>
            </a:r>
          </a:p>
        </p:txBody>
      </p:sp>
      <p:grpSp>
        <p:nvGrpSpPr>
          <p:cNvPr id="69675" name="Group 43"/>
          <p:cNvGrpSpPr>
            <a:grpSpLocks/>
          </p:cNvGrpSpPr>
          <p:nvPr/>
        </p:nvGrpSpPr>
        <p:grpSpPr bwMode="auto">
          <a:xfrm>
            <a:off x="5505450" y="3448050"/>
            <a:ext cx="95250" cy="857250"/>
            <a:chOff x="3468" y="2172"/>
            <a:chExt cx="60" cy="540"/>
          </a:xfrm>
        </p:grpSpPr>
        <p:sp>
          <p:nvSpPr>
            <p:cNvPr id="69671" name="Line 39"/>
            <p:cNvSpPr>
              <a:spLocks noChangeShapeType="1"/>
            </p:cNvSpPr>
            <p:nvPr/>
          </p:nvSpPr>
          <p:spPr bwMode="auto">
            <a:xfrm>
              <a:off x="3468" y="234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672" name="Line 40"/>
            <p:cNvSpPr>
              <a:spLocks noChangeShapeType="1"/>
            </p:cNvSpPr>
            <p:nvPr/>
          </p:nvSpPr>
          <p:spPr bwMode="auto">
            <a:xfrm>
              <a:off x="3528" y="23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674" name="Line 42"/>
            <p:cNvSpPr>
              <a:spLocks noChangeShapeType="1"/>
            </p:cNvSpPr>
            <p:nvPr/>
          </p:nvSpPr>
          <p:spPr bwMode="auto">
            <a:xfrm flipV="1">
              <a:off x="3504" y="2172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6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3" grpId="0" autoUpdateAnimBg="0"/>
      <p:bldP spid="69662" grpId="0" autoUpdateAnimBg="0"/>
      <p:bldP spid="6966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CBC8F-853A-1848-9E51-4CB1B9617C04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>
                <a:cs typeface="+mj-cs"/>
              </a:rPr>
              <a:t>The Model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mtClean="0">
                <a:cs typeface="+mn-cs"/>
              </a:rPr>
              <a:t>The first order linear model</a:t>
            </a:r>
          </a:p>
          <a:p>
            <a:pPr>
              <a:lnSpc>
                <a:spcPct val="90000"/>
              </a:lnSpc>
              <a:defRPr/>
            </a:pPr>
            <a:endParaRPr lang="en-US" smtClean="0">
              <a:cs typeface="+mn-cs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smtClean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mtClean="0"/>
              <a:t>y = dependent variable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mtClean="0"/>
              <a:t>x = independent variable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mtClean="0">
                <a:latin typeface="Symbol" charset="0"/>
              </a:rPr>
              <a:t>b</a:t>
            </a:r>
            <a:r>
              <a:rPr lang="en-US" sz="2400" baseline="-25000" smtClean="0"/>
              <a:t>0</a:t>
            </a:r>
            <a:r>
              <a:rPr lang="en-US" smtClean="0"/>
              <a:t> = y-intercept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mtClean="0">
                <a:latin typeface="Symbol" charset="0"/>
              </a:rPr>
              <a:t>b</a:t>
            </a:r>
            <a:r>
              <a:rPr lang="en-US" sz="2400" baseline="-25000" smtClean="0"/>
              <a:t>1</a:t>
            </a:r>
            <a:r>
              <a:rPr lang="en-US" smtClean="0"/>
              <a:t> = slope of the line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mtClean="0">
                <a:latin typeface="Symbol" charset="0"/>
              </a:rPr>
              <a:t>e</a:t>
            </a:r>
            <a:r>
              <a:rPr lang="en-US" smtClean="0"/>
              <a:t> = error variable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2971800" y="2667000"/>
          <a:ext cx="268605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Equation" r:id="rId3" imgW="799753" imgH="190417" progId="Equation.3">
                  <p:embed/>
                </p:oleObj>
              </mc:Choice>
              <mc:Fallback>
                <p:oleObj name="Equation" r:id="rId3" imgW="799753" imgH="19041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667000"/>
                        <a:ext cx="2686050" cy="63976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>
                        <a:outerShdw blurRad="63500" dist="117088" dir="18636078" algn="ctr" rotWithShape="0">
                          <a:srgbClr val="2C2CB0">
                            <a:alpha val="74997"/>
                          </a:srgbClr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29" name="Group 19"/>
          <p:cNvGrpSpPr>
            <a:grpSpLocks/>
          </p:cNvGrpSpPr>
          <p:nvPr/>
        </p:nvGrpSpPr>
        <p:grpSpPr bwMode="auto">
          <a:xfrm>
            <a:off x="5410200" y="3962400"/>
            <a:ext cx="2667000" cy="1981200"/>
            <a:chOff x="3408" y="2496"/>
            <a:chExt cx="1680" cy="1248"/>
          </a:xfrm>
        </p:grpSpPr>
        <p:sp>
          <p:nvSpPr>
            <p:cNvPr id="5125" name="Line 5"/>
            <p:cNvSpPr>
              <a:spLocks noChangeShapeType="1"/>
            </p:cNvSpPr>
            <p:nvPr/>
          </p:nvSpPr>
          <p:spPr bwMode="auto">
            <a:xfrm>
              <a:off x="3408" y="2496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126" name="Line 6"/>
            <p:cNvSpPr>
              <a:spLocks noChangeShapeType="1"/>
            </p:cNvSpPr>
            <p:nvPr/>
          </p:nvSpPr>
          <p:spPr bwMode="auto">
            <a:xfrm>
              <a:off x="3408" y="3744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7832725" y="5867400"/>
            <a:ext cx="309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400">
                <a:solidFill>
                  <a:schemeClr val="tx1"/>
                </a:solidFill>
                <a:cs typeface="+mn-cs"/>
              </a:rPr>
              <a:t>x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5165725" y="3775075"/>
            <a:ext cx="309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400">
                <a:solidFill>
                  <a:schemeClr val="tx1"/>
                </a:solidFill>
                <a:cs typeface="+mn-cs"/>
              </a:rPr>
              <a:t>y</a:t>
            </a:r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 flipV="1">
            <a:off x="5410200" y="4114800"/>
            <a:ext cx="24384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5089525" y="5595938"/>
            <a:ext cx="3857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tx1"/>
                </a:solidFill>
                <a:latin typeface="Symbol" charset="0"/>
                <a:cs typeface="+mn-cs"/>
              </a:rPr>
              <a:t>b</a:t>
            </a:r>
            <a:r>
              <a:rPr lang="en-US" baseline="-25000">
                <a:solidFill>
                  <a:schemeClr val="tx1"/>
                </a:solidFill>
                <a:latin typeface="Times New Roman" charset="0"/>
                <a:cs typeface="+mn-cs"/>
              </a:rPr>
              <a:t>0</a:t>
            </a:r>
            <a:endParaRPr lang="en-US">
              <a:solidFill>
                <a:schemeClr val="tx1"/>
              </a:solidFill>
              <a:latin typeface="Times New Roman" charset="0"/>
              <a:cs typeface="+mn-cs"/>
            </a:endParaRPr>
          </a:p>
        </p:txBody>
      </p:sp>
      <p:sp>
        <p:nvSpPr>
          <p:cNvPr id="5133" name="Freeform 13"/>
          <p:cNvSpPr>
            <a:spLocks/>
          </p:cNvSpPr>
          <p:nvPr/>
        </p:nvSpPr>
        <p:spPr bwMode="auto">
          <a:xfrm>
            <a:off x="5638800" y="5105400"/>
            <a:ext cx="685800" cy="457200"/>
          </a:xfrm>
          <a:custGeom>
            <a:avLst/>
            <a:gdLst>
              <a:gd name="T0" fmla="*/ 0 w 432"/>
              <a:gd name="T1" fmla="*/ 288 h 288"/>
              <a:gd name="T2" fmla="*/ 432 w 432"/>
              <a:gd name="T3" fmla="*/ 288 h 288"/>
              <a:gd name="T4" fmla="*/ 432 w 432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288">
                <a:moveTo>
                  <a:pt x="0" y="288"/>
                </a:moveTo>
                <a:lnTo>
                  <a:pt x="432" y="288"/>
                </a:lnTo>
                <a:lnTo>
                  <a:pt x="43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5699125" y="5521325"/>
            <a:ext cx="528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Run</a:t>
            </a:r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6308725" y="5140325"/>
            <a:ext cx="55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Rise</a:t>
            </a:r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7146925" y="5214938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tx1"/>
                </a:solidFill>
                <a:latin typeface="Symbol" charset="0"/>
                <a:cs typeface="+mn-cs"/>
              </a:rPr>
              <a:t>b</a:t>
            </a:r>
            <a:r>
              <a:rPr lang="en-US" baseline="-25000">
                <a:solidFill>
                  <a:schemeClr val="tx1"/>
                </a:solidFill>
                <a:latin typeface="Symbol" charset="0"/>
                <a:cs typeface="+mn-cs"/>
              </a:rPr>
              <a:t>1</a:t>
            </a:r>
            <a:r>
              <a:rPr lang="en-US">
                <a:solidFill>
                  <a:schemeClr val="tx1"/>
                </a:solidFill>
                <a:cs typeface="+mn-cs"/>
              </a:rPr>
              <a:t> = Rise/Run</a:t>
            </a:r>
          </a:p>
        </p:txBody>
      </p:sp>
      <p:sp>
        <p:nvSpPr>
          <p:cNvPr id="5137" name="Line 17"/>
          <p:cNvSpPr>
            <a:spLocks noChangeShapeType="1"/>
          </p:cNvSpPr>
          <p:nvPr/>
        </p:nvSpPr>
        <p:spPr bwMode="auto">
          <a:xfrm flipH="1">
            <a:off x="5334000" y="5715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5715000" y="3503613"/>
            <a:ext cx="3243263" cy="92551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tx1"/>
                </a:solidFill>
                <a:latin typeface="Symbol" charset="0"/>
                <a:cs typeface="+mn-cs"/>
              </a:rPr>
              <a:t>b</a:t>
            </a:r>
            <a:r>
              <a:rPr lang="en-US" baseline="-25000">
                <a:solidFill>
                  <a:schemeClr val="tx1"/>
                </a:solidFill>
                <a:cs typeface="+mn-cs"/>
              </a:rPr>
              <a:t>0</a:t>
            </a:r>
            <a:r>
              <a:rPr lang="en-US">
                <a:solidFill>
                  <a:schemeClr val="tx1"/>
                </a:solidFill>
                <a:cs typeface="+mn-cs"/>
              </a:rPr>
              <a:t> and </a:t>
            </a:r>
            <a:r>
              <a:rPr lang="en-US">
                <a:solidFill>
                  <a:schemeClr val="tx1"/>
                </a:solidFill>
                <a:latin typeface="Symbol" charset="0"/>
                <a:cs typeface="+mn-cs"/>
              </a:rPr>
              <a:t>b</a:t>
            </a:r>
            <a:r>
              <a:rPr lang="en-US" baseline="-25000">
                <a:solidFill>
                  <a:schemeClr val="tx1"/>
                </a:solidFill>
                <a:cs typeface="+mn-cs"/>
              </a:rPr>
              <a:t>1</a:t>
            </a:r>
            <a:r>
              <a:rPr lang="en-US">
                <a:solidFill>
                  <a:schemeClr val="tx1"/>
                </a:solidFill>
                <a:cs typeface="+mn-cs"/>
              </a:rPr>
              <a:t> are unknown population</a:t>
            </a:r>
            <a:br>
              <a:rPr lang="en-US">
                <a:solidFill>
                  <a:schemeClr val="tx1"/>
                </a:solidFill>
                <a:cs typeface="+mn-cs"/>
              </a:rPr>
            </a:br>
            <a:r>
              <a:rPr lang="en-US">
                <a:solidFill>
                  <a:schemeClr val="tx1"/>
                </a:solidFill>
                <a:cs typeface="+mn-cs"/>
              </a:rPr>
              <a:t>parameters, therefore are estimated </a:t>
            </a:r>
          </a:p>
          <a:p>
            <a:pPr algn="l"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from the data.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8C12ED-0217-FD46-AB03-2C40EBC83766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Estimating the Coefficients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133600"/>
          </a:xfrm>
        </p:spPr>
        <p:txBody>
          <a:bodyPr/>
          <a:lstStyle/>
          <a:p>
            <a:pPr>
              <a:defRPr/>
            </a:pPr>
            <a:r>
              <a:rPr lang="en-US" smtClean="0">
                <a:cs typeface="+mn-cs"/>
              </a:rPr>
              <a:t>The estimates are determined by </a:t>
            </a:r>
          </a:p>
          <a:p>
            <a:pPr lvl="1">
              <a:defRPr/>
            </a:pPr>
            <a:r>
              <a:rPr lang="en-US" smtClean="0"/>
              <a:t>drawing a sample from the population of interest,</a:t>
            </a:r>
          </a:p>
          <a:p>
            <a:pPr lvl="1">
              <a:defRPr/>
            </a:pPr>
            <a:r>
              <a:rPr lang="en-US" smtClean="0"/>
              <a:t>calculating sample statistics.</a:t>
            </a:r>
          </a:p>
          <a:p>
            <a:pPr lvl="1">
              <a:defRPr/>
            </a:pPr>
            <a:r>
              <a:rPr lang="en-US" smtClean="0"/>
              <a:t>producing a straight line that cuts into the data.</a:t>
            </a:r>
          </a:p>
        </p:txBody>
      </p:sp>
      <p:sp>
        <p:nvSpPr>
          <p:cNvPr id="8196" name="Freeform 4"/>
          <p:cNvSpPr>
            <a:spLocks/>
          </p:cNvSpPr>
          <p:nvPr/>
        </p:nvSpPr>
        <p:spPr bwMode="auto">
          <a:xfrm>
            <a:off x="2209800" y="4176713"/>
            <a:ext cx="4302125" cy="2147887"/>
          </a:xfrm>
          <a:custGeom>
            <a:avLst/>
            <a:gdLst>
              <a:gd name="T0" fmla="*/ 0 w 2112"/>
              <a:gd name="T1" fmla="*/ 0 h 1248"/>
              <a:gd name="T2" fmla="*/ 0 w 2112"/>
              <a:gd name="T3" fmla="*/ 1248 h 1248"/>
              <a:gd name="T4" fmla="*/ 2112 w 2112"/>
              <a:gd name="T5" fmla="*/ 1248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12" h="1248">
                <a:moveTo>
                  <a:pt x="0" y="0"/>
                </a:moveTo>
                <a:lnTo>
                  <a:pt x="0" y="1248"/>
                </a:lnTo>
                <a:lnTo>
                  <a:pt x="2112" y="12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2422525" y="4303713"/>
            <a:ext cx="315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tx1"/>
                </a:solidFill>
                <a:latin typeface="Wingdings" charset="0"/>
                <a:cs typeface="+mn-cs"/>
              </a:rPr>
              <a:t>w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2879725" y="4608513"/>
            <a:ext cx="315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tx1"/>
                </a:solidFill>
                <a:latin typeface="Wingdings" charset="0"/>
                <a:cs typeface="+mn-cs"/>
              </a:rPr>
              <a:t>w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2879725" y="5065713"/>
            <a:ext cx="315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tx1"/>
                </a:solidFill>
                <a:latin typeface="Wingdings" charset="0"/>
                <a:cs typeface="+mn-cs"/>
              </a:rPr>
              <a:t>w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2879725" y="5410200"/>
            <a:ext cx="315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tx1"/>
                </a:solidFill>
                <a:latin typeface="Wingdings" charset="0"/>
                <a:cs typeface="+mn-cs"/>
              </a:rPr>
              <a:t>w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3413125" y="5257800"/>
            <a:ext cx="299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tx1"/>
                </a:solidFill>
                <a:latin typeface="Wingdings" charset="0"/>
                <a:cs typeface="+mn-cs"/>
              </a:rPr>
              <a:t>w  w  w      w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3981450" y="4913313"/>
            <a:ext cx="315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tx1"/>
                </a:solidFill>
                <a:latin typeface="Wingdings" charset="0"/>
                <a:cs typeface="+mn-cs"/>
              </a:rPr>
              <a:t>w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4592638" y="5527675"/>
            <a:ext cx="1133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tx1"/>
                </a:solidFill>
                <a:latin typeface="Wingdings" charset="0"/>
                <a:cs typeface="+mn-cs"/>
              </a:rPr>
              <a:t>w   w</a:t>
            </a: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5368925" y="5181600"/>
            <a:ext cx="315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tx1"/>
                </a:solidFill>
                <a:latin typeface="Wingdings" charset="0"/>
                <a:cs typeface="+mn-cs"/>
              </a:rPr>
              <a:t>w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3405188" y="5522913"/>
            <a:ext cx="904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tx1"/>
                </a:solidFill>
                <a:latin typeface="Wingdings" charset="0"/>
                <a:cs typeface="+mn-cs"/>
              </a:rPr>
              <a:t>w  w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4591050" y="5827713"/>
            <a:ext cx="315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tx1"/>
                </a:solidFill>
                <a:latin typeface="Wingdings" charset="0"/>
                <a:cs typeface="+mn-cs"/>
              </a:rPr>
              <a:t>w</a:t>
            </a:r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3068638" y="4724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>
            <a:off x="3560763" y="5257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>
            <a:off x="4149725" y="4953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>
            <a:off x="4745038" y="5257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>
            <a:off x="5541963" y="525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2209800" y="4918075"/>
            <a:ext cx="4114800" cy="1066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>
            <a:off x="2209800" y="4419600"/>
            <a:ext cx="4038600" cy="19050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>
            <a:off x="2209800" y="5181600"/>
            <a:ext cx="4038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220" name="Text Box 28"/>
          <p:cNvSpPr txBox="1">
            <a:spLocks noChangeArrowheads="1"/>
          </p:cNvSpPr>
          <p:nvPr/>
        </p:nvSpPr>
        <p:spPr bwMode="auto">
          <a:xfrm>
            <a:off x="5726113" y="4430713"/>
            <a:ext cx="3152775" cy="8318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400">
                <a:solidFill>
                  <a:schemeClr val="tx1"/>
                </a:solidFill>
                <a:cs typeface="+mn-cs"/>
              </a:rPr>
              <a:t>Question: What should be </a:t>
            </a:r>
            <a:br>
              <a:rPr lang="en-US" sz="2400">
                <a:solidFill>
                  <a:schemeClr val="tx1"/>
                </a:solidFill>
                <a:cs typeface="+mn-cs"/>
              </a:rPr>
            </a:br>
            <a:r>
              <a:rPr lang="en-US" sz="2400">
                <a:solidFill>
                  <a:schemeClr val="tx1"/>
                </a:solidFill>
                <a:cs typeface="+mn-cs"/>
              </a:rPr>
              <a:t>considered a good line?</a:t>
            </a:r>
          </a:p>
        </p:txBody>
      </p:sp>
      <p:sp>
        <p:nvSpPr>
          <p:cNvPr id="8221" name="Text Box 29"/>
          <p:cNvSpPr txBox="1">
            <a:spLocks noChangeArrowheads="1"/>
          </p:cNvSpPr>
          <p:nvPr/>
        </p:nvSpPr>
        <p:spPr bwMode="auto">
          <a:xfrm>
            <a:off x="5486400" y="6248400"/>
            <a:ext cx="277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x</a:t>
            </a:r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2008188" y="4225925"/>
            <a:ext cx="277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0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AC6A1-898E-0B4F-947A-B41A908D3A4C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The Least Squares (Regression) Line</a:t>
            </a: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1143000" y="2492375"/>
            <a:ext cx="6773863" cy="15636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chemeClr val="tx1"/>
                </a:solidFill>
                <a:cs typeface="+mn-cs"/>
              </a:rPr>
              <a:t>A good line is one that minimizes </a:t>
            </a:r>
            <a:br>
              <a:rPr lang="en-US" sz="3200">
                <a:solidFill>
                  <a:schemeClr val="tx1"/>
                </a:solidFill>
                <a:cs typeface="+mn-cs"/>
              </a:rPr>
            </a:br>
            <a:r>
              <a:rPr lang="en-US" sz="3200">
                <a:solidFill>
                  <a:schemeClr val="tx1"/>
                </a:solidFill>
                <a:cs typeface="+mn-cs"/>
              </a:rPr>
              <a:t>the sum of squared differences between the </a:t>
            </a:r>
          </a:p>
          <a:p>
            <a:pPr algn="l">
              <a:defRPr/>
            </a:pPr>
            <a:r>
              <a:rPr lang="en-US" sz="3200">
                <a:solidFill>
                  <a:schemeClr val="tx1"/>
                </a:solidFill>
                <a:cs typeface="+mn-cs"/>
              </a:rPr>
              <a:t>points and the line.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56A924-3BA0-6644-B1E0-5A487FADF5DD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The Least Squares (Regression) Line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3886200" y="5673725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3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1006475" y="3505200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3</a:t>
            </a:r>
          </a:p>
        </p:txBody>
      </p:sp>
      <p:sp>
        <p:nvSpPr>
          <p:cNvPr id="71685" name="Line 5"/>
          <p:cNvSpPr>
            <a:spLocks noChangeShapeType="1"/>
          </p:cNvSpPr>
          <p:nvPr/>
        </p:nvSpPr>
        <p:spPr bwMode="auto">
          <a:xfrm flipH="1">
            <a:off x="1235075" y="3748088"/>
            <a:ext cx="2819400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1686" name="Line 6"/>
          <p:cNvSpPr>
            <a:spLocks noChangeShapeType="1"/>
          </p:cNvSpPr>
          <p:nvPr/>
        </p:nvSpPr>
        <p:spPr bwMode="auto">
          <a:xfrm>
            <a:off x="4029075" y="3754438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1688" name="Freeform 8"/>
          <p:cNvSpPr>
            <a:spLocks/>
          </p:cNvSpPr>
          <p:nvPr/>
        </p:nvSpPr>
        <p:spPr bwMode="auto">
          <a:xfrm>
            <a:off x="1235075" y="2362200"/>
            <a:ext cx="4724400" cy="3352800"/>
          </a:xfrm>
          <a:custGeom>
            <a:avLst/>
            <a:gdLst>
              <a:gd name="T0" fmla="*/ 0 w 3744"/>
              <a:gd name="T1" fmla="*/ 0 h 2112"/>
              <a:gd name="T2" fmla="*/ 0 w 3744"/>
              <a:gd name="T3" fmla="*/ 2112 h 2112"/>
              <a:gd name="T4" fmla="*/ 3744 w 3744"/>
              <a:gd name="T5" fmla="*/ 2112 h 2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44" h="2112">
                <a:moveTo>
                  <a:pt x="0" y="0"/>
                </a:moveTo>
                <a:lnTo>
                  <a:pt x="0" y="2112"/>
                </a:lnTo>
                <a:lnTo>
                  <a:pt x="3744" y="211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1833563" y="4267200"/>
            <a:ext cx="315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rgbClr val="FF0066"/>
                </a:solidFill>
                <a:latin typeface="Wingdings" charset="0"/>
                <a:cs typeface="+mn-cs"/>
              </a:rPr>
              <a:t>w</a:t>
            </a:r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3867150" y="4530725"/>
            <a:ext cx="315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rgbClr val="FF0066"/>
                </a:solidFill>
                <a:latin typeface="Wingdings" charset="0"/>
                <a:cs typeface="+mn-cs"/>
              </a:rPr>
              <a:t>w</a:t>
            </a:r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2794000" y="2971800"/>
            <a:ext cx="315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rgbClr val="FF0066"/>
                </a:solidFill>
                <a:latin typeface="Wingdings" charset="0"/>
                <a:cs typeface="+mn-cs"/>
              </a:rPr>
              <a:t>w</a:t>
            </a: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4892675" y="3429000"/>
            <a:ext cx="315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rgbClr val="FF0066"/>
                </a:solidFill>
                <a:latin typeface="Wingdings" charset="0"/>
                <a:cs typeface="+mn-cs"/>
              </a:rPr>
              <a:t>w</a:t>
            </a:r>
          </a:p>
        </p:txBody>
      </p:sp>
      <p:sp>
        <p:nvSpPr>
          <p:cNvPr id="71693" name="Line 13"/>
          <p:cNvSpPr>
            <a:spLocks noChangeShapeType="1"/>
          </p:cNvSpPr>
          <p:nvPr/>
        </p:nvSpPr>
        <p:spPr bwMode="auto">
          <a:xfrm flipV="1">
            <a:off x="1235075" y="3117850"/>
            <a:ext cx="3803650" cy="2368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1694" name="Line 14"/>
          <p:cNvSpPr>
            <a:spLocks noChangeShapeType="1"/>
          </p:cNvSpPr>
          <p:nvPr/>
        </p:nvSpPr>
        <p:spPr bwMode="auto">
          <a:xfrm>
            <a:off x="1997075" y="4419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1695" name="Line 15"/>
          <p:cNvSpPr>
            <a:spLocks noChangeShapeType="1"/>
          </p:cNvSpPr>
          <p:nvPr/>
        </p:nvSpPr>
        <p:spPr bwMode="auto">
          <a:xfrm flipV="1">
            <a:off x="29464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1696" name="Line 16"/>
          <p:cNvSpPr>
            <a:spLocks noChangeShapeType="1"/>
          </p:cNvSpPr>
          <p:nvPr/>
        </p:nvSpPr>
        <p:spPr bwMode="auto">
          <a:xfrm flipH="1">
            <a:off x="5049838" y="3105150"/>
            <a:ext cx="14287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1697" name="Text Box 17"/>
          <p:cNvSpPr txBox="1">
            <a:spLocks noChangeArrowheads="1"/>
          </p:cNvSpPr>
          <p:nvPr/>
        </p:nvSpPr>
        <p:spPr bwMode="auto">
          <a:xfrm>
            <a:off x="4892675" y="5673725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4</a:t>
            </a:r>
          </a:p>
        </p:txBody>
      </p:sp>
      <p:grpSp>
        <p:nvGrpSpPr>
          <p:cNvPr id="71698" name="Group 18"/>
          <p:cNvGrpSpPr>
            <a:grpSpLocks/>
          </p:cNvGrpSpPr>
          <p:nvPr/>
        </p:nvGrpSpPr>
        <p:grpSpPr bwMode="auto">
          <a:xfrm>
            <a:off x="990600" y="4759325"/>
            <a:ext cx="1143000" cy="1281113"/>
            <a:chOff x="854" y="3382"/>
            <a:chExt cx="720" cy="807"/>
          </a:xfrm>
        </p:grpSpPr>
        <p:sp>
          <p:nvSpPr>
            <p:cNvPr id="71699" name="Text Box 19"/>
            <p:cNvSpPr txBox="1">
              <a:spLocks noChangeArrowheads="1"/>
            </p:cNvSpPr>
            <p:nvPr/>
          </p:nvSpPr>
          <p:spPr bwMode="auto">
            <a:xfrm>
              <a:off x="1392" y="3958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>
                  <a:solidFill>
                    <a:schemeClr val="tx1"/>
                  </a:solidFill>
                  <a:cs typeface="+mn-cs"/>
                </a:rPr>
                <a:t>1</a:t>
              </a:r>
            </a:p>
          </p:txBody>
        </p:sp>
        <p:sp>
          <p:nvSpPr>
            <p:cNvPr id="71700" name="Text Box 20"/>
            <p:cNvSpPr txBox="1">
              <a:spLocks noChangeArrowheads="1"/>
            </p:cNvSpPr>
            <p:nvPr/>
          </p:nvSpPr>
          <p:spPr bwMode="auto">
            <a:xfrm>
              <a:off x="854" y="3382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>
                  <a:solidFill>
                    <a:schemeClr val="tx1"/>
                  </a:solidFill>
                  <a:cs typeface="+mn-cs"/>
                </a:rPr>
                <a:t>1</a:t>
              </a:r>
            </a:p>
          </p:txBody>
        </p:sp>
      </p:grpSp>
      <p:sp>
        <p:nvSpPr>
          <p:cNvPr id="71701" name="Text Box 21"/>
          <p:cNvSpPr txBox="1">
            <a:spLocks noChangeArrowheads="1"/>
          </p:cNvSpPr>
          <p:nvPr/>
        </p:nvSpPr>
        <p:spPr bwMode="auto">
          <a:xfrm>
            <a:off x="990600" y="2778125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4</a:t>
            </a:r>
          </a:p>
        </p:txBody>
      </p:sp>
      <p:sp>
        <p:nvSpPr>
          <p:cNvPr id="71702" name="Text Box 22"/>
          <p:cNvSpPr txBox="1">
            <a:spLocks noChangeArrowheads="1"/>
          </p:cNvSpPr>
          <p:nvPr/>
        </p:nvSpPr>
        <p:spPr bwMode="auto">
          <a:xfrm>
            <a:off x="1427163" y="4343400"/>
            <a:ext cx="569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(1,2)</a:t>
            </a:r>
          </a:p>
        </p:txBody>
      </p:sp>
      <p:sp>
        <p:nvSpPr>
          <p:cNvPr id="71703" name="Line 23"/>
          <p:cNvSpPr>
            <a:spLocks noChangeShapeType="1"/>
          </p:cNvSpPr>
          <p:nvPr/>
        </p:nvSpPr>
        <p:spPr bwMode="auto">
          <a:xfrm flipH="1">
            <a:off x="1235075" y="5029200"/>
            <a:ext cx="762000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1704" name="Text Box 24"/>
          <p:cNvSpPr txBox="1">
            <a:spLocks noChangeArrowheads="1"/>
          </p:cNvSpPr>
          <p:nvPr/>
        </p:nvSpPr>
        <p:spPr bwMode="auto">
          <a:xfrm>
            <a:off x="2795588" y="5673725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2</a:t>
            </a:r>
          </a:p>
        </p:txBody>
      </p:sp>
      <p:sp>
        <p:nvSpPr>
          <p:cNvPr id="71705" name="Text Box 25"/>
          <p:cNvSpPr txBox="1">
            <a:spLocks noChangeArrowheads="1"/>
          </p:cNvSpPr>
          <p:nvPr/>
        </p:nvSpPr>
        <p:spPr bwMode="auto">
          <a:xfrm>
            <a:off x="985838" y="4149725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2</a:t>
            </a:r>
          </a:p>
        </p:txBody>
      </p:sp>
      <p:sp>
        <p:nvSpPr>
          <p:cNvPr id="71706" name="Line 26"/>
          <p:cNvSpPr>
            <a:spLocks noChangeShapeType="1"/>
          </p:cNvSpPr>
          <p:nvPr/>
        </p:nvSpPr>
        <p:spPr bwMode="auto">
          <a:xfrm flipH="1">
            <a:off x="1225550" y="4419600"/>
            <a:ext cx="1719263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1707" name="Text Box 27"/>
          <p:cNvSpPr txBox="1">
            <a:spLocks noChangeArrowheads="1"/>
          </p:cNvSpPr>
          <p:nvPr/>
        </p:nvSpPr>
        <p:spPr bwMode="auto">
          <a:xfrm>
            <a:off x="2759075" y="2743200"/>
            <a:ext cx="569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(2,4)</a:t>
            </a:r>
          </a:p>
        </p:txBody>
      </p:sp>
      <p:sp>
        <p:nvSpPr>
          <p:cNvPr id="71708" name="Text Box 28"/>
          <p:cNvSpPr txBox="1">
            <a:spLocks noChangeArrowheads="1"/>
          </p:cNvSpPr>
          <p:nvPr/>
        </p:nvSpPr>
        <p:spPr bwMode="auto">
          <a:xfrm>
            <a:off x="4038600" y="4419600"/>
            <a:ext cx="727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(3,1.5)</a:t>
            </a:r>
          </a:p>
        </p:txBody>
      </p:sp>
      <p:sp>
        <p:nvSpPr>
          <p:cNvPr id="71709" name="Line 29"/>
          <p:cNvSpPr>
            <a:spLocks noChangeShapeType="1"/>
          </p:cNvSpPr>
          <p:nvPr/>
        </p:nvSpPr>
        <p:spPr bwMode="auto">
          <a:xfrm flipH="1">
            <a:off x="1235075" y="3124200"/>
            <a:ext cx="3810000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1710" name="Text Box 30"/>
          <p:cNvSpPr txBox="1">
            <a:spLocks noChangeArrowheads="1"/>
          </p:cNvSpPr>
          <p:nvPr/>
        </p:nvSpPr>
        <p:spPr bwMode="auto">
          <a:xfrm>
            <a:off x="1311275" y="1905000"/>
            <a:ext cx="2817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b="1">
                <a:solidFill>
                  <a:schemeClr val="tx1"/>
                </a:solidFill>
                <a:cs typeface="+mn-cs"/>
              </a:rPr>
              <a:t>Sum of squared differences =</a:t>
            </a:r>
          </a:p>
        </p:txBody>
      </p:sp>
      <p:sp>
        <p:nvSpPr>
          <p:cNvPr id="71711" name="Text Box 31"/>
          <p:cNvSpPr txBox="1">
            <a:spLocks noChangeArrowheads="1"/>
          </p:cNvSpPr>
          <p:nvPr/>
        </p:nvSpPr>
        <p:spPr bwMode="auto">
          <a:xfrm>
            <a:off x="4010025" y="1905000"/>
            <a:ext cx="915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b="1">
                <a:solidFill>
                  <a:schemeClr val="tx1"/>
                </a:solidFill>
                <a:cs typeface="+mn-cs"/>
              </a:rPr>
              <a:t>(2 - 1)</a:t>
            </a:r>
            <a:r>
              <a:rPr lang="en-US" b="1" baseline="30000">
                <a:solidFill>
                  <a:schemeClr val="tx1"/>
                </a:solidFill>
                <a:cs typeface="+mn-cs"/>
              </a:rPr>
              <a:t>2</a:t>
            </a:r>
            <a:r>
              <a:rPr lang="en-US" b="1">
                <a:solidFill>
                  <a:schemeClr val="tx1"/>
                </a:solidFill>
                <a:cs typeface="+mn-cs"/>
              </a:rPr>
              <a:t> +</a:t>
            </a:r>
          </a:p>
        </p:txBody>
      </p:sp>
      <p:sp>
        <p:nvSpPr>
          <p:cNvPr id="71712" name="Text Box 32"/>
          <p:cNvSpPr txBox="1">
            <a:spLocks noChangeArrowheads="1"/>
          </p:cNvSpPr>
          <p:nvPr/>
        </p:nvSpPr>
        <p:spPr bwMode="auto">
          <a:xfrm>
            <a:off x="4772025" y="1905000"/>
            <a:ext cx="898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b="1">
                <a:solidFill>
                  <a:schemeClr val="tx1"/>
                </a:solidFill>
                <a:cs typeface="+mn-cs"/>
              </a:rPr>
              <a:t>(4 - 2)</a:t>
            </a:r>
            <a:r>
              <a:rPr lang="en-US" b="1" baseline="30000">
                <a:solidFill>
                  <a:schemeClr val="tx1"/>
                </a:solidFill>
                <a:cs typeface="+mn-cs"/>
              </a:rPr>
              <a:t>2 </a:t>
            </a:r>
            <a:r>
              <a:rPr lang="en-US" b="1">
                <a:solidFill>
                  <a:schemeClr val="tx1"/>
                </a:solidFill>
                <a:cs typeface="+mn-cs"/>
              </a:rPr>
              <a:t>+</a:t>
            </a:r>
          </a:p>
        </p:txBody>
      </p:sp>
      <p:sp>
        <p:nvSpPr>
          <p:cNvPr id="71713" name="Text Box 33"/>
          <p:cNvSpPr txBox="1">
            <a:spLocks noChangeArrowheads="1"/>
          </p:cNvSpPr>
          <p:nvPr/>
        </p:nvSpPr>
        <p:spPr bwMode="auto">
          <a:xfrm>
            <a:off x="5499100" y="1905000"/>
            <a:ext cx="107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b="1">
                <a:solidFill>
                  <a:schemeClr val="tx1"/>
                </a:solidFill>
                <a:cs typeface="+mn-cs"/>
              </a:rPr>
              <a:t>(1.5 - 3)</a:t>
            </a:r>
            <a:r>
              <a:rPr lang="en-US" b="1" baseline="30000">
                <a:solidFill>
                  <a:schemeClr val="tx1"/>
                </a:solidFill>
                <a:cs typeface="+mn-cs"/>
              </a:rPr>
              <a:t>2</a:t>
            </a:r>
            <a:r>
              <a:rPr lang="en-US" b="1">
                <a:solidFill>
                  <a:schemeClr val="tx1"/>
                </a:solidFill>
                <a:cs typeface="+mn-cs"/>
              </a:rPr>
              <a:t> +</a:t>
            </a:r>
          </a:p>
        </p:txBody>
      </p:sp>
      <p:sp>
        <p:nvSpPr>
          <p:cNvPr id="71714" name="Text Box 34"/>
          <p:cNvSpPr txBox="1">
            <a:spLocks noChangeArrowheads="1"/>
          </p:cNvSpPr>
          <p:nvPr/>
        </p:nvSpPr>
        <p:spPr bwMode="auto">
          <a:xfrm>
            <a:off x="5105400" y="3387725"/>
            <a:ext cx="727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(4,3.2)</a:t>
            </a:r>
          </a:p>
        </p:txBody>
      </p:sp>
      <p:sp>
        <p:nvSpPr>
          <p:cNvPr id="71715" name="Text Box 35"/>
          <p:cNvSpPr txBox="1">
            <a:spLocks noChangeArrowheads="1"/>
          </p:cNvSpPr>
          <p:nvPr/>
        </p:nvSpPr>
        <p:spPr bwMode="auto">
          <a:xfrm>
            <a:off x="6448425" y="1905000"/>
            <a:ext cx="1492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b="1">
                <a:solidFill>
                  <a:schemeClr val="tx1"/>
                </a:solidFill>
                <a:cs typeface="+mn-cs"/>
              </a:rPr>
              <a:t>(3.2 - 4)</a:t>
            </a:r>
            <a:r>
              <a:rPr lang="en-US" b="1" baseline="30000">
                <a:solidFill>
                  <a:schemeClr val="tx1"/>
                </a:solidFill>
                <a:cs typeface="+mn-cs"/>
              </a:rPr>
              <a:t>2</a:t>
            </a:r>
            <a:r>
              <a:rPr lang="en-US" b="1">
                <a:solidFill>
                  <a:schemeClr val="tx1"/>
                </a:solidFill>
                <a:cs typeface="+mn-cs"/>
              </a:rPr>
              <a:t> = 6.89</a:t>
            </a:r>
          </a:p>
        </p:txBody>
      </p:sp>
      <p:sp>
        <p:nvSpPr>
          <p:cNvPr id="71716" name="Line 36"/>
          <p:cNvSpPr>
            <a:spLocks noChangeShapeType="1"/>
          </p:cNvSpPr>
          <p:nvPr/>
        </p:nvSpPr>
        <p:spPr bwMode="auto">
          <a:xfrm>
            <a:off x="1235075" y="4079875"/>
            <a:ext cx="3810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71717" name="Group 37"/>
          <p:cNvGrpSpPr>
            <a:grpSpLocks/>
          </p:cNvGrpSpPr>
          <p:nvPr/>
        </p:nvGrpSpPr>
        <p:grpSpPr bwMode="auto">
          <a:xfrm>
            <a:off x="1978025" y="3200400"/>
            <a:ext cx="3048000" cy="1489075"/>
            <a:chOff x="1488" y="2400"/>
            <a:chExt cx="1920" cy="938"/>
          </a:xfrm>
        </p:grpSpPr>
        <p:sp>
          <p:nvSpPr>
            <p:cNvPr id="71718" name="Line 38"/>
            <p:cNvSpPr>
              <a:spLocks noChangeShapeType="1"/>
            </p:cNvSpPr>
            <p:nvPr/>
          </p:nvSpPr>
          <p:spPr bwMode="auto">
            <a:xfrm>
              <a:off x="1488" y="2950"/>
              <a:ext cx="0" cy="24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719" name="Line 39"/>
            <p:cNvSpPr>
              <a:spLocks noChangeShapeType="1"/>
            </p:cNvSpPr>
            <p:nvPr/>
          </p:nvSpPr>
          <p:spPr bwMode="auto">
            <a:xfrm flipV="1">
              <a:off x="2050" y="2400"/>
              <a:ext cx="0" cy="55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720" name="Line 40"/>
            <p:cNvSpPr>
              <a:spLocks noChangeShapeType="1"/>
            </p:cNvSpPr>
            <p:nvPr/>
          </p:nvSpPr>
          <p:spPr bwMode="auto">
            <a:xfrm flipV="1">
              <a:off x="3408" y="266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721" name="Line 41"/>
            <p:cNvSpPr>
              <a:spLocks noChangeShapeType="1"/>
            </p:cNvSpPr>
            <p:nvPr/>
          </p:nvSpPr>
          <p:spPr bwMode="auto">
            <a:xfrm>
              <a:off x="2732" y="2954"/>
              <a:ext cx="0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71722" name="Group 42"/>
          <p:cNvGrpSpPr>
            <a:grpSpLocks/>
          </p:cNvGrpSpPr>
          <p:nvPr/>
        </p:nvGrpSpPr>
        <p:grpSpPr bwMode="auto">
          <a:xfrm>
            <a:off x="1311275" y="2224088"/>
            <a:ext cx="7243763" cy="366712"/>
            <a:chOff x="1056" y="1785"/>
            <a:chExt cx="4563" cy="231"/>
          </a:xfrm>
        </p:grpSpPr>
        <p:sp>
          <p:nvSpPr>
            <p:cNvPr id="71723" name="Text Box 43"/>
            <p:cNvSpPr txBox="1">
              <a:spLocks noChangeArrowheads="1"/>
            </p:cNvSpPr>
            <p:nvPr/>
          </p:nvSpPr>
          <p:spPr bwMode="auto">
            <a:xfrm>
              <a:off x="1056" y="1785"/>
              <a:ext cx="17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b="1">
                  <a:solidFill>
                    <a:schemeClr val="accent2"/>
                  </a:solidFill>
                  <a:cs typeface="+mn-cs"/>
                </a:rPr>
                <a:t>Sum of squared differences =</a:t>
              </a:r>
            </a:p>
          </p:txBody>
        </p:sp>
        <p:sp>
          <p:nvSpPr>
            <p:cNvPr id="71724" name="Text Box 44"/>
            <p:cNvSpPr txBox="1">
              <a:spLocks noChangeArrowheads="1"/>
            </p:cNvSpPr>
            <p:nvPr/>
          </p:nvSpPr>
          <p:spPr bwMode="auto">
            <a:xfrm>
              <a:off x="2756" y="1785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b="1">
                  <a:solidFill>
                    <a:schemeClr val="accent2"/>
                  </a:solidFill>
                  <a:cs typeface="+mn-cs"/>
                </a:rPr>
                <a:t>(2 -2.5)</a:t>
              </a:r>
              <a:r>
                <a:rPr lang="en-US" b="1" baseline="30000">
                  <a:solidFill>
                    <a:schemeClr val="accent2"/>
                  </a:solidFill>
                  <a:cs typeface="+mn-cs"/>
                </a:rPr>
                <a:t>2</a:t>
              </a:r>
              <a:r>
                <a:rPr lang="en-US" b="1">
                  <a:solidFill>
                    <a:schemeClr val="accent2"/>
                  </a:solidFill>
                  <a:cs typeface="+mn-cs"/>
                </a:rPr>
                <a:t> +</a:t>
              </a:r>
            </a:p>
          </p:txBody>
        </p:sp>
        <p:sp>
          <p:nvSpPr>
            <p:cNvPr id="71725" name="Text Box 45"/>
            <p:cNvSpPr txBox="1">
              <a:spLocks noChangeArrowheads="1"/>
            </p:cNvSpPr>
            <p:nvPr/>
          </p:nvSpPr>
          <p:spPr bwMode="auto">
            <a:xfrm>
              <a:off x="3319" y="1785"/>
              <a:ext cx="6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b="1">
                  <a:solidFill>
                    <a:schemeClr val="accent2"/>
                  </a:solidFill>
                  <a:cs typeface="+mn-cs"/>
                </a:rPr>
                <a:t>(4 - 2.5)</a:t>
              </a:r>
              <a:r>
                <a:rPr lang="en-US" b="1" baseline="30000">
                  <a:solidFill>
                    <a:schemeClr val="accent2"/>
                  </a:solidFill>
                  <a:cs typeface="+mn-cs"/>
                </a:rPr>
                <a:t>2 </a:t>
              </a:r>
              <a:r>
                <a:rPr lang="en-US" b="1">
                  <a:solidFill>
                    <a:schemeClr val="accent2"/>
                  </a:solidFill>
                  <a:cs typeface="+mn-cs"/>
                </a:rPr>
                <a:t>+</a:t>
              </a:r>
            </a:p>
          </p:txBody>
        </p:sp>
        <p:sp>
          <p:nvSpPr>
            <p:cNvPr id="71726" name="Text Box 46"/>
            <p:cNvSpPr txBox="1">
              <a:spLocks noChangeArrowheads="1"/>
            </p:cNvSpPr>
            <p:nvPr/>
          </p:nvSpPr>
          <p:spPr bwMode="auto">
            <a:xfrm>
              <a:off x="3888" y="1785"/>
              <a:ext cx="7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b="1">
                  <a:solidFill>
                    <a:schemeClr val="accent2"/>
                  </a:solidFill>
                  <a:cs typeface="+mn-cs"/>
                </a:rPr>
                <a:t>(1.5 - 2.5)</a:t>
              </a:r>
              <a:r>
                <a:rPr lang="en-US" b="1" baseline="30000">
                  <a:solidFill>
                    <a:schemeClr val="accent2"/>
                  </a:solidFill>
                  <a:cs typeface="+mn-cs"/>
                </a:rPr>
                <a:t>2</a:t>
              </a:r>
              <a:r>
                <a:rPr lang="en-US" b="1">
                  <a:solidFill>
                    <a:schemeClr val="accent2"/>
                  </a:solidFill>
                  <a:cs typeface="+mn-cs"/>
                </a:rPr>
                <a:t> +</a:t>
              </a:r>
            </a:p>
          </p:txBody>
        </p:sp>
        <p:sp>
          <p:nvSpPr>
            <p:cNvPr id="71727" name="Text Box 47"/>
            <p:cNvSpPr txBox="1">
              <a:spLocks noChangeArrowheads="1"/>
            </p:cNvSpPr>
            <p:nvPr/>
          </p:nvSpPr>
          <p:spPr bwMode="auto">
            <a:xfrm>
              <a:off x="4580" y="1785"/>
              <a:ext cx="10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b="1">
                  <a:solidFill>
                    <a:schemeClr val="accent2"/>
                  </a:solidFill>
                  <a:cs typeface="+mn-cs"/>
                </a:rPr>
                <a:t>(3.2 - 2.5)</a:t>
              </a:r>
              <a:r>
                <a:rPr lang="en-US" b="1" baseline="30000">
                  <a:solidFill>
                    <a:schemeClr val="accent2"/>
                  </a:solidFill>
                  <a:cs typeface="+mn-cs"/>
                </a:rPr>
                <a:t>2</a:t>
              </a:r>
              <a:r>
                <a:rPr lang="en-US" b="1">
                  <a:solidFill>
                    <a:schemeClr val="accent2"/>
                  </a:solidFill>
                  <a:cs typeface="+mn-cs"/>
                </a:rPr>
                <a:t> = 3.99</a:t>
              </a:r>
            </a:p>
          </p:txBody>
        </p:sp>
      </p:grpSp>
      <p:sp>
        <p:nvSpPr>
          <p:cNvPr id="71728" name="Text Box 48"/>
          <p:cNvSpPr txBox="1">
            <a:spLocks noChangeArrowheads="1"/>
          </p:cNvSpPr>
          <p:nvPr/>
        </p:nvSpPr>
        <p:spPr bwMode="auto">
          <a:xfrm>
            <a:off x="838200" y="3844925"/>
            <a:ext cx="446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2.5</a:t>
            </a:r>
          </a:p>
        </p:txBody>
      </p:sp>
      <p:sp>
        <p:nvSpPr>
          <p:cNvPr id="71729" name="Text Box 49"/>
          <p:cNvSpPr txBox="1">
            <a:spLocks noChangeArrowheads="1"/>
          </p:cNvSpPr>
          <p:nvPr/>
        </p:nvSpPr>
        <p:spPr bwMode="auto">
          <a:xfrm>
            <a:off x="5414963" y="2514600"/>
            <a:ext cx="295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400">
                <a:solidFill>
                  <a:schemeClr val="tx1"/>
                </a:solidFill>
                <a:cs typeface="+mn-cs"/>
              </a:rPr>
              <a:t>Let us compare two lines</a:t>
            </a:r>
          </a:p>
        </p:txBody>
      </p:sp>
      <p:sp>
        <p:nvSpPr>
          <p:cNvPr id="71730" name="Text Box 50"/>
          <p:cNvSpPr txBox="1">
            <a:spLocks noChangeArrowheads="1"/>
          </p:cNvSpPr>
          <p:nvPr/>
        </p:nvSpPr>
        <p:spPr bwMode="auto">
          <a:xfrm>
            <a:off x="5414963" y="2897188"/>
            <a:ext cx="3363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400">
                <a:solidFill>
                  <a:schemeClr val="accent2"/>
                </a:solidFill>
                <a:cs typeface="+mn-cs"/>
              </a:rPr>
              <a:t>The second line is horizontal</a:t>
            </a:r>
          </a:p>
        </p:txBody>
      </p:sp>
      <p:sp>
        <p:nvSpPr>
          <p:cNvPr id="71731" name="Text Box 51"/>
          <p:cNvSpPr txBox="1">
            <a:spLocks noChangeArrowheads="1"/>
          </p:cNvSpPr>
          <p:nvPr/>
        </p:nvSpPr>
        <p:spPr bwMode="auto">
          <a:xfrm>
            <a:off x="5562600" y="4648200"/>
            <a:ext cx="2813050" cy="156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400">
                <a:solidFill>
                  <a:schemeClr val="tx1"/>
                </a:solidFill>
                <a:cs typeface="+mn-cs"/>
              </a:rPr>
              <a:t>The smaller the sum of </a:t>
            </a:r>
          </a:p>
          <a:p>
            <a:pPr algn="l">
              <a:defRPr/>
            </a:pPr>
            <a:r>
              <a:rPr lang="en-US" sz="2400">
                <a:solidFill>
                  <a:schemeClr val="tx1"/>
                </a:solidFill>
                <a:cs typeface="+mn-cs"/>
              </a:rPr>
              <a:t>squared differences</a:t>
            </a:r>
          </a:p>
          <a:p>
            <a:pPr algn="l">
              <a:defRPr/>
            </a:pPr>
            <a:r>
              <a:rPr lang="en-US" sz="2400">
                <a:solidFill>
                  <a:schemeClr val="tx1"/>
                </a:solidFill>
                <a:cs typeface="+mn-cs"/>
              </a:rPr>
              <a:t>the better the fit of the </a:t>
            </a:r>
          </a:p>
          <a:p>
            <a:pPr algn="l">
              <a:defRPr/>
            </a:pPr>
            <a:r>
              <a:rPr lang="en-US" sz="2400">
                <a:solidFill>
                  <a:schemeClr val="tx1"/>
                </a:solidFill>
                <a:cs typeface="+mn-cs"/>
              </a:rPr>
              <a:t>line to the data.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7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7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7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1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1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1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1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0" grpId="0" autoUpdateAnimBg="0"/>
      <p:bldP spid="71711" grpId="0" autoUpdateAnimBg="0"/>
      <p:bldP spid="71712" grpId="0" autoUpdateAnimBg="0"/>
      <p:bldP spid="71713" grpId="0" autoUpdateAnimBg="0"/>
      <p:bldP spid="71715" grpId="0" autoUpdateAnimBg="0"/>
      <p:bldP spid="71729" grpId="0" autoUpdateAnimBg="0"/>
      <p:bldP spid="71730" grpId="0" autoUpdateAnimBg="0"/>
      <p:bldP spid="71731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Creating a Linear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9EF2FC-EA48-A148-9092-7856CAF3217A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30723" name="Picture 2" descr="Screen Shot 2017-09-27 at 11.21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9450"/>
            <a:ext cx="9144000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EF15DA-6B7E-5445-A11A-6E737F0D9DA8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The Estimated Coefficients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457200" y="1752600"/>
            <a:ext cx="4267200" cy="51054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533400" y="1905000"/>
            <a:ext cx="4114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>
                <a:solidFill>
                  <a:schemeClr val="tx1"/>
                </a:solidFill>
                <a:cs typeface="+mn-cs"/>
              </a:rPr>
              <a:t>To calculate the estimates of the slope and intercept of the least squares line , use the formulas: </a:t>
            </a:r>
          </a:p>
        </p:txBody>
      </p:sp>
      <p:graphicFrame>
        <p:nvGraphicFramePr>
          <p:cNvPr id="31749" name="Object 7"/>
          <p:cNvGraphicFramePr>
            <a:graphicFrameLocks noChangeAspect="1"/>
          </p:cNvGraphicFramePr>
          <p:nvPr/>
        </p:nvGraphicFramePr>
        <p:xfrm>
          <a:off x="533400" y="3322638"/>
          <a:ext cx="3962400" cy="302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Equation" r:id="rId3" imgW="2070100" imgH="1651000" progId="Equation.DSMT4">
                  <p:embed/>
                </p:oleObj>
              </mc:Choice>
              <mc:Fallback>
                <p:oleObj name="Equation" r:id="rId3" imgW="2070100" imgH="1651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322638"/>
                        <a:ext cx="3962400" cy="3028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outerShdw blurRad="63500" dist="107763" dir="18900000" algn="ctr" rotWithShape="0">
                          <a:schemeClr val="tx1">
                            <a:alpha val="74997"/>
                          </a:schemeClr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4876800" y="1752600"/>
            <a:ext cx="4038600" cy="51054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31751" name="Object 10"/>
          <p:cNvGraphicFramePr>
            <a:graphicFrameLocks noChangeAspect="1"/>
          </p:cNvGraphicFramePr>
          <p:nvPr>
            <p:ph idx="1"/>
          </p:nvPr>
        </p:nvGraphicFramePr>
        <p:xfrm>
          <a:off x="5562600" y="3276600"/>
          <a:ext cx="26035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Equation" r:id="rId5" imgW="1104900" imgH="241300" progId="Equation.3">
                  <p:embed/>
                </p:oleObj>
              </mc:Choice>
              <mc:Fallback>
                <p:oleObj name="Equation" r:id="rId5" imgW="11049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276600"/>
                        <a:ext cx="2603500" cy="5683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outerShdw blurRad="63500" dist="107763" dir="18900000" algn="ctr" rotWithShape="0">
                          <a:schemeClr val="tx1">
                            <a:alpha val="74997"/>
                          </a:schemeClr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5105400" y="1905000"/>
            <a:ext cx="34290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chemeClr val="tx1"/>
                </a:solidFill>
                <a:cs typeface="+mn-cs"/>
              </a:rPr>
              <a:t>To extended to multiple independent variables and betas, use matrix multiplication: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is a linear regression</a:t>
            </a:r>
          </a:p>
          <a:p>
            <a:pPr>
              <a:defRPr/>
            </a:pPr>
            <a:r>
              <a:rPr lang="en-US" dirty="0" smtClean="0"/>
              <a:t>How do we make a linear regression</a:t>
            </a:r>
          </a:p>
          <a:p>
            <a:pPr>
              <a:defRPr/>
            </a:pPr>
            <a:r>
              <a:rPr lang="en-US" dirty="0" smtClean="0"/>
              <a:t>Assessing the model</a:t>
            </a:r>
          </a:p>
          <a:p>
            <a:pPr>
              <a:defRPr/>
            </a:pPr>
            <a:r>
              <a:rPr lang="en-US" dirty="0" smtClean="0"/>
              <a:t>Demo in Python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33AB19-C4C9-D840-A72D-9BCA0A7F0A1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37316-DB5D-5C4C-B895-01847E3323F8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752600"/>
            <a:ext cx="7772400" cy="1143000"/>
          </a:xfrm>
        </p:spPr>
        <p:txBody>
          <a:bodyPr/>
          <a:lstStyle/>
          <a:p>
            <a:pPr algn="l">
              <a:buFontTx/>
              <a:buChar char="•"/>
              <a:defRPr/>
            </a:pPr>
            <a:r>
              <a:rPr lang="en-US" sz="3200" b="0" smtClean="0">
                <a:cs typeface="+mj-cs"/>
              </a:rPr>
              <a:t>  Example: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4724400" cy="3657600"/>
          </a:xfrm>
        </p:spPr>
        <p:txBody>
          <a:bodyPr/>
          <a:lstStyle/>
          <a:p>
            <a:pPr lvl="1">
              <a:lnSpc>
                <a:spcPct val="90000"/>
              </a:lnSpc>
              <a:defRPr/>
            </a:pPr>
            <a:r>
              <a:rPr lang="en-US" smtClean="0"/>
              <a:t>A car dealer wants to find </a:t>
            </a:r>
            <a:br>
              <a:rPr lang="en-US" smtClean="0"/>
            </a:br>
            <a:r>
              <a:rPr lang="en-US" smtClean="0"/>
              <a:t>the relationship between </a:t>
            </a:r>
            <a:br>
              <a:rPr lang="en-US" smtClean="0"/>
            </a:br>
            <a:r>
              <a:rPr lang="en-US" smtClean="0"/>
              <a:t>the odometer reading and </a:t>
            </a:r>
            <a:br>
              <a:rPr lang="en-US" smtClean="0"/>
            </a:br>
            <a:r>
              <a:rPr lang="en-US" smtClean="0"/>
              <a:t>the selling price of used cars.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A random sample of 100 cars is selected, and the data </a:t>
            </a:r>
            <a:br>
              <a:rPr lang="en-US" smtClean="0"/>
            </a:br>
            <a:r>
              <a:rPr lang="en-US" smtClean="0"/>
              <a:t>recorded.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/>
              <a:t>Find the regression line.</a:t>
            </a:r>
          </a:p>
        </p:txBody>
      </p:sp>
      <p:graphicFrame>
        <p:nvGraphicFramePr>
          <p:cNvPr id="32772" name="Object 5"/>
          <p:cNvGraphicFramePr>
            <a:graphicFrameLocks noChangeAspect="1"/>
          </p:cNvGraphicFramePr>
          <p:nvPr/>
        </p:nvGraphicFramePr>
        <p:xfrm>
          <a:off x="5875338" y="3357563"/>
          <a:ext cx="2441575" cy="289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Worksheet" r:id="rId3" imgW="1397000" imgH="1638300" progId="Excel.Sheet.8">
                  <p:embed/>
                </p:oleObj>
              </mc:Choice>
              <mc:Fallback>
                <p:oleObj name="Worksheet" r:id="rId3" imgW="1397000" imgH="163830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5338" y="3357563"/>
                        <a:ext cx="2441575" cy="28924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6373813" y="5410200"/>
            <a:ext cx="1284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Independent </a:t>
            </a:r>
            <a:br>
              <a:rPr lang="en-US">
                <a:solidFill>
                  <a:schemeClr val="tx1"/>
                </a:solidFill>
                <a:cs typeface="+mn-cs"/>
              </a:rPr>
            </a:br>
            <a:r>
              <a:rPr lang="en-US">
                <a:solidFill>
                  <a:schemeClr val="tx1"/>
                </a:solidFill>
                <a:cs typeface="+mn-cs"/>
              </a:rPr>
              <a:t>variable  x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7543800" y="5410200"/>
            <a:ext cx="11572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Dependent </a:t>
            </a:r>
            <a:br>
              <a:rPr lang="en-US">
                <a:solidFill>
                  <a:schemeClr val="tx1"/>
                </a:solidFill>
                <a:cs typeface="+mn-cs"/>
              </a:rPr>
            </a:br>
            <a:r>
              <a:rPr lang="en-US">
                <a:solidFill>
                  <a:schemeClr val="tx1"/>
                </a:solidFill>
                <a:cs typeface="+mn-cs"/>
              </a:rPr>
              <a:t>variable  y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b="1">
                <a:solidFill>
                  <a:srgbClr val="2C2CB0"/>
                </a:solidFill>
                <a:cs typeface="+mn-cs"/>
              </a:rPr>
              <a:t>The Simple Linear Regression Line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2BE613-F4C3-0148-BC41-A7D9695E04CB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The Simple Linear Regression Line</a:t>
            </a: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685800" y="1828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r>
              <a:rPr lang="en-US" sz="3200">
                <a:solidFill>
                  <a:srgbClr val="2C2CB0"/>
                </a:solidFill>
                <a:cs typeface="+mn-cs"/>
              </a:rPr>
              <a:t>Solution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  <a:defRPr/>
            </a:pPr>
            <a:r>
              <a:rPr lang="en-US" sz="2800">
                <a:solidFill>
                  <a:srgbClr val="2C2CB0"/>
                </a:solidFill>
                <a:cs typeface="+mn-cs"/>
              </a:rPr>
              <a:t>Solving by hand: Calculate a number of statistics</a:t>
            </a:r>
          </a:p>
        </p:txBody>
      </p:sp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1535113" y="2982913"/>
          <a:ext cx="2122487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Equation" r:id="rId3" imgW="1091726" imgH="660113" progId="Equation.3">
                  <p:embed/>
                </p:oleObj>
              </mc:Choice>
              <mc:Fallback>
                <p:oleObj name="Equation" r:id="rId3" imgW="1091726" imgH="6601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2982913"/>
                        <a:ext cx="2122487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7"/>
          <p:cNvGraphicFramePr>
            <a:graphicFrameLocks noChangeAspect="1"/>
          </p:cNvGraphicFramePr>
          <p:nvPr/>
        </p:nvGraphicFramePr>
        <p:xfrm>
          <a:off x="3459163" y="2687638"/>
          <a:ext cx="4794250" cy="160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Equation" r:id="rId5" imgW="2603500" imgH="939800" progId="Equation.DSMT4">
                  <p:embed/>
                </p:oleObj>
              </mc:Choice>
              <mc:Fallback>
                <p:oleObj name="Equation" r:id="rId5" imgW="2603500" imgH="939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3" y="2687638"/>
                        <a:ext cx="4794250" cy="160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1485900" y="4302125"/>
            <a:ext cx="1485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where  n = 100.</a:t>
            </a:r>
          </a:p>
        </p:txBody>
      </p:sp>
      <p:graphicFrame>
        <p:nvGraphicFramePr>
          <p:cNvPr id="75785" name="Object 9"/>
          <p:cNvGraphicFramePr>
            <a:graphicFrameLocks noChangeAspect="1"/>
          </p:cNvGraphicFramePr>
          <p:nvPr/>
        </p:nvGraphicFramePr>
        <p:xfrm>
          <a:off x="1249363" y="4649788"/>
          <a:ext cx="611187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Equation" r:id="rId7" imgW="3530600" imgH="685800" progId="Equation.DSMT4">
                  <p:embed/>
                </p:oleObj>
              </mc:Choice>
              <mc:Fallback>
                <p:oleObj name="Equation" r:id="rId7" imgW="3530600" imgH="685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4649788"/>
                        <a:ext cx="6111875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107763" dir="18900000" algn="ctr" rotWithShape="0">
                                <a:schemeClr val="tx1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6" name="Object 10"/>
          <p:cNvGraphicFramePr>
            <a:graphicFrameLocks noChangeAspect="1"/>
          </p:cNvGraphicFramePr>
          <p:nvPr/>
        </p:nvGraphicFramePr>
        <p:xfrm>
          <a:off x="2362200" y="5981700"/>
          <a:ext cx="4343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Equation" r:id="rId9" imgW="1727200" imgH="228600" progId="Equation.3">
                  <p:embed/>
                </p:oleObj>
              </mc:Choice>
              <mc:Fallback>
                <p:oleObj name="Equation" r:id="rId9" imgW="17272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981700"/>
                        <a:ext cx="4343400" cy="520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107763" dir="18900000" algn="ctr" rotWithShape="0">
                                <a:schemeClr val="tx1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D8CAE-D237-A645-884B-7AC4E9334992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685800" y="3124200"/>
            <a:ext cx="77724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solidFill>
                  <a:srgbClr val="2C2CB0"/>
                </a:solidFill>
                <a:cs typeface="+mn-cs"/>
              </a:rPr>
              <a:t>If we are satisfied with how well the model fits the data, we can use it to predict the values of y.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solidFill>
                  <a:srgbClr val="2C2CB0"/>
                </a:solidFill>
                <a:cs typeface="+mn-cs"/>
              </a:rPr>
              <a:t>To make a prediction we use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  <a:defRPr/>
            </a:pPr>
            <a:r>
              <a:rPr lang="en-US" sz="2800" dirty="0">
                <a:solidFill>
                  <a:srgbClr val="2C2CB0"/>
                </a:solidFill>
                <a:cs typeface="+mn-cs"/>
              </a:rPr>
              <a:t>Point prediction, and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  <a:defRPr/>
            </a:pPr>
            <a:r>
              <a:rPr lang="en-US" sz="2800" dirty="0">
                <a:solidFill>
                  <a:srgbClr val="2C2CB0"/>
                </a:solidFill>
                <a:cs typeface="+mn-cs"/>
              </a:rPr>
              <a:t>Interval prediction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Using the Regression Equation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685800" y="1981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r>
              <a:rPr lang="en-US" sz="3200">
                <a:solidFill>
                  <a:srgbClr val="2C2CB0"/>
                </a:solidFill>
                <a:cs typeface="+mn-cs"/>
              </a:rPr>
              <a:t>Before using the regression model, we need to assess how well it fits the data.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9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 build="p" autoUpdateAnimBg="0"/>
      <p:bldP spid="39941" grpId="0" build="p" autoUpdateAnimBg="0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Assessing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ACFF12-6825-174C-9F7D-8DF287ADD02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43413E-7949-6D43-8818-80710E6A9CB3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Assessing the Model		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The least squares method will produces a regression line whether or not there is a linear relationship between x and y.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Consequently, it is important to assess how well the linear model fits the data.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Several methods are used to assess the model.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C83CF-5E92-CE48-BD47-CBF31C66BA63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4906" name="Rectangle 330"/>
          <p:cNvSpPr>
            <a:spLocks noChangeArrowheads="1"/>
          </p:cNvSpPr>
          <p:nvPr/>
        </p:nvSpPr>
        <p:spPr bwMode="auto">
          <a:xfrm>
            <a:off x="1676400" y="2971800"/>
            <a:ext cx="6705600" cy="2057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  Testing the slope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914400"/>
          </a:xfrm>
        </p:spPr>
        <p:txBody>
          <a:bodyPr/>
          <a:lstStyle/>
          <a:p>
            <a:pPr lvl="1">
              <a:defRPr/>
            </a:pPr>
            <a:r>
              <a:rPr lang="en-US" smtClean="0"/>
              <a:t>When no linear relationship exists between two variables, the regression line should be horizontal.</a:t>
            </a:r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3276600" y="4038600"/>
            <a:ext cx="3206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200">
                <a:solidFill>
                  <a:schemeClr val="tx1"/>
                </a:solidFill>
                <a:latin typeface="Wingdings" charset="0"/>
                <a:cs typeface="+mn-cs"/>
              </a:rPr>
              <a:t>q</a:t>
            </a:r>
          </a:p>
        </p:txBody>
      </p:sp>
      <p:sp>
        <p:nvSpPr>
          <p:cNvPr id="24613" name="Text Box 37"/>
          <p:cNvSpPr txBox="1">
            <a:spLocks noChangeArrowheads="1"/>
          </p:cNvSpPr>
          <p:nvPr/>
        </p:nvSpPr>
        <p:spPr bwMode="auto">
          <a:xfrm>
            <a:off x="2590800" y="3657600"/>
            <a:ext cx="3206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200">
                <a:solidFill>
                  <a:schemeClr val="tx1"/>
                </a:solidFill>
                <a:latin typeface="Wingdings" charset="0"/>
                <a:cs typeface="+mn-cs"/>
              </a:rPr>
              <a:t>q</a:t>
            </a:r>
          </a:p>
        </p:txBody>
      </p:sp>
      <p:grpSp>
        <p:nvGrpSpPr>
          <p:cNvPr id="36871" name="Group 44"/>
          <p:cNvGrpSpPr>
            <a:grpSpLocks/>
          </p:cNvGrpSpPr>
          <p:nvPr/>
        </p:nvGrpSpPr>
        <p:grpSpPr bwMode="auto">
          <a:xfrm>
            <a:off x="5486400" y="3276600"/>
            <a:ext cx="2819400" cy="1676400"/>
            <a:chOff x="1008" y="2304"/>
            <a:chExt cx="1776" cy="1056"/>
          </a:xfrm>
        </p:grpSpPr>
        <p:sp>
          <p:nvSpPr>
            <p:cNvPr id="24621" name="Line 45"/>
            <p:cNvSpPr>
              <a:spLocks noChangeShapeType="1"/>
            </p:cNvSpPr>
            <p:nvPr/>
          </p:nvSpPr>
          <p:spPr bwMode="auto">
            <a:xfrm>
              <a:off x="1008" y="230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4622" name="Line 46"/>
            <p:cNvSpPr>
              <a:spLocks noChangeShapeType="1"/>
            </p:cNvSpPr>
            <p:nvPr/>
          </p:nvSpPr>
          <p:spPr bwMode="auto">
            <a:xfrm>
              <a:off x="1008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36872" name="Group 292"/>
          <p:cNvGrpSpPr>
            <a:grpSpLocks/>
          </p:cNvGrpSpPr>
          <p:nvPr/>
        </p:nvGrpSpPr>
        <p:grpSpPr bwMode="auto">
          <a:xfrm rot="1648336">
            <a:off x="6045200" y="3325813"/>
            <a:ext cx="1920875" cy="1570037"/>
            <a:chOff x="1296" y="1872"/>
            <a:chExt cx="1210" cy="989"/>
          </a:xfrm>
        </p:grpSpPr>
        <p:sp>
          <p:nvSpPr>
            <p:cNvPr id="24869" name="Line 293"/>
            <p:cNvSpPr>
              <a:spLocks noChangeShapeType="1"/>
            </p:cNvSpPr>
            <p:nvPr/>
          </p:nvSpPr>
          <p:spPr bwMode="auto">
            <a:xfrm flipV="1">
              <a:off x="1342" y="2111"/>
              <a:ext cx="1104" cy="576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6903" name="Group 294"/>
            <p:cNvGrpSpPr>
              <a:grpSpLocks/>
            </p:cNvGrpSpPr>
            <p:nvPr/>
          </p:nvGrpSpPr>
          <p:grpSpPr bwMode="auto">
            <a:xfrm>
              <a:off x="1296" y="1872"/>
              <a:ext cx="1210" cy="989"/>
              <a:chOff x="1296" y="1872"/>
              <a:chExt cx="1210" cy="989"/>
            </a:xfrm>
          </p:grpSpPr>
          <p:sp>
            <p:nvSpPr>
              <p:cNvPr id="24871" name="Text Box 295"/>
              <p:cNvSpPr txBox="1">
                <a:spLocks noChangeArrowheads="1"/>
              </p:cNvSpPr>
              <p:nvPr/>
            </p:nvSpPr>
            <p:spPr bwMode="auto">
              <a:xfrm>
                <a:off x="1632" y="2496"/>
                <a:ext cx="20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sz="1200">
                    <a:solidFill>
                      <a:schemeClr val="tx1"/>
                    </a:solidFill>
                    <a:latin typeface="Wingdings" charset="0"/>
                    <a:cs typeface="+mn-cs"/>
                  </a:rPr>
                  <a:t>q</a:t>
                </a:r>
              </a:p>
            </p:txBody>
          </p:sp>
          <p:grpSp>
            <p:nvGrpSpPr>
              <p:cNvPr id="36905" name="Group 296"/>
              <p:cNvGrpSpPr>
                <a:grpSpLocks/>
              </p:cNvGrpSpPr>
              <p:nvPr/>
            </p:nvGrpSpPr>
            <p:grpSpPr bwMode="auto">
              <a:xfrm>
                <a:off x="1296" y="1872"/>
                <a:ext cx="1210" cy="989"/>
                <a:chOff x="1296" y="1872"/>
                <a:chExt cx="1210" cy="989"/>
              </a:xfrm>
            </p:grpSpPr>
            <p:sp>
              <p:nvSpPr>
                <p:cNvPr id="24873" name="Text Box 297"/>
                <p:cNvSpPr txBox="1">
                  <a:spLocks noChangeArrowheads="1"/>
                </p:cNvSpPr>
                <p:nvPr/>
              </p:nvSpPr>
              <p:spPr bwMode="auto">
                <a:xfrm>
                  <a:off x="1486" y="2255"/>
                  <a:ext cx="202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r>
                    <a:rPr lang="en-US" sz="1200">
                      <a:solidFill>
                        <a:schemeClr val="tx1"/>
                      </a:solidFill>
                      <a:latin typeface="Wingdings" charset="0"/>
                      <a:cs typeface="+mn-cs"/>
                    </a:rPr>
                    <a:t>q</a:t>
                  </a:r>
                </a:p>
              </p:txBody>
            </p:sp>
            <p:grpSp>
              <p:nvGrpSpPr>
                <p:cNvPr id="36907" name="Group 298"/>
                <p:cNvGrpSpPr>
                  <a:grpSpLocks/>
                </p:cNvGrpSpPr>
                <p:nvPr/>
              </p:nvGrpSpPr>
              <p:grpSpPr bwMode="auto">
                <a:xfrm>
                  <a:off x="1296" y="1872"/>
                  <a:ext cx="1210" cy="989"/>
                  <a:chOff x="1296" y="1872"/>
                  <a:chExt cx="1210" cy="989"/>
                </a:xfrm>
              </p:grpSpPr>
              <p:sp>
                <p:nvSpPr>
                  <p:cNvPr id="24875" name="Text Box 2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1" y="2410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Wingdings" charset="0"/>
                        <a:cs typeface="+mn-cs"/>
                      </a:rPr>
                      <a:t>q</a:t>
                    </a:r>
                  </a:p>
                </p:txBody>
              </p:sp>
              <p:sp>
                <p:nvSpPr>
                  <p:cNvPr id="24876" name="Text Box 3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94" y="2688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Wingdings" charset="0"/>
                        <a:cs typeface="+mn-cs"/>
                      </a:rPr>
                      <a:t>q</a:t>
                    </a:r>
                  </a:p>
                </p:txBody>
              </p:sp>
              <p:sp>
                <p:nvSpPr>
                  <p:cNvPr id="24877" name="Text Box 3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2" y="2112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Wingdings" charset="0"/>
                        <a:cs typeface="+mn-cs"/>
                      </a:rPr>
                      <a:t>q</a:t>
                    </a:r>
                  </a:p>
                </p:txBody>
              </p:sp>
              <p:sp>
                <p:nvSpPr>
                  <p:cNvPr id="24878" name="Text Box 3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4" y="2304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Wingdings" charset="0"/>
                        <a:cs typeface="+mn-cs"/>
                      </a:rPr>
                      <a:t>q</a:t>
                    </a:r>
                  </a:p>
                </p:txBody>
              </p:sp>
              <p:sp>
                <p:nvSpPr>
                  <p:cNvPr id="24879" name="Text Box 3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04" y="2256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Wingdings" charset="0"/>
                        <a:cs typeface="+mn-cs"/>
                      </a:rPr>
                      <a:t>q</a:t>
                    </a:r>
                  </a:p>
                </p:txBody>
              </p:sp>
              <p:sp>
                <p:nvSpPr>
                  <p:cNvPr id="24880" name="Text Box 3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2" y="2496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Wingdings" charset="0"/>
                        <a:cs typeface="+mn-cs"/>
                      </a:rPr>
                      <a:t>q</a:t>
                    </a:r>
                  </a:p>
                </p:txBody>
              </p:sp>
              <p:sp>
                <p:nvSpPr>
                  <p:cNvPr id="24881" name="Text Box 3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3" y="1871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Wingdings" charset="0"/>
                        <a:cs typeface="+mn-cs"/>
                      </a:rPr>
                      <a:t>q</a:t>
                    </a:r>
                  </a:p>
                </p:txBody>
              </p:sp>
              <p:sp>
                <p:nvSpPr>
                  <p:cNvPr id="24882" name="Text Box 3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7" y="2688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Wingdings" charset="0"/>
                        <a:cs typeface="+mn-cs"/>
                      </a:rPr>
                      <a:t>q</a:t>
                    </a:r>
                  </a:p>
                </p:txBody>
              </p:sp>
              <p:sp>
                <p:nvSpPr>
                  <p:cNvPr id="24883" name="Text Box 3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03" y="2015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Wingdings" charset="0"/>
                        <a:cs typeface="+mn-cs"/>
                      </a:rPr>
                      <a:t>q</a:t>
                    </a:r>
                  </a:p>
                </p:txBody>
              </p:sp>
            </p:grpSp>
          </p:grpSp>
        </p:grpSp>
      </p:grpSp>
      <p:grpSp>
        <p:nvGrpSpPr>
          <p:cNvPr id="36873" name="Group 6"/>
          <p:cNvGrpSpPr>
            <a:grpSpLocks/>
          </p:cNvGrpSpPr>
          <p:nvPr/>
        </p:nvGrpSpPr>
        <p:grpSpPr bwMode="auto">
          <a:xfrm>
            <a:off x="2133600" y="3276600"/>
            <a:ext cx="2819400" cy="1676400"/>
            <a:chOff x="1008" y="2304"/>
            <a:chExt cx="1776" cy="1056"/>
          </a:xfrm>
        </p:grpSpPr>
        <p:sp>
          <p:nvSpPr>
            <p:cNvPr id="24580" name="Line 4"/>
            <p:cNvSpPr>
              <a:spLocks noChangeShapeType="1"/>
            </p:cNvSpPr>
            <p:nvPr/>
          </p:nvSpPr>
          <p:spPr bwMode="auto">
            <a:xfrm>
              <a:off x="1008" y="230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4581" name="Line 5"/>
            <p:cNvSpPr>
              <a:spLocks noChangeShapeType="1"/>
            </p:cNvSpPr>
            <p:nvPr/>
          </p:nvSpPr>
          <p:spPr bwMode="auto">
            <a:xfrm>
              <a:off x="1008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36874" name="Group 319"/>
          <p:cNvGrpSpPr>
            <a:grpSpLocks/>
          </p:cNvGrpSpPr>
          <p:nvPr/>
        </p:nvGrpSpPr>
        <p:grpSpPr bwMode="auto">
          <a:xfrm>
            <a:off x="2590800" y="3352800"/>
            <a:ext cx="1920875" cy="1570038"/>
            <a:chOff x="2304" y="240"/>
            <a:chExt cx="1210" cy="989"/>
          </a:xfrm>
        </p:grpSpPr>
        <p:grpSp>
          <p:nvGrpSpPr>
            <p:cNvPr id="36883" name="Group 51"/>
            <p:cNvGrpSpPr>
              <a:grpSpLocks/>
            </p:cNvGrpSpPr>
            <p:nvPr/>
          </p:nvGrpSpPr>
          <p:grpSpPr bwMode="auto">
            <a:xfrm>
              <a:off x="2304" y="240"/>
              <a:ext cx="1210" cy="989"/>
              <a:chOff x="1296" y="1872"/>
              <a:chExt cx="1210" cy="989"/>
            </a:xfrm>
          </p:grpSpPr>
          <p:sp>
            <p:nvSpPr>
              <p:cNvPr id="24597" name="Line 21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1104" cy="576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36886" name="Group 50"/>
              <p:cNvGrpSpPr>
                <a:grpSpLocks/>
              </p:cNvGrpSpPr>
              <p:nvPr/>
            </p:nvGrpSpPr>
            <p:grpSpPr bwMode="auto">
              <a:xfrm>
                <a:off x="1296" y="1872"/>
                <a:ext cx="1210" cy="989"/>
                <a:chOff x="1296" y="1872"/>
                <a:chExt cx="1210" cy="989"/>
              </a:xfrm>
            </p:grpSpPr>
            <p:sp>
              <p:nvSpPr>
                <p:cNvPr id="24618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632" y="2496"/>
                  <a:ext cx="202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r>
                    <a:rPr lang="en-US" sz="1200">
                      <a:solidFill>
                        <a:schemeClr val="tx1"/>
                      </a:solidFill>
                      <a:latin typeface="Wingdings" charset="0"/>
                      <a:cs typeface="+mn-cs"/>
                    </a:rPr>
                    <a:t>q</a:t>
                  </a:r>
                </a:p>
              </p:txBody>
            </p:sp>
            <p:grpSp>
              <p:nvGrpSpPr>
                <p:cNvPr id="36888" name="Group 49"/>
                <p:cNvGrpSpPr>
                  <a:grpSpLocks/>
                </p:cNvGrpSpPr>
                <p:nvPr/>
              </p:nvGrpSpPr>
              <p:grpSpPr bwMode="auto">
                <a:xfrm>
                  <a:off x="1296" y="1872"/>
                  <a:ext cx="1210" cy="989"/>
                  <a:chOff x="1296" y="1872"/>
                  <a:chExt cx="1210" cy="989"/>
                </a:xfrm>
              </p:grpSpPr>
              <p:sp>
                <p:nvSpPr>
                  <p:cNvPr id="24608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2256"/>
                    <a:ext cx="20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Wingdings" charset="0"/>
                        <a:cs typeface="+mn-cs"/>
                      </a:rPr>
                      <a:t>q</a:t>
                    </a:r>
                  </a:p>
                </p:txBody>
              </p:sp>
              <p:grpSp>
                <p:nvGrpSpPr>
                  <p:cNvPr id="36890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1296" y="1872"/>
                    <a:ext cx="1210" cy="989"/>
                    <a:chOff x="1296" y="1872"/>
                    <a:chExt cx="1210" cy="989"/>
                  </a:xfrm>
                </p:grpSpPr>
                <p:sp>
                  <p:nvSpPr>
                    <p:cNvPr id="24606" name="Text Box 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83" y="2410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Wingdings" charset="0"/>
                          <a:cs typeface="+mn-cs"/>
                        </a:rPr>
                        <a:t>q</a:t>
                      </a:r>
                    </a:p>
                  </p:txBody>
                </p:sp>
                <p:sp>
                  <p:nvSpPr>
                    <p:cNvPr id="24610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96" y="2688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Wingdings" charset="0"/>
                          <a:cs typeface="+mn-cs"/>
                        </a:rPr>
                        <a:t>q</a:t>
                      </a:r>
                    </a:p>
                  </p:txBody>
                </p:sp>
                <p:sp>
                  <p:nvSpPr>
                    <p:cNvPr id="24611" name="Text Box 3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64" y="2112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Wingdings" charset="0"/>
                          <a:cs typeface="+mn-cs"/>
                        </a:rPr>
                        <a:t>q</a:t>
                      </a:r>
                    </a:p>
                  </p:txBody>
                </p:sp>
                <p:sp>
                  <p:nvSpPr>
                    <p:cNvPr id="24612" name="Text Box 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24" y="2304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Wingdings" charset="0"/>
                          <a:cs typeface="+mn-cs"/>
                        </a:rPr>
                        <a:t>q</a:t>
                      </a:r>
                    </a:p>
                  </p:txBody>
                </p:sp>
                <p:sp>
                  <p:nvSpPr>
                    <p:cNvPr id="24614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04" y="2256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Wingdings" charset="0"/>
                          <a:cs typeface="+mn-cs"/>
                        </a:rPr>
                        <a:t>q</a:t>
                      </a:r>
                    </a:p>
                  </p:txBody>
                </p:sp>
                <p:sp>
                  <p:nvSpPr>
                    <p:cNvPr id="24615" name="Text Box 3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24" y="2496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Wingdings" charset="0"/>
                          <a:cs typeface="+mn-cs"/>
                        </a:rPr>
                        <a:t>q</a:t>
                      </a:r>
                    </a:p>
                  </p:txBody>
                </p:sp>
                <p:sp>
                  <p:nvSpPr>
                    <p:cNvPr id="24616" name="Text Box 4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64" y="1872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Wingdings" charset="0"/>
                          <a:cs typeface="+mn-cs"/>
                        </a:rPr>
                        <a:t>q</a:t>
                      </a:r>
                    </a:p>
                  </p:txBody>
                </p:sp>
                <p:sp>
                  <p:nvSpPr>
                    <p:cNvPr id="24617" name="Text Box 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88" y="2688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Wingdings" charset="0"/>
                          <a:cs typeface="+mn-cs"/>
                        </a:rPr>
                        <a:t>q</a:t>
                      </a:r>
                    </a:p>
                  </p:txBody>
                </p:sp>
                <p:sp>
                  <p:nvSpPr>
                    <p:cNvPr id="24619" name="Text Box 4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04" y="2016"/>
                      <a:ext cx="20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Wingdings" charset="0"/>
                          <a:cs typeface="+mn-cs"/>
                        </a:rPr>
                        <a:t>q</a:t>
                      </a:r>
                    </a:p>
                  </p:txBody>
                </p:sp>
              </p:grpSp>
            </p:grpSp>
          </p:grpSp>
        </p:grpSp>
        <p:sp>
          <p:nvSpPr>
            <p:cNvPr id="24890" name="Freeform 314"/>
            <p:cNvSpPr>
              <a:spLocks/>
            </p:cNvSpPr>
            <p:nvPr/>
          </p:nvSpPr>
          <p:spPr bwMode="auto">
            <a:xfrm>
              <a:off x="2400" y="591"/>
              <a:ext cx="864" cy="454"/>
            </a:xfrm>
            <a:custGeom>
              <a:avLst/>
              <a:gdLst>
                <a:gd name="T0" fmla="*/ 0 w 864"/>
                <a:gd name="T1" fmla="*/ 480 h 480"/>
                <a:gd name="T2" fmla="*/ 864 w 864"/>
                <a:gd name="T3" fmla="*/ 480 h 480"/>
                <a:gd name="T4" fmla="*/ 864 w 864"/>
                <a:gd name="T5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480">
                  <a:moveTo>
                    <a:pt x="0" y="480"/>
                  </a:moveTo>
                  <a:lnTo>
                    <a:pt x="864" y="480"/>
                  </a:lnTo>
                  <a:lnTo>
                    <a:pt x="864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24903" name="Text Box 327"/>
          <p:cNvSpPr txBox="1">
            <a:spLocks noChangeArrowheads="1"/>
          </p:cNvSpPr>
          <p:nvPr/>
        </p:nvSpPr>
        <p:spPr bwMode="auto">
          <a:xfrm>
            <a:off x="2446338" y="5302250"/>
            <a:ext cx="2155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Different inputs (x) yield</a:t>
            </a:r>
          </a:p>
          <a:p>
            <a:pPr algn="l"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different outputs (y).</a:t>
            </a:r>
          </a:p>
        </p:txBody>
      </p:sp>
      <p:sp>
        <p:nvSpPr>
          <p:cNvPr id="24905" name="Text Box 329"/>
          <p:cNvSpPr txBox="1">
            <a:spLocks noChangeArrowheads="1"/>
          </p:cNvSpPr>
          <p:nvPr/>
        </p:nvSpPr>
        <p:spPr bwMode="auto">
          <a:xfrm>
            <a:off x="5715000" y="5046663"/>
            <a:ext cx="215582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US" b="1">
                <a:solidFill>
                  <a:schemeClr val="tx1"/>
                </a:solidFill>
                <a:cs typeface="+mn-cs"/>
              </a:rPr>
              <a:t>No linear relationship.</a:t>
            </a:r>
          </a:p>
          <a:p>
            <a:pPr algn="l"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Different inputs (x) yield</a:t>
            </a:r>
          </a:p>
          <a:p>
            <a:pPr algn="l"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the same output (y).</a:t>
            </a:r>
          </a:p>
        </p:txBody>
      </p:sp>
      <p:sp>
        <p:nvSpPr>
          <p:cNvPr id="24907" name="Text Box 331"/>
          <p:cNvSpPr txBox="1">
            <a:spLocks noChangeArrowheads="1"/>
          </p:cNvSpPr>
          <p:nvPr/>
        </p:nvSpPr>
        <p:spPr bwMode="auto">
          <a:xfrm>
            <a:off x="2373313" y="5953125"/>
            <a:ext cx="2660650" cy="376238"/>
          </a:xfrm>
          <a:prstGeom prst="rect">
            <a:avLst/>
          </a:prstGeom>
          <a:solidFill>
            <a:srgbClr val="D1D1D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The slope is not equal to zero</a:t>
            </a:r>
          </a:p>
        </p:txBody>
      </p:sp>
      <p:sp>
        <p:nvSpPr>
          <p:cNvPr id="24908" name="Text Box 332"/>
          <p:cNvSpPr txBox="1">
            <a:spLocks noChangeArrowheads="1"/>
          </p:cNvSpPr>
          <p:nvPr/>
        </p:nvSpPr>
        <p:spPr bwMode="auto">
          <a:xfrm>
            <a:off x="5664200" y="5956300"/>
            <a:ext cx="3194050" cy="369888"/>
          </a:xfrm>
          <a:prstGeom prst="rect">
            <a:avLst/>
          </a:prstGeom>
          <a:solidFill>
            <a:srgbClr val="D1D1D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US" dirty="0">
                <a:solidFill>
                  <a:schemeClr val="tx1"/>
                </a:solidFill>
                <a:cs typeface="+mn-cs"/>
              </a:rPr>
              <a:t>The slope is equal (or close) to zero</a:t>
            </a:r>
          </a:p>
        </p:txBody>
      </p:sp>
      <p:sp>
        <p:nvSpPr>
          <p:cNvPr id="24909" name="Text Box 333"/>
          <p:cNvSpPr txBox="1">
            <a:spLocks noChangeArrowheads="1"/>
          </p:cNvSpPr>
          <p:nvPr/>
        </p:nvSpPr>
        <p:spPr bwMode="auto">
          <a:xfrm>
            <a:off x="2438400" y="5029200"/>
            <a:ext cx="1916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US" b="1">
                <a:solidFill>
                  <a:schemeClr val="tx1"/>
                </a:solidFill>
                <a:cs typeface="+mn-cs"/>
              </a:rPr>
              <a:t>Linear relationship.</a:t>
            </a:r>
          </a:p>
        </p:txBody>
      </p:sp>
      <p:sp>
        <p:nvSpPr>
          <p:cNvPr id="24914" name="Text Box 338"/>
          <p:cNvSpPr txBox="1">
            <a:spLocks noChangeArrowheads="1"/>
          </p:cNvSpPr>
          <p:nvPr/>
        </p:nvSpPr>
        <p:spPr bwMode="auto">
          <a:xfrm>
            <a:off x="2438400" y="5029200"/>
            <a:ext cx="1916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US" b="1">
                <a:solidFill>
                  <a:schemeClr val="tx1"/>
                </a:solidFill>
                <a:cs typeface="+mn-cs"/>
              </a:rPr>
              <a:t>Linear relationship.</a:t>
            </a:r>
          </a:p>
        </p:txBody>
      </p:sp>
      <p:sp>
        <p:nvSpPr>
          <p:cNvPr id="24915" name="Text Box 339"/>
          <p:cNvSpPr txBox="1">
            <a:spLocks noChangeArrowheads="1"/>
          </p:cNvSpPr>
          <p:nvPr/>
        </p:nvSpPr>
        <p:spPr bwMode="auto">
          <a:xfrm>
            <a:off x="2438400" y="5029200"/>
            <a:ext cx="1916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US" b="1">
                <a:solidFill>
                  <a:schemeClr val="tx1"/>
                </a:solidFill>
                <a:cs typeface="+mn-cs"/>
              </a:rPr>
              <a:t>Linear relationship.</a:t>
            </a:r>
          </a:p>
        </p:txBody>
      </p:sp>
      <p:sp>
        <p:nvSpPr>
          <p:cNvPr id="24916" name="Text Box 340"/>
          <p:cNvSpPr txBox="1">
            <a:spLocks noChangeArrowheads="1"/>
          </p:cNvSpPr>
          <p:nvPr/>
        </p:nvSpPr>
        <p:spPr bwMode="auto">
          <a:xfrm>
            <a:off x="2438400" y="5029200"/>
            <a:ext cx="1916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US" b="1">
                <a:solidFill>
                  <a:schemeClr val="tx1"/>
                </a:solidFill>
                <a:cs typeface="+mn-cs"/>
              </a:rPr>
              <a:t>Linear relationship.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2F548A-D453-534B-96B2-A0E1710FCAF6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914400"/>
          </a:xfrm>
        </p:spPr>
        <p:txBody>
          <a:bodyPr/>
          <a:lstStyle/>
          <a:p>
            <a:pPr lvl="1">
              <a:lnSpc>
                <a:spcPct val="90000"/>
              </a:lnSpc>
              <a:defRPr/>
            </a:pPr>
            <a:r>
              <a:rPr lang="en-US" smtClean="0"/>
              <a:t>To measure the strength of the linear relationship we use the coefficient of determination.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1600200" y="2133600"/>
          <a:ext cx="5245100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Equation" r:id="rId3" imgW="1714500" imgH="1016000" progId="Equation.DSMT4">
                  <p:embed/>
                </p:oleObj>
              </mc:Choice>
              <mc:Fallback>
                <p:oleObj name="Equation" r:id="rId3" imgW="1714500" imgH="1016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133600"/>
                        <a:ext cx="5245100" cy="31083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outerShdw blurRad="63500" dist="135003" dir="18671156" algn="ctr" rotWithShape="0">
                          <a:schemeClr val="tx1">
                            <a:alpha val="74997"/>
                          </a:schemeClr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0" name="Rectangle 18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Coefficient of determination</a:t>
            </a: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533400" y="5486400"/>
            <a:ext cx="8229600" cy="134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r>
              <a:rPr lang="en-US" sz="2400" dirty="0">
                <a:solidFill>
                  <a:srgbClr val="2C2CB0"/>
                </a:solidFill>
                <a:cs typeface="+mn-cs"/>
              </a:rPr>
              <a:t>R</a:t>
            </a:r>
            <a:r>
              <a:rPr lang="en-US" sz="2400" baseline="30000" dirty="0">
                <a:solidFill>
                  <a:srgbClr val="2C2CB0"/>
                </a:solidFill>
                <a:cs typeface="+mn-cs"/>
              </a:rPr>
              <a:t>2 </a:t>
            </a:r>
            <a:r>
              <a:rPr lang="en-US" sz="2400" dirty="0">
                <a:solidFill>
                  <a:srgbClr val="2C2CB0"/>
                </a:solidFill>
                <a:cs typeface="+mn-cs"/>
              </a:rPr>
              <a:t>takes on any value between zero and one.</a:t>
            </a:r>
          </a:p>
          <a:p>
            <a:pPr marL="742950" lvl="1" indent="-285750" algn="l">
              <a:spcBef>
                <a:spcPct val="20000"/>
              </a:spcBef>
              <a:defRPr/>
            </a:pPr>
            <a:r>
              <a:rPr lang="en-US" sz="2400" dirty="0">
                <a:solidFill>
                  <a:srgbClr val="2C2CB0"/>
                </a:solidFill>
                <a:cs typeface="+mn-cs"/>
              </a:rPr>
              <a:t>R</a:t>
            </a:r>
            <a:r>
              <a:rPr lang="en-US" sz="2400" baseline="30000" dirty="0">
                <a:solidFill>
                  <a:srgbClr val="2C2CB0"/>
                </a:solidFill>
                <a:cs typeface="+mn-cs"/>
              </a:rPr>
              <a:t>2</a:t>
            </a:r>
            <a:r>
              <a:rPr lang="en-US" sz="2400" dirty="0">
                <a:solidFill>
                  <a:srgbClr val="2C2CB0"/>
                </a:solidFill>
                <a:cs typeface="+mn-cs"/>
              </a:rPr>
              <a:t> = 1: Perfect match between the line and the data points.</a:t>
            </a:r>
          </a:p>
          <a:p>
            <a:pPr marL="742950" lvl="1" indent="-285750" algn="l">
              <a:spcBef>
                <a:spcPct val="20000"/>
              </a:spcBef>
              <a:defRPr/>
            </a:pPr>
            <a:r>
              <a:rPr lang="en-US" sz="2400" dirty="0">
                <a:solidFill>
                  <a:srgbClr val="2C2CB0"/>
                </a:solidFill>
                <a:cs typeface="+mn-cs"/>
              </a:rPr>
              <a:t>R</a:t>
            </a:r>
            <a:r>
              <a:rPr lang="en-US" sz="2400" baseline="30000" dirty="0">
                <a:solidFill>
                  <a:srgbClr val="2C2CB0"/>
                </a:solidFill>
                <a:cs typeface="+mn-cs"/>
              </a:rPr>
              <a:t>2</a:t>
            </a:r>
            <a:r>
              <a:rPr lang="en-US" sz="2400" dirty="0">
                <a:solidFill>
                  <a:srgbClr val="2C2CB0"/>
                </a:solidFill>
                <a:cs typeface="+mn-cs"/>
              </a:rPr>
              <a:t> = 0: There are no linear relationship between x and 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364EF6-A71E-FE4A-93AE-6615EAFC394D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>
                <a:cs typeface="+mj-cs"/>
              </a:rPr>
              <a:t>Regression Diagnostics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n-cs"/>
              </a:rPr>
              <a:t>The three conditions required for the validity of the regression analysis are:</a:t>
            </a:r>
          </a:p>
          <a:p>
            <a:pPr lvl="1">
              <a:defRPr/>
            </a:pPr>
            <a:r>
              <a:rPr lang="en-US" smtClean="0"/>
              <a:t>the error variable is normally distributed.</a:t>
            </a:r>
          </a:p>
          <a:p>
            <a:pPr lvl="1">
              <a:defRPr/>
            </a:pPr>
            <a:r>
              <a:rPr lang="en-US" smtClean="0"/>
              <a:t>the error variance is constant for all values of x.</a:t>
            </a:r>
          </a:p>
          <a:p>
            <a:pPr lvl="1">
              <a:defRPr/>
            </a:pPr>
            <a:r>
              <a:rPr lang="en-US" smtClean="0"/>
              <a:t>The errors are independent of each other.</a:t>
            </a:r>
          </a:p>
          <a:p>
            <a:pPr>
              <a:defRPr/>
            </a:pPr>
            <a:r>
              <a:rPr lang="en-US" smtClean="0">
                <a:cs typeface="+mn-cs"/>
              </a:rPr>
              <a:t>How can we diagnose violations of these conditions?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80B85-41FE-ED42-ABF4-E7AEE0125736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  Residual Analysis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Examining the residuals help detect violations of the required conditions.</a:t>
            </a:r>
          </a:p>
          <a:p>
            <a:pPr lvl="1">
              <a:defRPr/>
            </a:pPr>
            <a:r>
              <a:rPr lang="en-US" dirty="0" smtClean="0"/>
              <a:t>Checking to see if residuals (actual value </a:t>
            </a:r>
            <a:r>
              <a:rPr lang="mr-IN" dirty="0" smtClean="0"/>
              <a:t>–</a:t>
            </a:r>
            <a:r>
              <a:rPr lang="en-US" dirty="0" smtClean="0"/>
              <a:t> predicted value) are normally distributed with mean 0.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2FBB6C-F9AB-3149-88CA-D59482533CE1}" type="slidenum">
              <a:rPr lang="en-US"/>
              <a:pPr>
                <a:defRPr/>
              </a:pPr>
              <a:t>29</a:t>
            </a:fld>
            <a:endParaRPr lang="en-US"/>
          </a:p>
        </p:txBody>
      </p:sp>
      <p:graphicFrame>
        <p:nvGraphicFramePr>
          <p:cNvPr id="40962" name="Object 13"/>
          <p:cNvGraphicFramePr>
            <a:graphicFrameLocks noChangeAspect="1"/>
          </p:cNvGraphicFramePr>
          <p:nvPr/>
        </p:nvGraphicFramePr>
        <p:xfrm>
          <a:off x="1447800" y="1879600"/>
          <a:ext cx="6019800" cy="298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Chart" r:id="rId3" imgW="3606800" imgH="1790700" progId="Excel.Chart.8">
                  <p:embed/>
                </p:oleObj>
              </mc:Choice>
              <mc:Fallback>
                <p:oleObj name="Chart" r:id="rId3" imgW="3606800" imgH="1790700" progId="Excel.Char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79600"/>
                        <a:ext cx="6019800" cy="298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6" name="Text Box 14"/>
          <p:cNvSpPr txBox="1">
            <a:spLocks noChangeArrowheads="1"/>
          </p:cNvSpPr>
          <p:nvPr/>
        </p:nvSpPr>
        <p:spPr bwMode="auto">
          <a:xfrm>
            <a:off x="1057275" y="4878388"/>
            <a:ext cx="694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chemeClr val="accent2"/>
                </a:solidFill>
                <a:cs typeface="+mn-cs"/>
              </a:rPr>
              <a:t>It seems the residual are normally distributed with mean zero</a:t>
            </a:r>
          </a:p>
        </p:txBody>
      </p:sp>
      <p:sp>
        <p:nvSpPr>
          <p:cNvPr id="105487" name="Rectangle 15"/>
          <p:cNvSpPr>
            <a:spLocks noChangeArrowheads="1"/>
          </p:cNvSpPr>
          <p:nvPr/>
        </p:nvSpPr>
        <p:spPr bwMode="auto">
          <a:xfrm>
            <a:off x="685800" y="762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b="1">
                <a:solidFill>
                  <a:srgbClr val="2C2CB0"/>
                </a:solidFill>
                <a:cs typeface="+mn-cs"/>
              </a:rPr>
              <a:t>  Residual Analysis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What is linear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Regression is an approach/method/algorithm used in finding the relationship between explanatory variables (or independent variables) and our variable of interest (or dependent variable). 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E58C1B-021A-BD4B-BFFA-05D3D35532CF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E6C3A0-D760-624F-9E67-274803C41B58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  </a:t>
            </a:r>
            <a:r>
              <a:rPr lang="en-US" dirty="0" err="1" smtClean="0">
                <a:cs typeface="+mj-cs"/>
              </a:rPr>
              <a:t>Heteroscedasticity</a:t>
            </a:r>
            <a:endParaRPr lang="en-US" dirty="0" smtClean="0">
              <a:cs typeface="+mj-cs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5240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smtClean="0">
                <a:cs typeface="+mn-cs"/>
              </a:rPr>
              <a:t>When the requirement of a constant variance is violated we have a condition of heteroscedasticity.</a:t>
            </a:r>
          </a:p>
          <a:p>
            <a:pPr>
              <a:lnSpc>
                <a:spcPct val="90000"/>
              </a:lnSpc>
              <a:defRPr/>
            </a:pPr>
            <a:r>
              <a:rPr lang="en-US" sz="2400" smtClean="0">
                <a:cs typeface="+mn-cs"/>
              </a:rPr>
              <a:t>Diagnose heteroscedasticity by plotting the residual against the predicted y.</a:t>
            </a:r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1676400" y="3824288"/>
            <a:ext cx="0" cy="2209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1066800" y="4967288"/>
            <a:ext cx="3352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1219200" y="4662488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+</a:t>
            </a: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1447800" y="4738688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+</a:t>
            </a: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1676400" y="4814888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+</a:t>
            </a:r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1752600" y="5043488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+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1828800" y="4662488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+</a:t>
            </a: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2819400" y="4586288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+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2057400" y="4433888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+</a:t>
            </a:r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2133600" y="5195888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+</a:t>
            </a:r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2209800" y="4967288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+</a:t>
            </a:r>
          </a:p>
        </p:txBody>
      </p:sp>
      <p:sp>
        <p:nvSpPr>
          <p:cNvPr id="57365" name="Text Box 21"/>
          <p:cNvSpPr txBox="1">
            <a:spLocks noChangeArrowheads="1"/>
          </p:cNvSpPr>
          <p:nvPr/>
        </p:nvSpPr>
        <p:spPr bwMode="auto">
          <a:xfrm>
            <a:off x="2362200" y="5119688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+</a:t>
            </a:r>
          </a:p>
        </p:txBody>
      </p:sp>
      <p:sp>
        <p:nvSpPr>
          <p:cNvPr id="57366" name="Text Box 22"/>
          <p:cNvSpPr txBox="1">
            <a:spLocks noChangeArrowheads="1"/>
          </p:cNvSpPr>
          <p:nvPr/>
        </p:nvSpPr>
        <p:spPr bwMode="auto">
          <a:xfrm>
            <a:off x="2514600" y="4433888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+</a:t>
            </a:r>
          </a:p>
        </p:txBody>
      </p:sp>
      <p:sp>
        <p:nvSpPr>
          <p:cNvPr id="57367" name="Text Box 23"/>
          <p:cNvSpPr txBox="1">
            <a:spLocks noChangeArrowheads="1"/>
          </p:cNvSpPr>
          <p:nvPr/>
        </p:nvSpPr>
        <p:spPr bwMode="auto">
          <a:xfrm>
            <a:off x="2667000" y="5424488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+</a:t>
            </a:r>
          </a:p>
        </p:txBody>
      </p:sp>
      <p:sp>
        <p:nvSpPr>
          <p:cNvPr id="57368" name="Text Box 24"/>
          <p:cNvSpPr txBox="1">
            <a:spLocks noChangeArrowheads="1"/>
          </p:cNvSpPr>
          <p:nvPr/>
        </p:nvSpPr>
        <p:spPr bwMode="auto">
          <a:xfrm>
            <a:off x="2667000" y="5043488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+</a:t>
            </a:r>
          </a:p>
        </p:txBody>
      </p:sp>
      <p:sp>
        <p:nvSpPr>
          <p:cNvPr id="57369" name="Text Box 25"/>
          <p:cNvSpPr txBox="1">
            <a:spLocks noChangeArrowheads="1"/>
          </p:cNvSpPr>
          <p:nvPr/>
        </p:nvSpPr>
        <p:spPr bwMode="auto">
          <a:xfrm>
            <a:off x="2971800" y="5729288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+</a:t>
            </a:r>
          </a:p>
        </p:txBody>
      </p:sp>
      <p:sp>
        <p:nvSpPr>
          <p:cNvPr id="57370" name="Text Box 26"/>
          <p:cNvSpPr txBox="1">
            <a:spLocks noChangeArrowheads="1"/>
          </p:cNvSpPr>
          <p:nvPr/>
        </p:nvSpPr>
        <p:spPr bwMode="auto">
          <a:xfrm>
            <a:off x="3048000" y="4205288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+</a:t>
            </a:r>
          </a:p>
        </p:txBody>
      </p:sp>
      <p:sp>
        <p:nvSpPr>
          <p:cNvPr id="57371" name="Text Box 27"/>
          <p:cNvSpPr txBox="1">
            <a:spLocks noChangeArrowheads="1"/>
          </p:cNvSpPr>
          <p:nvPr/>
        </p:nvSpPr>
        <p:spPr bwMode="auto">
          <a:xfrm>
            <a:off x="2895600" y="5043488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+</a:t>
            </a:r>
          </a:p>
        </p:txBody>
      </p:sp>
      <p:sp>
        <p:nvSpPr>
          <p:cNvPr id="57372" name="Text Box 28"/>
          <p:cNvSpPr txBox="1">
            <a:spLocks noChangeArrowheads="1"/>
          </p:cNvSpPr>
          <p:nvPr/>
        </p:nvSpPr>
        <p:spPr bwMode="auto">
          <a:xfrm>
            <a:off x="3733800" y="5424488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+</a:t>
            </a:r>
          </a:p>
        </p:txBody>
      </p:sp>
      <p:sp>
        <p:nvSpPr>
          <p:cNvPr id="57373" name="Text Box 29"/>
          <p:cNvSpPr txBox="1">
            <a:spLocks noChangeArrowheads="1"/>
          </p:cNvSpPr>
          <p:nvPr/>
        </p:nvSpPr>
        <p:spPr bwMode="auto">
          <a:xfrm>
            <a:off x="3124200" y="4891088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+</a:t>
            </a:r>
          </a:p>
        </p:txBody>
      </p:sp>
      <p:sp>
        <p:nvSpPr>
          <p:cNvPr id="57374" name="Text Box 30"/>
          <p:cNvSpPr txBox="1">
            <a:spLocks noChangeArrowheads="1"/>
          </p:cNvSpPr>
          <p:nvPr/>
        </p:nvSpPr>
        <p:spPr bwMode="auto">
          <a:xfrm>
            <a:off x="3657600" y="5805488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+</a:t>
            </a:r>
          </a:p>
        </p:txBody>
      </p:sp>
      <p:sp>
        <p:nvSpPr>
          <p:cNvPr id="57375" name="Text Box 31"/>
          <p:cNvSpPr txBox="1">
            <a:spLocks noChangeArrowheads="1"/>
          </p:cNvSpPr>
          <p:nvPr/>
        </p:nvSpPr>
        <p:spPr bwMode="auto">
          <a:xfrm>
            <a:off x="3581400" y="4129088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+</a:t>
            </a:r>
          </a:p>
        </p:txBody>
      </p:sp>
      <p:sp>
        <p:nvSpPr>
          <p:cNvPr id="57376" name="Text Box 32"/>
          <p:cNvSpPr txBox="1">
            <a:spLocks noChangeArrowheads="1"/>
          </p:cNvSpPr>
          <p:nvPr/>
        </p:nvSpPr>
        <p:spPr bwMode="auto">
          <a:xfrm>
            <a:off x="3352800" y="4357688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+</a:t>
            </a:r>
          </a:p>
        </p:txBody>
      </p:sp>
      <p:sp>
        <p:nvSpPr>
          <p:cNvPr id="57377" name="Text Box 33"/>
          <p:cNvSpPr txBox="1">
            <a:spLocks noChangeArrowheads="1"/>
          </p:cNvSpPr>
          <p:nvPr/>
        </p:nvSpPr>
        <p:spPr bwMode="auto">
          <a:xfrm>
            <a:off x="3276600" y="5576888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+</a:t>
            </a:r>
          </a:p>
        </p:txBody>
      </p:sp>
      <p:grpSp>
        <p:nvGrpSpPr>
          <p:cNvPr id="57382" name="Group 38"/>
          <p:cNvGrpSpPr>
            <a:grpSpLocks/>
          </p:cNvGrpSpPr>
          <p:nvPr/>
        </p:nvGrpSpPr>
        <p:grpSpPr bwMode="auto">
          <a:xfrm>
            <a:off x="1371600" y="4814888"/>
            <a:ext cx="228600" cy="381000"/>
            <a:chOff x="864" y="2688"/>
            <a:chExt cx="144" cy="240"/>
          </a:xfrm>
        </p:grpSpPr>
        <p:sp>
          <p:nvSpPr>
            <p:cNvPr id="57378" name="Line 34"/>
            <p:cNvSpPr>
              <a:spLocks noChangeShapeType="1"/>
            </p:cNvSpPr>
            <p:nvPr/>
          </p:nvSpPr>
          <p:spPr bwMode="auto">
            <a:xfrm>
              <a:off x="936" y="2688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7379" name="Line 35"/>
            <p:cNvSpPr>
              <a:spLocks noChangeShapeType="1"/>
            </p:cNvSpPr>
            <p:nvPr/>
          </p:nvSpPr>
          <p:spPr bwMode="auto">
            <a:xfrm>
              <a:off x="864" y="268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7380" name="Line 36"/>
            <p:cNvSpPr>
              <a:spLocks noChangeShapeType="1"/>
            </p:cNvSpPr>
            <p:nvPr/>
          </p:nvSpPr>
          <p:spPr bwMode="auto">
            <a:xfrm>
              <a:off x="864" y="292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57383" name="Group 39"/>
          <p:cNvGrpSpPr>
            <a:grpSpLocks/>
          </p:cNvGrpSpPr>
          <p:nvPr/>
        </p:nvGrpSpPr>
        <p:grpSpPr bwMode="auto">
          <a:xfrm>
            <a:off x="1752600" y="4738688"/>
            <a:ext cx="228600" cy="533400"/>
            <a:chOff x="864" y="2688"/>
            <a:chExt cx="144" cy="240"/>
          </a:xfrm>
        </p:grpSpPr>
        <p:sp>
          <p:nvSpPr>
            <p:cNvPr id="57384" name="Line 40"/>
            <p:cNvSpPr>
              <a:spLocks noChangeShapeType="1"/>
            </p:cNvSpPr>
            <p:nvPr/>
          </p:nvSpPr>
          <p:spPr bwMode="auto">
            <a:xfrm>
              <a:off x="936" y="2688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7385" name="Line 41"/>
            <p:cNvSpPr>
              <a:spLocks noChangeShapeType="1"/>
            </p:cNvSpPr>
            <p:nvPr/>
          </p:nvSpPr>
          <p:spPr bwMode="auto">
            <a:xfrm>
              <a:off x="864" y="268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7386" name="Line 42"/>
            <p:cNvSpPr>
              <a:spLocks noChangeShapeType="1"/>
            </p:cNvSpPr>
            <p:nvPr/>
          </p:nvSpPr>
          <p:spPr bwMode="auto">
            <a:xfrm>
              <a:off x="864" y="292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57387" name="Group 43"/>
          <p:cNvGrpSpPr>
            <a:grpSpLocks/>
          </p:cNvGrpSpPr>
          <p:nvPr/>
        </p:nvGrpSpPr>
        <p:grpSpPr bwMode="auto">
          <a:xfrm>
            <a:off x="2133600" y="4586288"/>
            <a:ext cx="228600" cy="838200"/>
            <a:chOff x="864" y="2688"/>
            <a:chExt cx="144" cy="240"/>
          </a:xfrm>
        </p:grpSpPr>
        <p:sp>
          <p:nvSpPr>
            <p:cNvPr id="57388" name="Line 44"/>
            <p:cNvSpPr>
              <a:spLocks noChangeShapeType="1"/>
            </p:cNvSpPr>
            <p:nvPr/>
          </p:nvSpPr>
          <p:spPr bwMode="auto">
            <a:xfrm>
              <a:off x="936" y="2688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7389" name="Line 45"/>
            <p:cNvSpPr>
              <a:spLocks noChangeShapeType="1"/>
            </p:cNvSpPr>
            <p:nvPr/>
          </p:nvSpPr>
          <p:spPr bwMode="auto">
            <a:xfrm>
              <a:off x="864" y="268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7390" name="Line 46"/>
            <p:cNvSpPr>
              <a:spLocks noChangeShapeType="1"/>
            </p:cNvSpPr>
            <p:nvPr/>
          </p:nvSpPr>
          <p:spPr bwMode="auto">
            <a:xfrm>
              <a:off x="864" y="292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57391" name="Group 47"/>
          <p:cNvGrpSpPr>
            <a:grpSpLocks/>
          </p:cNvGrpSpPr>
          <p:nvPr/>
        </p:nvGrpSpPr>
        <p:grpSpPr bwMode="auto">
          <a:xfrm>
            <a:off x="2590800" y="4510088"/>
            <a:ext cx="228600" cy="1143000"/>
            <a:chOff x="864" y="2688"/>
            <a:chExt cx="144" cy="240"/>
          </a:xfrm>
        </p:grpSpPr>
        <p:sp>
          <p:nvSpPr>
            <p:cNvPr id="57392" name="Line 48"/>
            <p:cNvSpPr>
              <a:spLocks noChangeShapeType="1"/>
            </p:cNvSpPr>
            <p:nvPr/>
          </p:nvSpPr>
          <p:spPr bwMode="auto">
            <a:xfrm>
              <a:off x="936" y="2688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7393" name="Line 49"/>
            <p:cNvSpPr>
              <a:spLocks noChangeShapeType="1"/>
            </p:cNvSpPr>
            <p:nvPr/>
          </p:nvSpPr>
          <p:spPr bwMode="auto">
            <a:xfrm>
              <a:off x="864" y="268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7394" name="Line 50"/>
            <p:cNvSpPr>
              <a:spLocks noChangeShapeType="1"/>
            </p:cNvSpPr>
            <p:nvPr/>
          </p:nvSpPr>
          <p:spPr bwMode="auto">
            <a:xfrm>
              <a:off x="864" y="292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57395" name="Group 51"/>
          <p:cNvGrpSpPr>
            <a:grpSpLocks/>
          </p:cNvGrpSpPr>
          <p:nvPr/>
        </p:nvGrpSpPr>
        <p:grpSpPr bwMode="auto">
          <a:xfrm>
            <a:off x="3124200" y="4357688"/>
            <a:ext cx="152400" cy="1600200"/>
            <a:chOff x="864" y="2688"/>
            <a:chExt cx="144" cy="240"/>
          </a:xfrm>
        </p:grpSpPr>
        <p:sp>
          <p:nvSpPr>
            <p:cNvPr id="57396" name="Line 52"/>
            <p:cNvSpPr>
              <a:spLocks noChangeShapeType="1"/>
            </p:cNvSpPr>
            <p:nvPr/>
          </p:nvSpPr>
          <p:spPr bwMode="auto">
            <a:xfrm>
              <a:off x="936" y="2688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7397" name="Line 53"/>
            <p:cNvSpPr>
              <a:spLocks noChangeShapeType="1"/>
            </p:cNvSpPr>
            <p:nvPr/>
          </p:nvSpPr>
          <p:spPr bwMode="auto">
            <a:xfrm>
              <a:off x="864" y="268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7398" name="Line 54"/>
            <p:cNvSpPr>
              <a:spLocks noChangeShapeType="1"/>
            </p:cNvSpPr>
            <p:nvPr/>
          </p:nvSpPr>
          <p:spPr bwMode="auto">
            <a:xfrm>
              <a:off x="864" y="292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57399" name="Group 55"/>
          <p:cNvGrpSpPr>
            <a:grpSpLocks/>
          </p:cNvGrpSpPr>
          <p:nvPr/>
        </p:nvGrpSpPr>
        <p:grpSpPr bwMode="auto">
          <a:xfrm>
            <a:off x="3733800" y="4205288"/>
            <a:ext cx="228600" cy="1828800"/>
            <a:chOff x="864" y="2688"/>
            <a:chExt cx="144" cy="240"/>
          </a:xfrm>
        </p:grpSpPr>
        <p:sp>
          <p:nvSpPr>
            <p:cNvPr id="57400" name="Line 56"/>
            <p:cNvSpPr>
              <a:spLocks noChangeShapeType="1"/>
            </p:cNvSpPr>
            <p:nvPr/>
          </p:nvSpPr>
          <p:spPr bwMode="auto">
            <a:xfrm>
              <a:off x="936" y="2688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7401" name="Line 57"/>
            <p:cNvSpPr>
              <a:spLocks noChangeShapeType="1"/>
            </p:cNvSpPr>
            <p:nvPr/>
          </p:nvSpPr>
          <p:spPr bwMode="auto">
            <a:xfrm>
              <a:off x="864" y="268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7402" name="Line 58"/>
            <p:cNvSpPr>
              <a:spLocks noChangeShapeType="1"/>
            </p:cNvSpPr>
            <p:nvPr/>
          </p:nvSpPr>
          <p:spPr bwMode="auto">
            <a:xfrm>
              <a:off x="864" y="2928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57403" name="Text Box 59"/>
          <p:cNvSpPr txBox="1">
            <a:spLocks noChangeArrowheads="1"/>
          </p:cNvSpPr>
          <p:nvPr/>
        </p:nvSpPr>
        <p:spPr bwMode="auto">
          <a:xfrm>
            <a:off x="3352800" y="4891088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+</a:t>
            </a:r>
          </a:p>
        </p:txBody>
      </p:sp>
      <p:sp>
        <p:nvSpPr>
          <p:cNvPr id="57404" name="Text Box 60"/>
          <p:cNvSpPr txBox="1">
            <a:spLocks noChangeArrowheads="1"/>
          </p:cNvSpPr>
          <p:nvPr/>
        </p:nvSpPr>
        <p:spPr bwMode="auto">
          <a:xfrm>
            <a:off x="3429000" y="5424488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+</a:t>
            </a:r>
          </a:p>
        </p:txBody>
      </p:sp>
      <p:grpSp>
        <p:nvGrpSpPr>
          <p:cNvPr id="57409" name="Group 65"/>
          <p:cNvGrpSpPr>
            <a:grpSpLocks/>
          </p:cNvGrpSpPr>
          <p:nvPr/>
        </p:nvGrpSpPr>
        <p:grpSpPr bwMode="auto">
          <a:xfrm>
            <a:off x="1752600" y="6186488"/>
            <a:ext cx="2522538" cy="442912"/>
            <a:chOff x="1104" y="3600"/>
            <a:chExt cx="1589" cy="279"/>
          </a:xfrm>
        </p:grpSpPr>
        <p:sp>
          <p:nvSpPr>
            <p:cNvPr id="57405" name="Text Box 61"/>
            <p:cNvSpPr txBox="1">
              <a:spLocks noChangeArrowheads="1"/>
            </p:cNvSpPr>
            <p:nvPr/>
          </p:nvSpPr>
          <p:spPr bwMode="auto">
            <a:xfrm>
              <a:off x="1104" y="3648"/>
              <a:ext cx="15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tx1"/>
                  </a:solidFill>
                  <a:cs typeface="+mn-cs"/>
                </a:rPr>
                <a:t>The spread increases with y</a:t>
              </a:r>
            </a:p>
          </p:txBody>
        </p:sp>
        <p:sp>
          <p:nvSpPr>
            <p:cNvPr id="57407" name="Text Box 63"/>
            <p:cNvSpPr txBox="1">
              <a:spLocks noChangeArrowheads="1"/>
            </p:cNvSpPr>
            <p:nvPr/>
          </p:nvSpPr>
          <p:spPr bwMode="auto">
            <a:xfrm>
              <a:off x="2514" y="3600"/>
              <a:ext cx="1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tx1"/>
                  </a:solidFill>
                  <a:cs typeface="+mn-cs"/>
                </a:rPr>
                <a:t>^</a:t>
              </a:r>
            </a:p>
          </p:txBody>
        </p:sp>
      </p:grpSp>
      <p:sp>
        <p:nvSpPr>
          <p:cNvPr id="57410" name="Text Box 66"/>
          <p:cNvSpPr txBox="1">
            <a:spLocks noChangeArrowheads="1"/>
          </p:cNvSpPr>
          <p:nvPr/>
        </p:nvSpPr>
        <p:spPr bwMode="auto">
          <a:xfrm>
            <a:off x="4319588" y="5051425"/>
            <a:ext cx="277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y</a:t>
            </a:r>
          </a:p>
        </p:txBody>
      </p:sp>
      <p:sp>
        <p:nvSpPr>
          <p:cNvPr id="57411" name="Text Box 67"/>
          <p:cNvSpPr txBox="1">
            <a:spLocks noChangeArrowheads="1"/>
          </p:cNvSpPr>
          <p:nvPr/>
        </p:nvSpPr>
        <p:spPr bwMode="auto">
          <a:xfrm>
            <a:off x="4321175" y="4967288"/>
            <a:ext cx="2714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^</a:t>
            </a:r>
          </a:p>
        </p:txBody>
      </p:sp>
      <p:sp>
        <p:nvSpPr>
          <p:cNvPr id="57412" name="Text Box 68"/>
          <p:cNvSpPr txBox="1">
            <a:spLocks noChangeArrowheads="1"/>
          </p:cNvSpPr>
          <p:nvPr/>
        </p:nvSpPr>
        <p:spPr bwMode="auto">
          <a:xfrm>
            <a:off x="838200" y="3794125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Residual</a:t>
            </a:r>
          </a:p>
        </p:txBody>
      </p:sp>
      <p:grpSp>
        <p:nvGrpSpPr>
          <p:cNvPr id="57471" name="Group 127"/>
          <p:cNvGrpSpPr>
            <a:grpSpLocks/>
          </p:cNvGrpSpPr>
          <p:nvPr/>
        </p:nvGrpSpPr>
        <p:grpSpPr bwMode="auto">
          <a:xfrm>
            <a:off x="4800600" y="3595688"/>
            <a:ext cx="4038600" cy="2667000"/>
            <a:chOff x="3024" y="1968"/>
            <a:chExt cx="2544" cy="1680"/>
          </a:xfrm>
        </p:grpSpPr>
        <p:sp>
          <p:nvSpPr>
            <p:cNvPr id="57414" name="Line 70"/>
            <p:cNvSpPr>
              <a:spLocks noChangeShapeType="1"/>
            </p:cNvSpPr>
            <p:nvPr/>
          </p:nvSpPr>
          <p:spPr bwMode="auto">
            <a:xfrm>
              <a:off x="3024" y="196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7415" name="Line 71"/>
            <p:cNvSpPr>
              <a:spLocks noChangeShapeType="1"/>
            </p:cNvSpPr>
            <p:nvPr/>
          </p:nvSpPr>
          <p:spPr bwMode="auto">
            <a:xfrm>
              <a:off x="3024" y="3648"/>
              <a:ext cx="2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57416" name="Line 72"/>
          <p:cNvSpPr>
            <a:spLocks noChangeShapeType="1"/>
          </p:cNvSpPr>
          <p:nvPr/>
        </p:nvSpPr>
        <p:spPr bwMode="auto">
          <a:xfrm flipV="1">
            <a:off x="4797425" y="3886200"/>
            <a:ext cx="3365500" cy="1971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57472" name="Group 128"/>
          <p:cNvGrpSpPr>
            <a:grpSpLocks/>
          </p:cNvGrpSpPr>
          <p:nvPr/>
        </p:nvGrpSpPr>
        <p:grpSpPr bwMode="auto">
          <a:xfrm>
            <a:off x="5164138" y="3429000"/>
            <a:ext cx="2757487" cy="2667000"/>
            <a:chOff x="3253" y="1863"/>
            <a:chExt cx="1737" cy="1680"/>
          </a:xfrm>
        </p:grpSpPr>
        <p:grpSp>
          <p:nvGrpSpPr>
            <p:cNvPr id="42072" name="Group 73"/>
            <p:cNvGrpSpPr>
              <a:grpSpLocks/>
            </p:cNvGrpSpPr>
            <p:nvPr/>
          </p:nvGrpSpPr>
          <p:grpSpPr bwMode="auto">
            <a:xfrm rot="5400000">
              <a:off x="3229" y="2991"/>
              <a:ext cx="576" cy="528"/>
              <a:chOff x="1776" y="1008"/>
              <a:chExt cx="2256" cy="1008"/>
            </a:xfrm>
          </p:grpSpPr>
          <p:sp>
            <p:nvSpPr>
              <p:cNvPr id="57418" name="Freeform 74"/>
              <p:cNvSpPr>
                <a:spLocks/>
              </p:cNvSpPr>
              <p:nvPr/>
            </p:nvSpPr>
            <p:spPr bwMode="auto">
              <a:xfrm>
                <a:off x="1768" y="1012"/>
                <a:ext cx="1152" cy="1008"/>
              </a:xfrm>
              <a:custGeom>
                <a:avLst/>
                <a:gdLst>
                  <a:gd name="T0" fmla="*/ 0 w 1152"/>
                  <a:gd name="T1" fmla="*/ 1008 h 1008"/>
                  <a:gd name="T2" fmla="*/ 384 w 1152"/>
                  <a:gd name="T3" fmla="*/ 864 h 1008"/>
                  <a:gd name="T4" fmla="*/ 864 w 1152"/>
                  <a:gd name="T5" fmla="*/ 144 h 1008"/>
                  <a:gd name="T6" fmla="*/ 1152 w 1152"/>
                  <a:gd name="T7" fmla="*/ 0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52" h="1008">
                    <a:moveTo>
                      <a:pt x="0" y="1008"/>
                    </a:moveTo>
                    <a:cubicBezTo>
                      <a:pt x="120" y="1008"/>
                      <a:pt x="240" y="1008"/>
                      <a:pt x="384" y="864"/>
                    </a:cubicBezTo>
                    <a:cubicBezTo>
                      <a:pt x="528" y="720"/>
                      <a:pt x="736" y="288"/>
                      <a:pt x="864" y="144"/>
                    </a:cubicBezTo>
                    <a:cubicBezTo>
                      <a:pt x="992" y="0"/>
                      <a:pt x="1072" y="0"/>
                      <a:pt x="1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7419" name="Freeform 75"/>
              <p:cNvSpPr>
                <a:spLocks/>
              </p:cNvSpPr>
              <p:nvPr/>
            </p:nvSpPr>
            <p:spPr bwMode="auto">
              <a:xfrm flipH="1">
                <a:off x="2873" y="1012"/>
                <a:ext cx="1152" cy="1008"/>
              </a:xfrm>
              <a:custGeom>
                <a:avLst/>
                <a:gdLst>
                  <a:gd name="T0" fmla="*/ 0 w 1152"/>
                  <a:gd name="T1" fmla="*/ 1008 h 1008"/>
                  <a:gd name="T2" fmla="*/ 384 w 1152"/>
                  <a:gd name="T3" fmla="*/ 864 h 1008"/>
                  <a:gd name="T4" fmla="*/ 864 w 1152"/>
                  <a:gd name="T5" fmla="*/ 144 h 1008"/>
                  <a:gd name="T6" fmla="*/ 1152 w 1152"/>
                  <a:gd name="T7" fmla="*/ 0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52" h="1008">
                    <a:moveTo>
                      <a:pt x="0" y="1008"/>
                    </a:moveTo>
                    <a:cubicBezTo>
                      <a:pt x="120" y="1008"/>
                      <a:pt x="240" y="1008"/>
                      <a:pt x="384" y="864"/>
                    </a:cubicBezTo>
                    <a:cubicBezTo>
                      <a:pt x="528" y="720"/>
                      <a:pt x="736" y="288"/>
                      <a:pt x="864" y="144"/>
                    </a:cubicBezTo>
                    <a:cubicBezTo>
                      <a:pt x="992" y="0"/>
                      <a:pt x="1072" y="0"/>
                      <a:pt x="1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42073" name="Group 77"/>
            <p:cNvGrpSpPr>
              <a:grpSpLocks/>
            </p:cNvGrpSpPr>
            <p:nvPr/>
          </p:nvGrpSpPr>
          <p:grpSpPr bwMode="auto">
            <a:xfrm rot="5400000">
              <a:off x="4275" y="2264"/>
              <a:ext cx="1115" cy="314"/>
              <a:chOff x="1776" y="1008"/>
              <a:chExt cx="2256" cy="1008"/>
            </a:xfrm>
          </p:grpSpPr>
          <p:sp>
            <p:nvSpPr>
              <p:cNvPr id="57422" name="Freeform 78"/>
              <p:cNvSpPr>
                <a:spLocks/>
              </p:cNvSpPr>
              <p:nvPr/>
            </p:nvSpPr>
            <p:spPr bwMode="auto">
              <a:xfrm>
                <a:off x="1771" y="1013"/>
                <a:ext cx="1149" cy="1008"/>
              </a:xfrm>
              <a:custGeom>
                <a:avLst/>
                <a:gdLst>
                  <a:gd name="T0" fmla="*/ 0 w 1152"/>
                  <a:gd name="T1" fmla="*/ 1008 h 1008"/>
                  <a:gd name="T2" fmla="*/ 384 w 1152"/>
                  <a:gd name="T3" fmla="*/ 864 h 1008"/>
                  <a:gd name="T4" fmla="*/ 864 w 1152"/>
                  <a:gd name="T5" fmla="*/ 144 h 1008"/>
                  <a:gd name="T6" fmla="*/ 1152 w 1152"/>
                  <a:gd name="T7" fmla="*/ 0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52" h="1008">
                    <a:moveTo>
                      <a:pt x="0" y="1008"/>
                    </a:moveTo>
                    <a:cubicBezTo>
                      <a:pt x="120" y="1008"/>
                      <a:pt x="240" y="1008"/>
                      <a:pt x="384" y="864"/>
                    </a:cubicBezTo>
                    <a:cubicBezTo>
                      <a:pt x="528" y="720"/>
                      <a:pt x="736" y="288"/>
                      <a:pt x="864" y="144"/>
                    </a:cubicBezTo>
                    <a:cubicBezTo>
                      <a:pt x="992" y="0"/>
                      <a:pt x="1072" y="0"/>
                      <a:pt x="1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7423" name="Freeform 79"/>
              <p:cNvSpPr>
                <a:spLocks/>
              </p:cNvSpPr>
              <p:nvPr/>
            </p:nvSpPr>
            <p:spPr bwMode="auto">
              <a:xfrm flipH="1">
                <a:off x="2876" y="1013"/>
                <a:ext cx="1151" cy="1008"/>
              </a:xfrm>
              <a:custGeom>
                <a:avLst/>
                <a:gdLst>
                  <a:gd name="T0" fmla="*/ 0 w 1152"/>
                  <a:gd name="T1" fmla="*/ 1008 h 1008"/>
                  <a:gd name="T2" fmla="*/ 384 w 1152"/>
                  <a:gd name="T3" fmla="*/ 864 h 1008"/>
                  <a:gd name="T4" fmla="*/ 864 w 1152"/>
                  <a:gd name="T5" fmla="*/ 144 h 1008"/>
                  <a:gd name="T6" fmla="*/ 1152 w 1152"/>
                  <a:gd name="T7" fmla="*/ 0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52" h="1008">
                    <a:moveTo>
                      <a:pt x="0" y="1008"/>
                    </a:moveTo>
                    <a:cubicBezTo>
                      <a:pt x="120" y="1008"/>
                      <a:pt x="240" y="1008"/>
                      <a:pt x="384" y="864"/>
                    </a:cubicBezTo>
                    <a:cubicBezTo>
                      <a:pt x="528" y="720"/>
                      <a:pt x="736" y="288"/>
                      <a:pt x="864" y="144"/>
                    </a:cubicBezTo>
                    <a:cubicBezTo>
                      <a:pt x="992" y="0"/>
                      <a:pt x="1072" y="0"/>
                      <a:pt x="1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42074" name="Group 80"/>
            <p:cNvGrpSpPr>
              <a:grpSpLocks/>
            </p:cNvGrpSpPr>
            <p:nvPr/>
          </p:nvGrpSpPr>
          <p:grpSpPr bwMode="auto">
            <a:xfrm rot="5400000">
              <a:off x="3748" y="2577"/>
              <a:ext cx="875" cy="407"/>
              <a:chOff x="1776" y="1008"/>
              <a:chExt cx="2256" cy="1008"/>
            </a:xfrm>
          </p:grpSpPr>
          <p:sp>
            <p:nvSpPr>
              <p:cNvPr id="57425" name="Freeform 81"/>
              <p:cNvSpPr>
                <a:spLocks/>
              </p:cNvSpPr>
              <p:nvPr/>
            </p:nvSpPr>
            <p:spPr bwMode="auto">
              <a:xfrm>
                <a:off x="1771" y="1013"/>
                <a:ext cx="1152" cy="1008"/>
              </a:xfrm>
              <a:custGeom>
                <a:avLst/>
                <a:gdLst>
                  <a:gd name="T0" fmla="*/ 0 w 1152"/>
                  <a:gd name="T1" fmla="*/ 1008 h 1008"/>
                  <a:gd name="T2" fmla="*/ 384 w 1152"/>
                  <a:gd name="T3" fmla="*/ 864 h 1008"/>
                  <a:gd name="T4" fmla="*/ 864 w 1152"/>
                  <a:gd name="T5" fmla="*/ 144 h 1008"/>
                  <a:gd name="T6" fmla="*/ 1152 w 1152"/>
                  <a:gd name="T7" fmla="*/ 0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52" h="1008">
                    <a:moveTo>
                      <a:pt x="0" y="1008"/>
                    </a:moveTo>
                    <a:cubicBezTo>
                      <a:pt x="120" y="1008"/>
                      <a:pt x="240" y="1008"/>
                      <a:pt x="384" y="864"/>
                    </a:cubicBezTo>
                    <a:cubicBezTo>
                      <a:pt x="528" y="720"/>
                      <a:pt x="736" y="288"/>
                      <a:pt x="864" y="144"/>
                    </a:cubicBezTo>
                    <a:cubicBezTo>
                      <a:pt x="992" y="0"/>
                      <a:pt x="1072" y="0"/>
                      <a:pt x="1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7426" name="Freeform 82"/>
              <p:cNvSpPr>
                <a:spLocks/>
              </p:cNvSpPr>
              <p:nvPr/>
            </p:nvSpPr>
            <p:spPr bwMode="auto">
              <a:xfrm flipH="1">
                <a:off x="2874" y="1013"/>
                <a:ext cx="1152" cy="1008"/>
              </a:xfrm>
              <a:custGeom>
                <a:avLst/>
                <a:gdLst>
                  <a:gd name="T0" fmla="*/ 0 w 1152"/>
                  <a:gd name="T1" fmla="*/ 1008 h 1008"/>
                  <a:gd name="T2" fmla="*/ 384 w 1152"/>
                  <a:gd name="T3" fmla="*/ 864 h 1008"/>
                  <a:gd name="T4" fmla="*/ 864 w 1152"/>
                  <a:gd name="T5" fmla="*/ 144 h 1008"/>
                  <a:gd name="T6" fmla="*/ 1152 w 1152"/>
                  <a:gd name="T7" fmla="*/ 0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52" h="1008">
                    <a:moveTo>
                      <a:pt x="0" y="1008"/>
                    </a:moveTo>
                    <a:cubicBezTo>
                      <a:pt x="120" y="1008"/>
                      <a:pt x="240" y="1008"/>
                      <a:pt x="384" y="864"/>
                    </a:cubicBezTo>
                    <a:cubicBezTo>
                      <a:pt x="528" y="720"/>
                      <a:pt x="736" y="288"/>
                      <a:pt x="864" y="144"/>
                    </a:cubicBezTo>
                    <a:cubicBezTo>
                      <a:pt x="992" y="0"/>
                      <a:pt x="1072" y="0"/>
                      <a:pt x="1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pSp>
        <p:nvGrpSpPr>
          <p:cNvPr id="57470" name="Group 126"/>
          <p:cNvGrpSpPr>
            <a:grpSpLocks/>
          </p:cNvGrpSpPr>
          <p:nvPr/>
        </p:nvGrpSpPr>
        <p:grpSpPr bwMode="auto">
          <a:xfrm>
            <a:off x="5143500" y="3352800"/>
            <a:ext cx="2244725" cy="2986088"/>
            <a:chOff x="3240" y="1815"/>
            <a:chExt cx="1414" cy="1881"/>
          </a:xfrm>
        </p:grpSpPr>
        <p:sp>
          <p:nvSpPr>
            <p:cNvPr id="57413" name="Line 69"/>
            <p:cNvSpPr>
              <a:spLocks noChangeShapeType="1"/>
            </p:cNvSpPr>
            <p:nvPr/>
          </p:nvSpPr>
          <p:spPr bwMode="auto">
            <a:xfrm rot="5400000">
              <a:off x="2659" y="3115"/>
              <a:ext cx="11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7420" name="Line 76"/>
            <p:cNvSpPr>
              <a:spLocks noChangeShapeType="1"/>
            </p:cNvSpPr>
            <p:nvPr/>
          </p:nvSpPr>
          <p:spPr bwMode="auto">
            <a:xfrm rot="5400000">
              <a:off x="3718" y="2751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7427" name="Line 83"/>
            <p:cNvSpPr>
              <a:spLocks noChangeShapeType="1"/>
            </p:cNvSpPr>
            <p:nvPr/>
          </p:nvSpPr>
          <p:spPr bwMode="auto">
            <a:xfrm rot="5400000">
              <a:off x="3286" y="2991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57428" name="Group 84"/>
          <p:cNvGrpSpPr>
            <a:grpSpLocks/>
          </p:cNvGrpSpPr>
          <p:nvPr/>
        </p:nvGrpSpPr>
        <p:grpSpPr bwMode="auto">
          <a:xfrm>
            <a:off x="4516438" y="3378200"/>
            <a:ext cx="280987" cy="463550"/>
            <a:chOff x="2359" y="1600"/>
            <a:chExt cx="177" cy="292"/>
          </a:xfrm>
        </p:grpSpPr>
        <p:sp>
          <p:nvSpPr>
            <p:cNvPr id="57429" name="Text Box 85"/>
            <p:cNvSpPr txBox="1">
              <a:spLocks noChangeArrowheads="1"/>
            </p:cNvSpPr>
            <p:nvPr/>
          </p:nvSpPr>
          <p:spPr bwMode="auto">
            <a:xfrm>
              <a:off x="2359" y="1600"/>
              <a:ext cx="1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tx1"/>
                  </a:solidFill>
                  <a:cs typeface="+mn-cs"/>
                </a:rPr>
                <a:t>^</a:t>
              </a:r>
            </a:p>
          </p:txBody>
        </p:sp>
        <p:sp>
          <p:nvSpPr>
            <p:cNvPr id="57430" name="Text Box 86"/>
            <p:cNvSpPr txBox="1">
              <a:spLocks noChangeArrowheads="1"/>
            </p:cNvSpPr>
            <p:nvPr/>
          </p:nvSpPr>
          <p:spPr bwMode="auto">
            <a:xfrm>
              <a:off x="2361" y="1661"/>
              <a:ext cx="1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tx1"/>
                  </a:solidFill>
                  <a:cs typeface="+mn-cs"/>
                </a:rPr>
                <a:t>y</a:t>
              </a:r>
            </a:p>
          </p:txBody>
        </p:sp>
      </p:grpSp>
      <p:grpSp>
        <p:nvGrpSpPr>
          <p:cNvPr id="57469" name="Group 125"/>
          <p:cNvGrpSpPr>
            <a:grpSpLocks/>
          </p:cNvGrpSpPr>
          <p:nvPr/>
        </p:nvGrpSpPr>
        <p:grpSpPr bwMode="auto">
          <a:xfrm>
            <a:off x="4953000" y="5175250"/>
            <a:ext cx="460375" cy="935038"/>
            <a:chOff x="3118" y="2880"/>
            <a:chExt cx="290" cy="589"/>
          </a:xfrm>
        </p:grpSpPr>
        <p:grpSp>
          <p:nvGrpSpPr>
            <p:cNvPr id="42055" name="Group 124"/>
            <p:cNvGrpSpPr>
              <a:grpSpLocks/>
            </p:cNvGrpSpPr>
            <p:nvPr/>
          </p:nvGrpSpPr>
          <p:grpSpPr bwMode="auto">
            <a:xfrm>
              <a:off x="3118" y="2880"/>
              <a:ext cx="290" cy="589"/>
              <a:chOff x="3118" y="2880"/>
              <a:chExt cx="290" cy="589"/>
            </a:xfrm>
          </p:grpSpPr>
          <p:grpSp>
            <p:nvGrpSpPr>
              <p:cNvPr id="42057" name="Group 123"/>
              <p:cNvGrpSpPr>
                <a:grpSpLocks/>
              </p:cNvGrpSpPr>
              <p:nvPr/>
            </p:nvGrpSpPr>
            <p:grpSpPr bwMode="auto">
              <a:xfrm>
                <a:off x="3157" y="2880"/>
                <a:ext cx="251" cy="589"/>
                <a:chOff x="3122" y="2919"/>
                <a:chExt cx="251" cy="589"/>
              </a:xfrm>
            </p:grpSpPr>
            <p:grpSp>
              <p:nvGrpSpPr>
                <p:cNvPr id="42059" name="Group 122"/>
                <p:cNvGrpSpPr>
                  <a:grpSpLocks/>
                </p:cNvGrpSpPr>
                <p:nvPr/>
              </p:nvGrpSpPr>
              <p:grpSpPr bwMode="auto">
                <a:xfrm>
                  <a:off x="3122" y="2976"/>
                  <a:ext cx="251" cy="532"/>
                  <a:chOff x="3122" y="3002"/>
                  <a:chExt cx="251" cy="532"/>
                </a:xfrm>
              </p:grpSpPr>
              <p:sp>
                <p:nvSpPr>
                  <p:cNvPr id="57434" name="Text Box 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22" y="3303"/>
                    <a:ext cx="18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>
                        <a:cs typeface="+mn-cs"/>
                      </a:rPr>
                      <a:t>+</a:t>
                    </a:r>
                  </a:p>
                </p:txBody>
              </p:sp>
              <p:grpSp>
                <p:nvGrpSpPr>
                  <p:cNvPr id="42062" name="Group 121"/>
                  <p:cNvGrpSpPr>
                    <a:grpSpLocks/>
                  </p:cNvGrpSpPr>
                  <p:nvPr/>
                </p:nvGrpSpPr>
                <p:grpSpPr bwMode="auto">
                  <a:xfrm>
                    <a:off x="3122" y="3002"/>
                    <a:ext cx="251" cy="436"/>
                    <a:chOff x="3122" y="3002"/>
                    <a:chExt cx="251" cy="436"/>
                  </a:xfrm>
                </p:grpSpPr>
                <p:grpSp>
                  <p:nvGrpSpPr>
                    <p:cNvPr id="42063" name="Group 1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22" y="3002"/>
                      <a:ext cx="251" cy="353"/>
                      <a:chOff x="3122" y="3002"/>
                      <a:chExt cx="251" cy="353"/>
                    </a:xfrm>
                  </p:grpSpPr>
                  <p:sp>
                    <p:nvSpPr>
                      <p:cNvPr id="57432" name="Text Box 8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122" y="3002"/>
                        <a:ext cx="185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en-US">
                            <a:cs typeface="+mn-cs"/>
                          </a:rPr>
                          <a:t>+</a:t>
                        </a:r>
                      </a:p>
                    </p:txBody>
                  </p:sp>
                  <p:sp>
                    <p:nvSpPr>
                      <p:cNvPr id="57436" name="Text Box 9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188" y="3124"/>
                        <a:ext cx="185" cy="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en-US">
                            <a:cs typeface="+mn-cs"/>
                          </a:rPr>
                          <a:t>+</a:t>
                        </a:r>
                      </a:p>
                    </p:txBody>
                  </p:sp>
                </p:grpSp>
                <p:sp>
                  <p:nvSpPr>
                    <p:cNvPr id="57437" name="Text Box 9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79" y="3207"/>
                      <a:ext cx="185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>
                          <a:cs typeface="+mn-cs"/>
                        </a:rPr>
                        <a:t>+</a:t>
                      </a:r>
                    </a:p>
                  </p:txBody>
                </p:sp>
              </p:grpSp>
            </p:grpSp>
            <p:sp>
              <p:nvSpPr>
                <p:cNvPr id="57431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3122" y="2919"/>
                  <a:ext cx="18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r>
                    <a:rPr lang="en-US">
                      <a:cs typeface="+mn-cs"/>
                    </a:rPr>
                    <a:t>+</a:t>
                  </a:r>
                </a:p>
              </p:txBody>
            </p:sp>
          </p:grpSp>
          <p:sp>
            <p:nvSpPr>
              <p:cNvPr id="57435" name="Text Box 91"/>
              <p:cNvSpPr txBox="1">
                <a:spLocks noChangeArrowheads="1"/>
              </p:cNvSpPr>
              <p:nvPr/>
            </p:nvSpPr>
            <p:spPr bwMode="auto">
              <a:xfrm>
                <a:off x="3118" y="3207"/>
                <a:ext cx="18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>
                    <a:cs typeface="+mn-cs"/>
                  </a:rPr>
                  <a:t>+</a:t>
                </a:r>
              </a:p>
            </p:txBody>
          </p:sp>
        </p:grpSp>
        <p:sp>
          <p:nvSpPr>
            <p:cNvPr id="57433" name="Text Box 89"/>
            <p:cNvSpPr txBox="1">
              <a:spLocks noChangeArrowheads="1"/>
            </p:cNvSpPr>
            <p:nvPr/>
          </p:nvSpPr>
          <p:spPr bwMode="auto">
            <a:xfrm>
              <a:off x="3123" y="3111"/>
              <a:ext cx="1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+</a:t>
              </a:r>
            </a:p>
          </p:txBody>
        </p:sp>
      </p:grpSp>
      <p:grpSp>
        <p:nvGrpSpPr>
          <p:cNvPr id="57438" name="Group 94"/>
          <p:cNvGrpSpPr>
            <a:grpSpLocks/>
          </p:cNvGrpSpPr>
          <p:nvPr/>
        </p:nvGrpSpPr>
        <p:grpSpPr bwMode="auto">
          <a:xfrm>
            <a:off x="6103938" y="4114800"/>
            <a:ext cx="446087" cy="1433513"/>
            <a:chOff x="3511" y="2064"/>
            <a:chExt cx="281" cy="903"/>
          </a:xfrm>
        </p:grpSpPr>
        <p:grpSp>
          <p:nvGrpSpPr>
            <p:cNvPr id="42044" name="Group 95"/>
            <p:cNvGrpSpPr>
              <a:grpSpLocks/>
            </p:cNvGrpSpPr>
            <p:nvPr/>
          </p:nvGrpSpPr>
          <p:grpSpPr bwMode="auto">
            <a:xfrm>
              <a:off x="3511" y="2064"/>
              <a:ext cx="281" cy="903"/>
              <a:chOff x="3552" y="2064"/>
              <a:chExt cx="281" cy="903"/>
            </a:xfrm>
          </p:grpSpPr>
          <p:sp>
            <p:nvSpPr>
              <p:cNvPr id="57440" name="Text Box 96"/>
              <p:cNvSpPr txBox="1">
                <a:spLocks noChangeArrowheads="1"/>
              </p:cNvSpPr>
              <p:nvPr/>
            </p:nvSpPr>
            <p:spPr bwMode="auto">
              <a:xfrm>
                <a:off x="3552" y="2736"/>
                <a:ext cx="18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>
                    <a:cs typeface="+mn-cs"/>
                  </a:rPr>
                  <a:t>+</a:t>
                </a:r>
              </a:p>
            </p:txBody>
          </p:sp>
          <p:sp>
            <p:nvSpPr>
              <p:cNvPr id="57441" name="Text Box 97"/>
              <p:cNvSpPr txBox="1">
                <a:spLocks noChangeArrowheads="1"/>
              </p:cNvSpPr>
              <p:nvPr/>
            </p:nvSpPr>
            <p:spPr bwMode="auto">
              <a:xfrm>
                <a:off x="3648" y="2256"/>
                <a:ext cx="18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>
                    <a:cs typeface="+mn-cs"/>
                  </a:rPr>
                  <a:t>+</a:t>
                </a:r>
              </a:p>
            </p:txBody>
          </p:sp>
          <p:grpSp>
            <p:nvGrpSpPr>
              <p:cNvPr id="42048" name="Group 98"/>
              <p:cNvGrpSpPr>
                <a:grpSpLocks/>
              </p:cNvGrpSpPr>
              <p:nvPr/>
            </p:nvGrpSpPr>
            <p:grpSpPr bwMode="auto">
              <a:xfrm>
                <a:off x="3552" y="2064"/>
                <a:ext cx="192" cy="711"/>
                <a:chOff x="3552" y="2064"/>
                <a:chExt cx="192" cy="711"/>
              </a:xfrm>
            </p:grpSpPr>
            <p:grpSp>
              <p:nvGrpSpPr>
                <p:cNvPr id="42049" name="Group 99"/>
                <p:cNvGrpSpPr>
                  <a:grpSpLocks/>
                </p:cNvGrpSpPr>
                <p:nvPr/>
              </p:nvGrpSpPr>
              <p:grpSpPr bwMode="auto">
                <a:xfrm>
                  <a:off x="3559" y="2064"/>
                  <a:ext cx="185" cy="711"/>
                  <a:chOff x="3552" y="2064"/>
                  <a:chExt cx="185" cy="711"/>
                </a:xfrm>
              </p:grpSpPr>
              <p:sp>
                <p:nvSpPr>
                  <p:cNvPr id="57444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52" y="2064"/>
                    <a:ext cx="18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>
                        <a:cs typeface="+mn-cs"/>
                      </a:rPr>
                      <a:t>+</a:t>
                    </a:r>
                  </a:p>
                </p:txBody>
              </p:sp>
              <p:sp>
                <p:nvSpPr>
                  <p:cNvPr id="57445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52" y="2544"/>
                    <a:ext cx="18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>
                        <a:cs typeface="+mn-cs"/>
                      </a:rPr>
                      <a:t>+</a:t>
                    </a:r>
                  </a:p>
                </p:txBody>
              </p:sp>
              <p:sp>
                <p:nvSpPr>
                  <p:cNvPr id="57446" name="Text Box 1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52" y="2208"/>
                    <a:ext cx="18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>
                        <a:cs typeface="+mn-cs"/>
                      </a:rPr>
                      <a:t>+</a:t>
                    </a:r>
                  </a:p>
                </p:txBody>
              </p:sp>
              <p:sp>
                <p:nvSpPr>
                  <p:cNvPr id="57447" name="Text Box 1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52" y="2160"/>
                    <a:ext cx="18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>
                        <a:cs typeface="+mn-cs"/>
                      </a:rPr>
                      <a:t>+</a:t>
                    </a:r>
                  </a:p>
                </p:txBody>
              </p:sp>
            </p:grpSp>
            <p:sp>
              <p:nvSpPr>
                <p:cNvPr id="57448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3552" y="2256"/>
                  <a:ext cx="18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r>
                    <a:rPr lang="en-US">
                      <a:cs typeface="+mn-cs"/>
                    </a:rPr>
                    <a:t>+</a:t>
                  </a:r>
                </a:p>
              </p:txBody>
            </p:sp>
          </p:grpSp>
        </p:grpSp>
        <p:sp>
          <p:nvSpPr>
            <p:cNvPr id="57449" name="Text Box 105"/>
            <p:cNvSpPr txBox="1">
              <a:spLocks noChangeArrowheads="1"/>
            </p:cNvSpPr>
            <p:nvPr/>
          </p:nvSpPr>
          <p:spPr bwMode="auto">
            <a:xfrm>
              <a:off x="3600" y="2544"/>
              <a:ext cx="1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+</a:t>
              </a:r>
            </a:p>
          </p:txBody>
        </p:sp>
      </p:grpSp>
      <p:grpSp>
        <p:nvGrpSpPr>
          <p:cNvPr id="57462" name="Group 118"/>
          <p:cNvGrpSpPr>
            <a:grpSpLocks/>
          </p:cNvGrpSpPr>
          <p:nvPr/>
        </p:nvGrpSpPr>
        <p:grpSpPr bwMode="auto">
          <a:xfrm>
            <a:off x="7235825" y="3200400"/>
            <a:ext cx="446088" cy="1966913"/>
            <a:chOff x="4558" y="1719"/>
            <a:chExt cx="281" cy="1239"/>
          </a:xfrm>
        </p:grpSpPr>
        <p:sp>
          <p:nvSpPr>
            <p:cNvPr id="57451" name="Text Box 107"/>
            <p:cNvSpPr txBox="1">
              <a:spLocks noChangeArrowheads="1"/>
            </p:cNvSpPr>
            <p:nvPr/>
          </p:nvSpPr>
          <p:spPr bwMode="auto">
            <a:xfrm>
              <a:off x="4558" y="2343"/>
              <a:ext cx="1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+</a:t>
              </a:r>
            </a:p>
          </p:txBody>
        </p:sp>
        <p:grpSp>
          <p:nvGrpSpPr>
            <p:cNvPr id="42033" name="Group 117"/>
            <p:cNvGrpSpPr>
              <a:grpSpLocks/>
            </p:cNvGrpSpPr>
            <p:nvPr/>
          </p:nvGrpSpPr>
          <p:grpSpPr bwMode="auto">
            <a:xfrm>
              <a:off x="4558" y="1719"/>
              <a:ext cx="281" cy="1239"/>
              <a:chOff x="4558" y="1719"/>
              <a:chExt cx="281" cy="1239"/>
            </a:xfrm>
          </p:grpSpPr>
          <p:grpSp>
            <p:nvGrpSpPr>
              <p:cNvPr id="42034" name="Group 116"/>
              <p:cNvGrpSpPr>
                <a:grpSpLocks/>
              </p:cNvGrpSpPr>
              <p:nvPr/>
            </p:nvGrpSpPr>
            <p:grpSpPr bwMode="auto">
              <a:xfrm>
                <a:off x="4558" y="1719"/>
                <a:ext cx="281" cy="1239"/>
                <a:chOff x="4558" y="1719"/>
                <a:chExt cx="281" cy="1239"/>
              </a:xfrm>
            </p:grpSpPr>
            <p:sp>
              <p:nvSpPr>
                <p:cNvPr id="57450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4558" y="2727"/>
                  <a:ext cx="18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r>
                    <a:rPr lang="en-US">
                      <a:cs typeface="+mn-cs"/>
                    </a:rPr>
                    <a:t>+</a:t>
                  </a:r>
                </a:p>
              </p:txBody>
            </p:sp>
            <p:sp>
              <p:nvSpPr>
                <p:cNvPr id="57453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4558" y="2199"/>
                  <a:ext cx="18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r>
                    <a:rPr lang="en-US">
                      <a:cs typeface="+mn-cs"/>
                    </a:rPr>
                    <a:t>+</a:t>
                  </a:r>
                </a:p>
              </p:txBody>
            </p:sp>
            <p:sp>
              <p:nvSpPr>
                <p:cNvPr id="57454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4558" y="2487"/>
                  <a:ext cx="18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r>
                    <a:rPr lang="en-US">
                      <a:cs typeface="+mn-cs"/>
                    </a:rPr>
                    <a:t>+</a:t>
                  </a:r>
                </a:p>
              </p:txBody>
            </p:sp>
            <p:grpSp>
              <p:nvGrpSpPr>
                <p:cNvPr id="42039" name="Group 115"/>
                <p:cNvGrpSpPr>
                  <a:grpSpLocks/>
                </p:cNvGrpSpPr>
                <p:nvPr/>
              </p:nvGrpSpPr>
              <p:grpSpPr bwMode="auto">
                <a:xfrm>
                  <a:off x="4558" y="1719"/>
                  <a:ext cx="281" cy="423"/>
                  <a:chOff x="4558" y="1719"/>
                  <a:chExt cx="281" cy="423"/>
                </a:xfrm>
              </p:grpSpPr>
              <p:sp>
                <p:nvSpPr>
                  <p:cNvPr id="57455" name="Text Box 1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58" y="1911"/>
                    <a:ext cx="18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>
                        <a:cs typeface="+mn-cs"/>
                      </a:rPr>
                      <a:t>+</a:t>
                    </a:r>
                  </a:p>
                </p:txBody>
              </p:sp>
              <p:grpSp>
                <p:nvGrpSpPr>
                  <p:cNvPr id="42041" name="Group 114"/>
                  <p:cNvGrpSpPr>
                    <a:grpSpLocks/>
                  </p:cNvGrpSpPr>
                  <p:nvPr/>
                </p:nvGrpSpPr>
                <p:grpSpPr bwMode="auto">
                  <a:xfrm>
                    <a:off x="4558" y="1719"/>
                    <a:ext cx="281" cy="423"/>
                    <a:chOff x="4558" y="1719"/>
                    <a:chExt cx="281" cy="423"/>
                  </a:xfrm>
                </p:grpSpPr>
                <p:sp>
                  <p:nvSpPr>
                    <p:cNvPr id="57452" name="Text Box 10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558" y="1719"/>
                      <a:ext cx="185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>
                          <a:cs typeface="+mn-cs"/>
                        </a:rPr>
                        <a:t>+</a:t>
                      </a:r>
                    </a:p>
                  </p:txBody>
                </p:sp>
                <p:sp>
                  <p:nvSpPr>
                    <p:cNvPr id="57456" name="Text Box 1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654" y="1911"/>
                      <a:ext cx="185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>
                          <a:cs typeface="+mn-cs"/>
                        </a:rPr>
                        <a:t>+</a:t>
                      </a:r>
                    </a:p>
                  </p:txBody>
                </p:sp>
              </p:grpSp>
            </p:grpSp>
          </p:grpSp>
          <p:sp>
            <p:nvSpPr>
              <p:cNvPr id="57457" name="Text Box 113"/>
              <p:cNvSpPr txBox="1">
                <a:spLocks noChangeArrowheads="1"/>
              </p:cNvSpPr>
              <p:nvPr/>
            </p:nvSpPr>
            <p:spPr bwMode="auto">
              <a:xfrm>
                <a:off x="4654" y="2343"/>
                <a:ext cx="18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>
                    <a:cs typeface="+mn-cs"/>
                  </a:rPr>
                  <a:t>+</a:t>
                </a:r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7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7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1ACCE-B951-254C-881C-771057B8EF1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  Non Independence of Error Variables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defRPr/>
            </a:pPr>
            <a:r>
              <a:rPr lang="en-US" b="1" smtClean="0"/>
              <a:t>A time series</a:t>
            </a:r>
            <a:r>
              <a:rPr lang="en-US" smtClean="0"/>
              <a:t> is constituted if data were collected over time.</a:t>
            </a:r>
          </a:p>
          <a:p>
            <a:pPr lvl="1">
              <a:defRPr/>
            </a:pPr>
            <a:r>
              <a:rPr lang="en-US" smtClean="0"/>
              <a:t>Examining the residuals over time, no pattern should be observed if the errors are independent.</a:t>
            </a:r>
          </a:p>
          <a:p>
            <a:pPr lvl="1">
              <a:defRPr/>
            </a:pPr>
            <a:r>
              <a:rPr lang="en-US" smtClean="0"/>
              <a:t>When a pattern is detected, the errors are said to be autocorrelated.</a:t>
            </a:r>
          </a:p>
          <a:p>
            <a:pPr lvl="1">
              <a:defRPr/>
            </a:pPr>
            <a:r>
              <a:rPr lang="en-US" smtClean="0"/>
              <a:t>Autocorrelation can be detected by graphing the residuals against time.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3E1F3E-DB11-E34D-9DC6-CB968D14DBDF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62506" name="Text Box 42"/>
          <p:cNvSpPr txBox="1">
            <a:spLocks noChangeArrowheads="1"/>
          </p:cNvSpPr>
          <p:nvPr/>
        </p:nvSpPr>
        <p:spPr bwMode="auto">
          <a:xfrm>
            <a:off x="1295400" y="1600200"/>
            <a:ext cx="7239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sz="2400">
                <a:solidFill>
                  <a:schemeClr val="tx1"/>
                </a:solidFill>
                <a:cs typeface="+mn-cs"/>
              </a:rPr>
              <a:t>Patterns in the appearance of the residuals over time indicates that autocorrelation exists.</a:t>
            </a:r>
          </a:p>
        </p:txBody>
      </p:sp>
      <p:sp>
        <p:nvSpPr>
          <p:cNvPr id="62505" name="Freeform 41"/>
          <p:cNvSpPr>
            <a:spLocks/>
          </p:cNvSpPr>
          <p:nvPr/>
        </p:nvSpPr>
        <p:spPr bwMode="auto">
          <a:xfrm>
            <a:off x="1524000" y="3402013"/>
            <a:ext cx="2678113" cy="1574800"/>
          </a:xfrm>
          <a:custGeom>
            <a:avLst/>
            <a:gdLst>
              <a:gd name="T0" fmla="*/ 0 w 1687"/>
              <a:gd name="T1" fmla="*/ 365 h 992"/>
              <a:gd name="T2" fmla="*/ 122 w 1687"/>
              <a:gd name="T3" fmla="*/ 27 h 992"/>
              <a:gd name="T4" fmla="*/ 214 w 1687"/>
              <a:gd name="T5" fmla="*/ 118 h 992"/>
              <a:gd name="T6" fmla="*/ 279 w 1687"/>
              <a:gd name="T7" fmla="*/ 0 h 992"/>
              <a:gd name="T8" fmla="*/ 409 w 1687"/>
              <a:gd name="T9" fmla="*/ 14 h 992"/>
              <a:gd name="T10" fmla="*/ 566 w 1687"/>
              <a:gd name="T11" fmla="*/ 209 h 992"/>
              <a:gd name="T12" fmla="*/ 605 w 1687"/>
              <a:gd name="T13" fmla="*/ 287 h 992"/>
              <a:gd name="T14" fmla="*/ 696 w 1687"/>
              <a:gd name="T15" fmla="*/ 522 h 992"/>
              <a:gd name="T16" fmla="*/ 814 w 1687"/>
              <a:gd name="T17" fmla="*/ 705 h 992"/>
              <a:gd name="T18" fmla="*/ 905 w 1687"/>
              <a:gd name="T19" fmla="*/ 796 h 992"/>
              <a:gd name="T20" fmla="*/ 996 w 1687"/>
              <a:gd name="T21" fmla="*/ 705 h 992"/>
              <a:gd name="T22" fmla="*/ 1101 w 1687"/>
              <a:gd name="T23" fmla="*/ 992 h 992"/>
              <a:gd name="T24" fmla="*/ 1179 w 1687"/>
              <a:gd name="T25" fmla="*/ 874 h 992"/>
              <a:gd name="T26" fmla="*/ 1283 w 1687"/>
              <a:gd name="T27" fmla="*/ 822 h 992"/>
              <a:gd name="T28" fmla="*/ 1387 w 1687"/>
              <a:gd name="T29" fmla="*/ 770 h 992"/>
              <a:gd name="T30" fmla="*/ 1492 w 1687"/>
              <a:gd name="T31" fmla="*/ 679 h 992"/>
              <a:gd name="T32" fmla="*/ 1570 w 1687"/>
              <a:gd name="T33" fmla="*/ 418 h 992"/>
              <a:gd name="T34" fmla="*/ 1687 w 1687"/>
              <a:gd name="T35" fmla="*/ 340 h 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87" h="992">
                <a:moveTo>
                  <a:pt x="0" y="365"/>
                </a:moveTo>
                <a:lnTo>
                  <a:pt x="122" y="27"/>
                </a:lnTo>
                <a:lnTo>
                  <a:pt x="214" y="118"/>
                </a:lnTo>
                <a:lnTo>
                  <a:pt x="279" y="0"/>
                </a:lnTo>
                <a:lnTo>
                  <a:pt x="409" y="14"/>
                </a:lnTo>
                <a:lnTo>
                  <a:pt x="566" y="209"/>
                </a:lnTo>
                <a:lnTo>
                  <a:pt x="605" y="287"/>
                </a:lnTo>
                <a:lnTo>
                  <a:pt x="696" y="522"/>
                </a:lnTo>
                <a:lnTo>
                  <a:pt x="814" y="705"/>
                </a:lnTo>
                <a:lnTo>
                  <a:pt x="905" y="796"/>
                </a:lnTo>
                <a:lnTo>
                  <a:pt x="996" y="705"/>
                </a:lnTo>
                <a:lnTo>
                  <a:pt x="1101" y="992"/>
                </a:lnTo>
                <a:lnTo>
                  <a:pt x="1179" y="874"/>
                </a:lnTo>
                <a:lnTo>
                  <a:pt x="1283" y="822"/>
                </a:lnTo>
                <a:lnTo>
                  <a:pt x="1387" y="770"/>
                </a:lnTo>
                <a:lnTo>
                  <a:pt x="1492" y="679"/>
                </a:lnTo>
                <a:lnTo>
                  <a:pt x="1570" y="418"/>
                </a:lnTo>
                <a:lnTo>
                  <a:pt x="1687" y="34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2504" name="Freeform 40"/>
          <p:cNvSpPr>
            <a:spLocks/>
          </p:cNvSpPr>
          <p:nvPr/>
        </p:nvSpPr>
        <p:spPr bwMode="auto">
          <a:xfrm>
            <a:off x="5092700" y="3298825"/>
            <a:ext cx="2651125" cy="1366838"/>
          </a:xfrm>
          <a:custGeom>
            <a:avLst/>
            <a:gdLst>
              <a:gd name="T0" fmla="*/ 0 w 1670"/>
              <a:gd name="T1" fmla="*/ 483 h 861"/>
              <a:gd name="T2" fmla="*/ 131 w 1670"/>
              <a:gd name="T3" fmla="*/ 705 h 861"/>
              <a:gd name="T4" fmla="*/ 339 w 1670"/>
              <a:gd name="T5" fmla="*/ 313 h 861"/>
              <a:gd name="T6" fmla="*/ 561 w 1670"/>
              <a:gd name="T7" fmla="*/ 770 h 861"/>
              <a:gd name="T8" fmla="*/ 770 w 1670"/>
              <a:gd name="T9" fmla="*/ 0 h 861"/>
              <a:gd name="T10" fmla="*/ 900 w 1670"/>
              <a:gd name="T11" fmla="*/ 692 h 861"/>
              <a:gd name="T12" fmla="*/ 1109 w 1670"/>
              <a:gd name="T13" fmla="*/ 444 h 861"/>
              <a:gd name="T14" fmla="*/ 1304 w 1670"/>
              <a:gd name="T15" fmla="*/ 796 h 861"/>
              <a:gd name="T16" fmla="*/ 1448 w 1670"/>
              <a:gd name="T17" fmla="*/ 261 h 861"/>
              <a:gd name="T18" fmla="*/ 1670 w 1670"/>
              <a:gd name="T19" fmla="*/ 861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70" h="861">
                <a:moveTo>
                  <a:pt x="0" y="483"/>
                </a:moveTo>
                <a:lnTo>
                  <a:pt x="131" y="705"/>
                </a:lnTo>
                <a:lnTo>
                  <a:pt x="339" y="313"/>
                </a:lnTo>
                <a:lnTo>
                  <a:pt x="561" y="770"/>
                </a:lnTo>
                <a:lnTo>
                  <a:pt x="770" y="0"/>
                </a:lnTo>
                <a:lnTo>
                  <a:pt x="900" y="692"/>
                </a:lnTo>
                <a:lnTo>
                  <a:pt x="1109" y="444"/>
                </a:lnTo>
                <a:lnTo>
                  <a:pt x="1304" y="796"/>
                </a:lnTo>
                <a:lnTo>
                  <a:pt x="1448" y="261"/>
                </a:lnTo>
                <a:lnTo>
                  <a:pt x="1670" y="861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2466" name="Line 2"/>
          <p:cNvSpPr>
            <a:spLocks noChangeShapeType="1"/>
          </p:cNvSpPr>
          <p:nvPr/>
        </p:nvSpPr>
        <p:spPr bwMode="auto">
          <a:xfrm>
            <a:off x="1219200" y="268605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2467" name="Line 3"/>
          <p:cNvSpPr>
            <a:spLocks noChangeShapeType="1"/>
          </p:cNvSpPr>
          <p:nvPr/>
        </p:nvSpPr>
        <p:spPr bwMode="auto">
          <a:xfrm>
            <a:off x="1219200" y="413385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382713" y="3767138"/>
            <a:ext cx="293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>
                <a:cs typeface="+mn-cs"/>
              </a:rPr>
              <a:t>+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597025" y="3265488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>
                <a:cs typeface="+mn-cs"/>
              </a:rPr>
              <a:t>+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1724025" y="3392488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>
                <a:cs typeface="+mn-cs"/>
              </a:rPr>
              <a:t>+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1828800" y="3219450"/>
            <a:ext cx="293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>
                <a:cs typeface="+mn-cs"/>
              </a:rPr>
              <a:t>+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2014538" y="3243263"/>
            <a:ext cx="293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>
                <a:cs typeface="+mn-cs"/>
              </a:rPr>
              <a:t>+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2286000" y="3524250"/>
            <a:ext cx="293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>
                <a:cs typeface="+mn-cs"/>
              </a:rPr>
              <a:t>+</a:t>
            </a: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2368550" y="3676650"/>
            <a:ext cx="293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>
                <a:cs typeface="+mn-cs"/>
              </a:rPr>
              <a:t>+</a:t>
            </a: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2503488" y="4064000"/>
            <a:ext cx="293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>
                <a:cs typeface="+mn-cs"/>
              </a:rPr>
              <a:t>+</a:t>
            </a:r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2673350" y="4332288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>
                <a:cs typeface="+mn-cs"/>
              </a:rPr>
              <a:t>+</a:t>
            </a: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2825750" y="4484688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>
                <a:cs typeface="+mn-cs"/>
              </a:rPr>
              <a:t>+</a:t>
            </a:r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2978150" y="4362450"/>
            <a:ext cx="293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>
                <a:cs typeface="+mn-cs"/>
              </a:rPr>
              <a:t>+</a:t>
            </a:r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3130550" y="4789488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>
                <a:cs typeface="+mn-cs"/>
              </a:rPr>
              <a:t>+</a:t>
            </a:r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3282950" y="4605338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>
                <a:cs typeface="+mn-cs"/>
              </a:rPr>
              <a:t>+</a:t>
            </a:r>
          </a:p>
        </p:txBody>
      </p:sp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3435350" y="4514850"/>
            <a:ext cx="293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>
                <a:cs typeface="+mn-cs"/>
              </a:rPr>
              <a:t>+</a:t>
            </a:r>
          </a:p>
        </p:txBody>
      </p:sp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3587750" y="4438650"/>
            <a:ext cx="293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>
                <a:cs typeface="+mn-cs"/>
              </a:rPr>
              <a:t>+</a:t>
            </a:r>
          </a:p>
        </p:txBody>
      </p:sp>
      <p:sp>
        <p:nvSpPr>
          <p:cNvPr id="62483" name="Text Box 19"/>
          <p:cNvSpPr txBox="1">
            <a:spLocks noChangeArrowheads="1"/>
          </p:cNvSpPr>
          <p:nvPr/>
        </p:nvSpPr>
        <p:spPr bwMode="auto">
          <a:xfrm>
            <a:off x="3740150" y="4286250"/>
            <a:ext cx="293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>
                <a:cs typeface="+mn-cs"/>
              </a:rPr>
              <a:t>+</a:t>
            </a:r>
          </a:p>
        </p:txBody>
      </p:sp>
      <p:sp>
        <p:nvSpPr>
          <p:cNvPr id="62484" name="Text Box 20"/>
          <p:cNvSpPr txBox="1">
            <a:spLocks noChangeArrowheads="1"/>
          </p:cNvSpPr>
          <p:nvPr/>
        </p:nvSpPr>
        <p:spPr bwMode="auto">
          <a:xfrm>
            <a:off x="3892550" y="3905250"/>
            <a:ext cx="293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>
                <a:cs typeface="+mn-cs"/>
              </a:rPr>
              <a:t>+</a:t>
            </a:r>
          </a:p>
        </p:txBody>
      </p:sp>
      <p:sp>
        <p:nvSpPr>
          <p:cNvPr id="62485" name="Text Box 21"/>
          <p:cNvSpPr txBox="1">
            <a:spLocks noChangeArrowheads="1"/>
          </p:cNvSpPr>
          <p:nvPr/>
        </p:nvSpPr>
        <p:spPr bwMode="auto">
          <a:xfrm>
            <a:off x="4044950" y="3752850"/>
            <a:ext cx="293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>
                <a:cs typeface="+mn-cs"/>
              </a:rPr>
              <a:t>+</a:t>
            </a:r>
          </a:p>
        </p:txBody>
      </p:sp>
      <p:sp>
        <p:nvSpPr>
          <p:cNvPr id="62488" name="Line 24"/>
          <p:cNvSpPr>
            <a:spLocks noChangeShapeType="1"/>
          </p:cNvSpPr>
          <p:nvPr/>
        </p:nvSpPr>
        <p:spPr bwMode="auto">
          <a:xfrm>
            <a:off x="4876800" y="268605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2489" name="Line 25"/>
          <p:cNvSpPr>
            <a:spLocks noChangeShapeType="1"/>
          </p:cNvSpPr>
          <p:nvPr/>
        </p:nvSpPr>
        <p:spPr bwMode="auto">
          <a:xfrm>
            <a:off x="4876800" y="413385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2490" name="Text Box 26"/>
          <p:cNvSpPr txBox="1">
            <a:spLocks noChangeArrowheads="1"/>
          </p:cNvSpPr>
          <p:nvPr/>
        </p:nvSpPr>
        <p:spPr bwMode="auto">
          <a:xfrm>
            <a:off x="4953000" y="3875088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>
                <a:cs typeface="+mn-cs"/>
              </a:rPr>
              <a:t>+</a:t>
            </a:r>
            <a:endParaRPr lang="en-US">
              <a:cs typeface="+mn-cs"/>
            </a:endParaRPr>
          </a:p>
        </p:txBody>
      </p:sp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5187950" y="4224338"/>
            <a:ext cx="293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>
                <a:cs typeface="+mn-cs"/>
              </a:rPr>
              <a:t>+</a:t>
            </a:r>
            <a:endParaRPr lang="en-US">
              <a:cs typeface="+mn-cs"/>
            </a:endParaRPr>
          </a:p>
        </p:txBody>
      </p:sp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5497513" y="3600450"/>
            <a:ext cx="293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>
                <a:cs typeface="+mn-cs"/>
              </a:rPr>
              <a:t>+</a:t>
            </a:r>
            <a:endParaRPr lang="en-US">
              <a:cs typeface="+mn-cs"/>
            </a:endParaRPr>
          </a:p>
        </p:txBody>
      </p:sp>
      <p:sp>
        <p:nvSpPr>
          <p:cNvPr id="62493" name="Text Box 29"/>
          <p:cNvSpPr txBox="1">
            <a:spLocks noChangeArrowheads="1"/>
          </p:cNvSpPr>
          <p:nvPr/>
        </p:nvSpPr>
        <p:spPr bwMode="auto">
          <a:xfrm>
            <a:off x="5878513" y="4332288"/>
            <a:ext cx="293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>
                <a:cs typeface="+mn-cs"/>
              </a:rPr>
              <a:t>+</a:t>
            </a:r>
            <a:endParaRPr lang="en-US">
              <a:cs typeface="+mn-cs"/>
            </a:endParaRPr>
          </a:p>
        </p:txBody>
      </p:sp>
      <p:sp>
        <p:nvSpPr>
          <p:cNvPr id="62494" name="Text Box 30"/>
          <p:cNvSpPr txBox="1">
            <a:spLocks noChangeArrowheads="1"/>
          </p:cNvSpPr>
          <p:nvPr/>
        </p:nvSpPr>
        <p:spPr bwMode="auto">
          <a:xfrm>
            <a:off x="6172200" y="3143250"/>
            <a:ext cx="293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>
                <a:cs typeface="+mn-cs"/>
              </a:rPr>
              <a:t>+</a:t>
            </a:r>
            <a:endParaRPr lang="en-US">
              <a:cs typeface="+mn-cs"/>
            </a:endParaRPr>
          </a:p>
        </p:txBody>
      </p:sp>
      <p:sp>
        <p:nvSpPr>
          <p:cNvPr id="62495" name="Text Box 31"/>
          <p:cNvSpPr txBox="1">
            <a:spLocks noChangeArrowheads="1"/>
          </p:cNvSpPr>
          <p:nvPr/>
        </p:nvSpPr>
        <p:spPr bwMode="auto">
          <a:xfrm>
            <a:off x="6411913" y="4224338"/>
            <a:ext cx="293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>
                <a:cs typeface="+mn-cs"/>
              </a:rPr>
              <a:t>+</a:t>
            </a:r>
            <a:endParaRPr lang="en-US">
              <a:cs typeface="+mn-cs"/>
            </a:endParaRPr>
          </a:p>
        </p:txBody>
      </p:sp>
      <p:sp>
        <p:nvSpPr>
          <p:cNvPr id="62496" name="Text Box 32"/>
          <p:cNvSpPr txBox="1">
            <a:spLocks noChangeArrowheads="1"/>
          </p:cNvSpPr>
          <p:nvPr/>
        </p:nvSpPr>
        <p:spPr bwMode="auto">
          <a:xfrm>
            <a:off x="6716713" y="3829050"/>
            <a:ext cx="293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>
                <a:cs typeface="+mn-cs"/>
              </a:rPr>
              <a:t>+</a:t>
            </a:r>
            <a:endParaRPr lang="en-US">
              <a:cs typeface="+mn-cs"/>
            </a:endParaRPr>
          </a:p>
        </p:txBody>
      </p:sp>
      <p:sp>
        <p:nvSpPr>
          <p:cNvPr id="62497" name="Text Box 33"/>
          <p:cNvSpPr txBox="1">
            <a:spLocks noChangeArrowheads="1"/>
          </p:cNvSpPr>
          <p:nvPr/>
        </p:nvSpPr>
        <p:spPr bwMode="auto">
          <a:xfrm>
            <a:off x="3967163" y="4095750"/>
            <a:ext cx="600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Time</a:t>
            </a:r>
            <a:endParaRPr lang="en-US">
              <a:cs typeface="+mn-cs"/>
            </a:endParaRPr>
          </a:p>
        </p:txBody>
      </p:sp>
      <p:sp>
        <p:nvSpPr>
          <p:cNvPr id="62498" name="Text Box 34"/>
          <p:cNvSpPr txBox="1">
            <a:spLocks noChangeArrowheads="1"/>
          </p:cNvSpPr>
          <p:nvPr/>
        </p:nvSpPr>
        <p:spPr bwMode="auto">
          <a:xfrm>
            <a:off x="382588" y="2427288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Residual</a:t>
            </a:r>
          </a:p>
        </p:txBody>
      </p:sp>
      <p:sp>
        <p:nvSpPr>
          <p:cNvPr id="62499" name="Text Box 35"/>
          <p:cNvSpPr txBox="1">
            <a:spLocks noChangeArrowheads="1"/>
          </p:cNvSpPr>
          <p:nvPr/>
        </p:nvSpPr>
        <p:spPr bwMode="auto">
          <a:xfrm>
            <a:off x="4019550" y="245745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Residual</a:t>
            </a:r>
          </a:p>
        </p:txBody>
      </p:sp>
      <p:sp>
        <p:nvSpPr>
          <p:cNvPr id="62500" name="Text Box 36"/>
          <p:cNvSpPr txBox="1">
            <a:spLocks noChangeArrowheads="1"/>
          </p:cNvSpPr>
          <p:nvPr/>
        </p:nvSpPr>
        <p:spPr bwMode="auto">
          <a:xfrm>
            <a:off x="7705725" y="4095750"/>
            <a:ext cx="600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Time</a:t>
            </a:r>
            <a:endParaRPr lang="en-US">
              <a:cs typeface="+mn-cs"/>
            </a:endParaRPr>
          </a:p>
        </p:txBody>
      </p:sp>
      <p:sp>
        <p:nvSpPr>
          <p:cNvPr id="62501" name="Text Box 37"/>
          <p:cNvSpPr txBox="1">
            <a:spLocks noChangeArrowheads="1"/>
          </p:cNvSpPr>
          <p:nvPr/>
        </p:nvSpPr>
        <p:spPr bwMode="auto">
          <a:xfrm>
            <a:off x="7021513" y="4376738"/>
            <a:ext cx="293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>
                <a:cs typeface="+mn-cs"/>
              </a:rPr>
              <a:t>+</a:t>
            </a:r>
            <a:endParaRPr lang="en-US">
              <a:cs typeface="+mn-cs"/>
            </a:endParaRPr>
          </a:p>
        </p:txBody>
      </p:sp>
      <p:sp>
        <p:nvSpPr>
          <p:cNvPr id="62502" name="Text Box 38"/>
          <p:cNvSpPr txBox="1">
            <a:spLocks noChangeArrowheads="1"/>
          </p:cNvSpPr>
          <p:nvPr/>
        </p:nvSpPr>
        <p:spPr bwMode="auto">
          <a:xfrm>
            <a:off x="7250113" y="3524250"/>
            <a:ext cx="293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>
                <a:cs typeface="+mn-cs"/>
              </a:rPr>
              <a:t>+</a:t>
            </a:r>
            <a:endParaRPr lang="en-US">
              <a:cs typeface="+mn-cs"/>
            </a:endParaRPr>
          </a:p>
        </p:txBody>
      </p:sp>
      <p:sp>
        <p:nvSpPr>
          <p:cNvPr id="62503" name="Text Box 39"/>
          <p:cNvSpPr txBox="1">
            <a:spLocks noChangeArrowheads="1"/>
          </p:cNvSpPr>
          <p:nvPr/>
        </p:nvSpPr>
        <p:spPr bwMode="auto">
          <a:xfrm>
            <a:off x="7631113" y="4452938"/>
            <a:ext cx="293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b="1">
                <a:cs typeface="+mn-cs"/>
              </a:rPr>
              <a:t>+</a:t>
            </a:r>
            <a:endParaRPr lang="en-US">
              <a:cs typeface="+mn-cs"/>
            </a:endParaRPr>
          </a:p>
        </p:txBody>
      </p:sp>
      <p:sp>
        <p:nvSpPr>
          <p:cNvPr id="62507" name="Text Box 43"/>
          <p:cNvSpPr txBox="1">
            <a:spLocks noChangeArrowheads="1"/>
          </p:cNvSpPr>
          <p:nvPr/>
        </p:nvSpPr>
        <p:spPr bwMode="auto">
          <a:xfrm>
            <a:off x="1298575" y="5638800"/>
            <a:ext cx="3359150" cy="650875"/>
          </a:xfrm>
          <a:prstGeom prst="rect">
            <a:avLst/>
          </a:prstGeom>
          <a:solidFill>
            <a:srgbClr val="FF99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Note the runs of positive residuals,</a:t>
            </a:r>
          </a:p>
          <a:p>
            <a:pPr algn="l"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replaced by runs of negative residuals</a:t>
            </a:r>
          </a:p>
        </p:txBody>
      </p:sp>
      <p:sp>
        <p:nvSpPr>
          <p:cNvPr id="62508" name="Text Box 44"/>
          <p:cNvSpPr txBox="1">
            <a:spLocks noChangeArrowheads="1"/>
          </p:cNvSpPr>
          <p:nvPr/>
        </p:nvSpPr>
        <p:spPr bwMode="auto">
          <a:xfrm>
            <a:off x="5318125" y="5638800"/>
            <a:ext cx="3130550" cy="650875"/>
          </a:xfrm>
          <a:prstGeom prst="rect">
            <a:avLst/>
          </a:prstGeom>
          <a:solidFill>
            <a:srgbClr val="FF99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Note the oscillating behavior of the </a:t>
            </a:r>
          </a:p>
          <a:p>
            <a:pPr algn="l"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residuals around zero. </a:t>
            </a:r>
          </a:p>
        </p:txBody>
      </p:sp>
      <p:sp>
        <p:nvSpPr>
          <p:cNvPr id="62509" name="Text Box 45"/>
          <p:cNvSpPr txBox="1">
            <a:spLocks noChangeArrowheads="1"/>
          </p:cNvSpPr>
          <p:nvPr/>
        </p:nvSpPr>
        <p:spPr bwMode="auto">
          <a:xfrm>
            <a:off x="1006475" y="3919538"/>
            <a:ext cx="288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0</a:t>
            </a:r>
          </a:p>
        </p:txBody>
      </p:sp>
      <p:sp>
        <p:nvSpPr>
          <p:cNvPr id="62510" name="Text Box 46"/>
          <p:cNvSpPr txBox="1">
            <a:spLocks noChangeArrowheads="1"/>
          </p:cNvSpPr>
          <p:nvPr/>
        </p:nvSpPr>
        <p:spPr bwMode="auto">
          <a:xfrm>
            <a:off x="4664075" y="3919538"/>
            <a:ext cx="288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cs typeface="+mn-cs"/>
              </a:rPr>
              <a:t>0</a:t>
            </a:r>
          </a:p>
        </p:txBody>
      </p:sp>
      <p:sp>
        <p:nvSpPr>
          <p:cNvPr id="62511" name="Rectangle 47"/>
          <p:cNvSpPr>
            <a:spLocks noChangeArrowheads="1"/>
          </p:cNvSpPr>
          <p:nvPr/>
        </p:nvSpPr>
        <p:spPr bwMode="auto">
          <a:xfrm>
            <a:off x="685800" y="762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b="1">
                <a:solidFill>
                  <a:srgbClr val="2C2CB0"/>
                </a:solidFill>
                <a:cs typeface="+mn-cs"/>
              </a:rPr>
              <a:t>  Non Independence of Error Variables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7960A-7DEF-1843-8925-DF2794DF91FF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Point Prediction</a:t>
            </a: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685800" y="1828800"/>
            <a:ext cx="7772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r>
              <a:rPr lang="en-US" sz="3200">
                <a:solidFill>
                  <a:srgbClr val="2C2CB0"/>
                </a:solidFill>
                <a:cs typeface="+mn-cs"/>
              </a:rPr>
              <a:t>Example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  <a:defRPr/>
            </a:pPr>
            <a:r>
              <a:rPr lang="en-US" sz="2800">
                <a:solidFill>
                  <a:srgbClr val="2C2CB0"/>
                </a:solidFill>
                <a:cs typeface="+mn-cs"/>
              </a:rPr>
              <a:t>Predict the selling price of a three-year-old Taurus with 40,000 miles on the odometer. </a:t>
            </a:r>
            <a:endParaRPr lang="en-US" sz="2800" i="1">
              <a:solidFill>
                <a:srgbClr val="2C2CB0"/>
              </a:solidFill>
              <a:cs typeface="+mn-cs"/>
            </a:endParaRP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685800" y="4648200"/>
            <a:ext cx="8224838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 algn="l">
              <a:spcBef>
                <a:spcPct val="20000"/>
              </a:spcBef>
              <a:buFontTx/>
              <a:buChar char="–"/>
              <a:defRPr/>
            </a:pPr>
            <a:r>
              <a:rPr lang="en-US" sz="2800">
                <a:solidFill>
                  <a:srgbClr val="2C2CB0"/>
                </a:solidFill>
                <a:cs typeface="+mn-cs"/>
              </a:rPr>
              <a:t>It is predicted that a 40,000 miles car would sell for $14,575.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  <a:defRPr/>
            </a:pPr>
            <a:r>
              <a:rPr lang="en-US" sz="2800" b="1">
                <a:solidFill>
                  <a:srgbClr val="2C2CB0"/>
                </a:solidFill>
                <a:cs typeface="+mn-cs"/>
              </a:rPr>
              <a:t>How close is this prediction to the real price?</a:t>
            </a:r>
            <a:endParaRPr lang="en-US" sz="2800" b="1" i="1">
              <a:solidFill>
                <a:srgbClr val="2C2CB0"/>
              </a:solidFill>
              <a:cs typeface="+mn-cs"/>
            </a:endParaRPr>
          </a:p>
        </p:txBody>
      </p:sp>
      <p:grpSp>
        <p:nvGrpSpPr>
          <p:cNvPr id="86028" name="Group 12"/>
          <p:cNvGrpSpPr>
            <a:grpSpLocks/>
          </p:cNvGrpSpPr>
          <p:nvPr/>
        </p:nvGrpSpPr>
        <p:grpSpPr bwMode="auto">
          <a:xfrm>
            <a:off x="1374775" y="3429000"/>
            <a:ext cx="7008813" cy="990600"/>
            <a:chOff x="866" y="2160"/>
            <a:chExt cx="4415" cy="624"/>
          </a:xfrm>
        </p:grpSpPr>
        <p:graphicFrame>
          <p:nvGraphicFramePr>
            <p:cNvPr id="45062" name="Object 4"/>
            <p:cNvGraphicFramePr>
              <a:graphicFrameLocks noChangeAspect="1"/>
            </p:cNvGraphicFramePr>
            <p:nvPr/>
          </p:nvGraphicFramePr>
          <p:xfrm>
            <a:off x="866" y="2470"/>
            <a:ext cx="4415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64" name="Equation" r:id="rId3" imgW="3009900" imgH="215900" progId="Equation.3">
                    <p:embed/>
                  </p:oleObj>
                </mc:Choice>
                <mc:Fallback>
                  <p:oleObj name="Equation" r:id="rId3" imgW="3009900" imgH="2159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6" y="2470"/>
                          <a:ext cx="4415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26" name="Text Box 10"/>
            <p:cNvSpPr txBox="1">
              <a:spLocks noChangeArrowheads="1"/>
            </p:cNvSpPr>
            <p:nvPr/>
          </p:nvSpPr>
          <p:spPr bwMode="auto">
            <a:xfrm>
              <a:off x="888" y="2160"/>
              <a:ext cx="14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C2CB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2400" b="1" u="sng">
                  <a:solidFill>
                    <a:srgbClr val="2C2CB0"/>
                  </a:solidFill>
                  <a:cs typeface="+mn-cs"/>
                </a:rPr>
                <a:t>A point prediction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4" grpId="0" build="p" bldLvl="2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373504-2E2B-584F-8EBE-3FE9D683786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8153400" cy="1143000"/>
          </a:xfrm>
        </p:spPr>
        <p:txBody>
          <a:bodyPr/>
          <a:lstStyle/>
          <a:p>
            <a:pPr algn="l">
              <a:defRPr/>
            </a:pPr>
            <a:r>
              <a:rPr lang="en-US" smtClean="0">
                <a:cs typeface="+mj-cs"/>
              </a:rPr>
              <a:t>  Procedure for Regression Diagnostics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>
                <a:cs typeface="+mn-cs"/>
              </a:rPr>
              <a:t>Develop a model that has a theoretical basis.</a:t>
            </a:r>
          </a:p>
          <a:p>
            <a:pPr>
              <a:defRPr/>
            </a:pPr>
            <a:r>
              <a:rPr lang="en-US" sz="2400" dirty="0" smtClean="0">
                <a:cs typeface="+mn-cs"/>
              </a:rPr>
              <a:t>Determine the regression equation.</a:t>
            </a:r>
          </a:p>
          <a:p>
            <a:pPr>
              <a:defRPr/>
            </a:pPr>
            <a:r>
              <a:rPr lang="en-US" sz="2400" dirty="0" smtClean="0">
                <a:cs typeface="+mn-cs"/>
              </a:rPr>
              <a:t>Check the required conditions for the errors.</a:t>
            </a:r>
          </a:p>
          <a:p>
            <a:pPr>
              <a:defRPr/>
            </a:pPr>
            <a:r>
              <a:rPr lang="en-US" sz="2400" dirty="0" smtClean="0">
                <a:cs typeface="+mn-cs"/>
              </a:rPr>
              <a:t>Assess the model fit.</a:t>
            </a:r>
          </a:p>
          <a:p>
            <a:pPr>
              <a:defRPr/>
            </a:pPr>
            <a:r>
              <a:rPr lang="en-US" sz="2400" dirty="0" smtClean="0">
                <a:cs typeface="+mn-cs"/>
              </a:rPr>
              <a:t>If the model fits the data, use the regression equation.</a:t>
            </a:r>
          </a:p>
          <a:p>
            <a:pPr>
              <a:defRPr/>
            </a:pPr>
            <a:endParaRPr lang="en-US" sz="2400" dirty="0" smtClean="0">
              <a:cs typeface="+mn-cs"/>
            </a:endParaRPr>
          </a:p>
          <a:p>
            <a:pPr>
              <a:defRPr/>
            </a:pPr>
            <a:r>
              <a:rPr lang="en-US" sz="2400" dirty="0" smtClean="0">
                <a:cs typeface="+mn-cs"/>
              </a:rPr>
              <a:t>NOTE: ALWAYS REMEMBER CORRELATION VS CAUSATION. As data miners, you almost never prove causation. Only correlation. </a:t>
            </a:r>
            <a:r>
              <a:rPr lang="en-US" sz="2400" dirty="0" smtClean="0">
                <a:cs typeface="+mn-cs"/>
                <a:hlinkClick r:id="rId2"/>
              </a:rPr>
              <a:t>http://www.tylervigen.com/spurious-correlations</a:t>
            </a:r>
            <a:endParaRPr lang="en-US" sz="2400" dirty="0" smtClean="0">
              <a:cs typeface="+mn-cs"/>
            </a:endParaRPr>
          </a:p>
          <a:p>
            <a:pPr>
              <a:defRPr/>
            </a:pPr>
            <a:endParaRPr lang="en-US" sz="2400" dirty="0" smtClean="0">
              <a:cs typeface="+mn-cs"/>
            </a:endParaRPr>
          </a:p>
          <a:p>
            <a:pPr>
              <a:defRPr/>
            </a:pPr>
            <a:endParaRPr lang="en-US" sz="2400" dirty="0" smtClean="0">
              <a:solidFill>
                <a:srgbClr val="FF9999"/>
              </a:solidFill>
              <a:cs typeface="+mn-cs"/>
            </a:endParaRPr>
          </a:p>
          <a:p>
            <a:pPr marL="0" indent="0">
              <a:buFontTx/>
              <a:buNone/>
              <a:defRPr/>
            </a:pPr>
            <a:endParaRPr lang="en-US" sz="2400" dirty="0" smtClean="0">
              <a:solidFill>
                <a:srgbClr val="FF9999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What is linear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Said another way, we are interested in finding out how much our variable of interest (Y), will increase (or decrease) with a change in each of our explanatory/</a:t>
            </a:r>
            <a:r>
              <a:rPr lang="en-US" dirty="0" err="1" smtClean="0">
                <a:cs typeface="+mn-cs"/>
              </a:rPr>
              <a:t>indep</a:t>
            </a:r>
            <a:r>
              <a:rPr lang="en-US" dirty="0" smtClean="0">
                <a:cs typeface="+mn-cs"/>
              </a:rPr>
              <a:t>. variables (X</a:t>
            </a:r>
            <a:r>
              <a:rPr lang="en-US" baseline="-25000" dirty="0" smtClean="0">
                <a:cs typeface="+mn-cs"/>
              </a:rPr>
              <a:t>1</a:t>
            </a:r>
            <a:r>
              <a:rPr lang="en-US" dirty="0" smtClean="0">
                <a:cs typeface="+mn-cs"/>
              </a:rPr>
              <a:t>, X</a:t>
            </a:r>
            <a:r>
              <a:rPr lang="en-US" baseline="-25000" dirty="0" smtClean="0">
                <a:cs typeface="+mn-cs"/>
              </a:rPr>
              <a:t>2</a:t>
            </a:r>
            <a:r>
              <a:rPr lang="en-US" dirty="0" smtClean="0">
                <a:cs typeface="+mn-cs"/>
              </a:rPr>
              <a:t>, …)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90779C-3860-A54A-8A0D-DF73E569983E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I work at Adobe. Work with lots of online retailers. A very common question is “How much is a visit worth (in terms of revenue)?” </a:t>
            </a:r>
          </a:p>
          <a:p>
            <a:pPr lvl="1">
              <a:defRPr/>
            </a:pPr>
            <a:r>
              <a:rPr lang="en-US" dirty="0" smtClean="0"/>
              <a:t>How is Revenue (Y)  related to number of visits (X)?</a:t>
            </a:r>
          </a:p>
          <a:p>
            <a:pPr lvl="1">
              <a:defRPr/>
            </a:pPr>
            <a:r>
              <a:rPr lang="en-US" dirty="0" smtClean="0"/>
              <a:t>Natural extension of this is how is revenue related to different types of visits (</a:t>
            </a:r>
            <a:r>
              <a:rPr lang="en-US" dirty="0" err="1" smtClean="0"/>
              <a:t>google</a:t>
            </a:r>
            <a:r>
              <a:rPr lang="en-US" dirty="0" smtClean="0"/>
              <a:t> search, direct type, email campaign, etc.)?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78DFF6-6D49-9840-A125-014279CF120D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How can I estimate the value of a car?</a:t>
            </a:r>
          </a:p>
          <a:p>
            <a:pPr lvl="1">
              <a:defRPr/>
            </a:pPr>
            <a:r>
              <a:rPr lang="en-US" dirty="0" smtClean="0"/>
              <a:t>Simple approach = value of car by the odometer</a:t>
            </a:r>
          </a:p>
          <a:p>
            <a:pPr lvl="1">
              <a:defRPr/>
            </a:pPr>
            <a:r>
              <a:rPr lang="en-US" dirty="0" smtClean="0"/>
              <a:t>Advanced approach = for each make and model, how do the odometer reading change the value.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1A2C03-068E-3248-BCF0-4FE6C8B3C4F2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What are some factors that influence house prices and how much do they influence them?</a:t>
            </a:r>
          </a:p>
          <a:p>
            <a:pPr lvl="1">
              <a:defRPr/>
            </a:pPr>
            <a:r>
              <a:rPr lang="en-US" dirty="0" smtClean="0"/>
              <a:t>Price (Y) related to:</a:t>
            </a:r>
          </a:p>
          <a:p>
            <a:pPr lvl="2">
              <a:defRPr/>
            </a:pPr>
            <a:r>
              <a:rPr lang="en-US" dirty="0" smtClean="0"/>
              <a:t>Number of bedrooms (X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baseline="-25000" dirty="0" smtClean="0"/>
          </a:p>
          <a:p>
            <a:pPr lvl="2">
              <a:defRPr/>
            </a:pPr>
            <a:r>
              <a:rPr lang="en-US" dirty="0" smtClean="0"/>
              <a:t>Number of bathrooms (X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 lvl="2">
              <a:defRPr/>
            </a:pPr>
            <a:r>
              <a:rPr lang="en-US" dirty="0" smtClean="0"/>
              <a:t>Square footage (X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</a:p>
          <a:p>
            <a:pPr lvl="2">
              <a:defRPr/>
            </a:pPr>
            <a:r>
              <a:rPr lang="en-US" dirty="0" smtClean="0"/>
              <a:t>Lot size (X</a:t>
            </a:r>
            <a:r>
              <a:rPr lang="en-US" baseline="-25000" dirty="0" smtClean="0"/>
              <a:t>4</a:t>
            </a:r>
            <a:r>
              <a:rPr lang="en-US" dirty="0" smtClean="0"/>
              <a:t>)</a:t>
            </a:r>
          </a:p>
          <a:p>
            <a:pPr lvl="2">
              <a:defRPr/>
            </a:pPr>
            <a:r>
              <a:rPr lang="en-US" dirty="0" smtClean="0"/>
              <a:t>Etc.</a:t>
            </a:r>
          </a:p>
          <a:p>
            <a:pPr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96DABF-1853-234F-AD22-905A9643E8F7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do we create a linear regression?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58C427-8914-CF47-8112-01EF1AA14F1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Creating a Linear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CB8B21-D454-0A41-91E9-FCFD995FCD6B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21507" name="Picture 4" descr="Screen Shot 2017-09-27 at 11.13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493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 Narrow"/>
        <a:ea typeface="ＭＳ Ｐゴシック"/>
        <a:cs typeface=""/>
      </a:majorFont>
      <a:minorFont>
        <a:latin typeface="Arial Narrow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0000"/>
            </a:solidFill>
            <a:effectLst/>
            <a:latin typeface="Arial Narrow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0000"/>
            </a:solidFill>
            <a:effectLst/>
            <a:latin typeface="Arial Narrow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5795</TotalTime>
  <Words>1511</Words>
  <Application>Microsoft Macintosh PowerPoint</Application>
  <PresentationFormat>On-screen Show (4:3)</PresentationFormat>
  <Paragraphs>366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Arial Narrow</vt:lpstr>
      <vt:lpstr>ＭＳ Ｐゴシック</vt:lpstr>
      <vt:lpstr>Arial</vt:lpstr>
      <vt:lpstr>Times New Roman</vt:lpstr>
      <vt:lpstr>Symbol</vt:lpstr>
      <vt:lpstr>Wingdings</vt:lpstr>
      <vt:lpstr>Default Design</vt:lpstr>
      <vt:lpstr>Microsoft Equation</vt:lpstr>
      <vt:lpstr>Microsoft Equation 3.0</vt:lpstr>
      <vt:lpstr>MathType 5.0 Equation</vt:lpstr>
      <vt:lpstr>Microsoft Excel Worksheet</vt:lpstr>
      <vt:lpstr>Microsoft Excel Chart</vt:lpstr>
      <vt:lpstr>Linear Regression</vt:lpstr>
      <vt:lpstr>PowerPoint Presentation</vt:lpstr>
      <vt:lpstr>What is linear regression?</vt:lpstr>
      <vt:lpstr>What is linear regression?</vt:lpstr>
      <vt:lpstr>Examples</vt:lpstr>
      <vt:lpstr>Examples</vt:lpstr>
      <vt:lpstr>Examples</vt:lpstr>
      <vt:lpstr>How do we create a linear regression?</vt:lpstr>
      <vt:lpstr>Creating a Linear Regression</vt:lpstr>
      <vt:lpstr>Drawing a line</vt:lpstr>
      <vt:lpstr>Introduction</vt:lpstr>
      <vt:lpstr>The Model</vt:lpstr>
      <vt:lpstr>The Model</vt:lpstr>
      <vt:lpstr>The Model</vt:lpstr>
      <vt:lpstr>Estimating the Coefficients</vt:lpstr>
      <vt:lpstr>The Least Squares (Regression) Line</vt:lpstr>
      <vt:lpstr>The Least Squares (Regression) Line</vt:lpstr>
      <vt:lpstr>Creating a Linear Regression</vt:lpstr>
      <vt:lpstr>The Estimated Coefficients</vt:lpstr>
      <vt:lpstr>  Example:</vt:lpstr>
      <vt:lpstr>The Simple Linear Regression Line</vt:lpstr>
      <vt:lpstr>Using the Regression Equation</vt:lpstr>
      <vt:lpstr>Assessing the model</vt:lpstr>
      <vt:lpstr>Assessing the Model  </vt:lpstr>
      <vt:lpstr>  Testing the slope</vt:lpstr>
      <vt:lpstr>Coefficient of determination</vt:lpstr>
      <vt:lpstr>Regression Diagnostics</vt:lpstr>
      <vt:lpstr>  Residual Analysis</vt:lpstr>
      <vt:lpstr>PowerPoint Presentation</vt:lpstr>
      <vt:lpstr>  Heteroscedasticity</vt:lpstr>
      <vt:lpstr>  Non Independence of Error Variables</vt:lpstr>
      <vt:lpstr>PowerPoint Presentation</vt:lpstr>
      <vt:lpstr>Point Prediction</vt:lpstr>
      <vt:lpstr>  Procedure for Regression Diagnostics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Linear Regression  and Correlation</dc:title>
  <dc:creator>Zvi Goldstein</dc:creator>
  <cp:lastModifiedBy>Taylor Redd</cp:lastModifiedBy>
  <cp:revision>124</cp:revision>
  <dcterms:created xsi:type="dcterms:W3CDTF">1999-05-08T03:38:50Z</dcterms:created>
  <dcterms:modified xsi:type="dcterms:W3CDTF">2017-10-03T16:04:20Z</dcterms:modified>
</cp:coreProperties>
</file>