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1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29" d="100"/>
          <a:sy n="12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s://neo4j.com/download-center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rPr dirty="0"/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Different</a:t>
            </a:r>
            <a:r>
              <a:rPr dirty="0">
                <a:solidFill>
                  <a:srgbClr val="000000"/>
                </a:solidFill>
              </a:rPr>
              <a:t> types of </a:t>
            </a: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between nodes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T</a:t>
            </a:r>
            <a:r>
              <a:rPr dirty="0"/>
              <a:t>o represent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</a:t>
            </a:r>
            <a:r>
              <a:rPr dirty="0">
                <a:solidFill>
                  <a:srgbClr val="990000"/>
                </a:solidFill>
              </a:rPr>
              <a:t>domain</a:t>
            </a:r>
            <a:r>
              <a:rPr dirty="0"/>
              <a:t> entities</a:t>
            </a:r>
            <a:r>
              <a:rPr lang="en-US" dirty="0"/>
              <a:t>,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o</a:t>
            </a:r>
            <a:r>
              <a:rPr dirty="0"/>
              <a:t>r to model any kind of </a:t>
            </a:r>
            <a:r>
              <a:rPr dirty="0">
                <a:solidFill>
                  <a:srgbClr val="990000"/>
                </a:solidFill>
              </a:rPr>
              <a:t>secondary </a:t>
            </a:r>
            <a:r>
              <a:rPr dirty="0"/>
              <a:t>relationships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No limit</a:t>
            </a:r>
            <a:r>
              <a:rPr dirty="0">
                <a:solidFill>
                  <a:srgbClr val="000000"/>
                </a:solidFill>
              </a:rPr>
              <a:t> to the number and kind of relationships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Data: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entities and their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=&gt; we need to </a:t>
            </a:r>
            <a:r>
              <a:rPr dirty="0">
                <a:solidFill>
                  <a:srgbClr val="0B5394"/>
                </a:solidFill>
              </a:rPr>
              <a:t>efficiently represent graphs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Basic </a:t>
            </a:r>
            <a:r>
              <a:rPr dirty="0">
                <a:solidFill>
                  <a:srgbClr val="990000"/>
                </a:solidFill>
              </a:rPr>
              <a:t>operations</a:t>
            </a:r>
            <a:r>
              <a:rPr dirty="0"/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rPr dirty="0"/>
              <a:t>finding the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a node, 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two nodes are connected by an edge,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updating</a:t>
            </a:r>
            <a:r>
              <a:rPr dirty="0">
                <a:solidFill>
                  <a:srgbClr val="000000"/>
                </a:solidFill>
              </a:rPr>
              <a:t> the graph structure, …</a:t>
            </a:r>
            <a:endParaRPr sz="1782" dirty="0"/>
          </a:p>
          <a:p>
            <a:pPr marL="528065" lvl="1" indent="0" defTabSz="452627">
              <a:spcBef>
                <a:spcPts val="0"/>
              </a:spcBef>
              <a:buClr>
                <a:srgbClr val="000000"/>
              </a:buClr>
              <a:buSzPct val="80000"/>
              <a:buNone/>
              <a:defRPr sz="2376"/>
            </a:pPr>
            <a:r>
              <a:rPr lang="en-US" dirty="0"/>
              <a:t> </a:t>
            </a:r>
            <a:r>
              <a:rPr dirty="0"/>
              <a:t>=&gt; we need </a:t>
            </a:r>
            <a:r>
              <a:rPr dirty="0">
                <a:solidFill>
                  <a:srgbClr val="0B5394"/>
                </a:solidFill>
              </a:rPr>
              <a:t>efficient graph operations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lang="en-US" dirty="0"/>
              <a:t>A </a:t>
            </a:r>
            <a:r>
              <a:rPr dirty="0"/>
              <a:t>graph </a:t>
            </a:r>
            <a:r>
              <a:rPr i="1" dirty="0">
                <a:solidFill>
                  <a:srgbClr val="0B5394"/>
                </a:solidFill>
              </a:rPr>
              <a:t>G = (V, E)</a:t>
            </a:r>
            <a:r>
              <a:rPr dirty="0"/>
              <a:t> is </a:t>
            </a:r>
            <a:r>
              <a:rPr lang="en-US" dirty="0"/>
              <a:t>a pair </a:t>
            </a:r>
            <a:r>
              <a:rPr dirty="0"/>
              <a:t>commonly </a:t>
            </a:r>
            <a:r>
              <a:rPr dirty="0">
                <a:solidFill>
                  <a:srgbClr val="990000"/>
                </a:solidFill>
              </a:rPr>
              <a:t>modelled</a:t>
            </a:r>
            <a:r>
              <a:rPr dirty="0"/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nodes</a:t>
            </a:r>
            <a:r>
              <a:rPr dirty="0"/>
              <a:t> (vertices) </a:t>
            </a:r>
            <a:r>
              <a:rPr i="1" dirty="0">
                <a:solidFill>
                  <a:srgbClr val="0B5394"/>
                </a:solidFill>
              </a:rPr>
              <a:t>V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E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rPr dirty="0"/>
              <a:t>n = </a:t>
            </a:r>
            <a:r>
              <a:rPr i="0" dirty="0"/>
              <a:t>|</a:t>
            </a:r>
            <a:r>
              <a:rPr dirty="0"/>
              <a:t>V</a:t>
            </a:r>
            <a:r>
              <a:rPr i="0" dirty="0"/>
              <a:t>|</a:t>
            </a:r>
            <a:r>
              <a:rPr i="0" dirty="0">
                <a:solidFill>
                  <a:srgbClr val="000000"/>
                </a:solidFill>
              </a:rPr>
              <a:t>, </a:t>
            </a:r>
            <a:r>
              <a:rPr dirty="0"/>
              <a:t>m = </a:t>
            </a:r>
            <a:r>
              <a:rPr i="0" dirty="0"/>
              <a:t>|</a:t>
            </a:r>
            <a:r>
              <a:rPr dirty="0"/>
              <a:t>E</a:t>
            </a:r>
            <a:r>
              <a:rPr i="0" dirty="0"/>
              <a:t>|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Which </a:t>
            </a:r>
            <a:r>
              <a:rPr dirty="0">
                <a:solidFill>
                  <a:srgbClr val="990000"/>
                </a:solidFill>
              </a:rPr>
              <a:t>data structure</a:t>
            </a:r>
            <a:r>
              <a:rPr dirty="0"/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Two-dimensional </a:t>
            </a:r>
            <a:r>
              <a:rPr dirty="0">
                <a:solidFill>
                  <a:srgbClr val="990000"/>
                </a:solidFill>
              </a:rPr>
              <a:t>array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A</a:t>
            </a:r>
            <a:r>
              <a:rPr dirty="0"/>
              <a:t> of </a:t>
            </a:r>
            <a:r>
              <a:rPr i="1" dirty="0">
                <a:solidFill>
                  <a:srgbClr val="0B5394"/>
                </a:solidFill>
              </a:rPr>
              <a:t>n ⨉ n</a:t>
            </a:r>
            <a:r>
              <a:rPr dirty="0"/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Indexes</a:t>
            </a:r>
            <a:r>
              <a:rPr dirty="0">
                <a:solidFill>
                  <a:srgbClr val="000000"/>
                </a:solidFill>
              </a:rPr>
              <a:t> of the array = </a:t>
            </a:r>
            <a:r>
              <a:rPr dirty="0"/>
              <a:t>node</a:t>
            </a:r>
            <a:r>
              <a:rPr dirty="0">
                <a:solidFill>
                  <a:srgbClr val="000000"/>
                </a:solidFill>
              </a:rPr>
              <a:t> identifiers of the graph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Boolean value </a:t>
            </a:r>
            <a:r>
              <a:rPr i="1" dirty="0" err="1">
                <a:solidFill>
                  <a:srgbClr val="0B5394"/>
                </a:solidFill>
              </a:rPr>
              <a:t>A</a:t>
            </a:r>
            <a:r>
              <a:rPr i="1" baseline="-25000" dirty="0" err="1">
                <a:solidFill>
                  <a:srgbClr val="0B5394"/>
                </a:solidFill>
              </a:rPr>
              <a:t>ij</a:t>
            </a:r>
            <a:r>
              <a:rPr dirty="0"/>
              <a:t> indicates whether nodes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,</a:t>
            </a:r>
            <a:r>
              <a:rPr i="1" dirty="0"/>
              <a:t> </a:t>
            </a:r>
            <a:r>
              <a:rPr i="1" dirty="0">
                <a:solidFill>
                  <a:srgbClr val="0B5394"/>
                </a:solidFill>
              </a:rPr>
              <a:t>j</a:t>
            </a:r>
            <a:r>
              <a:rPr dirty="0"/>
              <a:t> are </a:t>
            </a:r>
            <a:r>
              <a:rPr dirty="0">
                <a:solidFill>
                  <a:srgbClr val="990000"/>
                </a:solidFill>
              </a:rPr>
              <a:t>connected</a:t>
            </a:r>
            <a:endParaRPr sz="2800" dirty="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Variants</a:t>
            </a:r>
            <a:r>
              <a:rPr dirty="0"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(Un)directed graphs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Adding/removing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2 nodes are connected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Quadratic </a:t>
            </a:r>
            <a:r>
              <a:rPr dirty="0">
                <a:solidFill>
                  <a:srgbClr val="990000"/>
                </a:solidFill>
              </a:rPr>
              <a:t>space</a:t>
            </a:r>
            <a:r>
              <a:rPr dirty="0"/>
              <a:t>: </a:t>
            </a:r>
            <a:r>
              <a:rPr i="1" dirty="0">
                <a:solidFill>
                  <a:srgbClr val="0B5394"/>
                </a:solidFill>
              </a:rPr>
              <a:t>O(n</a:t>
            </a:r>
            <a:r>
              <a:rPr i="1" baseline="29938" dirty="0">
                <a:solidFill>
                  <a:srgbClr val="0B5394"/>
                </a:solidFill>
              </a:rPr>
              <a:t>2</a:t>
            </a:r>
            <a:r>
              <a:rPr i="1" dirty="0">
                <a:solidFill>
                  <a:srgbClr val="0B5394"/>
                </a:solidFill>
              </a:rPr>
              <a:t>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We usually have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Adding nodes</a:t>
            </a:r>
            <a:r>
              <a:rPr dirty="0">
                <a:solidFill>
                  <a:srgbClr val="000000"/>
                </a:solidFill>
              </a:rPr>
              <a:t> is expensive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Retrieval of </a:t>
            </a:r>
            <a:r>
              <a:rPr dirty="0">
                <a:solidFill>
                  <a:srgbClr val="990000"/>
                </a:solidFill>
              </a:rPr>
              <a:t>all</a:t>
            </a:r>
            <a:r>
              <a:rPr dirty="0"/>
              <a:t> the </a:t>
            </a:r>
            <a:r>
              <a:rPr dirty="0" err="1">
                <a:solidFill>
                  <a:srgbClr val="990000"/>
                </a:solidFill>
              </a:rPr>
              <a:t>neighbouring</a:t>
            </a:r>
            <a:r>
              <a:rPr dirty="0"/>
              <a:t> </a:t>
            </a:r>
            <a:r>
              <a:rPr dirty="0">
                <a:solidFill>
                  <a:srgbClr val="990000"/>
                </a:solidFill>
              </a:rPr>
              <a:t>nodes </a:t>
            </a:r>
            <a:r>
              <a:rPr dirty="0"/>
              <a:t>takes linear time: </a:t>
            </a:r>
            <a:r>
              <a:rPr i="1" dirty="0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lists</a:t>
            </a:r>
            <a:r>
              <a:rPr dirty="0"/>
              <a:t>, each enumerating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one </a:t>
            </a:r>
            <a:r>
              <a:rPr dirty="0"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 vector of </a:t>
            </a:r>
            <a:r>
              <a:rPr i="1" dirty="0">
                <a:solidFill>
                  <a:srgbClr val="0B5394"/>
                </a:solidFill>
              </a:rPr>
              <a:t>n</a:t>
            </a:r>
            <a:r>
              <a:rPr dirty="0"/>
              <a:t> pointers to adjacency lists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Undirected</a:t>
            </a:r>
            <a:r>
              <a:rPr dirty="0"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An edge connects nodes </a:t>
            </a:r>
            <a:r>
              <a:rPr i="1" dirty="0" err="1">
                <a:solidFill>
                  <a:srgbClr val="1155CC"/>
                </a:solidFill>
              </a:rPr>
              <a:t>i</a:t>
            </a:r>
            <a:r>
              <a:rPr dirty="0"/>
              <a:t> and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=&gt; the adjacency list of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 contains node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vice versa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Often </a:t>
            </a:r>
            <a:r>
              <a:rPr dirty="0"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Exploiting </a:t>
            </a:r>
            <a:r>
              <a:rPr dirty="0">
                <a:solidFill>
                  <a:srgbClr val="990000"/>
                </a:solidFill>
              </a:rPr>
              <a:t>regularities</a:t>
            </a:r>
            <a:r>
              <a:rPr dirty="0"/>
              <a:t> in graphs, </a:t>
            </a:r>
            <a:r>
              <a:rPr dirty="0">
                <a:solidFill>
                  <a:srgbClr val="990000"/>
                </a:solidFill>
              </a:rPr>
              <a:t>difference</a:t>
            </a:r>
            <a:r>
              <a:rPr dirty="0"/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C74E-338A-A647-AE13-F05752A837CF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C37838F2-AF93-3149-9130-D2C9FD92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138076" y="1038399"/>
            <a:ext cx="4870916" cy="3925817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Getting the </a:t>
            </a:r>
            <a:r>
              <a:rPr dirty="0" err="1"/>
              <a:t>neighbours</a:t>
            </a:r>
            <a:r>
              <a:rPr dirty="0"/>
              <a:t> of a node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Cheap </a:t>
            </a:r>
            <a:r>
              <a:rPr dirty="0">
                <a:solidFill>
                  <a:srgbClr val="990000"/>
                </a:solidFill>
              </a:rPr>
              <a:t>addition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nodes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More </a:t>
            </a:r>
            <a:r>
              <a:rPr dirty="0">
                <a:solidFill>
                  <a:srgbClr val="990000"/>
                </a:solidFill>
              </a:rPr>
              <a:t>compact</a:t>
            </a:r>
            <a:r>
              <a:rPr dirty="0"/>
              <a:t> representation of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Checking</a:t>
            </a:r>
            <a:r>
              <a:rPr dirty="0">
                <a:solidFill>
                  <a:srgbClr val="000000"/>
                </a:solidFill>
              </a:rPr>
              <a:t> if there is an </a:t>
            </a:r>
            <a:r>
              <a:rPr dirty="0"/>
              <a:t>edge</a:t>
            </a:r>
            <a:r>
              <a:rPr dirty="0">
                <a:solidFill>
                  <a:srgbClr val="000000"/>
                </a:solidFill>
              </a:rPr>
              <a:t> between two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6E683-A047-E643-8467-984F6F335F62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D31E0D05-3AD0-C946-A5AD-DEBE84B9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26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</a:t>
            </a:r>
            <a:r>
              <a:rPr lang="en-US" dirty="0"/>
              <a:t>R</a:t>
            </a:r>
            <a:r>
              <a:rPr dirty="0"/>
              <a:t>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Single-relational</a:t>
            </a:r>
            <a:r>
              <a:rPr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are </a:t>
            </a:r>
            <a:r>
              <a:rPr dirty="0">
                <a:solidFill>
                  <a:srgbClr val="990000"/>
                </a:solidFill>
              </a:rPr>
              <a:t>homogeneous</a:t>
            </a:r>
            <a:r>
              <a:rPr dirty="0"/>
              <a:t> in meaning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all edges represent friendship</a:t>
            </a:r>
            <a:br>
              <a:rPr dirty="0"/>
            </a:br>
            <a:endParaRPr dirty="0"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Databases: </a:t>
            </a:r>
            <a:r>
              <a:rPr dirty="0">
                <a:solidFill>
                  <a:srgbClr val="990000"/>
                </a:solidFill>
              </a:rPr>
              <a:t>Mission</a:t>
            </a:r>
            <a:r>
              <a:rPr dirty="0"/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A Bit of </a:t>
            </a:r>
            <a:r>
              <a:rPr dirty="0"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Graph </a:t>
            </a:r>
            <a:r>
              <a:rPr dirty="0">
                <a:solidFill>
                  <a:srgbClr val="990000"/>
                </a:solidFill>
              </a:rPr>
              <a:t>Representations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Types of </a:t>
            </a:r>
            <a:r>
              <a:rPr dirty="0">
                <a:solidFill>
                  <a:srgbClr val="990000"/>
                </a:solidFill>
              </a:rPr>
              <a:t>Queries</a:t>
            </a:r>
            <a:endParaRPr sz="2800" dirty="0"/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Data </a:t>
            </a:r>
            <a:r>
              <a:rPr dirty="0"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Traversal </a:t>
            </a:r>
            <a:r>
              <a:rPr dirty="0">
                <a:solidFill>
                  <a:srgbClr val="000000"/>
                </a:solidFill>
              </a:rPr>
              <a:t>of the graph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Cypher</a:t>
            </a:r>
            <a:r>
              <a:rPr dirty="0">
                <a:solidFill>
                  <a:srgbClr val="000000"/>
                </a:solidFill>
              </a:rPr>
              <a:t> query </a:t>
            </a:r>
            <a:r>
              <a:rPr dirty="0"/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Relationships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Multi-relational</a:t>
            </a:r>
            <a:r>
              <a:rPr dirty="0"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are </a:t>
            </a:r>
            <a:r>
              <a:rPr dirty="0"/>
              <a:t>typed</a:t>
            </a:r>
            <a:r>
              <a:rPr dirty="0">
                <a:solidFill>
                  <a:srgbClr val="000000"/>
                </a:solidFill>
              </a:rPr>
              <a:t> or labeled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friendship, business, communication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Vertices and edges maintain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key/value pairs 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Representation of non-graphical data (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)</a:t>
            </a:r>
            <a:endParaRPr sz="1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Fundamental units: </a:t>
            </a:r>
            <a:r>
              <a:rPr dirty="0">
                <a:solidFill>
                  <a:srgbClr val="0B5394"/>
                </a:solidFill>
              </a:rPr>
              <a:t>nodes</a:t>
            </a:r>
            <a:r>
              <a:rPr dirty="0"/>
              <a:t> + </a:t>
            </a:r>
            <a:r>
              <a:rPr dirty="0"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Both can contain </a:t>
            </a:r>
            <a:r>
              <a:rPr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pairs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Value can be of primitive type </a:t>
            </a:r>
            <a:br>
              <a:rPr dirty="0"/>
            </a:br>
            <a:r>
              <a:rPr dirty="0"/>
              <a:t>or an array of primitive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null</a:t>
            </a:r>
            <a:r>
              <a:rPr dirty="0">
                <a:solidFill>
                  <a:srgbClr val="000000"/>
                </a:solidFill>
              </a:rPr>
              <a:t> is </a:t>
            </a:r>
            <a:r>
              <a:rPr dirty="0">
                <a:solidFill>
                  <a:srgbClr val="990000"/>
                </a:solidFill>
              </a:rPr>
              <a:t>not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990000"/>
                </a:solidFill>
              </a:rPr>
              <a:t>valid</a:t>
            </a:r>
            <a:r>
              <a:rPr dirty="0">
                <a:solidFill>
                  <a:srgbClr val="000000"/>
                </a:solidFill>
              </a:rPr>
              <a:t> property value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rPr dirty="0"/>
              <a:t>nulls can be modelled by </a:t>
            </a:r>
            <a:br>
              <a:rPr dirty="0"/>
            </a:br>
            <a:r>
              <a:rPr dirty="0"/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lang="en-US" dirty="0"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7" cy="45681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68" y="817475"/>
            <a:ext cx="2727957" cy="4568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RDBMS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aggregated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highly connected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rPr dirty="0"/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  <p:extLst>
      <p:ext uri="{BB962C8B-B14F-4D97-AF65-F5344CB8AC3E}">
        <p14:creationId xmlns:p14="http://schemas.microsoft.com/office/powerpoint/2010/main" val="29252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RDBMS are </a:t>
            </a:r>
            <a:r>
              <a:rPr dirty="0">
                <a:solidFill>
                  <a:srgbClr val="990000"/>
                </a:solidFill>
              </a:rPr>
              <a:t>predominant</a:t>
            </a:r>
            <a:r>
              <a:rPr dirty="0"/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Data modeled as relations (</a:t>
            </a:r>
            <a:r>
              <a:rPr dirty="0">
                <a:solidFill>
                  <a:srgbClr val="990000"/>
                </a:solidFill>
              </a:rPr>
              <a:t>tables</a:t>
            </a:r>
            <a:r>
              <a:rPr dirty="0"/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object = </a:t>
            </a:r>
            <a:r>
              <a:rPr dirty="0">
                <a:solidFill>
                  <a:srgbClr val="990000"/>
                </a:solidFill>
              </a:rPr>
              <a:t>tuple</a:t>
            </a:r>
            <a:r>
              <a:rPr dirty="0"/>
              <a:t> of attribute values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tables </a:t>
            </a:r>
            <a:r>
              <a:rPr dirty="0">
                <a:solidFill>
                  <a:srgbClr val="000000"/>
                </a:solidFill>
              </a:rPr>
              <a:t>contain objects of the </a:t>
            </a:r>
            <a:r>
              <a:rPr dirty="0"/>
              <a:t>same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tables interconnected via </a:t>
            </a:r>
            <a:r>
              <a:rPr dirty="0">
                <a:solidFill>
                  <a:srgbClr val="990000"/>
                </a:solidFill>
              </a:rPr>
              <a:t>foreign keys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Use </a:t>
            </a:r>
            <a:r>
              <a:rPr dirty="0">
                <a:solidFill>
                  <a:srgbClr val="990000"/>
                </a:solidFill>
              </a:rPr>
              <a:t>SQL</a:t>
            </a:r>
            <a:r>
              <a:rPr dirty="0"/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rPr dirty="0"/>
              <a:t>Two</a:t>
            </a:r>
            <a:r>
              <a:rPr dirty="0">
                <a:solidFill>
                  <a:srgbClr val="000000"/>
                </a:solidFill>
              </a:rPr>
              <a:t> ways to </a:t>
            </a:r>
            <a:r>
              <a:rPr dirty="0"/>
              <a:t>use</a:t>
            </a:r>
            <a:r>
              <a:rPr dirty="0"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Self-standing</a:t>
            </a:r>
            <a:r>
              <a:rPr dirty="0">
                <a:solidFill>
                  <a:srgbClr val="000000"/>
                </a:solidFill>
              </a:rPr>
              <a:t> server + connections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 err="1"/>
              <a:t>Embeded</a:t>
            </a:r>
            <a:r>
              <a:rPr dirty="0">
                <a:solidFill>
                  <a:srgbClr val="000000"/>
                </a:solidFill>
              </a:rPr>
              <a:t>: Used directly within a Java application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download</a:t>
            </a:r>
            <a:r>
              <a:rPr dirty="0">
                <a:solidFill>
                  <a:srgbClr val="000000"/>
                </a:solidFill>
              </a:rPr>
              <a:t> from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https://neo4j.com/download-center/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extract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/>
              <a:t>s</a:t>
            </a:r>
            <a:r>
              <a:rPr sz="1800" dirty="0"/>
              <a:t>tart</a:t>
            </a:r>
            <a:r>
              <a:rPr lang="en-US" sz="1800" dirty="0"/>
              <a:t> neo4j and create a new graph database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go to: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716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MATCH</a:t>
            </a:r>
            <a:r>
              <a:rPr b="0"/>
              <a:t>: The graph </a:t>
            </a:r>
            <a:r>
              <a:rPr b="0">
                <a:solidFill>
                  <a:srgbClr val="990000"/>
                </a:solidFill>
              </a:rPr>
              <a:t>pattern</a:t>
            </a:r>
            <a:r>
              <a:rPr b="0"/>
              <a:t> to match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WHERE</a:t>
            </a:r>
            <a:r>
              <a:rPr b="0"/>
              <a:t>: </a:t>
            </a:r>
            <a:r>
              <a:rPr b="0">
                <a:solidFill>
                  <a:srgbClr val="990000"/>
                </a:solidFill>
              </a:rPr>
              <a:t>Filtering</a:t>
            </a:r>
            <a:r>
              <a:rPr b="0"/>
              <a:t> criteria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RETURN</a:t>
            </a:r>
            <a:r>
              <a:rPr b="0"/>
              <a:t>: What to return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CREATE</a:t>
            </a:r>
            <a:r>
              <a:rPr b="0"/>
              <a:t>: Creates nodes and relationships.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DELETE</a:t>
            </a:r>
            <a:r>
              <a:rPr b="0"/>
              <a:t>: Remove nodes, relationships, properties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SET</a:t>
            </a:r>
            <a:r>
              <a:rPr b="0"/>
              <a:t>: Set values to </a:t>
            </a:r>
            <a:r>
              <a:rPr b="0">
                <a:solidFill>
                  <a:srgbClr val="990000"/>
                </a:solidFill>
              </a:rPr>
              <a:t>properties</a:t>
            </a: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Font typeface="Arial"/>
              <a:buChar char="●"/>
              <a:defRPr sz="1800" b="1"/>
            </a:pPr>
            <a:r>
              <a:t>WITH</a:t>
            </a:r>
            <a:r>
              <a:rPr b="0"/>
              <a:t>: Divides a query into multiple parts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START</a:t>
            </a:r>
            <a:r>
              <a:rPr b="0"/>
              <a:t>: Starting </a:t>
            </a:r>
            <a:r>
              <a:rPr b="0">
                <a:solidFill>
                  <a:srgbClr val="990000"/>
                </a:solidFill>
              </a:rPr>
              <a:t>points</a:t>
            </a:r>
            <a:r>
              <a:rPr b="0"/>
              <a:t> in the graph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by explicit index lookups or by node IDs (both </a:t>
            </a:r>
            <a:r>
              <a:rPr>
                <a:solidFill>
                  <a:srgbClr val="990000"/>
                </a:solidFill>
              </a:rPr>
              <a:t>deprecated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CREATE</a:t>
            </a:r>
            <a:r>
              <a:rPr b="0" dirty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(create a node, assign to </a:t>
            </a:r>
            <a:r>
              <a:rPr dirty="0" err="1"/>
              <a:t>var</a:t>
            </a:r>
            <a:r>
              <a:rPr dirty="0"/>
              <a:t> </a:t>
            </a:r>
            <a:r>
              <a:rPr b="1" dirty="0"/>
              <a:t>n</a:t>
            </a:r>
            <a:r>
              <a:rPr dirty="0"/>
              <a:t>)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199" y="2701076"/>
            <a:ext cx="6879265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CREATE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 : 'David'})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r>
              <a:rPr b="0" dirty="0"/>
              <a:t>;</a:t>
            </a:r>
            <a:endParaRPr sz="3200" dirty="0"/>
          </a:p>
          <a:p>
            <a:pPr marL="342900" indent="-342900" defTabSz="457200">
              <a:defRPr sz="1800" i="1"/>
            </a:pPr>
            <a:r>
              <a:rPr dirty="0"/>
              <a:t>(create a node with label ‘</a:t>
            </a:r>
            <a:r>
              <a:rPr lang="en-US" dirty="0"/>
              <a:t>Employee</a:t>
            </a:r>
            <a:r>
              <a:rPr dirty="0"/>
              <a:t>’ and  ‘name’ property ‘David’)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229601" cy="221751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i="1" dirty="0"/>
              <a:t># assuming only one employee with the name ”Andres” exists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SET</a:t>
            </a:r>
            <a:r>
              <a:rPr b="0" dirty="0"/>
              <a:t> </a:t>
            </a:r>
            <a:r>
              <a:rPr lang="en-US" dirty="0" err="1"/>
              <a:t>p</a:t>
            </a:r>
            <a:r>
              <a:rPr b="0" dirty="0" err="1"/>
              <a:t>.</a:t>
            </a:r>
            <a:r>
              <a:rPr lang="en-US" dirty="0" err="1"/>
              <a:t>s</a:t>
            </a:r>
            <a:r>
              <a:rPr b="0" dirty="0" err="1"/>
              <a:t>urname</a:t>
            </a:r>
            <a:r>
              <a:rPr b="0" dirty="0"/>
              <a:t>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 node with name ‘Andres’ and set it surname ‘Taylor’)</a:t>
            </a:r>
            <a:br>
              <a:rPr dirty="0"/>
            </a:br>
            <a:r>
              <a:rPr dirty="0"/>
              <a:t>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Delet</a:t>
            </a:r>
            <a:r>
              <a:rPr lang="en-US" sz="2400" dirty="0"/>
              <a:t>ing Nodes</a:t>
            </a:r>
            <a:endParaRPr sz="2400" dirty="0"/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DELETE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(delete all </a:t>
            </a:r>
            <a:r>
              <a:rPr lang="en-US" dirty="0"/>
              <a:t>employees</a:t>
            </a:r>
            <a:r>
              <a:rPr dirty="0"/>
              <a:t> with</a:t>
            </a:r>
            <a:r>
              <a:rPr lang="en-US" dirty="0"/>
              <a:t> the</a:t>
            </a:r>
            <a:r>
              <a:rPr dirty="0"/>
              <a:t> name ‘Andres’)	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199" y="3364392"/>
            <a:ext cx="8343601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800" b="1"/>
            </a:pPr>
            <a:r>
              <a:rPr lang="pt" dirty="0"/>
              <a:t>MATCH </a:t>
            </a:r>
            <a:r>
              <a:rPr lang="en-US" sz="1800" dirty="0"/>
              <a:t>(p: Employee {name: 'Andres’}) </a:t>
            </a:r>
          </a:p>
          <a:p>
            <a:pPr>
              <a:defRPr sz="1800" b="1"/>
            </a:pPr>
            <a:r>
              <a:rPr lang="pt" dirty="0"/>
              <a:t>DETACH DELETE p </a:t>
            </a:r>
          </a:p>
          <a:p>
            <a:pPr marL="342900" indent="-342900" defTabSz="457200">
              <a:defRPr sz="1800" b="1"/>
            </a:pPr>
            <a:r>
              <a:rPr dirty="0"/>
              <a:t>(</a:t>
            </a:r>
            <a:r>
              <a:rPr lang="en-US" dirty="0"/>
              <a:t>Delete </a:t>
            </a:r>
            <a:r>
              <a:rPr dirty="0"/>
              <a:t>all relationships of node with name ‘Andres’)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Finding Nodes and Matching Patterns</a:t>
            </a:r>
            <a:endParaRPr sz="2400" dirty="0"/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57499" y="3243349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dirty="0"/>
              <a:t># </a:t>
            </a:r>
            <a:r>
              <a:rPr lang="en-US" i="1" dirty="0"/>
              <a:t>assuming the relationship “works” to the node company is created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lang="en-US" dirty="0"/>
              <a:t>p</a:t>
            </a:r>
            <a:r>
              <a:rPr b="0" dirty="0"/>
              <a:t>: </a:t>
            </a:r>
            <a:r>
              <a:rPr lang="en-US" b="0" dirty="0"/>
              <a:t>Employee) - {:Works</a:t>
            </a:r>
            <a:r>
              <a:rPr sz="1800" b="0" dirty="0"/>
              <a:t>]-&gt;</a:t>
            </a:r>
            <a:r>
              <a:rPr lang="en-US" sz="1800" b="0" dirty="0"/>
              <a:t> </a:t>
            </a:r>
            <a:r>
              <a:rPr sz="1800" b="0" dirty="0"/>
              <a:t>(</a:t>
            </a:r>
            <a:r>
              <a:rPr lang="en-US" sz="1800" b="1" dirty="0" err="1"/>
              <a:t>c:</a:t>
            </a:r>
            <a:r>
              <a:rPr lang="en-US" sz="1800" dirty="0" err="1"/>
              <a:t>Company</a:t>
            </a:r>
            <a:r>
              <a:rPr lang="en-US" sz="1800" dirty="0"/>
              <a:t>{location: “New York”}</a:t>
            </a:r>
            <a:r>
              <a:rPr sz="1800"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b="0" dirty="0" err="1"/>
              <a:t>p</a:t>
            </a:r>
            <a:r>
              <a:rPr b="0" dirty="0" err="1"/>
              <a:t>.name</a:t>
            </a:r>
            <a:r>
              <a:rPr b="0" dirty="0"/>
              <a:t>, </a:t>
            </a:r>
            <a:r>
              <a:rPr lang="en-US" b="0" dirty="0" err="1"/>
              <a:t>c</a:t>
            </a:r>
            <a:r>
              <a:rPr b="0" dirty="0" err="1"/>
              <a:t>.name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457200" y="1066209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i="1" dirty="0"/>
              <a:t># assuming age property is created</a:t>
            </a:r>
          </a:p>
          <a:p>
            <a:pPr marL="342900" indent="-342900" defTabSz="457200">
              <a:defRPr sz="1800" b="1"/>
            </a:pPr>
            <a:r>
              <a:rPr dirty="0"/>
              <a:t>MATCH 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WHERE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&gt; 18 </a:t>
            </a:r>
            <a:r>
              <a:rPr dirty="0"/>
              <a:t>AND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&lt; 30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 err="1"/>
              <a:t>p.name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(return names of all </a:t>
            </a:r>
            <a:r>
              <a:rPr lang="en-US" dirty="0"/>
              <a:t>employees</a:t>
            </a:r>
            <a:r>
              <a:rPr dirty="0"/>
              <a:t> </a:t>
            </a:r>
            <a:r>
              <a:rPr lang="en-US" dirty="0"/>
              <a:t>between 18 and </a:t>
            </a:r>
            <a:r>
              <a:rPr dirty="0"/>
              <a:t>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311920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b="0" dirty="0" err="1"/>
              <a:t>andres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'Andres'})-[*1..3]-(</a:t>
            </a:r>
            <a:r>
              <a:rPr lang="en-US" b="0" dirty="0"/>
              <a:t>n</a:t>
            </a:r>
            <a:r>
              <a:rPr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b="0" dirty="0" err="1"/>
              <a:t>andres</a:t>
            </a:r>
            <a:r>
              <a:rPr b="0" dirty="0"/>
              <a:t>, </a:t>
            </a:r>
            <a:r>
              <a:rPr lang="en-US" b="0" dirty="0"/>
              <a:t>n</a:t>
            </a:r>
            <a:r>
              <a:rPr b="0" dirty="0"/>
              <a:t>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</a:t>
            </a:r>
            <a:r>
              <a:rPr lang="en-US" dirty="0"/>
              <a:t>nodes</a:t>
            </a:r>
            <a:r>
              <a:rPr dirty="0"/>
              <a:t>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399900" y="3226281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MATCH </a:t>
            </a:r>
            <a:r>
              <a:rPr b="0" dirty="0"/>
              <a:t>p=</a:t>
            </a:r>
            <a:r>
              <a:rPr b="0" dirty="0" err="1"/>
              <a:t>shortestPath</a:t>
            </a:r>
            <a:r>
              <a:rPr b="0" dirty="0"/>
              <a:t>(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  (</a:t>
            </a:r>
            <a:r>
              <a:rPr dirty="0" err="1"/>
              <a:t>andres:</a:t>
            </a:r>
            <a:r>
              <a:rPr lang="en-US" dirty="0" err="1"/>
              <a:t>Employee</a:t>
            </a:r>
            <a:r>
              <a:rPr dirty="0"/>
              <a:t> {name: 'Andres'})-[*]-(</a:t>
            </a:r>
            <a:r>
              <a:rPr dirty="0" err="1"/>
              <a:t>david</a:t>
            </a:r>
            <a:r>
              <a:rPr dirty="0"/>
              <a:t> {</a:t>
            </a:r>
            <a:r>
              <a:rPr dirty="0" err="1"/>
              <a:t>name:'David</a:t>
            </a:r>
            <a:r>
              <a:rPr dirty="0"/>
              <a:t>'})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/>
              <a:t>p ;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You cannot translate tables directly.</a:t>
            </a:r>
            <a:endParaRPr u="sng" dirty="0"/>
          </a:p>
          <a:p>
            <a:pPr>
              <a:defRPr sz="2000"/>
            </a:pPr>
            <a:r>
              <a:rPr dirty="0"/>
              <a:t>In a RDBMS you define the structure of the table.</a:t>
            </a:r>
          </a:p>
          <a:p>
            <a:pPr>
              <a:defRPr sz="2000"/>
            </a:pPr>
            <a:r>
              <a:rPr dirty="0"/>
              <a:t>In a Graph DB you insert the data as nodes and you give them a </a:t>
            </a:r>
            <a:r>
              <a:rPr u="sng" dirty="0"/>
              <a:t>type</a:t>
            </a:r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/>
            </a:pPr>
            <a:r>
              <a:rPr dirty="0"/>
              <a:t>CREATE (</a:t>
            </a:r>
            <a:r>
              <a:rPr dirty="0" err="1"/>
              <a:t>p:Person</a:t>
            </a:r>
            <a:r>
              <a:rPr dirty="0"/>
              <a:t>{name :‘Jim Raynor’, address:</a:t>
            </a:r>
            <a:r>
              <a:rPr lang="en-US" dirty="0"/>
              <a:t> ’</a:t>
            </a:r>
            <a:r>
              <a:rPr lang="en-US" dirty="0" err="1"/>
              <a:t>Somehwere</a:t>
            </a:r>
            <a:r>
              <a:rPr dirty="0"/>
              <a:t>’</a:t>
            </a:r>
            <a:r>
              <a:rPr lang="en-US" dirty="0"/>
              <a:t> 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job:</a:t>
            </a:r>
            <a:r>
              <a:rPr lang="en-US" dirty="0"/>
              <a:t> </a:t>
            </a:r>
            <a:r>
              <a:rPr dirty="0"/>
              <a:t>’</a:t>
            </a:r>
            <a:r>
              <a:rPr lang="en-US" dirty="0"/>
              <a:t>Detective</a:t>
            </a:r>
            <a:r>
              <a:rPr dirty="0"/>
              <a:t>’,</a:t>
            </a:r>
            <a:r>
              <a:rPr lang="en-US" dirty="0"/>
              <a:t> </a:t>
            </a:r>
            <a:r>
              <a:rPr dirty="0" err="1"/>
              <a:t>married:false</a:t>
            </a:r>
            <a:r>
              <a:rPr dirty="0"/>
              <a:t>})</a:t>
            </a:r>
            <a:br>
              <a:rPr dirty="0"/>
            </a:br>
            <a:r>
              <a:rPr dirty="0"/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588" y="2495982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a RDBMS you </a:t>
            </a:r>
            <a:r>
              <a:t>model relationship </a:t>
            </a:r>
            <a:r>
              <a:rPr dirty="0"/>
              <a:t>as tables.</a:t>
            </a:r>
          </a:p>
          <a:p>
            <a:pPr>
              <a:defRPr sz="2000"/>
            </a:pPr>
            <a:r>
              <a:rPr dirty="0"/>
              <a:t>The relationship is modelled as data with PK-FK connections.</a:t>
            </a:r>
          </a:p>
          <a:p>
            <a:pPr>
              <a:defRPr sz="2000"/>
            </a:pPr>
            <a:r>
              <a:rPr dirty="0"/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4"/>
            <a:ext cx="1439056" cy="801977"/>
            <a:chOff x="0" y="-1"/>
            <a:chExt cx="1439055" cy="801976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Employee</a:t>
              </a:r>
              <a:endParaRPr dirty="0"/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4"/>
            <a:ext cx="1439057" cy="801977"/>
            <a:chOff x="0" y="-1"/>
            <a:chExt cx="1439055" cy="801976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Company</a:t>
              </a:r>
              <a:endParaRPr dirty="0"/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3" y="3676607"/>
            <a:ext cx="1291657" cy="547009"/>
            <a:chOff x="-1" y="-1"/>
            <a:chExt cx="1291656" cy="547008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Hours</a:t>
              </a:r>
              <a:endParaRPr dirty="0"/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0" name="Group 275">
            <a:extLst>
              <a:ext uri="{FF2B5EF4-FFF2-40B4-BE49-F238E27FC236}">
                <a16:creationId xmlns:a16="http://schemas.microsoft.com/office/drawing/2014/main" id="{928184C5-8BF1-FB4D-AD6F-A69186A63808}"/>
              </a:ext>
            </a:extLst>
          </p:cNvPr>
          <p:cNvGrpSpPr/>
          <p:nvPr/>
        </p:nvGrpSpPr>
        <p:grpSpPr>
          <a:xfrm>
            <a:off x="3062555" y="3796224"/>
            <a:ext cx="1291657" cy="547009"/>
            <a:chOff x="-1" y="-1"/>
            <a:chExt cx="1291656" cy="547008"/>
          </a:xfrm>
        </p:grpSpPr>
        <p:sp>
          <p:nvSpPr>
            <p:cNvPr id="21" name="Shape 273">
              <a:extLst>
                <a:ext uri="{FF2B5EF4-FFF2-40B4-BE49-F238E27FC236}">
                  <a16:creationId xmlns:a16="http://schemas.microsoft.com/office/drawing/2014/main" id="{7474C569-418E-4B46-BF77-330D7C7C008B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" name="Shape 274">
              <a:extLst>
                <a:ext uri="{FF2B5EF4-FFF2-40B4-BE49-F238E27FC236}">
                  <a16:creationId xmlns:a16="http://schemas.microsoft.com/office/drawing/2014/main" id="{1E677F43-EA50-1246-90E5-100D29BE57BD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23" name="Shape 279">
            <a:extLst>
              <a:ext uri="{FF2B5EF4-FFF2-40B4-BE49-F238E27FC236}">
                <a16:creationId xmlns:a16="http://schemas.microsoft.com/office/drawing/2014/main" id="{AE5CB78D-40AF-D948-BCF4-1A5FF36C2575}"/>
              </a:ext>
            </a:extLst>
          </p:cNvPr>
          <p:cNvSpPr/>
          <p:nvPr/>
        </p:nvSpPr>
        <p:spPr>
          <a:xfrm flipH="1">
            <a:off x="3767390" y="3425224"/>
            <a:ext cx="471773" cy="401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4" name="Group 275">
            <a:extLst>
              <a:ext uri="{FF2B5EF4-FFF2-40B4-BE49-F238E27FC236}">
                <a16:creationId xmlns:a16="http://schemas.microsoft.com/office/drawing/2014/main" id="{CE83B9E6-40A9-AA4C-AD15-535E2EA722ED}"/>
              </a:ext>
            </a:extLst>
          </p:cNvPr>
          <p:cNvGrpSpPr/>
          <p:nvPr/>
        </p:nvGrpSpPr>
        <p:grpSpPr>
          <a:xfrm>
            <a:off x="584615" y="3950111"/>
            <a:ext cx="1291657" cy="547009"/>
            <a:chOff x="-1" y="-1"/>
            <a:chExt cx="1291656" cy="547008"/>
          </a:xfrm>
        </p:grpSpPr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8FC13F90-04BE-4248-B523-3794F186E114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E3A4CAC0-2619-824B-92DB-B42D9FAE6258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27" name="Shape 279">
            <a:extLst>
              <a:ext uri="{FF2B5EF4-FFF2-40B4-BE49-F238E27FC236}">
                <a16:creationId xmlns:a16="http://schemas.microsoft.com/office/drawing/2014/main" id="{C1A04F47-21FD-2140-BF7D-D29E96CF3783}"/>
              </a:ext>
            </a:extLst>
          </p:cNvPr>
          <p:cNvSpPr/>
          <p:nvPr/>
        </p:nvSpPr>
        <p:spPr>
          <a:xfrm flipH="1">
            <a:off x="1522347" y="3598631"/>
            <a:ext cx="530780" cy="40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8" name="Group 275">
            <a:extLst>
              <a:ext uri="{FF2B5EF4-FFF2-40B4-BE49-F238E27FC236}">
                <a16:creationId xmlns:a16="http://schemas.microsoft.com/office/drawing/2014/main" id="{907318AB-AE0C-F847-8EEE-D95264FA64C2}"/>
              </a:ext>
            </a:extLst>
          </p:cNvPr>
          <p:cNvGrpSpPr/>
          <p:nvPr/>
        </p:nvGrpSpPr>
        <p:grpSpPr>
          <a:xfrm>
            <a:off x="7441560" y="3855438"/>
            <a:ext cx="1291657" cy="547009"/>
            <a:chOff x="-1" y="-1"/>
            <a:chExt cx="1291656" cy="547008"/>
          </a:xfrm>
        </p:grpSpPr>
        <p:sp>
          <p:nvSpPr>
            <p:cNvPr id="29" name="Shape 273">
              <a:extLst>
                <a:ext uri="{FF2B5EF4-FFF2-40B4-BE49-F238E27FC236}">
                  <a16:creationId xmlns:a16="http://schemas.microsoft.com/office/drawing/2014/main" id="{D34F07C4-66F3-DE48-9E65-11C27E855A1F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" name="Shape 274">
              <a:extLst>
                <a:ext uri="{FF2B5EF4-FFF2-40B4-BE49-F238E27FC236}">
                  <a16:creationId xmlns:a16="http://schemas.microsoft.com/office/drawing/2014/main" id="{FA759C07-6C90-DD40-BCBC-CCBE47945C50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31" name="Shape 279">
            <a:extLst>
              <a:ext uri="{FF2B5EF4-FFF2-40B4-BE49-F238E27FC236}">
                <a16:creationId xmlns:a16="http://schemas.microsoft.com/office/drawing/2014/main" id="{1BE3591B-B1CF-994C-BD0E-A1366CA7FA2F}"/>
              </a:ext>
            </a:extLst>
          </p:cNvPr>
          <p:cNvSpPr/>
          <p:nvPr/>
        </p:nvSpPr>
        <p:spPr>
          <a:xfrm>
            <a:off x="7081665" y="3604055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2" name="Group 275">
            <a:extLst>
              <a:ext uri="{FF2B5EF4-FFF2-40B4-BE49-F238E27FC236}">
                <a16:creationId xmlns:a16="http://schemas.microsoft.com/office/drawing/2014/main" id="{A8FA9816-B9F3-9048-A4C4-6EAA50B8428E}"/>
              </a:ext>
            </a:extLst>
          </p:cNvPr>
          <p:cNvGrpSpPr/>
          <p:nvPr/>
        </p:nvGrpSpPr>
        <p:grpSpPr>
          <a:xfrm>
            <a:off x="7262518" y="4593400"/>
            <a:ext cx="1291657" cy="547009"/>
            <a:chOff x="-1" y="-1"/>
            <a:chExt cx="1291656" cy="547008"/>
          </a:xfrm>
        </p:grpSpPr>
        <p:sp>
          <p:nvSpPr>
            <p:cNvPr id="33" name="Shape 273">
              <a:extLst>
                <a:ext uri="{FF2B5EF4-FFF2-40B4-BE49-F238E27FC236}">
                  <a16:creationId xmlns:a16="http://schemas.microsoft.com/office/drawing/2014/main" id="{9423DA31-444E-0849-ACB8-1AA3593B41CC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Shape 274">
              <a:extLst>
                <a:ext uri="{FF2B5EF4-FFF2-40B4-BE49-F238E27FC236}">
                  <a16:creationId xmlns:a16="http://schemas.microsoft.com/office/drawing/2014/main" id="{6467BB35-465C-BF46-A9DA-31265C42ACAB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Location</a:t>
              </a:r>
              <a:endParaRPr dirty="0"/>
            </a:p>
          </p:txBody>
        </p:sp>
      </p:grpSp>
      <p:sp>
        <p:nvSpPr>
          <p:cNvPr id="35" name="Shape 279">
            <a:extLst>
              <a:ext uri="{FF2B5EF4-FFF2-40B4-BE49-F238E27FC236}">
                <a16:creationId xmlns:a16="http://schemas.microsoft.com/office/drawing/2014/main" id="{3F46CE86-1552-8F4C-92EE-36860587707C}"/>
              </a:ext>
            </a:extLst>
          </p:cNvPr>
          <p:cNvSpPr/>
          <p:nvPr/>
        </p:nvSpPr>
        <p:spPr>
          <a:xfrm>
            <a:off x="7096659" y="3598631"/>
            <a:ext cx="298484" cy="1114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6" name="Group 275">
            <a:extLst>
              <a:ext uri="{FF2B5EF4-FFF2-40B4-BE49-F238E27FC236}">
                <a16:creationId xmlns:a16="http://schemas.microsoft.com/office/drawing/2014/main" id="{79909766-ADAA-6643-85B3-7E5C5B25F73E}"/>
              </a:ext>
            </a:extLst>
          </p:cNvPr>
          <p:cNvGrpSpPr/>
          <p:nvPr/>
        </p:nvGrpSpPr>
        <p:grpSpPr>
          <a:xfrm>
            <a:off x="985668" y="4708398"/>
            <a:ext cx="1291657" cy="547009"/>
            <a:chOff x="-1" y="-1"/>
            <a:chExt cx="1291656" cy="547008"/>
          </a:xfrm>
        </p:grpSpPr>
        <p:sp>
          <p:nvSpPr>
            <p:cNvPr id="37" name="Shape 273">
              <a:extLst>
                <a:ext uri="{FF2B5EF4-FFF2-40B4-BE49-F238E27FC236}">
                  <a16:creationId xmlns:a16="http://schemas.microsoft.com/office/drawing/2014/main" id="{A842CD97-22E4-5347-A9D2-E2F0457A8AFA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Shape 274">
              <a:extLst>
                <a:ext uri="{FF2B5EF4-FFF2-40B4-BE49-F238E27FC236}">
                  <a16:creationId xmlns:a16="http://schemas.microsoft.com/office/drawing/2014/main" id="{8BE49CC3-715A-B64E-80A3-34CF968CA3BF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39" name="Shape 279">
            <a:extLst>
              <a:ext uri="{FF2B5EF4-FFF2-40B4-BE49-F238E27FC236}">
                <a16:creationId xmlns:a16="http://schemas.microsoft.com/office/drawing/2014/main" id="{9D9B9D21-579F-1F45-816D-3F1DBD2FE766}"/>
              </a:ext>
            </a:extLst>
          </p:cNvPr>
          <p:cNvSpPr/>
          <p:nvPr/>
        </p:nvSpPr>
        <p:spPr>
          <a:xfrm flipH="1">
            <a:off x="1956600" y="3579986"/>
            <a:ext cx="118935" cy="119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rPr dirty="0"/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/>
              <a:defRPr sz="1600"/>
            </a:pPr>
            <a:r>
              <a:rPr sz="2000" dirty="0"/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Replace foreign keys with relationships to the other table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Join tables are transformed into relationships, columns on those tables</a:t>
            </a:r>
            <a:r>
              <a:rPr lang="it-IT" sz="2000" dirty="0"/>
              <a:t> that are not part of the primary key</a:t>
            </a:r>
            <a:r>
              <a:rPr sz="2000" dirty="0"/>
              <a:t> become relationship properties</a:t>
            </a:r>
            <a:endParaRPr lang="en-US" sz="2000" dirty="0"/>
          </a:p>
          <a:p>
            <a:pPr marL="285750" indent="-285750">
              <a:buFont typeface="Arial"/>
              <a:buChar char="•"/>
              <a:defRPr sz="1600"/>
            </a:pPr>
            <a:r>
              <a:rPr lang="en-US" sz="2000" dirty="0"/>
              <a:t>Each relationship which is not binary (ternary, quaternary, …) becomes a node in the graph. All the attributes of the relationship are stored in the node. All entities participating in the relationship are linked to this node.</a:t>
            </a:r>
          </a:p>
          <a:p>
            <a:pPr marL="285750" indent="-285750">
              <a:buFont typeface="Arial"/>
              <a:defRPr sz="1600"/>
            </a:pPr>
            <a:endParaRPr sz="20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(mostly) </a:t>
            </a:r>
            <a:r>
              <a:rPr dirty="0">
                <a:solidFill>
                  <a:srgbClr val="990000"/>
                </a:solidFill>
              </a:rPr>
              <a:t>standard</a:t>
            </a:r>
            <a:r>
              <a:rPr dirty="0"/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well </a:t>
            </a:r>
            <a:r>
              <a:rPr dirty="0">
                <a:solidFill>
                  <a:srgbClr val="990000"/>
                </a:solidFill>
              </a:rPr>
              <a:t>developed</a:t>
            </a:r>
            <a:r>
              <a:rPr dirty="0"/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physical organization of the data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search indexes: hash indexes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query optimization, search operator implementations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Reliable </a:t>
            </a:r>
            <a:r>
              <a:rPr dirty="0">
                <a:solidFill>
                  <a:srgbClr val="990000"/>
                </a:solidFill>
              </a:rPr>
              <a:t>concurrency</a:t>
            </a:r>
            <a:r>
              <a:rPr dirty="0"/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transactions</a:t>
            </a:r>
            <a:r>
              <a:rPr dirty="0">
                <a:solidFill>
                  <a:srgbClr val="000000"/>
                </a:solidFill>
              </a:rPr>
              <a:t>: atomicity, consistency, isolation, durability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reliable </a:t>
            </a:r>
            <a:r>
              <a:rPr dirty="0">
                <a:solidFill>
                  <a:srgbClr val="990000"/>
                </a:solidFill>
              </a:rPr>
              <a:t>integration</a:t>
            </a:r>
            <a:r>
              <a:rPr dirty="0"/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16352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rPr sz="2400" dirty="0"/>
              <a:t>What is</a:t>
            </a:r>
            <a:r>
              <a:rPr sz="2400" dirty="0"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term used in late 90s for a different type of technology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“Not Only SQL”?</a:t>
            </a:r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rPr sz="2400" dirty="0"/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2749364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rPr dirty="0"/>
              <a:t>“NoSQL is an accidental term with no precise definition”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first used</a:t>
            </a:r>
            <a:r>
              <a:rPr dirty="0">
                <a:solidFill>
                  <a:srgbClr val="000000"/>
                </a:solidFill>
              </a:rPr>
              <a:t> at an informal meetup in </a:t>
            </a:r>
            <a:r>
              <a:rPr dirty="0"/>
              <a:t>2009</a:t>
            </a:r>
            <a:r>
              <a:rPr dirty="0">
                <a:solidFill>
                  <a:srgbClr val="000000"/>
                </a:solidFill>
              </a:rPr>
              <a:t> in San Francisco (presentations from Voldemort, Cassandra, </a:t>
            </a:r>
            <a:r>
              <a:rPr dirty="0" err="1">
                <a:solidFill>
                  <a:srgbClr val="000000"/>
                </a:solidFill>
              </a:rPr>
              <a:t>Dynomite</a:t>
            </a:r>
            <a:r>
              <a:rPr dirty="0">
                <a:solidFill>
                  <a:srgbClr val="000000"/>
                </a:solidFill>
              </a:rPr>
              <a:t>,    HBase, </a:t>
            </a:r>
            <a:r>
              <a:rPr dirty="0" err="1">
                <a:solidFill>
                  <a:srgbClr val="000000"/>
                </a:solidFill>
              </a:rPr>
              <a:t>Hypertable</a:t>
            </a:r>
            <a:r>
              <a:rPr dirty="0">
                <a:solidFill>
                  <a:srgbClr val="000000"/>
                </a:solidFill>
              </a:rPr>
              <a:t>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NoSQL Databases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Not using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dirty="0"/>
              <a:t>relational</a:t>
            </a:r>
            <a:r>
              <a:rPr dirty="0">
                <a:solidFill>
                  <a:srgbClr val="000000"/>
                </a:solidFill>
              </a:rPr>
              <a:t> model (nor the SQL language)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Designed to run on </a:t>
            </a:r>
            <a:r>
              <a:rPr dirty="0">
                <a:solidFill>
                  <a:srgbClr val="990000"/>
                </a:solidFill>
              </a:rPr>
              <a:t>large clusters </a:t>
            </a:r>
            <a:r>
              <a:rPr dirty="0"/>
              <a:t>(horizontally scalable)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 schema</a:t>
            </a:r>
            <a:r>
              <a:rPr dirty="0">
                <a:solidFill>
                  <a:srgbClr val="000000"/>
                </a:solidFill>
              </a:rPr>
              <a:t> - fields can be freely added to any record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Based on the needs of 21st century web estates</a:t>
            </a:r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endParaRPr lang="en-US" dirty="0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rPr dirty="0"/>
              <a:t>[</a:t>
            </a:r>
            <a:r>
              <a:rPr dirty="0" err="1"/>
              <a:t>Sadalage</a:t>
            </a:r>
            <a:r>
              <a:rPr dirty="0"/>
              <a:t>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rPr dirty="0"/>
              <a:t>Other characteristics (often true):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easy </a:t>
            </a:r>
            <a:r>
              <a:rPr dirty="0">
                <a:solidFill>
                  <a:srgbClr val="990000"/>
                </a:solidFill>
              </a:rPr>
              <a:t>replication</a:t>
            </a:r>
            <a:r>
              <a:rPr dirty="0"/>
              <a:t> support (fault-tolerance, query efficiency)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simple</a:t>
            </a:r>
            <a:r>
              <a:rPr dirty="0">
                <a:solidFill>
                  <a:srgbClr val="000000"/>
                </a:solidFill>
              </a:rPr>
              <a:t> API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eventually</a:t>
            </a:r>
            <a:r>
              <a:rPr dirty="0"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Document</a:t>
            </a:r>
            <a:r>
              <a:rPr dirty="0"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Column-family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Graph</a:t>
            </a:r>
            <a:r>
              <a:rPr dirty="0">
                <a:solidFill>
                  <a:srgbClr val="000000"/>
                </a:solidFill>
              </a:rPr>
              <a:t> databases</a:t>
            </a:r>
            <a:endParaRPr lang="en-US"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rPr lang="en-US" sz="2000" dirty="0"/>
              <a:t>	</a:t>
            </a:r>
            <a:r>
              <a:rPr lang="en-US" sz="2400" dirty="0"/>
              <a:t>In this course we will discuss only graph databases and document databases in details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75" y="874987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rPr dirty="0"/>
              <a:t>To store </a:t>
            </a:r>
            <a:r>
              <a:rPr dirty="0">
                <a:solidFill>
                  <a:srgbClr val="990000"/>
                </a:solidFill>
              </a:rPr>
              <a:t>entities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Nodes</a:t>
            </a:r>
            <a:r>
              <a:rPr dirty="0">
                <a:solidFill>
                  <a:srgbClr val="000000"/>
                </a:solidFill>
              </a:rPr>
              <a:t> are instances of objects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Nodes have 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,  e.g., name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connect nodes and have </a:t>
            </a:r>
            <a:r>
              <a:rPr dirty="0"/>
              <a:t>directional</a:t>
            </a:r>
            <a:r>
              <a:rPr dirty="0">
                <a:solidFill>
                  <a:srgbClr val="000000"/>
                </a:solidFill>
              </a:rPr>
              <a:t> significance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have </a:t>
            </a:r>
            <a:r>
              <a:rPr dirty="0">
                <a:solidFill>
                  <a:srgbClr val="990000"/>
                </a:solidFill>
              </a:rPr>
              <a:t>types</a:t>
            </a:r>
            <a:r>
              <a:rPr dirty="0"/>
              <a:t> e.g., likes, friend, …</a:t>
            </a:r>
            <a:br>
              <a:rPr dirty="0"/>
            </a:br>
            <a:endParaRPr dirty="0"/>
          </a:p>
          <a:p>
            <a:pPr marL="457200" indent="-419100">
              <a:buFont typeface="Arial"/>
              <a:buChar char="●"/>
              <a:defRPr sz="2400"/>
            </a:pPr>
            <a:r>
              <a:rPr dirty="0"/>
              <a:t>Nodes are organized by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Allow to </a:t>
            </a:r>
            <a:r>
              <a:rPr dirty="0">
                <a:solidFill>
                  <a:srgbClr val="990000"/>
                </a:solidFill>
              </a:rPr>
              <a:t>find</a:t>
            </a:r>
            <a:r>
              <a:rPr dirty="0"/>
              <a:t> interesting </a:t>
            </a:r>
            <a:r>
              <a:rPr dirty="0">
                <a:solidFill>
                  <a:srgbClr val="990000"/>
                </a:solidFill>
              </a:rPr>
              <a:t>patterns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rPr dirty="0"/>
              <a:t>example:</a:t>
            </a:r>
            <a:r>
              <a:rPr b="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1888</Words>
  <Application>Microsoft Macintosh PowerPoint</Application>
  <PresentationFormat>On-screen Show (16:10)</PresentationFormat>
  <Paragraphs>337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Databases..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Adjacency Matrix: Example</vt:lpstr>
      <vt:lpstr>Data Structure: Adjacency List</vt:lpstr>
      <vt:lpstr>Adjacency List: Example</vt:lpstr>
      <vt:lpstr>Adjacency List: Example</vt:lpstr>
      <vt:lpstr>Graphs Relationships</vt:lpstr>
      <vt:lpstr>Graphs Relationships..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Clauses</vt:lpstr>
      <vt:lpstr>Cypher: Creating Nodes</vt:lpstr>
      <vt:lpstr>Cypher: Changing Properties</vt:lpstr>
      <vt:lpstr>Cypher: Deleting Nodes</vt:lpstr>
      <vt:lpstr>Cypher: Finding Nodes and Matching Patterns</vt:lpstr>
      <vt:lpstr>Cypher: Queries (2)</vt:lpstr>
      <vt:lpstr>PowerPoint Presentation</vt:lpstr>
      <vt:lpstr>PowerPoint Presentation</vt:lpstr>
      <vt:lpstr>Guidelines on Data model Transformation (Relational -&gt; graph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Omar, A. (Ahmad)</cp:lastModifiedBy>
  <cp:revision>116</cp:revision>
  <dcterms:modified xsi:type="dcterms:W3CDTF">2019-01-08T16:07:17Z</dcterms:modified>
</cp:coreProperties>
</file>