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4" r:id="rId16"/>
    <p:sldId id="270" r:id="rId17"/>
    <p:sldId id="271" r:id="rId18"/>
    <p:sldId id="295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3" r:id="rId27"/>
    <p:sldId id="279" r:id="rId28"/>
    <p:sldId id="280" r:id="rId29"/>
    <p:sldId id="281" r:id="rId30"/>
    <p:sldId id="282" r:id="rId31"/>
    <p:sldId id="283" r:id="rId32"/>
    <p:sldId id="284" r:id="rId33"/>
    <p:sldId id="296" r:id="rId34"/>
    <p:sldId id="298" r:id="rId35"/>
    <p:sldId id="297" r:id="rId36"/>
    <p:sldId id="285" r:id="rId37"/>
    <p:sldId id="286" r:id="rId38"/>
    <p:sldId id="287" r:id="rId39"/>
    <p:sldId id="299" r:id="rId40"/>
    <p:sldId id="288" r:id="rId41"/>
    <p:sldId id="290" r:id="rId42"/>
    <p:sldId id="291" r:id="rId43"/>
    <p:sldId id="289" r:id="rId44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65"/>
  </p:normalViewPr>
  <p:slideViewPr>
    <p:cSldViewPr snapToGrid="0">
      <p:cViewPr varScale="1">
        <p:scale>
          <a:sx n="129" d="100"/>
          <a:sy n="129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600"/>
              </a:spcBef>
              <a:buClr>
                <a:srgbClr val="000000"/>
              </a:buClr>
              <a:buFont typeface="Trebuchet MS"/>
            </a:lvl1pPr>
          </a:lstStyle>
          <a:p>
            <a:r>
              <a:t>Click to add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13144" y="5316967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system/Neo4j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hyperlink" Target="https://neo4j.com/download-center/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328449" y="2216475"/>
            <a:ext cx="8678402" cy="11676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2400"/>
            </a:lvl1pPr>
          </a:lstStyle>
          <a:p>
            <a:r>
              <a:rPr dirty="0"/>
              <a:t>NoSQL and Graph Databases: Principles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685800" y="3490612"/>
            <a:ext cx="7772400" cy="18420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  <a:defRPr sz="2400"/>
            </a:lvl1pPr>
          </a:lstStyle>
          <a:p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Basic Characteristics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Different</a:t>
            </a:r>
            <a:r>
              <a:rPr dirty="0">
                <a:solidFill>
                  <a:srgbClr val="000000"/>
                </a:solidFill>
              </a:rPr>
              <a:t> types of </a:t>
            </a:r>
            <a:r>
              <a:rPr dirty="0"/>
              <a:t>relationships</a:t>
            </a:r>
            <a:r>
              <a:rPr dirty="0">
                <a:solidFill>
                  <a:srgbClr val="000000"/>
                </a:solidFill>
              </a:rPr>
              <a:t> between nodes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lang="en-US" dirty="0"/>
              <a:t>T</a:t>
            </a:r>
            <a:r>
              <a:rPr dirty="0"/>
              <a:t>o represent </a:t>
            </a:r>
            <a:r>
              <a:rPr dirty="0">
                <a:solidFill>
                  <a:srgbClr val="990000"/>
                </a:solidFill>
              </a:rPr>
              <a:t>relationships</a:t>
            </a:r>
            <a:r>
              <a:rPr dirty="0"/>
              <a:t> between </a:t>
            </a:r>
            <a:r>
              <a:rPr dirty="0">
                <a:solidFill>
                  <a:srgbClr val="990000"/>
                </a:solidFill>
              </a:rPr>
              <a:t>domain</a:t>
            </a:r>
            <a:r>
              <a:rPr dirty="0"/>
              <a:t> entities</a:t>
            </a:r>
            <a:r>
              <a:rPr lang="en-US" dirty="0"/>
              <a:t>, 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lang="en-US" dirty="0"/>
              <a:t>o</a:t>
            </a:r>
            <a:r>
              <a:rPr dirty="0"/>
              <a:t>r to model any kind of </a:t>
            </a:r>
            <a:r>
              <a:rPr dirty="0">
                <a:solidFill>
                  <a:srgbClr val="990000"/>
                </a:solidFill>
              </a:rPr>
              <a:t>secondary </a:t>
            </a:r>
            <a:r>
              <a:rPr dirty="0"/>
              <a:t>relationships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Category, path, time-trees..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No limit</a:t>
            </a:r>
            <a:r>
              <a:rPr dirty="0">
                <a:solidFill>
                  <a:srgbClr val="000000"/>
                </a:solidFill>
              </a:rPr>
              <a:t> to the number and kind of relationships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Relationships</a:t>
            </a:r>
            <a:r>
              <a:rPr dirty="0">
                <a:solidFill>
                  <a:srgbClr val="000000"/>
                </a:solidFill>
              </a:rPr>
              <a:t> have: type, start node, end node, own 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e.g., “since when” did they become friends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Relationship Properties: Example</a:t>
            </a:r>
          </a:p>
        </p:txBody>
      </p:sp>
      <p:sp>
        <p:nvSpPr>
          <p:cNvPr id="164" name="Shape 164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  <p:pic>
        <p:nvPicPr>
          <p:cNvPr id="16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824" y="1002024"/>
            <a:ext cx="6700852" cy="434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 Bit of a Theory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Data: 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entities and their </a:t>
            </a:r>
            <a:r>
              <a:rPr dirty="0">
                <a:solidFill>
                  <a:srgbClr val="990000"/>
                </a:solidFill>
              </a:rPr>
              <a:t>relationships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=&gt; we need to </a:t>
            </a:r>
            <a:r>
              <a:rPr dirty="0">
                <a:solidFill>
                  <a:srgbClr val="0B5394"/>
                </a:solidFill>
              </a:rPr>
              <a:t>efficiently represent graphs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Basic </a:t>
            </a:r>
            <a:r>
              <a:rPr dirty="0">
                <a:solidFill>
                  <a:srgbClr val="990000"/>
                </a:solidFill>
              </a:rPr>
              <a:t>operations</a:t>
            </a:r>
            <a:r>
              <a:rPr dirty="0"/>
              <a:t>: </a:t>
            </a:r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/>
            </a:pPr>
            <a:r>
              <a:rPr dirty="0"/>
              <a:t>finding the </a:t>
            </a:r>
            <a:r>
              <a:rPr dirty="0" err="1">
                <a:solidFill>
                  <a:srgbClr val="990000"/>
                </a:solidFill>
              </a:rPr>
              <a:t>neighbours</a:t>
            </a:r>
            <a:r>
              <a:rPr dirty="0"/>
              <a:t> of a node, </a:t>
            </a:r>
            <a:endParaRPr sz="1782" dirty="0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rPr dirty="0"/>
              <a:t>checking </a:t>
            </a:r>
            <a:r>
              <a:rPr dirty="0">
                <a:solidFill>
                  <a:srgbClr val="000000"/>
                </a:solidFill>
              </a:rPr>
              <a:t>if two nodes are connected by an edge,</a:t>
            </a:r>
            <a:endParaRPr sz="1782" dirty="0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rPr dirty="0"/>
              <a:t>updating</a:t>
            </a:r>
            <a:r>
              <a:rPr dirty="0">
                <a:solidFill>
                  <a:srgbClr val="000000"/>
                </a:solidFill>
              </a:rPr>
              <a:t> the graph structure, …</a:t>
            </a:r>
            <a:endParaRPr sz="1782" dirty="0"/>
          </a:p>
          <a:p>
            <a:pPr marL="528065" lvl="1" indent="0" defTabSz="452627">
              <a:spcBef>
                <a:spcPts val="0"/>
              </a:spcBef>
              <a:buClr>
                <a:srgbClr val="000000"/>
              </a:buClr>
              <a:buSzPct val="80000"/>
              <a:buNone/>
              <a:defRPr sz="2376"/>
            </a:pPr>
            <a:r>
              <a:rPr lang="en-US" dirty="0"/>
              <a:t> </a:t>
            </a:r>
            <a:r>
              <a:rPr dirty="0"/>
              <a:t>=&gt; we need </a:t>
            </a:r>
            <a:r>
              <a:rPr dirty="0">
                <a:solidFill>
                  <a:srgbClr val="0B5394"/>
                </a:solidFill>
              </a:rPr>
              <a:t>efficient graph operations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lang="en-US" dirty="0"/>
              <a:t>A </a:t>
            </a:r>
            <a:r>
              <a:rPr dirty="0"/>
              <a:t>graph </a:t>
            </a:r>
            <a:r>
              <a:rPr i="1" dirty="0">
                <a:solidFill>
                  <a:srgbClr val="0B5394"/>
                </a:solidFill>
              </a:rPr>
              <a:t>G = (V, E)</a:t>
            </a:r>
            <a:r>
              <a:rPr dirty="0"/>
              <a:t> is </a:t>
            </a:r>
            <a:r>
              <a:rPr lang="en-US" dirty="0"/>
              <a:t>a pair </a:t>
            </a:r>
            <a:r>
              <a:rPr dirty="0"/>
              <a:t>commonly </a:t>
            </a:r>
            <a:r>
              <a:rPr dirty="0">
                <a:solidFill>
                  <a:srgbClr val="990000"/>
                </a:solidFill>
              </a:rPr>
              <a:t>modelled</a:t>
            </a:r>
            <a:r>
              <a:rPr dirty="0"/>
              <a:t> as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set of </a:t>
            </a:r>
            <a:r>
              <a:rPr dirty="0">
                <a:solidFill>
                  <a:srgbClr val="990000"/>
                </a:solidFill>
              </a:rPr>
              <a:t>nodes</a:t>
            </a:r>
            <a:r>
              <a:rPr dirty="0"/>
              <a:t> (vertices) </a:t>
            </a:r>
            <a:r>
              <a:rPr i="1" dirty="0">
                <a:solidFill>
                  <a:srgbClr val="0B5394"/>
                </a:solidFill>
              </a:rPr>
              <a:t>V</a:t>
            </a:r>
            <a:endParaRPr sz="2772" dirty="0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set of </a:t>
            </a:r>
            <a:r>
              <a:rPr dirty="0">
                <a:solidFill>
                  <a:srgbClr val="990000"/>
                </a:solidFill>
              </a:rPr>
              <a:t>edges</a:t>
            </a:r>
            <a:r>
              <a:rPr dirty="0"/>
              <a:t> </a:t>
            </a:r>
            <a:r>
              <a:rPr i="1" dirty="0">
                <a:solidFill>
                  <a:srgbClr val="0B5394"/>
                </a:solidFill>
              </a:rPr>
              <a:t>E</a:t>
            </a:r>
            <a:endParaRPr sz="2772" dirty="0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 i="1">
                <a:solidFill>
                  <a:srgbClr val="0B5394"/>
                </a:solidFill>
              </a:defRPr>
            </a:pPr>
            <a:r>
              <a:rPr dirty="0"/>
              <a:t>n = </a:t>
            </a:r>
            <a:r>
              <a:rPr i="0" dirty="0"/>
              <a:t>|</a:t>
            </a:r>
            <a:r>
              <a:rPr dirty="0"/>
              <a:t>V</a:t>
            </a:r>
            <a:r>
              <a:rPr i="0" dirty="0"/>
              <a:t>|</a:t>
            </a:r>
            <a:r>
              <a:rPr i="0" dirty="0">
                <a:solidFill>
                  <a:srgbClr val="000000"/>
                </a:solidFill>
              </a:rPr>
              <a:t>, </a:t>
            </a:r>
            <a:r>
              <a:rPr dirty="0"/>
              <a:t>m = </a:t>
            </a:r>
            <a:r>
              <a:rPr i="0" dirty="0"/>
              <a:t>|</a:t>
            </a:r>
            <a:r>
              <a:rPr dirty="0"/>
              <a:t>E</a:t>
            </a:r>
            <a:r>
              <a:rPr i="0" dirty="0"/>
              <a:t>|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Which </a:t>
            </a:r>
            <a:r>
              <a:rPr dirty="0">
                <a:solidFill>
                  <a:srgbClr val="990000"/>
                </a:solidFill>
              </a:rPr>
              <a:t>data structure</a:t>
            </a:r>
            <a:r>
              <a:rPr dirty="0"/>
              <a:t> to use?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Data Structure: Adjacency Matrix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350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Two-dimensional </a:t>
            </a:r>
            <a:r>
              <a:rPr dirty="0">
                <a:solidFill>
                  <a:srgbClr val="990000"/>
                </a:solidFill>
              </a:rPr>
              <a:t>array</a:t>
            </a:r>
            <a:r>
              <a:rPr dirty="0"/>
              <a:t> </a:t>
            </a:r>
            <a:r>
              <a:rPr i="1" dirty="0">
                <a:solidFill>
                  <a:srgbClr val="0B5394"/>
                </a:solidFill>
              </a:rPr>
              <a:t>A</a:t>
            </a:r>
            <a:r>
              <a:rPr dirty="0"/>
              <a:t> of </a:t>
            </a:r>
            <a:r>
              <a:rPr i="1" dirty="0">
                <a:solidFill>
                  <a:srgbClr val="0B5394"/>
                </a:solidFill>
              </a:rPr>
              <a:t>n ⨉ n</a:t>
            </a:r>
            <a:r>
              <a:rPr dirty="0"/>
              <a:t> Boolean values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Indexes</a:t>
            </a:r>
            <a:r>
              <a:rPr dirty="0">
                <a:solidFill>
                  <a:srgbClr val="000000"/>
                </a:solidFill>
              </a:rPr>
              <a:t> of the array = </a:t>
            </a:r>
            <a:r>
              <a:rPr dirty="0"/>
              <a:t>node</a:t>
            </a:r>
            <a:r>
              <a:rPr dirty="0">
                <a:solidFill>
                  <a:srgbClr val="000000"/>
                </a:solidFill>
              </a:rPr>
              <a:t> identifiers of the graph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Boolean value </a:t>
            </a:r>
            <a:r>
              <a:rPr i="1" dirty="0" err="1">
                <a:solidFill>
                  <a:srgbClr val="0B5394"/>
                </a:solidFill>
              </a:rPr>
              <a:t>A</a:t>
            </a:r>
            <a:r>
              <a:rPr i="1" baseline="-25000" dirty="0" err="1">
                <a:solidFill>
                  <a:srgbClr val="0B5394"/>
                </a:solidFill>
              </a:rPr>
              <a:t>ij</a:t>
            </a:r>
            <a:r>
              <a:rPr dirty="0"/>
              <a:t> indicates whether nodes </a:t>
            </a:r>
            <a:r>
              <a:rPr i="1" dirty="0" err="1">
                <a:solidFill>
                  <a:srgbClr val="0B5394"/>
                </a:solidFill>
              </a:rPr>
              <a:t>i</a:t>
            </a:r>
            <a:r>
              <a:rPr dirty="0"/>
              <a:t>,</a:t>
            </a:r>
            <a:r>
              <a:rPr i="1" dirty="0"/>
              <a:t> </a:t>
            </a:r>
            <a:r>
              <a:rPr i="1" dirty="0">
                <a:solidFill>
                  <a:srgbClr val="0B5394"/>
                </a:solidFill>
              </a:rPr>
              <a:t>j</a:t>
            </a:r>
            <a:r>
              <a:rPr dirty="0"/>
              <a:t> are </a:t>
            </a:r>
            <a:r>
              <a:rPr dirty="0">
                <a:solidFill>
                  <a:srgbClr val="990000"/>
                </a:solidFill>
              </a:rPr>
              <a:t>connected</a:t>
            </a:r>
            <a:endParaRPr sz="2800" dirty="0"/>
          </a:p>
          <a:p>
            <a:pPr>
              <a:spcBef>
                <a:spcPts val="0"/>
              </a:spcBef>
              <a:buSzTx/>
              <a:buNone/>
              <a:defRPr sz="2400"/>
            </a:pPr>
            <a:endParaRPr sz="2800"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Variants</a:t>
            </a:r>
            <a:r>
              <a:rPr dirty="0">
                <a:solidFill>
                  <a:srgbClr val="000000"/>
                </a:solidFill>
              </a:rPr>
              <a:t>: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(Un)directed graphs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Weighted graphs…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48" y="1038399"/>
            <a:ext cx="2952751" cy="24288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87E6D4-B1D2-5046-8DD8-8F4E210BE065}"/>
              </a:ext>
            </a:extLst>
          </p:cNvPr>
          <p:cNvGrpSpPr/>
          <p:nvPr/>
        </p:nvGrpSpPr>
        <p:grpSpPr>
          <a:xfrm>
            <a:off x="633800" y="3617843"/>
            <a:ext cx="2154049" cy="1472569"/>
            <a:chOff x="633800" y="3617843"/>
            <a:chExt cx="2154049" cy="1472569"/>
          </a:xfrm>
        </p:grpSpPr>
        <p:pic>
          <p:nvPicPr>
            <p:cNvPr id="176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3800" y="3907361"/>
              <a:ext cx="2154049" cy="11830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6FEDD6-98E7-8741-B055-715212AD893A}"/>
                </a:ext>
              </a:extLst>
            </p:cNvPr>
            <p:cNvSpPr txBox="1"/>
            <p:nvPr/>
          </p:nvSpPr>
          <p:spPr>
            <a:xfrm>
              <a:off x="934278" y="3617843"/>
              <a:ext cx="1550505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1    2     3     4     5    6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C2017-F8AC-6D42-A187-683C5C302412}"/>
                </a:ext>
              </a:extLst>
            </p:cNvPr>
            <p:cNvSpPr txBox="1"/>
            <p:nvPr/>
          </p:nvSpPr>
          <p:spPr>
            <a:xfrm>
              <a:off x="633800" y="3796748"/>
              <a:ext cx="191148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4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6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3802700" y="1038399"/>
            <a:ext cx="5109300" cy="4434601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Pros: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Adding/removing </a:t>
            </a:r>
            <a:r>
              <a:rPr dirty="0">
                <a:solidFill>
                  <a:srgbClr val="990000"/>
                </a:solidFill>
              </a:rPr>
              <a:t>edges</a:t>
            </a:r>
            <a:r>
              <a:rPr dirty="0"/>
              <a:t> 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Checking </a:t>
            </a:r>
            <a:r>
              <a:rPr dirty="0">
                <a:solidFill>
                  <a:srgbClr val="000000"/>
                </a:solidFill>
              </a:rPr>
              <a:t>if 2 nodes are connected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Cons: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Quadratic </a:t>
            </a:r>
            <a:r>
              <a:rPr dirty="0">
                <a:solidFill>
                  <a:srgbClr val="990000"/>
                </a:solidFill>
              </a:rPr>
              <a:t>space</a:t>
            </a:r>
            <a:r>
              <a:rPr dirty="0"/>
              <a:t>: </a:t>
            </a:r>
            <a:r>
              <a:rPr i="1" dirty="0">
                <a:solidFill>
                  <a:srgbClr val="0B5394"/>
                </a:solidFill>
              </a:rPr>
              <a:t>O(n</a:t>
            </a:r>
            <a:r>
              <a:rPr i="1" baseline="29938" dirty="0">
                <a:solidFill>
                  <a:srgbClr val="0B5394"/>
                </a:solidFill>
              </a:rPr>
              <a:t>2</a:t>
            </a:r>
            <a:r>
              <a:rPr i="1" dirty="0">
                <a:solidFill>
                  <a:srgbClr val="0B5394"/>
                </a:solidFill>
              </a:rPr>
              <a:t>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We usually have </a:t>
            </a:r>
            <a:r>
              <a:rPr dirty="0">
                <a:solidFill>
                  <a:srgbClr val="990000"/>
                </a:solidFill>
              </a:rPr>
              <a:t>sparse</a:t>
            </a:r>
            <a:r>
              <a:rPr dirty="0"/>
              <a:t> graphs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Adding nodes</a:t>
            </a:r>
            <a:r>
              <a:rPr dirty="0">
                <a:solidFill>
                  <a:srgbClr val="000000"/>
                </a:solidFill>
              </a:rPr>
              <a:t> is expensive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Retrieval of </a:t>
            </a:r>
            <a:r>
              <a:rPr dirty="0">
                <a:solidFill>
                  <a:srgbClr val="990000"/>
                </a:solidFill>
              </a:rPr>
              <a:t>all</a:t>
            </a:r>
            <a:r>
              <a:rPr dirty="0"/>
              <a:t> the </a:t>
            </a:r>
            <a:r>
              <a:rPr dirty="0" err="1">
                <a:solidFill>
                  <a:srgbClr val="990000"/>
                </a:solidFill>
              </a:rPr>
              <a:t>neighbouring</a:t>
            </a:r>
            <a:r>
              <a:rPr dirty="0"/>
              <a:t> </a:t>
            </a:r>
            <a:r>
              <a:rPr dirty="0">
                <a:solidFill>
                  <a:srgbClr val="990000"/>
                </a:solidFill>
              </a:rPr>
              <a:t>nodes </a:t>
            </a:r>
            <a:r>
              <a:rPr dirty="0"/>
              <a:t>takes linear time: </a:t>
            </a:r>
            <a:r>
              <a:rPr i="1" dirty="0">
                <a:solidFill>
                  <a:srgbClr val="0B5394"/>
                </a:solidFill>
              </a:rPr>
              <a:t>O(n)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48" y="1038399"/>
            <a:ext cx="2952751" cy="24288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87E6D4-B1D2-5046-8DD8-8F4E210BE065}"/>
              </a:ext>
            </a:extLst>
          </p:cNvPr>
          <p:cNvGrpSpPr/>
          <p:nvPr/>
        </p:nvGrpSpPr>
        <p:grpSpPr>
          <a:xfrm>
            <a:off x="633800" y="3617843"/>
            <a:ext cx="2154049" cy="1472569"/>
            <a:chOff x="633800" y="3617843"/>
            <a:chExt cx="2154049" cy="1472569"/>
          </a:xfrm>
        </p:grpSpPr>
        <p:pic>
          <p:nvPicPr>
            <p:cNvPr id="176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3800" y="3907361"/>
              <a:ext cx="2154049" cy="11830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6FEDD6-98E7-8741-B055-715212AD893A}"/>
                </a:ext>
              </a:extLst>
            </p:cNvPr>
            <p:cNvSpPr txBox="1"/>
            <p:nvPr/>
          </p:nvSpPr>
          <p:spPr>
            <a:xfrm>
              <a:off x="934278" y="3617843"/>
              <a:ext cx="1550505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1    2     3     4     5    6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C2017-F8AC-6D42-A187-683C5C302412}"/>
                </a:ext>
              </a:extLst>
            </p:cNvPr>
            <p:cNvSpPr txBox="1"/>
            <p:nvPr/>
          </p:nvSpPr>
          <p:spPr>
            <a:xfrm>
              <a:off x="633800" y="3796748"/>
              <a:ext cx="191148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4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6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9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Data Structure: Adjacency List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367002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</a:t>
            </a:r>
            <a:r>
              <a:rPr dirty="0">
                <a:solidFill>
                  <a:srgbClr val="990000"/>
                </a:solidFill>
              </a:rPr>
              <a:t>lists</a:t>
            </a:r>
            <a:r>
              <a:rPr dirty="0"/>
              <a:t>, each enumerating </a:t>
            </a:r>
            <a:r>
              <a:rPr dirty="0" err="1">
                <a:solidFill>
                  <a:srgbClr val="990000"/>
                </a:solidFill>
              </a:rPr>
              <a:t>neighbours</a:t>
            </a:r>
            <a:r>
              <a:rPr dirty="0"/>
              <a:t> of one </a:t>
            </a:r>
            <a:r>
              <a:rPr dirty="0">
                <a:solidFill>
                  <a:srgbClr val="990000"/>
                </a:solidFill>
              </a:rPr>
              <a:t>node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 vector of </a:t>
            </a:r>
            <a:r>
              <a:rPr i="1" dirty="0">
                <a:solidFill>
                  <a:srgbClr val="0B5394"/>
                </a:solidFill>
              </a:rPr>
              <a:t>n</a:t>
            </a:r>
            <a:r>
              <a:rPr dirty="0"/>
              <a:t> pointers to adjacency lists</a:t>
            </a:r>
            <a:br>
              <a:rPr dirty="0"/>
            </a:b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Undirected</a:t>
            </a:r>
            <a:r>
              <a:rPr dirty="0">
                <a:solidFill>
                  <a:srgbClr val="000000"/>
                </a:solidFill>
              </a:rPr>
              <a:t> graph: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An edge connects nodes </a:t>
            </a:r>
            <a:r>
              <a:rPr i="1" dirty="0" err="1">
                <a:solidFill>
                  <a:srgbClr val="1155CC"/>
                </a:solidFill>
              </a:rPr>
              <a:t>i</a:t>
            </a:r>
            <a:r>
              <a:rPr dirty="0"/>
              <a:t> and </a:t>
            </a:r>
            <a:r>
              <a:rPr i="1" dirty="0">
                <a:solidFill>
                  <a:srgbClr val="1155CC"/>
                </a:solidFill>
              </a:rPr>
              <a:t>j</a:t>
            </a:r>
            <a:r>
              <a:rPr dirty="0"/>
              <a:t> 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=&gt; the adjacency list of </a:t>
            </a:r>
            <a:r>
              <a:rPr i="1" dirty="0" err="1">
                <a:solidFill>
                  <a:srgbClr val="0B5394"/>
                </a:solidFill>
              </a:rPr>
              <a:t>i</a:t>
            </a:r>
            <a:r>
              <a:rPr dirty="0"/>
              <a:t> contains node </a:t>
            </a:r>
            <a:r>
              <a:rPr i="1" dirty="0">
                <a:solidFill>
                  <a:srgbClr val="1155CC"/>
                </a:solidFill>
              </a:rPr>
              <a:t>j</a:t>
            </a:r>
            <a:r>
              <a:rPr dirty="0"/>
              <a:t> and </a:t>
            </a:r>
            <a:r>
              <a:rPr dirty="0">
                <a:solidFill>
                  <a:srgbClr val="990000"/>
                </a:solidFill>
              </a:rPr>
              <a:t>vice versa</a:t>
            </a:r>
            <a:br>
              <a:rPr dirty="0">
                <a:solidFill>
                  <a:srgbClr val="990000"/>
                </a:solidFill>
              </a:rPr>
            </a:br>
            <a:endParaRPr dirty="0"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Often </a:t>
            </a:r>
            <a:r>
              <a:rPr dirty="0">
                <a:solidFill>
                  <a:srgbClr val="990000"/>
                </a:solidFill>
              </a:rPr>
              <a:t>compressed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Exploiting </a:t>
            </a:r>
            <a:r>
              <a:rPr dirty="0">
                <a:solidFill>
                  <a:srgbClr val="990000"/>
                </a:solidFill>
              </a:rPr>
              <a:t>regularities</a:t>
            </a:r>
            <a:r>
              <a:rPr dirty="0"/>
              <a:t> in graphs, </a:t>
            </a:r>
            <a:r>
              <a:rPr dirty="0">
                <a:solidFill>
                  <a:srgbClr val="990000"/>
                </a:solidFill>
              </a:rPr>
              <a:t>difference</a:t>
            </a:r>
            <a:r>
              <a:rPr dirty="0"/>
              <a:t> from other nodes,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Adjacency List: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8C74E-338A-A647-AE13-F05752A837CF}"/>
              </a:ext>
            </a:extLst>
          </p:cNvPr>
          <p:cNvSpPr txBox="1"/>
          <p:nvPr/>
        </p:nvSpPr>
        <p:spPr>
          <a:xfrm>
            <a:off x="827314" y="3579223"/>
            <a:ext cx="170688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2 -&gt; {1, 3, 4,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3 -&gt; {1, 2,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4 -&gt; {2, 6}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6 -&gt; {4}</a:t>
            </a: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C37838F2-AF93-3149-9130-D2C9FD92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84" y="1200054"/>
            <a:ext cx="2603727" cy="2141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Adjacency List: Example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3138076" y="1038399"/>
            <a:ext cx="4870916" cy="3925817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Pros: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Getting the </a:t>
            </a:r>
            <a:r>
              <a:rPr dirty="0" err="1"/>
              <a:t>neighbours</a:t>
            </a:r>
            <a:r>
              <a:rPr dirty="0"/>
              <a:t> of a node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Cheap </a:t>
            </a:r>
            <a:r>
              <a:rPr dirty="0">
                <a:solidFill>
                  <a:srgbClr val="990000"/>
                </a:solidFill>
              </a:rPr>
              <a:t>addition</a:t>
            </a:r>
            <a:r>
              <a:rPr dirty="0"/>
              <a:t> of </a:t>
            </a:r>
            <a:r>
              <a:rPr dirty="0">
                <a:solidFill>
                  <a:srgbClr val="990000"/>
                </a:solidFill>
              </a:rPr>
              <a:t>nodes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More </a:t>
            </a:r>
            <a:r>
              <a:rPr dirty="0">
                <a:solidFill>
                  <a:srgbClr val="990000"/>
                </a:solidFill>
              </a:rPr>
              <a:t>compact</a:t>
            </a:r>
            <a:r>
              <a:rPr dirty="0"/>
              <a:t> representation of </a:t>
            </a:r>
            <a:r>
              <a:rPr dirty="0">
                <a:solidFill>
                  <a:srgbClr val="990000"/>
                </a:solidFill>
              </a:rPr>
              <a:t>sparse</a:t>
            </a:r>
            <a:r>
              <a:rPr dirty="0"/>
              <a:t> graphs</a:t>
            </a:r>
            <a:br>
              <a:rPr dirty="0"/>
            </a:b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Cons: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Checking</a:t>
            </a:r>
            <a:r>
              <a:rPr dirty="0">
                <a:solidFill>
                  <a:srgbClr val="000000"/>
                </a:solidFill>
              </a:rPr>
              <a:t> if there is an </a:t>
            </a:r>
            <a:r>
              <a:rPr dirty="0"/>
              <a:t>edge</a:t>
            </a:r>
            <a:r>
              <a:rPr dirty="0">
                <a:solidFill>
                  <a:srgbClr val="000000"/>
                </a:solidFill>
              </a:rPr>
              <a:t> between two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6E683-A047-E643-8467-984F6F335F62}"/>
              </a:ext>
            </a:extLst>
          </p:cNvPr>
          <p:cNvSpPr txBox="1"/>
          <p:nvPr/>
        </p:nvSpPr>
        <p:spPr>
          <a:xfrm>
            <a:off x="827314" y="3579223"/>
            <a:ext cx="170688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2 -&gt; {1, 3, 4,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3 -&gt; {1, 2,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4 -&gt; {2, 6}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6 -&gt; {4}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D31E0D05-3AD0-C946-A5AD-DEBE84B9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84" y="1200054"/>
            <a:ext cx="2603727" cy="21417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726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</a:t>
            </a:r>
            <a:r>
              <a:rPr lang="en-US" dirty="0"/>
              <a:t>R</a:t>
            </a:r>
            <a:r>
              <a:rPr dirty="0"/>
              <a:t>elationships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Single-relational</a:t>
            </a:r>
            <a:r>
              <a:rPr dirty="0">
                <a:solidFill>
                  <a:srgbClr val="000000"/>
                </a:solidFill>
              </a:rPr>
              <a:t>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Edges are </a:t>
            </a:r>
            <a:r>
              <a:rPr dirty="0">
                <a:solidFill>
                  <a:srgbClr val="990000"/>
                </a:solidFill>
              </a:rPr>
              <a:t>homogeneous</a:t>
            </a:r>
            <a:r>
              <a:rPr dirty="0"/>
              <a:t> in meaning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all edges represent friendship</a:t>
            </a:r>
            <a:br>
              <a:rPr dirty="0"/>
            </a:br>
            <a:endParaRPr dirty="0"/>
          </a:p>
        </p:txBody>
      </p:sp>
      <p:pic>
        <p:nvPicPr>
          <p:cNvPr id="18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908" y="2336320"/>
            <a:ext cx="3309170" cy="268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Agenda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1800"/>
            </a:pPr>
            <a:r>
              <a:rPr dirty="0"/>
              <a:t>Graph Databases: </a:t>
            </a:r>
            <a:r>
              <a:rPr dirty="0">
                <a:solidFill>
                  <a:srgbClr val="990000"/>
                </a:solidFill>
              </a:rPr>
              <a:t>Mission</a:t>
            </a:r>
            <a:r>
              <a:rPr dirty="0"/>
              <a:t>, Data, Example</a:t>
            </a:r>
          </a:p>
          <a:p>
            <a:pPr marL="457200" indent="-419100">
              <a:buFont typeface="Arial"/>
              <a:buChar char="●"/>
              <a:defRPr sz="1800"/>
            </a:pPr>
            <a:r>
              <a:rPr dirty="0"/>
              <a:t>A Bit of </a:t>
            </a:r>
            <a:r>
              <a:rPr dirty="0">
                <a:solidFill>
                  <a:srgbClr val="990000"/>
                </a:solidFill>
              </a:rPr>
              <a:t>Graph Theory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Graph </a:t>
            </a:r>
            <a:r>
              <a:rPr dirty="0">
                <a:solidFill>
                  <a:srgbClr val="990000"/>
                </a:solidFill>
              </a:rPr>
              <a:t>Representations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Types of </a:t>
            </a:r>
            <a:r>
              <a:rPr dirty="0">
                <a:solidFill>
                  <a:srgbClr val="990000"/>
                </a:solidFill>
              </a:rPr>
              <a:t>Queries</a:t>
            </a:r>
            <a:endParaRPr sz="2800" dirty="0"/>
          </a:p>
          <a:p>
            <a:pPr marL="457200" indent="-419100">
              <a:buFont typeface="Arial"/>
              <a:buChar char="●"/>
              <a:defRPr sz="1800"/>
            </a:pPr>
            <a:r>
              <a:rPr dirty="0"/>
              <a:t>Graph Databases</a:t>
            </a:r>
          </a:p>
          <a:p>
            <a:pPr marL="457200" indent="-419100"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rPr dirty="0"/>
              <a:t>Neo4j</a:t>
            </a:r>
            <a:r>
              <a:rPr dirty="0"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Data </a:t>
            </a:r>
            <a:r>
              <a:rPr dirty="0">
                <a:solidFill>
                  <a:srgbClr val="990000"/>
                </a:solidFill>
              </a:rPr>
              <a:t>model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Traversal </a:t>
            </a:r>
            <a:r>
              <a:rPr dirty="0">
                <a:solidFill>
                  <a:srgbClr val="000000"/>
                </a:solidFill>
              </a:rPr>
              <a:t>of the graph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Cypher</a:t>
            </a:r>
            <a:r>
              <a:rPr dirty="0">
                <a:solidFill>
                  <a:srgbClr val="000000"/>
                </a:solidFill>
              </a:rPr>
              <a:t> query </a:t>
            </a:r>
            <a:r>
              <a:rPr dirty="0"/>
              <a:t>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Relationships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Multi-relational</a:t>
            </a:r>
            <a:r>
              <a:rPr dirty="0">
                <a:solidFill>
                  <a:srgbClr val="000000"/>
                </a:solidFill>
              </a:rPr>
              <a:t> (property)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Edges</a:t>
            </a:r>
            <a:r>
              <a:rPr dirty="0">
                <a:solidFill>
                  <a:srgbClr val="000000"/>
                </a:solidFill>
              </a:rPr>
              <a:t> are </a:t>
            </a:r>
            <a:r>
              <a:rPr dirty="0"/>
              <a:t>typed</a:t>
            </a:r>
            <a:r>
              <a:rPr dirty="0">
                <a:solidFill>
                  <a:srgbClr val="000000"/>
                </a:solidFill>
              </a:rPr>
              <a:t> or labeled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friendship, business, communication</a:t>
            </a:r>
            <a:endParaRPr sz="1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Vertices and edges maintain 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key/value pairs 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Representation of non-graphical data (</a:t>
            </a:r>
            <a:r>
              <a:rPr dirty="0">
                <a:solidFill>
                  <a:srgbClr val="990000"/>
                </a:solidFill>
              </a:rPr>
              <a:t>properties</a:t>
            </a:r>
            <a:r>
              <a:rPr dirty="0"/>
              <a:t>)</a:t>
            </a:r>
            <a:endParaRPr sz="1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name of a vertex, the weight of an edge</a:t>
            </a:r>
          </a:p>
        </p:txBody>
      </p:sp>
      <p:pic>
        <p:nvPicPr>
          <p:cNvPr id="1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011" y="3438583"/>
            <a:ext cx="3610773" cy="203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Neo4j: Data Model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Fundamental units: </a:t>
            </a:r>
            <a:r>
              <a:rPr dirty="0">
                <a:solidFill>
                  <a:srgbClr val="0B5394"/>
                </a:solidFill>
              </a:rPr>
              <a:t>nodes</a:t>
            </a:r>
            <a:r>
              <a:rPr dirty="0"/>
              <a:t> + </a:t>
            </a:r>
            <a:r>
              <a:rPr dirty="0">
                <a:solidFill>
                  <a:srgbClr val="0B5394"/>
                </a:solidFill>
              </a:rPr>
              <a:t>relationships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Both can contain </a:t>
            </a:r>
            <a:r>
              <a:rPr dirty="0">
                <a:solidFill>
                  <a:srgbClr val="0B5394"/>
                </a:solidFill>
              </a:rPr>
              <a:t>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Key-value</a:t>
            </a:r>
            <a:r>
              <a:rPr dirty="0">
                <a:solidFill>
                  <a:srgbClr val="000000"/>
                </a:solidFill>
              </a:rPr>
              <a:t> pairs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Value can be of primitive type </a:t>
            </a:r>
            <a:br>
              <a:rPr dirty="0"/>
            </a:br>
            <a:r>
              <a:rPr dirty="0"/>
              <a:t>or an array of primitive type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/>
              <a:t>null</a:t>
            </a:r>
            <a:r>
              <a:rPr dirty="0">
                <a:solidFill>
                  <a:srgbClr val="000000"/>
                </a:solidFill>
              </a:rPr>
              <a:t> is </a:t>
            </a:r>
            <a:r>
              <a:rPr dirty="0">
                <a:solidFill>
                  <a:srgbClr val="990000"/>
                </a:solidFill>
              </a:rPr>
              <a:t>not</a:t>
            </a:r>
            <a:r>
              <a:rPr dirty="0">
                <a:solidFill>
                  <a:srgbClr val="000000"/>
                </a:solidFill>
              </a:rPr>
              <a:t> a </a:t>
            </a:r>
            <a:r>
              <a:rPr dirty="0">
                <a:solidFill>
                  <a:srgbClr val="990000"/>
                </a:solidFill>
              </a:rPr>
              <a:t>valid</a:t>
            </a:r>
            <a:r>
              <a:rPr dirty="0">
                <a:solidFill>
                  <a:srgbClr val="000000"/>
                </a:solidFill>
              </a:rPr>
              <a:t> property value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rPr dirty="0"/>
              <a:t>nulls can be modelled by </a:t>
            </a:r>
            <a:br>
              <a:rPr dirty="0"/>
            </a:br>
            <a:r>
              <a:rPr dirty="0"/>
              <a:t>the absence of a key</a:t>
            </a:r>
          </a:p>
        </p:txBody>
      </p:sp>
      <p:pic>
        <p:nvPicPr>
          <p:cNvPr id="19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8525" y="1673474"/>
            <a:ext cx="2982799" cy="367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/>
              </a:defRPr>
            </a:lvl1pPr>
          </a:lstStyle>
          <a:p>
            <a:pPr>
              <a:defRPr>
                <a:uFillTx/>
              </a:defRPr>
            </a:pPr>
            <a:r>
              <a:rPr lang="en-US" dirty="0">
                <a:uFill>
                  <a:solidFill>
                    <a:srgbClr val="0000FF"/>
                  </a:solidFill>
                </a:uFill>
                <a:hlinkClick r:id="rId3"/>
              </a:rPr>
              <a:t>http://db-engines.com/en/system/Neo4j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525" y="2547299"/>
            <a:ext cx="5675475" cy="316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Data Model: Relationships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Directed relationships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Incoming and outgoing </a:t>
            </a:r>
            <a:r>
              <a:rPr>
                <a:solidFill>
                  <a:srgbClr val="990000"/>
                </a:solidFill>
              </a:rPr>
              <a:t>edge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Equally </a:t>
            </a:r>
            <a:r>
              <a:rPr>
                <a:solidFill>
                  <a:srgbClr val="990000"/>
                </a:solidFill>
              </a:rPr>
              <a:t>efficient traversal</a:t>
            </a:r>
            <a:r>
              <a:t> in both directions</a:t>
            </a:r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Direction </a:t>
            </a:r>
            <a:r>
              <a:rPr>
                <a:solidFill>
                  <a:srgbClr val="990000"/>
                </a:solidFill>
              </a:rPr>
              <a:t>can</a:t>
            </a:r>
            <a:r>
              <a:t> be </a:t>
            </a:r>
            <a:r>
              <a:rPr>
                <a:solidFill>
                  <a:srgbClr val="990000"/>
                </a:solidFill>
              </a:rPr>
              <a:t>ignored </a:t>
            </a:r>
            <a:br>
              <a:rPr>
                <a:solidFill>
                  <a:srgbClr val="990000"/>
                </a:solidFill>
              </a:rPr>
            </a:br>
            <a:r>
              <a:t>when not needed by applications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Always have start </a:t>
            </a:r>
            <a:br/>
            <a:r>
              <a:t>and end node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Can be recursive</a:t>
            </a:r>
          </a:p>
        </p:txBody>
      </p:sp>
      <p:pic>
        <p:nvPicPr>
          <p:cNvPr id="20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899" y="4401375"/>
            <a:ext cx="1910411" cy="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Data Model: Properties</a:t>
            </a:r>
          </a:p>
        </p:txBody>
      </p:sp>
      <p:graphicFrame>
        <p:nvGraphicFramePr>
          <p:cNvPr id="205" name="Table 205"/>
          <p:cNvGraphicFramePr/>
          <p:nvPr/>
        </p:nvGraphicFramePr>
        <p:xfrm>
          <a:off x="4756196" y="883226"/>
          <a:ext cx="3701927" cy="456818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4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Type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Description</a:t>
                      </a:r>
                    </a:p>
                  </a:txBody>
                  <a:tcPr marL="91425" marR="91425" marT="91425" marB="91425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boolean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 true/false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byte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8-bit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short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int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long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float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double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908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char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unsigned integers representing Unicode characters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String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sequence of Unicode characters 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68" y="817475"/>
            <a:ext cx="2727957" cy="4568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(Neo4j) vs. RDBMS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224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designed for a </a:t>
            </a:r>
            <a:r>
              <a:t>single</a:t>
            </a:r>
            <a:r>
              <a:rPr>
                <a:solidFill>
                  <a:srgbClr val="000000"/>
                </a:solidFill>
              </a:rPr>
              <a:t> type of </a:t>
            </a:r>
            <a:r>
              <a:t>relationship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“Who is my manager”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Adding</a:t>
            </a:r>
            <a:r>
              <a:rPr>
                <a:solidFill>
                  <a:srgbClr val="000000"/>
                </a:solidFill>
              </a:rPr>
              <a:t> another relationship usually means a lot of </a:t>
            </a:r>
            <a:r>
              <a:t>schema changes</a:t>
            </a:r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/>
            </a:pPr>
            <a:r>
              <a:t>In RDBMS </a:t>
            </a:r>
            <a:r>
              <a:rPr>
                <a:solidFill>
                  <a:srgbClr val="990000"/>
                </a:solidFill>
              </a:rPr>
              <a:t>we model</a:t>
            </a:r>
            <a:r>
              <a:t> the graph </a:t>
            </a:r>
            <a:r>
              <a:rPr>
                <a:solidFill>
                  <a:srgbClr val="990000"/>
                </a:solidFill>
              </a:rPr>
              <a:t>beforehand</a:t>
            </a:r>
            <a:r>
              <a:t> based on the </a:t>
            </a:r>
            <a:r>
              <a:rPr>
                <a:solidFill>
                  <a:srgbClr val="990000"/>
                </a:solidFill>
              </a:rPr>
              <a:t>traversal</a:t>
            </a:r>
            <a:r>
              <a:t> we want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If the traversal changes, the data will have to change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Graph DBs:</a:t>
            </a:r>
            <a:r>
              <a:rPr>
                <a:solidFill>
                  <a:srgbClr val="000000"/>
                </a:solidFill>
              </a:rPr>
              <a:t> the relationship is not calculated but persisted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RDBMS</a:t>
            </a:r>
            <a:r>
              <a:rPr dirty="0">
                <a:solidFill>
                  <a:srgbClr val="000000"/>
                </a:solidFill>
              </a:rPr>
              <a:t> is optimized for </a:t>
            </a:r>
            <a:r>
              <a:rPr dirty="0">
                <a:solidFill>
                  <a:srgbClr val="990000"/>
                </a:solidFill>
              </a:rPr>
              <a:t>aggregated</a:t>
            </a:r>
            <a:r>
              <a:rPr dirty="0"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Neo4j</a:t>
            </a:r>
            <a:r>
              <a:rPr dirty="0">
                <a:solidFill>
                  <a:srgbClr val="000000"/>
                </a:solidFill>
              </a:rPr>
              <a:t> is optimized for </a:t>
            </a:r>
            <a:r>
              <a:rPr dirty="0">
                <a:solidFill>
                  <a:srgbClr val="990000"/>
                </a:solidFill>
              </a:rPr>
              <a:t>highly connected</a:t>
            </a:r>
            <a:r>
              <a:rPr dirty="0"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rPr dirty="0"/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aggregated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highly connected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300" y="3375092"/>
            <a:ext cx="5703300" cy="117120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  <p:sp>
        <p:nvSpPr>
          <p:cNvPr id="217" name="Shape 217"/>
          <p:cNvSpPr/>
          <p:nvPr/>
        </p:nvSpPr>
        <p:spPr>
          <a:xfrm>
            <a:off x="4684315" y="2823815"/>
            <a:ext cx="123397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Graph data </a:t>
            </a:r>
          </a:p>
        </p:txBody>
      </p:sp>
    </p:spTree>
    <p:extLst>
      <p:ext uri="{BB962C8B-B14F-4D97-AF65-F5344CB8AC3E}">
        <p14:creationId xmlns:p14="http://schemas.microsoft.com/office/powerpoint/2010/main" val="29252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 DBs: Suitable Use Cases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56899" cy="4434601"/>
          </a:xfrm>
          <a:prstGeom prst="rect">
            <a:avLst/>
          </a:prstGeom>
        </p:spPr>
        <p:txBody>
          <a:bodyPr/>
          <a:lstStyle/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Connected Data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990000"/>
                </a:solidFill>
              </a:defRPr>
            </a:pPr>
            <a:r>
              <a:t>Social</a:t>
            </a:r>
            <a:r>
              <a:rPr>
                <a:solidFill>
                  <a:srgbClr val="000000"/>
                </a:solidFill>
              </a:rPr>
              <a:t> networks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Any link-rich domain is well suited for graph databases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Routing, Dispatch, and Location-Based Services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Node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location</a:t>
            </a:r>
            <a:r>
              <a:rPr>
                <a:solidFill>
                  <a:srgbClr val="000000"/>
                </a:solidFill>
              </a:rPr>
              <a:t> or address that has a delivery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rPr>
                <a:solidFill>
                  <a:srgbClr val="000000"/>
                </a:solidFill>
              </a:rPr>
              <a:t> where a delivery has to be made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distance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>
                <a:solidFill>
                  <a:srgbClr val="990000"/>
                </a:solidFill>
              </a:defRPr>
            </a:pPr>
            <a:r>
              <a:t>Recommendation</a:t>
            </a:r>
            <a:r>
              <a:rPr>
                <a:solidFill>
                  <a:srgbClr val="000000"/>
                </a:solidFill>
              </a:rPr>
              <a:t> Engines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“your friends also bought this product”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“when buying this item, these others are usually bought”</a:t>
            </a:r>
            <a:endParaRPr sz="2660"/>
          </a:p>
          <a:p>
            <a:pPr marL="325754" indent="-325754" defTabSz="434340">
              <a:spcBef>
                <a:spcPts val="0"/>
              </a:spcBef>
              <a:buSzTx/>
              <a:buNone/>
              <a:defRPr sz="228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 DBs: When Not to Use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462099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If we want to </a:t>
            </a:r>
            <a:r>
              <a:rPr>
                <a:solidFill>
                  <a:srgbClr val="990000"/>
                </a:solidFill>
              </a:rPr>
              <a:t>update</a:t>
            </a:r>
            <a:r>
              <a:t> all or a </a:t>
            </a:r>
            <a:r>
              <a:rPr>
                <a:solidFill>
                  <a:srgbClr val="990000"/>
                </a:solidFill>
              </a:rPr>
              <a:t>subset</a:t>
            </a:r>
            <a:r>
              <a:t> of entities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Changing a property on many nodes is not straightforward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analytics solution where all entities may need to be updated with a changed property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Some</a:t>
            </a:r>
            <a:r>
              <a:rPr>
                <a:solidFill>
                  <a:srgbClr val="000000"/>
                </a:solidFill>
              </a:rPr>
              <a:t> graph databases may be </a:t>
            </a:r>
            <a:r>
              <a:t>unable </a:t>
            </a:r>
            <a:r>
              <a:rPr>
                <a:solidFill>
                  <a:srgbClr val="000000"/>
                </a:solidFill>
              </a:rPr>
              <a:t>to handle </a:t>
            </a:r>
            <a:r>
              <a:t>lots</a:t>
            </a:r>
            <a:r>
              <a:rPr>
                <a:solidFill>
                  <a:srgbClr val="000000"/>
                </a:solidFill>
              </a:rPr>
              <a:t> of data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Distribution </a:t>
            </a:r>
            <a:r>
              <a:rPr>
                <a:solidFill>
                  <a:srgbClr val="000000"/>
                </a:solidFill>
              </a:rPr>
              <a:t>of a graph is </a:t>
            </a:r>
            <a:r>
              <a:t>difficult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Neo4j: Basic Info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Open source</a:t>
            </a:r>
            <a:r>
              <a:rPr>
                <a:solidFill>
                  <a:srgbClr val="000000"/>
                </a:solidFill>
              </a:rPr>
              <a:t> graph database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Initial release: 2007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Written in: </a:t>
            </a:r>
            <a:r>
              <a:rPr>
                <a:solidFill>
                  <a:srgbClr val="990000"/>
                </a:solidFill>
              </a:rPr>
              <a:t>Java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OS: cross-platform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Full </a:t>
            </a:r>
            <a:r>
              <a:rPr>
                <a:solidFill>
                  <a:srgbClr val="990000"/>
                </a:solidFill>
              </a:rPr>
              <a:t>transactions</a:t>
            </a:r>
            <a:r>
              <a:t> (ACID)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Partitioning: None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Replication</a:t>
            </a:r>
            <a:r>
              <a:rPr>
                <a:solidFill>
                  <a:srgbClr val="000000"/>
                </a:solidFill>
              </a:rPr>
              <a:t>: Master-slave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Eventual consistency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RDBMS recap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RDBMS are </a:t>
            </a:r>
            <a:r>
              <a:rPr dirty="0">
                <a:solidFill>
                  <a:srgbClr val="990000"/>
                </a:solidFill>
              </a:rPr>
              <a:t>predominant</a:t>
            </a:r>
            <a:r>
              <a:rPr dirty="0"/>
              <a:t> database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Since 1970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Data modeled as relations (</a:t>
            </a:r>
            <a:r>
              <a:rPr dirty="0">
                <a:solidFill>
                  <a:srgbClr val="990000"/>
                </a:solidFill>
              </a:rPr>
              <a:t>tables</a:t>
            </a:r>
            <a:r>
              <a:rPr dirty="0"/>
              <a:t>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object = </a:t>
            </a:r>
            <a:r>
              <a:rPr dirty="0">
                <a:solidFill>
                  <a:srgbClr val="990000"/>
                </a:solidFill>
              </a:rPr>
              <a:t>tuple</a:t>
            </a:r>
            <a:r>
              <a:rPr dirty="0"/>
              <a:t> of attribute values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tables </a:t>
            </a:r>
            <a:r>
              <a:rPr dirty="0">
                <a:solidFill>
                  <a:srgbClr val="000000"/>
                </a:solidFill>
              </a:rPr>
              <a:t>contain objects of the </a:t>
            </a:r>
            <a:r>
              <a:rPr dirty="0"/>
              <a:t>same type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tables interconnected via </a:t>
            </a:r>
            <a:r>
              <a:rPr dirty="0">
                <a:solidFill>
                  <a:srgbClr val="990000"/>
                </a:solidFill>
              </a:rPr>
              <a:t>foreign keys</a:t>
            </a:r>
            <a:br>
              <a:rPr dirty="0">
                <a:solidFill>
                  <a:srgbClr val="990000"/>
                </a:solidFill>
              </a:rPr>
            </a:br>
            <a:endParaRPr dirty="0"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Use </a:t>
            </a:r>
            <a:r>
              <a:rPr dirty="0">
                <a:solidFill>
                  <a:srgbClr val="990000"/>
                </a:solidFill>
              </a:rPr>
              <a:t>SQL</a:t>
            </a:r>
            <a:r>
              <a:rPr dirty="0"/>
              <a:t> query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 in Server mode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rPr dirty="0"/>
              <a:t>Two</a:t>
            </a:r>
            <a:r>
              <a:rPr dirty="0">
                <a:solidFill>
                  <a:srgbClr val="000000"/>
                </a:solidFill>
              </a:rPr>
              <a:t> ways to </a:t>
            </a:r>
            <a:r>
              <a:rPr dirty="0"/>
              <a:t>use</a:t>
            </a:r>
            <a:r>
              <a:rPr dirty="0">
                <a:solidFill>
                  <a:srgbClr val="000000"/>
                </a:solidFill>
              </a:rPr>
              <a:t> Neo4j: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/>
              <a:t>Self-standing</a:t>
            </a:r>
            <a:r>
              <a:rPr dirty="0">
                <a:solidFill>
                  <a:srgbClr val="000000"/>
                </a:solidFill>
              </a:rPr>
              <a:t> server + connections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 err="1"/>
              <a:t>Embeded</a:t>
            </a:r>
            <a:r>
              <a:rPr dirty="0">
                <a:solidFill>
                  <a:srgbClr val="000000"/>
                </a:solidFill>
              </a:rPr>
              <a:t>: Used directly within a Java application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Server mode: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download</a:t>
            </a:r>
            <a:r>
              <a:rPr dirty="0">
                <a:solidFill>
                  <a:srgbClr val="000000"/>
                </a:solidFill>
              </a:rPr>
              <a:t> from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https://neo4j.com/download-center/</a:t>
            </a:r>
            <a:endParaRPr 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extract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/>
              <a:t>s</a:t>
            </a:r>
            <a:r>
              <a:rPr sz="1800" dirty="0"/>
              <a:t>tart</a:t>
            </a:r>
            <a:r>
              <a:rPr lang="en-US" sz="1800" dirty="0"/>
              <a:t> neo4j and create a new graph database</a:t>
            </a:r>
            <a:endParaRPr sz="1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go to: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http://localhost:7474/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Cypher:  Common Clauses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MATCH</a:t>
            </a:r>
            <a:r>
              <a:rPr lang="en-US" sz="2000" dirty="0"/>
              <a:t>: The graph pattern to match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: Filtering criteria</a:t>
            </a:r>
          </a:p>
          <a:p>
            <a:r>
              <a:rPr lang="en-US" sz="2000" b="1" dirty="0"/>
              <a:t>RETURN</a:t>
            </a:r>
            <a:r>
              <a:rPr lang="en-US" sz="2000" dirty="0"/>
              <a:t>: What to return </a:t>
            </a:r>
          </a:p>
          <a:p>
            <a:r>
              <a:rPr lang="en-US" sz="2000" b="1" dirty="0"/>
              <a:t>CREATE</a:t>
            </a:r>
            <a:r>
              <a:rPr lang="en-US" sz="2000" dirty="0"/>
              <a:t>: Creates nodes and relationships. </a:t>
            </a:r>
          </a:p>
          <a:p>
            <a:r>
              <a:rPr lang="en-US" sz="2000" b="1" dirty="0"/>
              <a:t>DELETE</a:t>
            </a:r>
            <a:r>
              <a:rPr lang="en-US" sz="2000" dirty="0"/>
              <a:t>: Remove nodes, relationships </a:t>
            </a:r>
          </a:p>
          <a:p>
            <a:r>
              <a:rPr lang="en-US" sz="2000" b="1" dirty="0"/>
              <a:t>REMOVE</a:t>
            </a:r>
            <a:r>
              <a:rPr lang="en-US" sz="2000" dirty="0"/>
              <a:t>: Removes properties from nodes and relationships</a:t>
            </a:r>
          </a:p>
          <a:p>
            <a:r>
              <a:rPr lang="en-US" sz="2000" b="1" dirty="0"/>
              <a:t>SET</a:t>
            </a:r>
            <a:r>
              <a:rPr lang="en-US" sz="2000" dirty="0"/>
              <a:t>: Set values to properties</a:t>
            </a:r>
          </a:p>
          <a:p>
            <a:r>
              <a:rPr lang="en-US" sz="2000" b="1" dirty="0"/>
              <a:t>WITH</a:t>
            </a:r>
            <a:r>
              <a:rPr lang="en-US" sz="2000" dirty="0"/>
              <a:t>: Divides a query into multiple parts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Creating Nodes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457200" y="1012700"/>
            <a:ext cx="4514099" cy="14529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CREATE</a:t>
            </a:r>
            <a:r>
              <a:rPr b="0" dirty="0"/>
              <a:t> n;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(create a node, assign to </a:t>
            </a:r>
            <a:r>
              <a:rPr dirty="0" err="1"/>
              <a:t>var</a:t>
            </a:r>
            <a:r>
              <a:rPr dirty="0"/>
              <a:t> </a:t>
            </a:r>
            <a:r>
              <a:rPr b="1" dirty="0"/>
              <a:t>n</a:t>
            </a:r>
            <a:r>
              <a:rPr dirty="0"/>
              <a:t>)</a:t>
            </a:r>
          </a:p>
        </p:txBody>
      </p:sp>
      <p:sp>
        <p:nvSpPr>
          <p:cNvPr id="236" name="Shape 236"/>
          <p:cNvSpPr/>
          <p:nvPr/>
        </p:nvSpPr>
        <p:spPr>
          <a:xfrm>
            <a:off x="457199" y="2701076"/>
            <a:ext cx="6879265" cy="239871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dirty="0"/>
              <a:t>CREATE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 : 'David'})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lang="en-US" dirty="0"/>
              <a:t>p</a:t>
            </a:r>
            <a:r>
              <a:rPr b="0" dirty="0"/>
              <a:t>;</a:t>
            </a:r>
            <a:endParaRPr sz="3200" dirty="0"/>
          </a:p>
          <a:p>
            <a:pPr marL="342900" indent="-342900" defTabSz="457200">
              <a:defRPr sz="1800" i="1"/>
            </a:pPr>
            <a:r>
              <a:rPr dirty="0"/>
              <a:t>(create a node with label ‘</a:t>
            </a:r>
            <a:r>
              <a:rPr lang="en-US" dirty="0"/>
              <a:t>Employee</a:t>
            </a:r>
            <a:r>
              <a:rPr dirty="0"/>
              <a:t>’ and  ‘name’ property ‘David’)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Creating Nodes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457200" y="1012700"/>
            <a:ext cx="8020878" cy="3489726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CREATE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(</a:t>
            </a:r>
            <a:r>
              <a:rPr lang="en-US" sz="1800" dirty="0" err="1"/>
              <a:t>a:Airport</a:t>
            </a:r>
            <a:r>
              <a:rPr lang="en-US" sz="1800" dirty="0"/>
              <a:t>{name:"Schiphol",city:"Amsterdam",capacity:20000, </a:t>
            </a:r>
            <a:r>
              <a:rPr lang="en-US" sz="1800" dirty="0" err="1"/>
              <a:t>size:"Medium</a:t>
            </a:r>
            <a:r>
              <a:rPr lang="en-US" sz="1800" dirty="0"/>
              <a:t>"})</a:t>
            </a:r>
          </a:p>
          <a:p>
            <a:pPr marL="0" indent="0">
              <a:buNone/>
            </a:pPr>
            <a:r>
              <a:rPr lang="en-US" sz="1800" dirty="0"/>
              <a:t>                &lt;-[i1:Includes]-(t1:Terminal{</a:t>
            </a:r>
            <a:r>
              <a:rPr lang="en-US" sz="1800" dirty="0" err="1"/>
              <a:t>code:"A</a:t>
            </a:r>
            <a:r>
              <a:rPr lang="en-US" sz="1800" dirty="0"/>
              <a:t>", </a:t>
            </a:r>
            <a:r>
              <a:rPr lang="en-US" sz="1800" dirty="0" err="1"/>
              <a:t>open:true</a:t>
            </a:r>
            <a:r>
              <a:rPr lang="en-US" sz="1800" dirty="0"/>
              <a:t>}), </a:t>
            </a:r>
          </a:p>
          <a:p>
            <a:pPr marL="0" indent="0">
              <a:buNone/>
            </a:pPr>
            <a:r>
              <a:rPr lang="en-US" sz="1800" dirty="0"/>
              <a:t>            (a)&lt;-[i2:Includes]-(t2:Terminal{</a:t>
            </a:r>
            <a:r>
              <a:rPr lang="en-US" sz="1800" dirty="0" err="1"/>
              <a:t>code:"B</a:t>
            </a:r>
            <a:r>
              <a:rPr lang="en-US" sz="1800" dirty="0"/>
              <a:t>", </a:t>
            </a:r>
            <a:r>
              <a:rPr lang="en-US" sz="1800" dirty="0" err="1"/>
              <a:t>open:false</a:t>
            </a:r>
            <a:r>
              <a:rPr lang="en-US" sz="1800" dirty="0"/>
              <a:t>}), </a:t>
            </a:r>
          </a:p>
          <a:p>
            <a:pPr marL="0" indent="0">
              <a:buNone/>
            </a:pPr>
            <a:r>
              <a:rPr lang="en-US" sz="1800" dirty="0"/>
              <a:t>            (a)&lt;-[i3:Includes]-(t3:Terminal{</a:t>
            </a:r>
            <a:r>
              <a:rPr lang="en-US" sz="1800" dirty="0" err="1"/>
              <a:t>code:"C</a:t>
            </a:r>
            <a:r>
              <a:rPr lang="en-US" sz="1800" dirty="0"/>
              <a:t>", </a:t>
            </a:r>
            <a:r>
              <a:rPr lang="en-US" sz="1800" dirty="0" err="1"/>
              <a:t>open:true</a:t>
            </a:r>
            <a:r>
              <a:rPr lang="en-US" sz="1800" dirty="0"/>
              <a:t>}), </a:t>
            </a:r>
          </a:p>
          <a:p>
            <a:pPr marL="0" indent="0">
              <a:buNone/>
            </a:pPr>
            <a:r>
              <a:rPr lang="en-US" sz="1800" b="1" dirty="0"/>
              <a:t>RETURN</a:t>
            </a:r>
            <a:r>
              <a:rPr lang="en-US" sz="1800" dirty="0"/>
              <a:t> a</a:t>
            </a:r>
          </a:p>
          <a:p>
            <a:pPr marL="0" indent="0">
              <a:buNone/>
            </a:pPr>
            <a:r>
              <a:rPr lang="en-US" sz="1600" i="1" dirty="0"/>
              <a:t>(create a node labeled as ‘Airport’ with some properties that includes multiple terminals’)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0"/>
              </a:spcBef>
              <a:buSzTx/>
              <a:buNone/>
              <a:defRPr sz="1800" b="1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163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Creating Nodes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457199" y="1012700"/>
            <a:ext cx="8080513" cy="3489726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# assuming there is a node with the property name ‘Schiphol’ </a:t>
            </a:r>
          </a:p>
          <a:p>
            <a:pPr marL="0" indent="0">
              <a:buNone/>
            </a:pPr>
            <a:r>
              <a:rPr lang="en-US" sz="1800" b="1" dirty="0"/>
              <a:t>MATCH</a:t>
            </a:r>
            <a:r>
              <a:rPr lang="en-US" sz="1800" dirty="0"/>
              <a:t> (</a:t>
            </a:r>
            <a:r>
              <a:rPr lang="en-US" sz="1800" dirty="0" err="1"/>
              <a:t>a:Airport</a:t>
            </a:r>
            <a:r>
              <a:rPr lang="en-US" sz="1800" dirty="0"/>
              <a:t>{</a:t>
            </a:r>
            <a:r>
              <a:rPr lang="en-US" sz="1800" dirty="0" err="1"/>
              <a:t>name:"Schiphol</a:t>
            </a:r>
            <a:r>
              <a:rPr lang="en-US" sz="1800" dirty="0"/>
              <a:t>"})</a:t>
            </a:r>
          </a:p>
          <a:p>
            <a:pPr marL="0" indent="0">
              <a:buNone/>
            </a:pPr>
            <a:r>
              <a:rPr lang="en-US" sz="1800" b="1" dirty="0"/>
              <a:t>CREATE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(a)&lt;-[t1:Travel{</a:t>
            </a:r>
            <a:r>
              <a:rPr lang="en-US" sz="1800" dirty="0" err="1"/>
              <a:t>from:"Berlin</a:t>
            </a:r>
            <a:r>
              <a:rPr lang="en-US" sz="1800" dirty="0"/>
              <a:t>", </a:t>
            </a:r>
            <a:r>
              <a:rPr lang="en-US" sz="1800" dirty="0" err="1"/>
              <a:t>dep:time</a:t>
            </a:r>
            <a:r>
              <a:rPr lang="en-US" sz="1800" dirty="0"/>
              <a:t>("13:00")}]-(f1:Flight{code:"12f"}), </a:t>
            </a:r>
          </a:p>
          <a:p>
            <a:pPr marL="0" indent="0">
              <a:buNone/>
            </a:pPr>
            <a:r>
              <a:rPr lang="en-US" sz="1800" dirty="0"/>
              <a:t>	(a)&lt;-[t2:Travel{</a:t>
            </a:r>
            <a:r>
              <a:rPr lang="en-US" sz="1800" dirty="0" err="1"/>
              <a:t>from:"Verona</a:t>
            </a:r>
            <a:r>
              <a:rPr lang="en-US" sz="1800" dirty="0"/>
              <a:t>", </a:t>
            </a:r>
            <a:r>
              <a:rPr lang="en-US" sz="1800" dirty="0" err="1"/>
              <a:t>dep:time</a:t>
            </a:r>
            <a:r>
              <a:rPr lang="en-US" sz="1800" dirty="0"/>
              <a:t>("15:33")}]-(f2:Flight{code:"1245"})</a:t>
            </a:r>
          </a:p>
          <a:p>
            <a:pPr marL="0" indent="0">
              <a:buNone/>
            </a:pPr>
            <a:r>
              <a:rPr lang="en-US" sz="1800" b="1" dirty="0"/>
              <a:t>RETURN</a:t>
            </a:r>
            <a:r>
              <a:rPr lang="en-US" sz="1800" dirty="0"/>
              <a:t> a</a:t>
            </a:r>
          </a:p>
          <a:p>
            <a:pPr marL="0" indent="0">
              <a:buNone/>
            </a:pPr>
            <a:r>
              <a:rPr lang="en-US" sz="1600" i="1" dirty="0"/>
              <a:t>(match an existing node labeled as ‘Airport’ and named as ‘Schiphol’, then create multiple flights that travel to this this airport)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0"/>
              </a:spcBef>
              <a:buSzTx/>
              <a:buNone/>
              <a:defRPr sz="1800" b="1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8241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</a:t>
            </a:r>
            <a:r>
              <a:rPr lang="en-US" sz="2400" dirty="0"/>
              <a:t>Selecting</a:t>
            </a:r>
            <a:r>
              <a:rPr sz="2400" dirty="0"/>
              <a:t> Nodes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457200" y="1012700"/>
            <a:ext cx="7245626" cy="3489726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# assuming you have multiple nodes that have ‘Works’ relationship with other nodes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MATCH</a:t>
            </a:r>
            <a:r>
              <a:rPr lang="en-US" sz="1800" dirty="0"/>
              <a:t> (n)-[:Works]-(m) </a:t>
            </a:r>
            <a:r>
              <a:rPr lang="en-US" sz="1800" b="1" dirty="0"/>
              <a:t>RETURN</a:t>
            </a:r>
            <a:r>
              <a:rPr lang="en-US" sz="1800" dirty="0"/>
              <a:t> n</a:t>
            </a:r>
          </a:p>
          <a:p>
            <a:pPr marL="0" indent="0">
              <a:buNone/>
            </a:pPr>
            <a:r>
              <a:rPr lang="en-US" sz="1600" i="1" dirty="0"/>
              <a:t>(find all nodes that have similar relationships no matter in which direction)</a:t>
            </a:r>
          </a:p>
          <a:p>
            <a:pPr marL="0" indent="0">
              <a:buNone/>
            </a:pPr>
            <a:r>
              <a:rPr lang="en-US" sz="1800" b="1" dirty="0"/>
              <a:t>MATCH</a:t>
            </a:r>
            <a:r>
              <a:rPr lang="en-US" sz="1800" dirty="0"/>
              <a:t> (n)-[:Works]-&gt;(m) </a:t>
            </a:r>
            <a:r>
              <a:rPr lang="en-US" sz="1800" b="1" dirty="0"/>
              <a:t>RETURN</a:t>
            </a:r>
            <a:r>
              <a:rPr lang="en-US" sz="1800" dirty="0"/>
              <a:t> n</a:t>
            </a:r>
          </a:p>
          <a:p>
            <a:pPr marL="0" indent="0">
              <a:buNone/>
            </a:pPr>
            <a:r>
              <a:rPr lang="en-US" sz="1800" i="1" dirty="0"/>
              <a:t>(find all nodes that have similar relationships where the direction is specified from left to right)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MATCH</a:t>
            </a:r>
            <a:r>
              <a:rPr lang="en-US" sz="1800" dirty="0"/>
              <a:t> (n)&lt;-[:Works]-(m) </a:t>
            </a:r>
            <a:r>
              <a:rPr lang="en-US" sz="1800" b="1" dirty="0"/>
              <a:t>RETURN</a:t>
            </a:r>
            <a:r>
              <a:rPr lang="en-US" sz="1800" dirty="0"/>
              <a:t> n </a:t>
            </a:r>
          </a:p>
          <a:p>
            <a:pPr marL="0" indent="0">
              <a:buNone/>
            </a:pPr>
            <a:r>
              <a:rPr lang="en-US" sz="1800" i="1" dirty="0"/>
              <a:t>(find  all nodes that have similar relationships where the direction is specified from right to left)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36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Changing Properties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57199" y="1012700"/>
            <a:ext cx="8229601" cy="2217517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i="1" dirty="0"/>
              <a:t># assuming only one employee with the name ”Andres” exists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SET</a:t>
            </a:r>
            <a:r>
              <a:rPr b="0" dirty="0"/>
              <a:t> </a:t>
            </a:r>
            <a:r>
              <a:rPr lang="en-US" dirty="0" err="1"/>
              <a:t>p</a:t>
            </a:r>
            <a:r>
              <a:rPr b="0" dirty="0" err="1"/>
              <a:t>.</a:t>
            </a:r>
            <a:r>
              <a:rPr lang="en-US" dirty="0" err="1"/>
              <a:t>s</a:t>
            </a:r>
            <a:r>
              <a:rPr b="0" dirty="0" err="1"/>
              <a:t>urname</a:t>
            </a:r>
            <a:r>
              <a:rPr b="0" dirty="0"/>
              <a:t> = 'Taylor'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lang="en-US" dirty="0"/>
              <a:t>p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 node with name ‘Andres’ and set it surname ‘Taylor’)</a:t>
            </a:r>
            <a:br>
              <a:rPr dirty="0"/>
            </a:br>
            <a:r>
              <a:rPr dirty="0"/>
              <a:t>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Delet</a:t>
            </a:r>
            <a:r>
              <a:rPr lang="en-US" sz="2400" dirty="0"/>
              <a:t>ing Nodes</a:t>
            </a:r>
            <a:endParaRPr sz="2400" dirty="0"/>
          </a:p>
        </p:txBody>
      </p:sp>
      <p:sp>
        <p:nvSpPr>
          <p:cNvPr id="242" name="Shape 242"/>
          <p:cNvSpPr>
            <a:spLocks noGrp="1"/>
          </p:cNvSpPr>
          <p:nvPr>
            <p:ph type="body" sz="half" idx="1"/>
          </p:nvPr>
        </p:nvSpPr>
        <p:spPr>
          <a:xfrm>
            <a:off x="457199" y="1012700"/>
            <a:ext cx="8343601" cy="21723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i="1" dirty="0"/>
              <a:t># assuming some nodes labeled as employees with different names exists</a:t>
            </a:r>
            <a:endParaRPr lang="en-US" dirty="0"/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DELETE </a:t>
            </a:r>
            <a:r>
              <a:rPr lang="en-US" dirty="0"/>
              <a:t>p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(delete all </a:t>
            </a:r>
            <a:r>
              <a:rPr lang="en-US" dirty="0"/>
              <a:t>employees</a:t>
            </a:r>
            <a:r>
              <a:rPr dirty="0"/>
              <a:t> with</a:t>
            </a:r>
            <a:r>
              <a:rPr lang="en-US" dirty="0"/>
              <a:t> the</a:t>
            </a:r>
            <a:r>
              <a:rPr dirty="0"/>
              <a:t> name ‘Andres’)	</a:t>
            </a:r>
          </a:p>
        </p:txBody>
      </p:sp>
      <p:sp>
        <p:nvSpPr>
          <p:cNvPr id="243" name="Shape 243"/>
          <p:cNvSpPr/>
          <p:nvPr/>
        </p:nvSpPr>
        <p:spPr>
          <a:xfrm>
            <a:off x="457199" y="3364392"/>
            <a:ext cx="8343601" cy="217170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defRPr sz="1800" b="1"/>
            </a:pPr>
            <a:r>
              <a:rPr lang="en-US" i="1" dirty="0"/>
              <a:t># assuming a node with the name ‘Andres’ exists</a:t>
            </a:r>
            <a:endParaRPr lang="pt" dirty="0"/>
          </a:p>
          <a:p>
            <a:pPr>
              <a:defRPr sz="1800" b="1"/>
            </a:pPr>
            <a:r>
              <a:rPr lang="pt" dirty="0"/>
              <a:t>MATCH </a:t>
            </a:r>
            <a:r>
              <a:rPr lang="en-US" sz="1800" dirty="0"/>
              <a:t>(p: Employee {name: 'Andres’}) </a:t>
            </a:r>
          </a:p>
          <a:p>
            <a:pPr>
              <a:defRPr sz="1800" b="1"/>
            </a:pPr>
            <a:r>
              <a:rPr lang="pt" dirty="0"/>
              <a:t>DETACH DELETE p </a:t>
            </a:r>
          </a:p>
          <a:p>
            <a:pPr marL="342900" indent="-342900" defTabSz="457200">
              <a:defRPr sz="1800" b="1"/>
            </a:pPr>
            <a:r>
              <a:rPr i="1" dirty="0"/>
              <a:t>(</a:t>
            </a:r>
            <a:r>
              <a:rPr lang="en-US" i="1" dirty="0"/>
              <a:t>Delete </a:t>
            </a:r>
            <a:r>
              <a:rPr i="1" dirty="0"/>
              <a:t>all relationships of node with name ‘Andres’)</a:t>
            </a:r>
            <a:endParaRPr sz="32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</a:t>
            </a:r>
            <a:r>
              <a:rPr lang="en-US" sz="2400" dirty="0"/>
              <a:t>Finding Nodes and Matching Patterns</a:t>
            </a:r>
            <a:endParaRPr sz="2400" dirty="0"/>
          </a:p>
        </p:txBody>
      </p:sp>
      <p:sp>
        <p:nvSpPr>
          <p:cNvPr id="246" name="Shape 246"/>
          <p:cNvSpPr>
            <a:spLocks noGrp="1"/>
          </p:cNvSpPr>
          <p:nvPr>
            <p:ph type="body" sz="half" idx="1"/>
          </p:nvPr>
        </p:nvSpPr>
        <p:spPr>
          <a:xfrm>
            <a:off x="457499" y="3243349"/>
            <a:ext cx="8343601" cy="21366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dirty="0"/>
              <a:t># </a:t>
            </a:r>
            <a:r>
              <a:rPr lang="en-US" i="1" dirty="0"/>
              <a:t>assuming the relationship “works” to the node company is created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(</a:t>
            </a:r>
            <a:r>
              <a:rPr lang="en-US" dirty="0"/>
              <a:t>p</a:t>
            </a:r>
            <a:r>
              <a:rPr b="0" dirty="0"/>
              <a:t>: </a:t>
            </a:r>
            <a:r>
              <a:rPr lang="en-US" b="0" dirty="0"/>
              <a:t>Employee) – [</a:t>
            </a:r>
            <a:r>
              <a:rPr lang="en-US" b="0" dirty="0" err="1"/>
              <a:t>w:Works</a:t>
            </a:r>
            <a:r>
              <a:rPr sz="1800" b="0" dirty="0"/>
              <a:t>]-&gt;</a:t>
            </a:r>
            <a:r>
              <a:rPr lang="en-US" sz="1800" b="0" dirty="0"/>
              <a:t> </a:t>
            </a:r>
            <a:r>
              <a:rPr sz="1800" b="0" dirty="0"/>
              <a:t>(</a:t>
            </a:r>
            <a:r>
              <a:rPr lang="en-US" sz="1800" b="1" dirty="0" err="1"/>
              <a:t>c:</a:t>
            </a:r>
            <a:r>
              <a:rPr lang="en-US" sz="1800" dirty="0" err="1"/>
              <a:t>Company</a:t>
            </a:r>
            <a:r>
              <a:rPr lang="en-US" sz="1800" dirty="0"/>
              <a:t>{location: “New York”}</a:t>
            </a:r>
            <a:r>
              <a:rPr sz="1800" b="0" dirty="0"/>
              <a:t>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lang="en-US" b="0" dirty="0" err="1"/>
              <a:t>p</a:t>
            </a:r>
            <a:r>
              <a:rPr b="0" dirty="0" err="1"/>
              <a:t>.name</a:t>
            </a:r>
            <a:r>
              <a:rPr b="0" dirty="0"/>
              <a:t>, </a:t>
            </a:r>
            <a:r>
              <a:rPr lang="en-US" b="0" dirty="0" err="1"/>
              <a:t>c</a:t>
            </a:r>
            <a:r>
              <a:rPr b="0" dirty="0" err="1"/>
              <a:t>.name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all ‘</a:t>
            </a:r>
            <a:r>
              <a:rPr lang="en-US" dirty="0"/>
              <a:t>employees</a:t>
            </a:r>
            <a:r>
              <a:rPr dirty="0"/>
              <a:t>’ </a:t>
            </a:r>
            <a:r>
              <a:rPr lang="en-US" dirty="0"/>
              <a:t>that have a work relationship with a company located in ‘new </a:t>
            </a:r>
            <a:r>
              <a:rPr lang="en-US" dirty="0" err="1"/>
              <a:t>york</a:t>
            </a:r>
            <a:r>
              <a:rPr lang="en-US" dirty="0"/>
              <a:t>’</a:t>
            </a:r>
            <a:r>
              <a:rPr dirty="0"/>
              <a:t>)</a:t>
            </a:r>
          </a:p>
        </p:txBody>
      </p:sp>
      <p:sp>
        <p:nvSpPr>
          <p:cNvPr id="247" name="Shape 247"/>
          <p:cNvSpPr/>
          <p:nvPr/>
        </p:nvSpPr>
        <p:spPr>
          <a:xfrm>
            <a:off x="457200" y="1066209"/>
            <a:ext cx="8343900" cy="18510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lang="en-US" i="1" dirty="0"/>
              <a:t># assuming age property is created</a:t>
            </a:r>
          </a:p>
          <a:p>
            <a:pPr marL="342900" indent="-342900" defTabSz="457200">
              <a:defRPr sz="1800" b="1"/>
            </a:pPr>
            <a:r>
              <a:rPr dirty="0"/>
              <a:t>MATCH 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WHERE</a:t>
            </a:r>
            <a:r>
              <a:rPr b="0" dirty="0"/>
              <a:t> </a:t>
            </a:r>
            <a:r>
              <a:rPr b="0" dirty="0" err="1"/>
              <a:t>p.age</a:t>
            </a:r>
            <a:r>
              <a:rPr b="0" dirty="0"/>
              <a:t> &gt; 18 </a:t>
            </a:r>
            <a:r>
              <a:rPr dirty="0"/>
              <a:t>AND</a:t>
            </a:r>
            <a:r>
              <a:rPr b="0" dirty="0"/>
              <a:t> </a:t>
            </a:r>
            <a:r>
              <a:rPr b="0" dirty="0" err="1"/>
              <a:t>p.age</a:t>
            </a:r>
            <a:r>
              <a:rPr b="0" dirty="0"/>
              <a:t> &lt; 30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b="0" dirty="0" err="1"/>
              <a:t>p.name</a:t>
            </a:r>
            <a:endParaRPr sz="3200" dirty="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rPr dirty="0"/>
              <a:t>(return names of all </a:t>
            </a:r>
            <a:r>
              <a:rPr lang="en-US" dirty="0"/>
              <a:t>employees</a:t>
            </a:r>
            <a:r>
              <a:rPr dirty="0"/>
              <a:t> </a:t>
            </a:r>
            <a:r>
              <a:rPr lang="en-US" dirty="0"/>
              <a:t>between 18 and </a:t>
            </a:r>
            <a:r>
              <a:rPr dirty="0"/>
              <a:t> 30)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</a:t>
            </a:r>
            <a:r>
              <a:rPr lang="en-US" sz="2400" dirty="0"/>
              <a:t>Finding Nodes and Matching Patterns</a:t>
            </a:r>
            <a:endParaRPr sz="2400" dirty="0"/>
          </a:p>
        </p:txBody>
      </p:sp>
      <p:sp>
        <p:nvSpPr>
          <p:cNvPr id="246" name="Shape 246"/>
          <p:cNvSpPr>
            <a:spLocks noGrp="1"/>
          </p:cNvSpPr>
          <p:nvPr>
            <p:ph type="body" sz="half" idx="1"/>
          </p:nvPr>
        </p:nvSpPr>
        <p:spPr>
          <a:xfrm>
            <a:off x="457499" y="3243349"/>
            <a:ext cx="8343601" cy="21366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sz="1800" dirty="0"/>
              <a:t># </a:t>
            </a:r>
            <a:r>
              <a:rPr lang="en-US" sz="1800" i="1" dirty="0"/>
              <a:t>assuming some airport nodes and their relationships to other nodes exists</a:t>
            </a:r>
          </a:p>
          <a:p>
            <a:pPr marL="0" indent="0">
              <a:buNone/>
            </a:pPr>
            <a:r>
              <a:rPr lang="en-US" sz="1800" b="1" dirty="0"/>
              <a:t>MATCH</a:t>
            </a:r>
            <a:r>
              <a:rPr lang="en-US" sz="1800" dirty="0"/>
              <a:t> (</a:t>
            </a:r>
            <a:r>
              <a:rPr lang="en-US" sz="1800" dirty="0" err="1"/>
              <a:t>a:Airport</a:t>
            </a:r>
            <a:r>
              <a:rPr lang="en-US" sz="1800" dirty="0"/>
              <a:t>)-[r]-(m)</a:t>
            </a:r>
          </a:p>
          <a:p>
            <a:pPr marL="0" indent="0">
              <a:buNone/>
            </a:pPr>
            <a:r>
              <a:rPr lang="en-US" sz="1800" b="1" dirty="0"/>
              <a:t>WITH</a:t>
            </a:r>
            <a:r>
              <a:rPr lang="en-US" sz="1800" dirty="0"/>
              <a:t> </a:t>
            </a:r>
            <a:r>
              <a:rPr lang="en-US" sz="1800" dirty="0" err="1"/>
              <a:t>a.name</a:t>
            </a:r>
            <a:r>
              <a:rPr lang="en-US" sz="1800" dirty="0"/>
              <a:t> </a:t>
            </a:r>
            <a:r>
              <a:rPr lang="en-US" sz="1800" b="1" dirty="0"/>
              <a:t>AS</a:t>
            </a:r>
            <a:r>
              <a:rPr lang="en-US" sz="1800" dirty="0"/>
              <a:t> </a:t>
            </a:r>
            <a:r>
              <a:rPr lang="en-US" sz="1800" dirty="0" err="1"/>
              <a:t>airportname</a:t>
            </a:r>
            <a:r>
              <a:rPr lang="en-US" sz="1800" dirty="0"/>
              <a:t>, type(r) </a:t>
            </a:r>
            <a:r>
              <a:rPr lang="en-US" sz="1800" b="1" dirty="0"/>
              <a:t>AS</a:t>
            </a:r>
            <a:r>
              <a:rPr lang="en-US" sz="1800" dirty="0"/>
              <a:t> </a:t>
            </a:r>
            <a:r>
              <a:rPr lang="en-US" sz="1800" dirty="0" err="1"/>
              <a:t>tr</a:t>
            </a:r>
            <a:r>
              <a:rPr lang="en-US" sz="1800" dirty="0"/>
              <a:t> ,count(r) </a:t>
            </a:r>
            <a:r>
              <a:rPr lang="en-US" sz="1800" b="1" dirty="0"/>
              <a:t>AS</a:t>
            </a:r>
            <a:r>
              <a:rPr lang="en-US" sz="1800" dirty="0"/>
              <a:t> </a:t>
            </a:r>
            <a:r>
              <a:rPr lang="en-US" sz="1800" dirty="0" err="1"/>
              <a:t>cnt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WHERE</a:t>
            </a:r>
            <a:r>
              <a:rPr lang="en-US" sz="1800" dirty="0"/>
              <a:t> </a:t>
            </a:r>
            <a:r>
              <a:rPr lang="en-US" sz="1800" dirty="0" err="1"/>
              <a:t>cnt</a:t>
            </a:r>
            <a:r>
              <a:rPr lang="en-US" sz="1800" dirty="0"/>
              <a:t> &gt; 3 and </a:t>
            </a:r>
            <a:r>
              <a:rPr lang="en-US" sz="1800" dirty="0" err="1"/>
              <a:t>cnt</a:t>
            </a:r>
            <a:r>
              <a:rPr lang="en-US" sz="1800" dirty="0"/>
              <a:t> &lt; 10</a:t>
            </a:r>
          </a:p>
          <a:p>
            <a:pPr marL="0" indent="0">
              <a:buNone/>
            </a:pPr>
            <a:r>
              <a:rPr lang="en-US" sz="1800" b="1" dirty="0"/>
              <a:t>RETURN</a:t>
            </a:r>
            <a:r>
              <a:rPr lang="en-US" sz="1800" dirty="0"/>
              <a:t> *</a:t>
            </a:r>
          </a:p>
          <a:p>
            <a:pPr marL="0" indent="0">
              <a:buNone/>
            </a:pPr>
            <a:r>
              <a:rPr lang="en-US" sz="1700" i="1" dirty="0"/>
              <a:t>(Find all airports, their relationships and the number of the relationships of the same type and return only those where the number of relations of the same kind is between 3 and 10)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47" name="Shape 247"/>
          <p:cNvSpPr/>
          <p:nvPr/>
        </p:nvSpPr>
        <p:spPr>
          <a:xfrm>
            <a:off x="457200" y="1066209"/>
            <a:ext cx="8343900" cy="18510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lang="en-US" sz="1800" i="1" dirty="0"/>
              <a:t># assuming some airports with the property size that have relationships to other nodes are created</a:t>
            </a:r>
          </a:p>
          <a:p>
            <a:r>
              <a:rPr lang="en-US" sz="1800" b="1" dirty="0"/>
              <a:t>MATCH</a:t>
            </a:r>
            <a:r>
              <a:rPr lang="en-US" sz="1800" dirty="0"/>
              <a:t>  (</a:t>
            </a:r>
            <a:r>
              <a:rPr lang="en-US" sz="1800" dirty="0" err="1"/>
              <a:t>a:Airport</a:t>
            </a:r>
            <a:r>
              <a:rPr lang="en-US" sz="1800" dirty="0"/>
              <a:t>{</a:t>
            </a:r>
            <a:r>
              <a:rPr lang="en-US" sz="1800" dirty="0" err="1"/>
              <a:t>size:"Medium</a:t>
            </a:r>
            <a:r>
              <a:rPr lang="en-US" sz="1800" dirty="0"/>
              <a:t>"})-[</a:t>
            </a:r>
            <a:r>
              <a:rPr lang="en-US" sz="1800" dirty="0" err="1"/>
              <a:t>i</a:t>
            </a:r>
            <a:r>
              <a:rPr lang="en-US" sz="1800" dirty="0"/>
              <a:t>]-(m)</a:t>
            </a:r>
          </a:p>
          <a:p>
            <a:r>
              <a:rPr lang="en-US" sz="1800" b="1" dirty="0"/>
              <a:t>RETURN</a:t>
            </a:r>
            <a:r>
              <a:rPr lang="en-US" sz="1800" dirty="0"/>
              <a:t> </a:t>
            </a:r>
            <a:r>
              <a:rPr lang="en-US" sz="1800" dirty="0" err="1"/>
              <a:t>a.name</a:t>
            </a:r>
            <a:r>
              <a:rPr lang="en-US" sz="1800" dirty="0"/>
              <a:t>, type(</a:t>
            </a:r>
            <a:r>
              <a:rPr lang="en-US" sz="1800" dirty="0" err="1"/>
              <a:t>i</a:t>
            </a:r>
            <a:r>
              <a:rPr lang="en-US" sz="1800" dirty="0"/>
              <a:t>), count(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rPr lang="en-US" sz="1600" dirty="0"/>
              <a:t>(Find all medium sized airports, their relationships and the number of the relationships of the same type)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1515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Advantages of Relational Databases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 (mostly) </a:t>
            </a:r>
            <a:r>
              <a:rPr dirty="0">
                <a:solidFill>
                  <a:srgbClr val="990000"/>
                </a:solidFill>
              </a:rPr>
              <a:t>standard</a:t>
            </a:r>
            <a:r>
              <a:rPr dirty="0"/>
              <a:t> data model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Many well </a:t>
            </a:r>
            <a:r>
              <a:rPr dirty="0">
                <a:solidFill>
                  <a:srgbClr val="990000"/>
                </a:solidFill>
              </a:rPr>
              <a:t>developed</a:t>
            </a:r>
            <a:r>
              <a:rPr dirty="0"/>
              <a:t>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physical organization of the data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search indexes: hash indexes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query optimization, search operator implementations</a:t>
            </a:r>
            <a:endParaRPr sz="2800" dirty="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Reliable </a:t>
            </a:r>
            <a:r>
              <a:rPr dirty="0">
                <a:solidFill>
                  <a:srgbClr val="990000"/>
                </a:solidFill>
              </a:rPr>
              <a:t>concurrency</a:t>
            </a:r>
            <a:r>
              <a:rPr dirty="0"/>
              <a:t> control (ACID)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transactions</a:t>
            </a:r>
            <a:r>
              <a:rPr dirty="0">
                <a:solidFill>
                  <a:srgbClr val="000000"/>
                </a:solidFill>
              </a:rPr>
              <a:t>: atomicity, consistency, isolation, durability</a:t>
            </a:r>
            <a:endParaRPr sz="2800" dirty="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Many reliable </a:t>
            </a:r>
            <a:r>
              <a:rPr dirty="0">
                <a:solidFill>
                  <a:srgbClr val="990000"/>
                </a:solidFill>
              </a:rPr>
              <a:t>integration</a:t>
            </a:r>
            <a:r>
              <a:rPr dirty="0"/>
              <a:t> mechanisms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“shared database integration” of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dirty="0"/>
              <a:t>Cypher: Queries (2)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half" idx="1"/>
          </p:nvPr>
        </p:nvSpPr>
        <p:spPr>
          <a:xfrm>
            <a:off x="400199" y="1311920"/>
            <a:ext cx="8343601" cy="156510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sz="1800" i="1" dirty="0"/>
              <a:t># assuming the node with the name ‘Andres’ is related through many intermediate nodes to other nodes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endParaRPr lang="en-US" dirty="0"/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(</a:t>
            </a:r>
            <a:r>
              <a:rPr b="0" dirty="0" err="1"/>
              <a:t>andres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'Andres'})-[*1..3]-(</a:t>
            </a:r>
            <a:r>
              <a:rPr lang="en-US" b="0" dirty="0"/>
              <a:t>n</a:t>
            </a:r>
            <a:r>
              <a:rPr b="0" dirty="0"/>
              <a:t>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b="0" dirty="0" err="1"/>
              <a:t>andres</a:t>
            </a:r>
            <a:r>
              <a:rPr b="0" dirty="0"/>
              <a:t>, </a:t>
            </a:r>
            <a:r>
              <a:rPr lang="en-US" b="0" dirty="0"/>
              <a:t>n</a:t>
            </a:r>
            <a:r>
              <a:rPr b="0" dirty="0"/>
              <a:t> 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all </a:t>
            </a:r>
            <a:r>
              <a:rPr lang="en-US" dirty="0"/>
              <a:t>nodes</a:t>
            </a:r>
            <a:r>
              <a:rPr dirty="0"/>
              <a:t> within three hops from ‘Andres’)</a:t>
            </a:r>
          </a:p>
        </p:txBody>
      </p:sp>
      <p:sp>
        <p:nvSpPr>
          <p:cNvPr id="251" name="Shape 251"/>
          <p:cNvSpPr/>
          <p:nvPr/>
        </p:nvSpPr>
        <p:spPr>
          <a:xfrm>
            <a:off x="399900" y="3226281"/>
            <a:ext cx="8343900" cy="230187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lang="en-US" sz="1800" i="1" dirty="0"/>
              <a:t># assuming the node with the name ‘Andres’ is related through different intermediate nodes to the node with the name </a:t>
            </a:r>
            <a:r>
              <a:rPr lang="en-US" sz="1800" i="1"/>
              <a:t>‘David’</a:t>
            </a:r>
            <a:endParaRPr lang="en-US" dirty="0"/>
          </a:p>
          <a:p>
            <a:pPr marL="342900" indent="-342900" defTabSz="457200">
              <a:defRPr sz="1800" b="1"/>
            </a:pPr>
            <a:r>
              <a:rPr dirty="0"/>
              <a:t>MATCH </a:t>
            </a:r>
            <a:r>
              <a:rPr b="0" dirty="0"/>
              <a:t>p=</a:t>
            </a:r>
            <a:r>
              <a:rPr b="0" dirty="0" err="1"/>
              <a:t>shortestPath</a:t>
            </a:r>
            <a:r>
              <a:rPr b="0" dirty="0"/>
              <a:t>(</a:t>
            </a:r>
            <a:endParaRPr sz="3200" dirty="0"/>
          </a:p>
          <a:p>
            <a:pPr marL="342900" indent="-342900" defTabSz="457200">
              <a:defRPr sz="1800"/>
            </a:pPr>
            <a:r>
              <a:rPr dirty="0"/>
              <a:t>  (</a:t>
            </a:r>
            <a:r>
              <a:rPr dirty="0" err="1"/>
              <a:t>andres:</a:t>
            </a:r>
            <a:r>
              <a:rPr lang="en-US" dirty="0" err="1"/>
              <a:t>Employee</a:t>
            </a:r>
            <a:r>
              <a:rPr dirty="0"/>
              <a:t> {name: 'Andres'})-[*]-(</a:t>
            </a:r>
            <a:r>
              <a:rPr dirty="0" err="1"/>
              <a:t>david</a:t>
            </a:r>
            <a:r>
              <a:rPr dirty="0"/>
              <a:t> {</a:t>
            </a:r>
            <a:r>
              <a:rPr dirty="0" err="1"/>
              <a:t>name:'David</a:t>
            </a:r>
            <a:r>
              <a:rPr dirty="0"/>
              <a:t>'})</a:t>
            </a:r>
            <a:endParaRPr sz="3200" dirty="0"/>
          </a:p>
          <a:p>
            <a:pPr marL="342900" indent="-342900" defTabSz="457200">
              <a:defRPr sz="1800"/>
            </a:pPr>
            <a:r>
              <a:rPr dirty="0"/>
              <a:t>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b="0" dirty="0"/>
              <a:t>p ;</a:t>
            </a:r>
            <a:endParaRPr sz="3200" dirty="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rPr dirty="0"/>
              <a:t>(find the shortest connection between ‘Andres’ and ‘David’)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rPr dirty="0"/>
              <a:t>Table translation</a:t>
            </a:r>
          </a:p>
          <a:p>
            <a:pPr marL="0" indent="0" algn="ctr">
              <a:buSzTx/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You cannot translate tables directly.</a:t>
            </a:r>
            <a:endParaRPr u="sng" dirty="0"/>
          </a:p>
          <a:p>
            <a:pPr>
              <a:defRPr sz="2000"/>
            </a:pPr>
            <a:r>
              <a:rPr dirty="0"/>
              <a:t>In a RDBMS you define the structure of the table.</a:t>
            </a:r>
          </a:p>
          <a:p>
            <a:pPr>
              <a:defRPr sz="2000"/>
            </a:pPr>
            <a:r>
              <a:rPr dirty="0"/>
              <a:t>In a Graph DB you insert the data as nodes and you give them a </a:t>
            </a:r>
            <a:r>
              <a:rPr u="sng" dirty="0"/>
              <a:t>type</a:t>
            </a:r>
          </a:p>
          <a:p>
            <a:pPr>
              <a:defRPr sz="2000" u="sng"/>
            </a:pPr>
            <a:endParaRPr u="sng" dirty="0"/>
          </a:p>
          <a:p>
            <a:pPr>
              <a:defRPr sz="2000" u="sng"/>
            </a:pPr>
            <a:endParaRPr u="sng" dirty="0"/>
          </a:p>
          <a:p>
            <a:pPr>
              <a:defRPr sz="2000" u="sng"/>
            </a:pPr>
            <a:endParaRPr u="sng" dirty="0"/>
          </a:p>
          <a:p>
            <a:pPr>
              <a:defRPr sz="2000"/>
            </a:pPr>
            <a:r>
              <a:rPr dirty="0"/>
              <a:t>CREATE (</a:t>
            </a:r>
            <a:r>
              <a:rPr dirty="0" err="1"/>
              <a:t>p:Person</a:t>
            </a:r>
            <a:r>
              <a:rPr dirty="0"/>
              <a:t>{name :‘Jim Raynor’, address:</a:t>
            </a:r>
            <a:r>
              <a:rPr lang="en-US" dirty="0"/>
              <a:t> ’</a:t>
            </a:r>
            <a:r>
              <a:rPr lang="en-US" dirty="0" err="1"/>
              <a:t>Somehwere</a:t>
            </a:r>
            <a:r>
              <a:rPr dirty="0"/>
              <a:t>’</a:t>
            </a:r>
            <a:r>
              <a:rPr lang="en-US" dirty="0"/>
              <a:t> 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job:</a:t>
            </a:r>
            <a:r>
              <a:rPr lang="en-US" dirty="0"/>
              <a:t> </a:t>
            </a:r>
            <a:r>
              <a:rPr dirty="0"/>
              <a:t>’</a:t>
            </a:r>
            <a:r>
              <a:rPr lang="en-US" dirty="0"/>
              <a:t>Detective</a:t>
            </a:r>
            <a:r>
              <a:rPr dirty="0"/>
              <a:t>’,</a:t>
            </a:r>
            <a:r>
              <a:rPr lang="en-US" dirty="0"/>
              <a:t> </a:t>
            </a:r>
            <a:r>
              <a:rPr dirty="0" err="1"/>
              <a:t>married:false</a:t>
            </a:r>
            <a:r>
              <a:rPr dirty="0"/>
              <a:t>})</a:t>
            </a:r>
            <a:br>
              <a:rPr dirty="0"/>
            </a:br>
            <a:r>
              <a:rPr dirty="0"/>
              <a:t>RETURN p;</a:t>
            </a:r>
          </a:p>
        </p:txBody>
      </p:sp>
      <p:pic>
        <p:nvPicPr>
          <p:cNvPr id="257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588" y="2495982"/>
            <a:ext cx="4532196" cy="72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rPr dirty="0"/>
              <a:t>Join table translation</a:t>
            </a:r>
          </a:p>
          <a:p>
            <a:pPr marL="0" indent="0" algn="ctr">
              <a:buSzTx/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a RDBMS you </a:t>
            </a:r>
            <a:r>
              <a:t>model relationship </a:t>
            </a:r>
            <a:r>
              <a:rPr dirty="0"/>
              <a:t>as tables.</a:t>
            </a:r>
          </a:p>
          <a:p>
            <a:pPr>
              <a:defRPr sz="2000"/>
            </a:pPr>
            <a:r>
              <a:rPr dirty="0"/>
              <a:t>The relationship is modelled as data with PK-FK connections.</a:t>
            </a:r>
          </a:p>
          <a:p>
            <a:pPr>
              <a:defRPr sz="2000"/>
            </a:pPr>
            <a:r>
              <a:rPr dirty="0"/>
              <a:t>In a Graph DB you can type the edges and use them as relationships.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3852471" y="2735840"/>
            <a:ext cx="1566473" cy="936885"/>
            <a:chOff x="0" y="0"/>
            <a:chExt cx="1566472" cy="936883"/>
          </a:xfrm>
        </p:grpSpPr>
        <p:sp>
          <p:nvSpPr>
            <p:cNvPr id="260" name="Shape 260"/>
            <p:cNvSpPr/>
            <p:nvPr/>
          </p:nvSpPr>
          <p:spPr>
            <a:xfrm>
              <a:off x="-1" y="0"/>
              <a:ext cx="1566474" cy="93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91617" y="219521"/>
              <a:ext cx="78323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Works for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1066800" y="2803294"/>
            <a:ext cx="1439056" cy="801977"/>
            <a:chOff x="0" y="-1"/>
            <a:chExt cx="1439055" cy="801976"/>
          </a:xfrm>
        </p:grpSpPr>
        <p:sp>
          <p:nvSpPr>
            <p:cNvPr id="263" name="Shape 263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247100"/>
              <a:ext cx="143905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Employee</a:t>
              </a:r>
              <a:endParaRPr dirty="0"/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6695606" y="2803294"/>
            <a:ext cx="1439057" cy="801977"/>
            <a:chOff x="0" y="-1"/>
            <a:chExt cx="1439055" cy="801976"/>
          </a:xfrm>
        </p:grpSpPr>
        <p:sp>
          <p:nvSpPr>
            <p:cNvPr id="266" name="Shape 266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247100"/>
              <a:ext cx="143905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Company</a:t>
              </a:r>
              <a:endParaRPr dirty="0"/>
            </a:p>
          </p:txBody>
        </p:sp>
      </p:grpSp>
      <p:sp>
        <p:nvSpPr>
          <p:cNvPr id="277" name="Shape 277"/>
          <p:cNvSpPr/>
          <p:nvPr/>
        </p:nvSpPr>
        <p:spPr>
          <a:xfrm>
            <a:off x="2510631" y="3204282"/>
            <a:ext cx="13369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423869" y="3204282"/>
            <a:ext cx="12669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115454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sp>
        <p:nvSpPr>
          <p:cNvPr id="272" name="Shape 272"/>
          <p:cNvSpPr/>
          <p:nvPr/>
        </p:nvSpPr>
        <p:spPr>
          <a:xfrm>
            <a:off x="5841167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5418943" y="3676607"/>
            <a:ext cx="1291657" cy="547009"/>
            <a:chOff x="-1" y="-1"/>
            <a:chExt cx="1291656" cy="547008"/>
          </a:xfrm>
        </p:grpSpPr>
        <p:sp>
          <p:nvSpPr>
            <p:cNvPr id="273" name="Shape 273"/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Hours</a:t>
              </a:r>
              <a:endParaRPr dirty="0"/>
            </a:p>
          </p:txBody>
        </p:sp>
      </p:grpSp>
      <p:sp>
        <p:nvSpPr>
          <p:cNvPr id="279" name="Shape 279"/>
          <p:cNvSpPr/>
          <p:nvPr/>
        </p:nvSpPr>
        <p:spPr>
          <a:xfrm>
            <a:off x="5059048" y="3425224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0" name="Group 275">
            <a:extLst>
              <a:ext uri="{FF2B5EF4-FFF2-40B4-BE49-F238E27FC236}">
                <a16:creationId xmlns:a16="http://schemas.microsoft.com/office/drawing/2014/main" id="{928184C5-8BF1-FB4D-AD6F-A69186A63808}"/>
              </a:ext>
            </a:extLst>
          </p:cNvPr>
          <p:cNvGrpSpPr/>
          <p:nvPr/>
        </p:nvGrpSpPr>
        <p:grpSpPr>
          <a:xfrm>
            <a:off x="3062555" y="3796224"/>
            <a:ext cx="1291657" cy="547009"/>
            <a:chOff x="-1" y="-1"/>
            <a:chExt cx="1291656" cy="547008"/>
          </a:xfrm>
        </p:grpSpPr>
        <p:sp>
          <p:nvSpPr>
            <p:cNvPr id="21" name="Shape 273">
              <a:extLst>
                <a:ext uri="{FF2B5EF4-FFF2-40B4-BE49-F238E27FC236}">
                  <a16:creationId xmlns:a16="http://schemas.microsoft.com/office/drawing/2014/main" id="{7474C569-418E-4B46-BF77-330D7C7C008B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" name="Shape 274">
              <a:extLst>
                <a:ext uri="{FF2B5EF4-FFF2-40B4-BE49-F238E27FC236}">
                  <a16:creationId xmlns:a16="http://schemas.microsoft.com/office/drawing/2014/main" id="{1E677F43-EA50-1246-90E5-100D29BE57BD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Position</a:t>
              </a:r>
              <a:endParaRPr dirty="0"/>
            </a:p>
          </p:txBody>
        </p:sp>
      </p:grpSp>
      <p:sp>
        <p:nvSpPr>
          <p:cNvPr id="23" name="Shape 279">
            <a:extLst>
              <a:ext uri="{FF2B5EF4-FFF2-40B4-BE49-F238E27FC236}">
                <a16:creationId xmlns:a16="http://schemas.microsoft.com/office/drawing/2014/main" id="{AE5CB78D-40AF-D948-BCF4-1A5FF36C2575}"/>
              </a:ext>
            </a:extLst>
          </p:cNvPr>
          <p:cNvSpPr/>
          <p:nvPr/>
        </p:nvSpPr>
        <p:spPr>
          <a:xfrm flipH="1">
            <a:off x="3767390" y="3425224"/>
            <a:ext cx="471773" cy="401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4" name="Group 275">
            <a:extLst>
              <a:ext uri="{FF2B5EF4-FFF2-40B4-BE49-F238E27FC236}">
                <a16:creationId xmlns:a16="http://schemas.microsoft.com/office/drawing/2014/main" id="{CE83B9E6-40A9-AA4C-AD15-535E2EA722ED}"/>
              </a:ext>
            </a:extLst>
          </p:cNvPr>
          <p:cNvGrpSpPr/>
          <p:nvPr/>
        </p:nvGrpSpPr>
        <p:grpSpPr>
          <a:xfrm>
            <a:off x="584615" y="3950111"/>
            <a:ext cx="1291657" cy="547009"/>
            <a:chOff x="-1" y="-1"/>
            <a:chExt cx="1291656" cy="547008"/>
          </a:xfrm>
        </p:grpSpPr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8FC13F90-04BE-4248-B523-3794F186E114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E3A4CAC0-2619-824B-92DB-B42D9FAE6258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Name</a:t>
              </a:r>
              <a:endParaRPr dirty="0"/>
            </a:p>
          </p:txBody>
        </p:sp>
      </p:grpSp>
      <p:sp>
        <p:nvSpPr>
          <p:cNvPr id="27" name="Shape 279">
            <a:extLst>
              <a:ext uri="{FF2B5EF4-FFF2-40B4-BE49-F238E27FC236}">
                <a16:creationId xmlns:a16="http://schemas.microsoft.com/office/drawing/2014/main" id="{C1A04F47-21FD-2140-BF7D-D29E96CF3783}"/>
              </a:ext>
            </a:extLst>
          </p:cNvPr>
          <p:cNvSpPr/>
          <p:nvPr/>
        </p:nvSpPr>
        <p:spPr>
          <a:xfrm flipH="1">
            <a:off x="1522347" y="3598631"/>
            <a:ext cx="530780" cy="401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8" name="Group 275">
            <a:extLst>
              <a:ext uri="{FF2B5EF4-FFF2-40B4-BE49-F238E27FC236}">
                <a16:creationId xmlns:a16="http://schemas.microsoft.com/office/drawing/2014/main" id="{907318AB-AE0C-F847-8EEE-D95264FA64C2}"/>
              </a:ext>
            </a:extLst>
          </p:cNvPr>
          <p:cNvGrpSpPr/>
          <p:nvPr/>
        </p:nvGrpSpPr>
        <p:grpSpPr>
          <a:xfrm>
            <a:off x="7441560" y="3855438"/>
            <a:ext cx="1291657" cy="547009"/>
            <a:chOff x="-1" y="-1"/>
            <a:chExt cx="1291656" cy="547008"/>
          </a:xfrm>
        </p:grpSpPr>
        <p:sp>
          <p:nvSpPr>
            <p:cNvPr id="29" name="Shape 273">
              <a:extLst>
                <a:ext uri="{FF2B5EF4-FFF2-40B4-BE49-F238E27FC236}">
                  <a16:creationId xmlns:a16="http://schemas.microsoft.com/office/drawing/2014/main" id="{D34F07C4-66F3-DE48-9E65-11C27E855A1F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" name="Shape 274">
              <a:extLst>
                <a:ext uri="{FF2B5EF4-FFF2-40B4-BE49-F238E27FC236}">
                  <a16:creationId xmlns:a16="http://schemas.microsoft.com/office/drawing/2014/main" id="{FA759C07-6C90-DD40-BCBC-CCBE47945C50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Name</a:t>
              </a:r>
              <a:endParaRPr dirty="0"/>
            </a:p>
          </p:txBody>
        </p:sp>
      </p:grpSp>
      <p:sp>
        <p:nvSpPr>
          <p:cNvPr id="31" name="Shape 279">
            <a:extLst>
              <a:ext uri="{FF2B5EF4-FFF2-40B4-BE49-F238E27FC236}">
                <a16:creationId xmlns:a16="http://schemas.microsoft.com/office/drawing/2014/main" id="{1BE3591B-B1CF-994C-BD0E-A1366CA7FA2F}"/>
              </a:ext>
            </a:extLst>
          </p:cNvPr>
          <p:cNvSpPr/>
          <p:nvPr/>
        </p:nvSpPr>
        <p:spPr>
          <a:xfrm>
            <a:off x="7081665" y="3604055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2" name="Group 275">
            <a:extLst>
              <a:ext uri="{FF2B5EF4-FFF2-40B4-BE49-F238E27FC236}">
                <a16:creationId xmlns:a16="http://schemas.microsoft.com/office/drawing/2014/main" id="{A8FA9816-B9F3-9048-A4C4-6EAA50B8428E}"/>
              </a:ext>
            </a:extLst>
          </p:cNvPr>
          <p:cNvGrpSpPr/>
          <p:nvPr/>
        </p:nvGrpSpPr>
        <p:grpSpPr>
          <a:xfrm>
            <a:off x="7262518" y="4593400"/>
            <a:ext cx="1291657" cy="547009"/>
            <a:chOff x="-1" y="-1"/>
            <a:chExt cx="1291656" cy="547008"/>
          </a:xfrm>
        </p:grpSpPr>
        <p:sp>
          <p:nvSpPr>
            <p:cNvPr id="33" name="Shape 273">
              <a:extLst>
                <a:ext uri="{FF2B5EF4-FFF2-40B4-BE49-F238E27FC236}">
                  <a16:creationId xmlns:a16="http://schemas.microsoft.com/office/drawing/2014/main" id="{9423DA31-444E-0849-ACB8-1AA3593B41CC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" name="Shape 274">
              <a:extLst>
                <a:ext uri="{FF2B5EF4-FFF2-40B4-BE49-F238E27FC236}">
                  <a16:creationId xmlns:a16="http://schemas.microsoft.com/office/drawing/2014/main" id="{6467BB35-465C-BF46-A9DA-31265C42ACAB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Location</a:t>
              </a:r>
              <a:endParaRPr dirty="0"/>
            </a:p>
          </p:txBody>
        </p:sp>
      </p:grpSp>
      <p:sp>
        <p:nvSpPr>
          <p:cNvPr id="35" name="Shape 279">
            <a:extLst>
              <a:ext uri="{FF2B5EF4-FFF2-40B4-BE49-F238E27FC236}">
                <a16:creationId xmlns:a16="http://schemas.microsoft.com/office/drawing/2014/main" id="{3F46CE86-1552-8F4C-92EE-36860587707C}"/>
              </a:ext>
            </a:extLst>
          </p:cNvPr>
          <p:cNvSpPr/>
          <p:nvPr/>
        </p:nvSpPr>
        <p:spPr>
          <a:xfrm>
            <a:off x="7096659" y="3598631"/>
            <a:ext cx="298484" cy="1114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6" name="Group 275">
            <a:extLst>
              <a:ext uri="{FF2B5EF4-FFF2-40B4-BE49-F238E27FC236}">
                <a16:creationId xmlns:a16="http://schemas.microsoft.com/office/drawing/2014/main" id="{79909766-ADAA-6643-85B3-7E5C5B25F73E}"/>
              </a:ext>
            </a:extLst>
          </p:cNvPr>
          <p:cNvGrpSpPr/>
          <p:nvPr/>
        </p:nvGrpSpPr>
        <p:grpSpPr>
          <a:xfrm>
            <a:off x="985668" y="4708398"/>
            <a:ext cx="1291657" cy="547009"/>
            <a:chOff x="-1" y="-1"/>
            <a:chExt cx="1291656" cy="547008"/>
          </a:xfrm>
        </p:grpSpPr>
        <p:sp>
          <p:nvSpPr>
            <p:cNvPr id="37" name="Shape 273">
              <a:extLst>
                <a:ext uri="{FF2B5EF4-FFF2-40B4-BE49-F238E27FC236}">
                  <a16:creationId xmlns:a16="http://schemas.microsoft.com/office/drawing/2014/main" id="{A842CD97-22E4-5347-A9D2-E2F0457A8AFA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" name="Shape 274">
              <a:extLst>
                <a:ext uri="{FF2B5EF4-FFF2-40B4-BE49-F238E27FC236}">
                  <a16:creationId xmlns:a16="http://schemas.microsoft.com/office/drawing/2014/main" id="{8BE49CC3-715A-B64E-80A3-34CF968CA3BF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Position</a:t>
              </a:r>
              <a:endParaRPr dirty="0"/>
            </a:p>
          </p:txBody>
        </p:sp>
      </p:grpSp>
      <p:sp>
        <p:nvSpPr>
          <p:cNvPr id="39" name="Shape 279">
            <a:extLst>
              <a:ext uri="{FF2B5EF4-FFF2-40B4-BE49-F238E27FC236}">
                <a16:creationId xmlns:a16="http://schemas.microsoft.com/office/drawing/2014/main" id="{9D9B9D21-579F-1F45-816D-3F1DBD2FE766}"/>
              </a:ext>
            </a:extLst>
          </p:cNvPr>
          <p:cNvSpPr/>
          <p:nvPr/>
        </p:nvSpPr>
        <p:spPr>
          <a:xfrm flipH="1">
            <a:off x="1956600" y="3579986"/>
            <a:ext cx="118935" cy="119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rPr dirty="0"/>
              <a:t>Guidelines on Data model Transformation (Relational -&gt; graph )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/>
              <a:defRPr sz="1600"/>
            </a:pPr>
            <a:r>
              <a:rPr sz="2000" dirty="0"/>
              <a:t>Each entity table is represented by a label on nodes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Each row in a entity table is a node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Columns on those tables become node properties.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Replace foreign keys with relationships to the other table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Remove data with default values, no need to store those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Indexed column names, might indicate an array property (like email1, email2, email3)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Join tables are transformed into relationships, columns on those tables</a:t>
            </a:r>
            <a:r>
              <a:rPr lang="it-IT" sz="2000" dirty="0"/>
              <a:t> that are not part of the primary key</a:t>
            </a:r>
            <a:r>
              <a:rPr sz="2000" dirty="0"/>
              <a:t> become relationship properties</a:t>
            </a:r>
            <a:endParaRPr lang="en-US" sz="2000" dirty="0"/>
          </a:p>
          <a:p>
            <a:pPr marL="285750" indent="-285750">
              <a:buFont typeface="Arial"/>
              <a:buChar char="•"/>
              <a:defRPr sz="1600"/>
            </a:pPr>
            <a:r>
              <a:rPr lang="en-US" sz="2000" dirty="0"/>
              <a:t>Each relationship which is not binary (ternary, quaternary, …) becomes a node in the graph. All the attributes of the relationship are stored in the node. All entities participating in the relationship are linked to this node.</a:t>
            </a:r>
          </a:p>
          <a:p>
            <a:pPr marL="285750" indent="-285750">
              <a:buFont typeface="Arial"/>
              <a:defRPr sz="1600"/>
            </a:pPr>
            <a:endParaRPr sz="20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NoSQL Databases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038399"/>
            <a:ext cx="8686800" cy="16352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93192" indent="-360426" defTabSz="393192">
              <a:spcBef>
                <a:spcPts val="0"/>
              </a:spcBef>
              <a:buFont typeface="Arial"/>
              <a:buChar char="●"/>
              <a:defRPr sz="2064">
                <a:solidFill>
                  <a:srgbClr val="990000"/>
                </a:solidFill>
              </a:defRPr>
            </a:pPr>
            <a:r>
              <a:rPr sz="2400" dirty="0"/>
              <a:t>What is</a:t>
            </a:r>
            <a:r>
              <a:rPr sz="2400" dirty="0">
                <a:solidFill>
                  <a:srgbClr val="000000"/>
                </a:solidFill>
              </a:rPr>
              <a:t> “NoSQL”?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rPr sz="2400" dirty="0"/>
              <a:t>term used in late 90s for a different type of technology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rPr sz="2400" dirty="0"/>
              <a:t>“Not Only SQL”?</a:t>
            </a:r>
          </a:p>
          <a:p>
            <a:pPr marL="1179576" lvl="2" indent="-294894" defTabSz="393192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064"/>
            </a:pPr>
            <a:r>
              <a:rPr sz="2400" dirty="0"/>
              <a:t>but many RDBMS are also “not just SQL”</a:t>
            </a:r>
          </a:p>
        </p:txBody>
      </p:sp>
      <p:sp>
        <p:nvSpPr>
          <p:cNvPr id="143" name="Shape 143"/>
          <p:cNvSpPr/>
          <p:nvPr/>
        </p:nvSpPr>
        <p:spPr>
          <a:xfrm>
            <a:off x="609599" y="5128424"/>
            <a:ext cx="48468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>
                <a:solidFill>
                  <a:srgbClr val="666666"/>
                </a:solidFill>
              </a:defRPr>
            </a:lvl1pPr>
          </a:lstStyle>
          <a:p>
            <a:r>
              <a:t>[Sadalage &amp; Fowler: NoSQL Distilled, 2012]</a:t>
            </a:r>
          </a:p>
        </p:txBody>
      </p:sp>
      <p:sp>
        <p:nvSpPr>
          <p:cNvPr id="144" name="Shape 144"/>
          <p:cNvSpPr/>
          <p:nvPr/>
        </p:nvSpPr>
        <p:spPr>
          <a:xfrm>
            <a:off x="457200" y="2749364"/>
            <a:ext cx="8686800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2400"/>
            </a:pPr>
            <a:r>
              <a:rPr dirty="0"/>
              <a:t>“NoSQL is an accidental term with no precise definition”</a:t>
            </a:r>
            <a:endParaRPr sz="32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first used</a:t>
            </a:r>
            <a:r>
              <a:rPr dirty="0">
                <a:solidFill>
                  <a:srgbClr val="000000"/>
                </a:solidFill>
              </a:rPr>
              <a:t> at an informal meetup in </a:t>
            </a:r>
            <a:r>
              <a:rPr dirty="0"/>
              <a:t>2009</a:t>
            </a:r>
            <a:r>
              <a:rPr dirty="0">
                <a:solidFill>
                  <a:srgbClr val="000000"/>
                </a:solidFill>
              </a:rPr>
              <a:t> in San Francisco (presentations from Voldemort, Cassandra, </a:t>
            </a:r>
            <a:r>
              <a:rPr dirty="0" err="1">
                <a:solidFill>
                  <a:srgbClr val="000000"/>
                </a:solidFill>
              </a:rPr>
              <a:t>Dynomite</a:t>
            </a:r>
            <a:r>
              <a:rPr dirty="0">
                <a:solidFill>
                  <a:srgbClr val="000000"/>
                </a:solidFill>
              </a:rPr>
              <a:t>,    HBase, </a:t>
            </a:r>
            <a:r>
              <a:rPr dirty="0" err="1">
                <a:solidFill>
                  <a:srgbClr val="000000"/>
                </a:solidFill>
              </a:rPr>
              <a:t>Hypertable</a:t>
            </a:r>
            <a:r>
              <a:rPr dirty="0">
                <a:solidFill>
                  <a:srgbClr val="000000"/>
                </a:solidFill>
              </a:rPr>
              <a:t>, CouchDB, and MongoDB)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2" animBg="1" advAuto="0"/>
      <p:bldP spid="14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NoSQL Databases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457199" y="1038400"/>
            <a:ext cx="8497501" cy="2805599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NoSQL: Database technologies that are (mostly):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Not using</a:t>
            </a:r>
            <a:r>
              <a:rPr dirty="0">
                <a:solidFill>
                  <a:srgbClr val="000000"/>
                </a:solidFill>
              </a:rPr>
              <a:t> the </a:t>
            </a:r>
            <a:r>
              <a:rPr dirty="0"/>
              <a:t>relational</a:t>
            </a:r>
            <a:r>
              <a:rPr dirty="0">
                <a:solidFill>
                  <a:srgbClr val="000000"/>
                </a:solidFill>
              </a:rPr>
              <a:t> model (nor the SQL language)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Designed to run on </a:t>
            </a:r>
            <a:r>
              <a:rPr dirty="0">
                <a:solidFill>
                  <a:srgbClr val="990000"/>
                </a:solidFill>
              </a:rPr>
              <a:t>large clusters </a:t>
            </a:r>
            <a:r>
              <a:rPr dirty="0"/>
              <a:t>(horizontally scalable)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No schema</a:t>
            </a:r>
            <a:r>
              <a:rPr dirty="0">
                <a:solidFill>
                  <a:srgbClr val="000000"/>
                </a:solidFill>
              </a:rPr>
              <a:t> - fields can be freely added to any record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Based on the needs of 21st century web estates</a:t>
            </a:r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endParaRPr lang="en-US" dirty="0"/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r>
              <a:rPr dirty="0"/>
              <a:t>[</a:t>
            </a:r>
            <a:r>
              <a:rPr dirty="0" err="1"/>
              <a:t>Sadalage</a:t>
            </a:r>
            <a:r>
              <a:rPr dirty="0"/>
              <a:t> &amp; Fowler: NoSQL Distilled, 2012]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199" y="3781600"/>
            <a:ext cx="8497501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457200" indent="-419100" defTabSz="457200">
              <a:buClr>
                <a:srgbClr val="000000"/>
              </a:buClr>
              <a:buSzPct val="100000"/>
              <a:buFont typeface="Arial"/>
              <a:buChar char="●"/>
              <a:defRPr sz="2400"/>
            </a:pPr>
            <a:r>
              <a:rPr dirty="0"/>
              <a:t>Other characteristics (often true):</a:t>
            </a:r>
            <a:endParaRPr sz="32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easy </a:t>
            </a:r>
            <a:r>
              <a:rPr dirty="0">
                <a:solidFill>
                  <a:srgbClr val="990000"/>
                </a:solidFill>
              </a:rPr>
              <a:t>replication</a:t>
            </a:r>
            <a:r>
              <a:rPr dirty="0"/>
              <a:t> support (fault-tolerance, query efficiency)</a:t>
            </a:r>
            <a:endParaRPr sz="28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simple</a:t>
            </a:r>
            <a:r>
              <a:rPr dirty="0">
                <a:solidFill>
                  <a:srgbClr val="000000"/>
                </a:solidFill>
              </a:rPr>
              <a:t> API</a:t>
            </a:r>
            <a:endParaRPr sz="28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eventually</a:t>
            </a:r>
            <a:r>
              <a:rPr dirty="0">
                <a:solidFill>
                  <a:srgbClr val="000000"/>
                </a:solidFill>
              </a:rPr>
              <a:t> consistent (not ACID)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/>
            </a:lvl1pPr>
          </a:lstStyle>
          <a:p>
            <a:r>
              <a:t>Four Basic Types of NoSQL Databases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Key-value</a:t>
            </a:r>
            <a:r>
              <a:rPr dirty="0"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Document</a:t>
            </a:r>
            <a:r>
              <a:rPr dirty="0">
                <a:solidFill>
                  <a:srgbClr val="000000"/>
                </a:solidFill>
              </a:rPr>
              <a:t> databases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Column-family</a:t>
            </a:r>
            <a:r>
              <a:rPr dirty="0"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Graph</a:t>
            </a:r>
            <a:r>
              <a:rPr dirty="0">
                <a:solidFill>
                  <a:srgbClr val="000000"/>
                </a:solidFill>
              </a:rPr>
              <a:t> databases</a:t>
            </a:r>
            <a:endParaRPr lang="en-US"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SzTx/>
              <a:buNone/>
              <a:defRPr sz="2400"/>
            </a:pPr>
            <a:r>
              <a:rPr lang="en-US" sz="2000" dirty="0"/>
              <a:t>	</a:t>
            </a:r>
            <a:r>
              <a:rPr lang="en-US" sz="2400" dirty="0"/>
              <a:t>In this course we will discuss only graph databases and document databases in details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Example</a:t>
            </a:r>
          </a:p>
        </p:txBody>
      </p:sp>
      <p:pic>
        <p:nvPicPr>
          <p:cNvPr id="15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875" y="874987"/>
            <a:ext cx="5997356" cy="475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Mission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60501" cy="4542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2400"/>
            </a:pPr>
            <a:r>
              <a:rPr dirty="0"/>
              <a:t>To store </a:t>
            </a:r>
            <a:r>
              <a:rPr dirty="0">
                <a:solidFill>
                  <a:srgbClr val="990000"/>
                </a:solidFill>
              </a:rPr>
              <a:t>entities</a:t>
            </a:r>
            <a:r>
              <a:rPr dirty="0"/>
              <a:t> and </a:t>
            </a:r>
            <a:r>
              <a:rPr dirty="0">
                <a:solidFill>
                  <a:srgbClr val="990000"/>
                </a:solidFill>
              </a:rPr>
              <a:t>relationships</a:t>
            </a:r>
            <a:r>
              <a:rPr dirty="0"/>
              <a:t> between them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Nodes</a:t>
            </a:r>
            <a:r>
              <a:rPr dirty="0">
                <a:solidFill>
                  <a:srgbClr val="000000"/>
                </a:solidFill>
              </a:rPr>
              <a:t> are instances of objects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Nodes have </a:t>
            </a:r>
            <a:r>
              <a:rPr dirty="0">
                <a:solidFill>
                  <a:srgbClr val="990000"/>
                </a:solidFill>
              </a:rPr>
              <a:t>properties</a:t>
            </a:r>
            <a:r>
              <a:rPr dirty="0"/>
              <a:t>,  e.g., name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Edges</a:t>
            </a:r>
            <a:r>
              <a:rPr dirty="0">
                <a:solidFill>
                  <a:srgbClr val="000000"/>
                </a:solidFill>
              </a:rPr>
              <a:t> connect nodes and have </a:t>
            </a:r>
            <a:r>
              <a:rPr dirty="0"/>
              <a:t>directional</a:t>
            </a:r>
            <a:r>
              <a:rPr dirty="0">
                <a:solidFill>
                  <a:srgbClr val="000000"/>
                </a:solidFill>
              </a:rPr>
              <a:t> significance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Edges have </a:t>
            </a:r>
            <a:r>
              <a:rPr dirty="0">
                <a:solidFill>
                  <a:srgbClr val="990000"/>
                </a:solidFill>
              </a:rPr>
              <a:t>types</a:t>
            </a:r>
            <a:r>
              <a:rPr dirty="0"/>
              <a:t> e.g., likes, friend, …</a:t>
            </a:r>
            <a:br>
              <a:rPr dirty="0"/>
            </a:br>
            <a:endParaRPr dirty="0"/>
          </a:p>
          <a:p>
            <a:pPr marL="457200" indent="-419100">
              <a:buFont typeface="Arial"/>
              <a:buChar char="●"/>
              <a:defRPr sz="2400"/>
            </a:pPr>
            <a:r>
              <a:rPr dirty="0"/>
              <a:t>Nodes are organized by </a:t>
            </a:r>
            <a:r>
              <a:rPr dirty="0">
                <a:solidFill>
                  <a:srgbClr val="990000"/>
                </a:solidFill>
              </a:rPr>
              <a:t>relationships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Allow to </a:t>
            </a:r>
            <a:r>
              <a:rPr dirty="0">
                <a:solidFill>
                  <a:srgbClr val="990000"/>
                </a:solidFill>
              </a:rPr>
              <a:t>find</a:t>
            </a:r>
            <a:r>
              <a:rPr dirty="0"/>
              <a:t> interesting </a:t>
            </a:r>
            <a:r>
              <a:rPr dirty="0">
                <a:solidFill>
                  <a:srgbClr val="990000"/>
                </a:solidFill>
              </a:rPr>
              <a:t>patterns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 b="1"/>
            </a:pPr>
            <a:r>
              <a:rPr dirty="0"/>
              <a:t>example:</a:t>
            </a:r>
            <a:r>
              <a:rPr b="0" dirty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2267</Words>
  <Application>Microsoft Macintosh PowerPoint</Application>
  <PresentationFormat>On-screen Show (16:10)</PresentationFormat>
  <Paragraphs>376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Trebuchet MS</vt:lpstr>
      <vt:lpstr>Wingdings</vt:lpstr>
      <vt:lpstr>Office Theme</vt:lpstr>
      <vt:lpstr>NoSQL and Graph Databases: Principles</vt:lpstr>
      <vt:lpstr>Agenda</vt:lpstr>
      <vt:lpstr>RDBMS recap</vt:lpstr>
      <vt:lpstr>Advantages of Relational Databases</vt:lpstr>
      <vt:lpstr>NoSQL Databases</vt:lpstr>
      <vt:lpstr>NoSQL Databases..</vt:lpstr>
      <vt:lpstr>Four Basic Types of NoSQL Databases</vt:lpstr>
      <vt:lpstr>Graph Databases: Example</vt:lpstr>
      <vt:lpstr>Graph Databases: Mission</vt:lpstr>
      <vt:lpstr>Basic Characteristics</vt:lpstr>
      <vt:lpstr>Relationship Properties: Example</vt:lpstr>
      <vt:lpstr>A Bit of a Theory</vt:lpstr>
      <vt:lpstr>Data Structure: Adjacency Matrix</vt:lpstr>
      <vt:lpstr>Adjacency Matrix: Example</vt:lpstr>
      <vt:lpstr>Adjacency Matrix: Example</vt:lpstr>
      <vt:lpstr>Data Structure: Adjacency List</vt:lpstr>
      <vt:lpstr>Adjacency List: Example</vt:lpstr>
      <vt:lpstr>Adjacency List: Example</vt:lpstr>
      <vt:lpstr>Graphs Relationships</vt:lpstr>
      <vt:lpstr>Graphs Relationships..</vt:lpstr>
      <vt:lpstr>Neo4j: Data Model</vt:lpstr>
      <vt:lpstr>Data Model: Relationships</vt:lpstr>
      <vt:lpstr>Data Model: Properties</vt:lpstr>
      <vt:lpstr>Graphs (Neo4j) vs. RDBMS</vt:lpstr>
      <vt:lpstr>Graphs (Neo4j) vs. RDBMS (2)</vt:lpstr>
      <vt:lpstr>Graphs (Neo4j) vs. RDBMS (2)</vt:lpstr>
      <vt:lpstr>Graph DBs: Suitable Use Cases</vt:lpstr>
      <vt:lpstr>Graph DBs: When Not to Use</vt:lpstr>
      <vt:lpstr>Neo4j: Basic Info</vt:lpstr>
      <vt:lpstr>Neo4j in Server mode</vt:lpstr>
      <vt:lpstr>Cypher:  Common Clauses</vt:lpstr>
      <vt:lpstr>Cypher: Creating Nodes</vt:lpstr>
      <vt:lpstr>Cypher: Creating Nodes</vt:lpstr>
      <vt:lpstr>Cypher: Creating Nodes</vt:lpstr>
      <vt:lpstr>Cypher: Selecting Nodes</vt:lpstr>
      <vt:lpstr>Cypher: Changing Properties</vt:lpstr>
      <vt:lpstr>Cypher: Deleting Nodes</vt:lpstr>
      <vt:lpstr>Cypher: Finding Nodes and Matching Patterns</vt:lpstr>
      <vt:lpstr>Cypher: Finding Nodes and Matching Patterns</vt:lpstr>
      <vt:lpstr>Cypher: Queries (2)</vt:lpstr>
      <vt:lpstr>PowerPoint Presentation</vt:lpstr>
      <vt:lpstr>PowerPoint Presentation</vt:lpstr>
      <vt:lpstr>Guidelines on Data model Transformation (Relational -&gt; graph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Graph Databases: Principles</dc:title>
  <cp:lastModifiedBy>Omar, A. (Ahmad)</cp:lastModifiedBy>
  <cp:revision>194</cp:revision>
  <dcterms:modified xsi:type="dcterms:W3CDTF">2019-01-15T17:00:01Z</dcterms:modified>
</cp:coreProperties>
</file>