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1" r:id="rId5"/>
    <p:sldId id="277" r:id="rId6"/>
    <p:sldId id="272" r:id="rId7"/>
    <p:sldId id="273" r:id="rId8"/>
    <p:sldId id="276" r:id="rId9"/>
    <p:sldId id="274" r:id="rId10"/>
    <p:sldId id="270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1" d="100"/>
          <a:sy n="101" d="100"/>
        </p:scale>
        <p:origin x="18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EDD8-39F8-D449-BB0F-7DE7A68CE7A4}" type="datetimeFigureOut">
              <a:rPr lang="ru-RU" smtClean="0"/>
              <a:t>17.11.17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C4CE-F9BA-764A-ADB9-8DEC9A6F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67" y="2001092"/>
            <a:ext cx="84750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363" y="2192858"/>
            <a:ext cx="6318884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467" y="2639949"/>
            <a:ext cx="842708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www.hse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35" y="-25397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415" y="2752851"/>
            <a:ext cx="732790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588" algn="ctr">
              <a:spcBef>
                <a:spcPts val="105"/>
              </a:spcBef>
            </a:pPr>
            <a:r>
              <a:rPr lang="ru-RU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Мобильное приложение для молодой </a:t>
            </a:r>
            <a:r>
              <a:rPr lang="ru-RU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мамы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Mobile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Application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Young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endParaRPr sz="2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925" y="4441697"/>
            <a:ext cx="5770880" cy="1295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1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Студент: </a:t>
            </a:r>
            <a:r>
              <a:rPr lang="ru-RU"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Репина А.А.</a:t>
            </a:r>
          </a:p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25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Группа</a:t>
            </a:r>
            <a:r>
              <a:rPr sz="1800" spc="-2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80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БПИ143</a:t>
            </a:r>
            <a:endParaRPr sz="1800" dirty="0">
              <a:latin typeface="Arial" charset="0"/>
              <a:ea typeface="Arial" charset="0"/>
              <a:cs typeface="Arial" charset="0"/>
            </a:endParaRPr>
          </a:p>
          <a:p>
            <a:pPr marL="12700" marR="5080" algn="ctr">
              <a:spcBef>
                <a:spcPts val="430"/>
              </a:spcBef>
            </a:pPr>
            <a:r>
              <a:rPr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Научный </a:t>
            </a:r>
            <a:r>
              <a:rPr sz="1800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руководитель: </a:t>
            </a:r>
            <a:r>
              <a:rPr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к.т.н.,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доцент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 департамента программной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инженерии</a:t>
            </a:r>
            <a:r>
              <a:rPr lang="en-US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ФКН, </a:t>
            </a:r>
            <a:r>
              <a:rPr lang="ru-RU" spc="-20" dirty="0" err="1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Ахметсафина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Р.З.</a:t>
            </a:r>
            <a:endParaRPr spc="-20" dirty="0">
              <a:solidFill>
                <a:srgbClr val="0000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6475272"/>
            <a:ext cx="1951355" cy="294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20000"/>
              </a:lnSpc>
              <a:spcBef>
                <a:spcPts val="100"/>
              </a:spcBef>
            </a:pP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Высшая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школа экономики, Москва, 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201</a:t>
            </a:r>
            <a:r>
              <a:rPr lang="ru-RU" sz="800" spc="-5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www.hse.ru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479"/>
            <a:ext cx="9144000" cy="64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0557" y="4461764"/>
            <a:ext cx="326136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101000, </a:t>
            </a:r>
            <a:r>
              <a:rPr sz="1200" spc="-10" dirty="0">
                <a:solidFill>
                  <a:srgbClr val="003E82"/>
                </a:solidFill>
                <a:latin typeface="Arial"/>
                <a:cs typeface="Arial"/>
              </a:rPr>
              <a:t>Россия,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Москва,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Мясницкая </a:t>
            </a:r>
            <a:r>
              <a:rPr sz="1200" spc="-15" dirty="0">
                <a:solidFill>
                  <a:srgbClr val="003E82"/>
                </a:solidFill>
                <a:latin typeface="Arial"/>
                <a:cs typeface="Arial"/>
              </a:rPr>
              <a:t>ул.,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д.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20  </a:t>
            </a:r>
            <a:r>
              <a:rPr sz="1200" spc="-25" dirty="0">
                <a:solidFill>
                  <a:srgbClr val="003E82"/>
                </a:solidFill>
                <a:latin typeface="Arial"/>
                <a:cs typeface="Arial"/>
              </a:rPr>
              <a:t>Тел.: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(495)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621-7983,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факс: (495)</a:t>
            </a:r>
            <a:r>
              <a:rPr sz="1200" spc="-6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628-7931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1200" spc="-15" dirty="0">
                <a:solidFill>
                  <a:srgbClr val="003E82"/>
                </a:solidFill>
                <a:latin typeface="Arial"/>
                <a:cs typeface="Arial"/>
                <a:hlinkClick r:id="rId3"/>
              </a:rPr>
              <a:t>www.hse.ru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 smtClean="0">
                <a:solidFill>
                  <a:srgbClr val="FFFFFF"/>
                </a:solidFill>
              </a:rPr>
              <a:t>Актуальность </a:t>
            </a:r>
            <a:r>
              <a:rPr lang="ru-RU" kern="0" spc="-10" dirty="0" smtClean="0">
                <a:solidFill>
                  <a:srgbClr val="FFFFFF"/>
                </a:solidFill>
              </a:rPr>
              <a:t>задач</a:t>
            </a:r>
            <a:r>
              <a:rPr lang="ru-RU" kern="0" spc="-10" dirty="0">
                <a:solidFill>
                  <a:srgbClr val="FFFFFF"/>
                </a:solidFill>
              </a:rPr>
              <a:t>и</a:t>
            </a:r>
            <a:endParaRPr lang="ru-RU" kern="0" dirty="0"/>
          </a:p>
        </p:txBody>
      </p:sp>
      <p:sp>
        <p:nvSpPr>
          <p:cNvPr id="21" name="object 5"/>
          <p:cNvSpPr txBox="1"/>
          <p:nvPr/>
        </p:nvSpPr>
        <p:spPr>
          <a:xfrm>
            <a:off x="300938" y="1505152"/>
            <a:ext cx="8004861" cy="1798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Здоровье новорожденного также важно как и здоровье молодой мамы. Слежение за показателями в режиме реального времени позволяет осуществлять контроль текущего состояния с использованием носимого устройства. Данные проанализированы и хранятся не разрознено, а в одном месте.</a:t>
            </a:r>
          </a:p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16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>
                <a:solidFill>
                  <a:srgbClr val="FFFFFF"/>
                </a:solidFill>
              </a:rPr>
              <a:t>С</a:t>
            </a:r>
            <a:r>
              <a:rPr lang="ru-RU" kern="0" spc="-10" dirty="0" smtClean="0">
                <a:solidFill>
                  <a:srgbClr val="FFFFFF"/>
                </a:solidFill>
              </a:rPr>
              <a:t>уществующие</a:t>
            </a:r>
            <a:r>
              <a:rPr lang="ru-RU" kern="0" spc="-70" dirty="0" smtClean="0">
                <a:solidFill>
                  <a:srgbClr val="FFFFFF"/>
                </a:solidFill>
              </a:rPr>
              <a:t> </a:t>
            </a:r>
            <a:r>
              <a:rPr lang="ru-RU" kern="0" spc="-5" dirty="0" smtClean="0">
                <a:solidFill>
                  <a:srgbClr val="FFFFFF"/>
                </a:solidFill>
              </a:rPr>
              <a:t>решения</a:t>
            </a:r>
            <a:endParaRPr lang="ru-RU" kern="0" dirty="0"/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95341"/>
              </p:ext>
            </p:extLst>
          </p:nvPr>
        </p:nvGraphicFramePr>
        <p:xfrm>
          <a:off x="334468" y="1447800"/>
          <a:ext cx="8276131" cy="4733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296"/>
                <a:gridCol w="894402"/>
                <a:gridCol w="994534"/>
                <a:gridCol w="1447570"/>
                <a:gridCol w="989675"/>
                <a:gridCol w="903149"/>
                <a:gridCol w="1179251"/>
                <a:gridCol w="1039254"/>
              </a:tblGrid>
              <a:tr h="121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Цена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ребенка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взрослого(мамы)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Аналитика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собранных данных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Сбор данных с </a:t>
                      </a: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wearable</a:t>
                      </a: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устройств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Стабильность работы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Расписание</a:t>
                      </a:r>
                    </a:p>
                  </a:txBody>
                  <a:tcPr marL="25577" marR="25577" marT="0" marB="0" anchor="ctr"/>
                </a:tc>
              </a:tr>
              <a:tr h="557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Kit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Дневник ребенка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Бейби Коннект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159 Android / 379 IOS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 родился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149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FirstYear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+/-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173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 Fit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347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ВКР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бесценно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17329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</a:rPr>
              <a:t>Цели </a:t>
            </a:r>
            <a:r>
              <a:rPr sz="2000" dirty="0">
                <a:solidFill>
                  <a:srgbClr val="FFFFFF"/>
                </a:solidFill>
              </a:rPr>
              <a:t>и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задачи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6179" y="1422602"/>
            <a:ext cx="8427085" cy="473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 smtClean="0">
                <a:latin typeface="Arial" charset="0"/>
                <a:ea typeface="Arial" charset="0"/>
                <a:cs typeface="Arial" charset="0"/>
              </a:rPr>
              <a:t>Цел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ь:</a:t>
            </a:r>
            <a:endParaRPr b="1" dirty="0">
              <a:latin typeface="Arial" charset="0"/>
              <a:ea typeface="Arial" charset="0"/>
              <a:cs typeface="Arial" charset="0"/>
            </a:endParaRPr>
          </a:p>
          <a:p>
            <a:pPr marL="12700" marR="5080">
              <a:spcBef>
                <a:spcPts val="95"/>
              </a:spcBef>
            </a:pPr>
            <a:r>
              <a:rPr lang="ru-RU" sz="1600" spc="-20" dirty="0" smtClean="0">
                <a:latin typeface="Arial" charset="0"/>
                <a:ea typeface="Arial" charset="0"/>
                <a:cs typeface="Arial" charset="0"/>
              </a:rPr>
              <a:t>Разработка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приложения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для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слежения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за здоровьем ребенка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в возрасте от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0 до 12 месяцев и молодой мамы с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использованием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носимых устройств.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5"/>
              </a:spcBef>
            </a:pP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r>
              <a:rPr b="1" spc="-10" dirty="0" smtClean="0">
                <a:latin typeface="Arial" charset="0"/>
                <a:ea typeface="Arial" charset="0"/>
                <a:cs typeface="Arial" charset="0"/>
              </a:rPr>
              <a:t>Задачи</a:t>
            </a:r>
            <a:r>
              <a:rPr lang="ru-RU" b="1" spc="-1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Анализ существующих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решений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Проведение анкетирования для выявления категорий, включаемых в приложение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архитектуры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проекта и создание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структуры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БД</a:t>
            </a:r>
            <a:endParaRPr lang="ru-RU" sz="1600" spc="-5" dirty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структур данных и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алгоритмов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инструментов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разработки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Создание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мобильного приложения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обработка и хранение данных о здоровье матери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обработка и хранение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данных о здоровье ребенка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Получение данных с носимого устройства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Аналитика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данных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здоровья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Разработка технической документации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endParaRPr sz="1600" spc="-1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027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5030535" cy="23077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95166"/>
            <a:ext cx="5945350" cy="2008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10" y="386333"/>
            <a:ext cx="13532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10" y="309744"/>
            <a:ext cx="1353251" cy="137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" y="2028976"/>
            <a:ext cx="8877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85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</a:rPr>
              <a:t>Ожидаемые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40" dirty="0">
                <a:solidFill>
                  <a:srgbClr val="FFFFFF"/>
                </a:solidFill>
              </a:rPr>
              <a:t>результаты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614461" cy="52456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Что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войдет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ru-RU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приложение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b="1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ребенке</a:t>
            </a:r>
            <a:r>
              <a:rPr lang="en-US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Управление информацией о здоровье и развитии ребенка в разных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категориях</a:t>
            </a:r>
            <a:r>
              <a:rPr lang="en-US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Рост и вес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Стул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Симптомы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лекарства, температура, прививки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Зубы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Прогулки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Заметка (Прочее)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маме  (Управление информацией о самочувствии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мамы с помощью носимого устройства)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сожженных калорий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пройденных шагов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Вес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Аналитика данных здоровья для отслеживания динамики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Хранение 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данных удаленно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Система оповещений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276225" indent="-276225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Формирование и отправка отчетов на </a:t>
            </a:r>
            <a:r>
              <a:rPr lang="en-US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e-mail</a:t>
            </a:r>
          </a:p>
          <a:p>
            <a:pPr marL="171450" lvl="0" indent="-171450">
              <a:buFont typeface="Arial" charset="0"/>
              <a:buChar char="•"/>
            </a:pP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400" spc="-1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60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Пути решения </a:t>
            </a:r>
            <a:r>
              <a:rPr sz="2000" spc="-10" dirty="0">
                <a:solidFill>
                  <a:srgbClr val="FFFFFF"/>
                </a:solidFill>
              </a:rPr>
              <a:t>поставленных</a:t>
            </a:r>
            <a:r>
              <a:rPr sz="2000" spc="-114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39" y="1505152"/>
            <a:ext cx="6374765" cy="185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Стеки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технологий, </a:t>
            </a: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тип</a:t>
            </a:r>
            <a:r>
              <a:rPr sz="2000" b="1" spc="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0" dirty="0" smtClean="0">
                <a:solidFill>
                  <a:srgbClr val="003E82"/>
                </a:solidFill>
                <a:latin typeface="Arial"/>
                <a:cs typeface="Arial"/>
              </a:rPr>
              <a:t>приложения</a:t>
            </a:r>
            <a:endParaRPr lang="ru-RU" sz="2000" b="1" spc="-1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spc="-5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</a:t>
            </a:r>
            <a:r>
              <a:rPr lang="ru-RU" sz="1400" spc="-5" dirty="0">
                <a:solidFill>
                  <a:srgbClr val="003E82"/>
                </a:solidFill>
                <a:latin typeface="Arial"/>
                <a:cs typeface="Arial"/>
              </a:rPr>
              <a:t>приложение:</a:t>
            </a:r>
            <a:endParaRPr sz="1400" spc="-5" dirty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400" spc="-5" dirty="0" smtClean="0">
                <a:solidFill>
                  <a:srgbClr val="003E82"/>
                </a:solidFill>
                <a:latin typeface="Arial"/>
                <a:cs typeface="Arial"/>
              </a:rPr>
              <a:t>Язык </a:t>
            </a:r>
            <a:r>
              <a:rPr sz="1400" spc="-5" dirty="0">
                <a:solidFill>
                  <a:srgbClr val="003E82"/>
                </a:solidFill>
                <a:latin typeface="Arial"/>
                <a:cs typeface="Arial"/>
              </a:rPr>
              <a:t>программирования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Java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Отображение аналитики (графиков)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 (https://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appsthatmatter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Хранение данных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Azure + SQLite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Получение данных с браслета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Band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939" y="3780419"/>
            <a:ext cx="3855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Инструменты </a:t>
            </a:r>
            <a:r>
              <a:rPr sz="2000" b="1" dirty="0">
                <a:solidFill>
                  <a:srgbClr val="003E82"/>
                </a:solidFill>
                <a:latin typeface="Arial"/>
                <a:cs typeface="Arial"/>
              </a:rPr>
              <a:t>решения</a:t>
            </a:r>
            <a:r>
              <a:rPr sz="2000" b="1" spc="10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задачи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467" y="4169932"/>
            <a:ext cx="564959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lvl="1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Studio 2.3.3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3401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715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Литература,</a:t>
            </a:r>
            <a:r>
              <a:rPr sz="2000" spc="-9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источники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310245" cy="51302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Источники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по обучению разработке приложений под Android: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startandroid.ru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/ru/.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Busy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Coder's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commonsware.com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/Android/.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Филлипс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Б., Стюарт К., 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Марсикано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К. Android. Программирование для профессионалов. 3-е издание. — СПб.: Питер, 2017. — 688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Bloch. J. Effective Java: Programming Language Guide. — UK.: Addison-Wesley, 2001. — 272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Schildt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H. Java: The Complete Reference, Ninth Edition. — UK.: Oracle Press, 2017. — 1376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Urma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R., Fusco M., Mycroft A. Java 8 &amp; 9 in Action, Second Edition. — UK.: Manning, 2017. — 550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будущих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mama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66.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privivki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vakcinacia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goda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беременности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материнстве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2005-2017.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www.babyblog.ru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Социальная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сеть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www.stranamam.ru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Изучаем данные,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собранные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Xiaomi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год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 //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Крупнейший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IT-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специалистов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Правильная работа с БД в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 // Крупнейший 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 ресурс для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-специалистов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фитнес-браслета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2010-2017.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www.mi.com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miband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Jason W.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Programming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— UK.: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Packt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2017. — 212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Google Android Guidelines: [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 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developer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design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html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sz="12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72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549</Words>
  <Application>Microsoft Macintosh PowerPoint</Application>
  <PresentationFormat>Экран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Office Theme</vt:lpstr>
      <vt:lpstr>Мобильное приложение для молодой мамы Mobile Application for Young Mother</vt:lpstr>
      <vt:lpstr>Презентация PowerPoint</vt:lpstr>
      <vt:lpstr>Презентация PowerPoint</vt:lpstr>
      <vt:lpstr>Цели и задачи</vt:lpstr>
      <vt:lpstr>Анкетирование</vt:lpstr>
      <vt:lpstr>Анкетирование</vt:lpstr>
      <vt:lpstr>Ожидаемые результаты</vt:lpstr>
      <vt:lpstr>Пути решения поставленных задач</vt:lpstr>
      <vt:lpstr>Литература, источники</vt:lpstr>
      <vt:lpstr>Презентация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Репина Анастасия Андреевна</cp:lastModifiedBy>
  <cp:revision>23</cp:revision>
  <dcterms:created xsi:type="dcterms:W3CDTF">2017-10-15T11:45:48Z</dcterms:created>
  <dcterms:modified xsi:type="dcterms:W3CDTF">2017-11-17T18:05:20Z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2017-10-15T00:00:00Z</vt:filetime>
  </property>
</Properties>
</file>