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75" r:id="rId4"/>
    <p:sldId id="271" r:id="rId5"/>
    <p:sldId id="277" r:id="rId6"/>
    <p:sldId id="272" r:id="rId7"/>
    <p:sldId id="278" r:id="rId8"/>
    <p:sldId id="273" r:id="rId9"/>
    <p:sldId id="276" r:id="rId10"/>
    <p:sldId id="274" r:id="rId11"/>
    <p:sldId id="270" r:id="rId12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8975"/>
  </p:normalViewPr>
  <p:slideViewPr>
    <p:cSldViewPr>
      <p:cViewPr varScale="1">
        <p:scale>
          <a:sx n="82" d="100"/>
          <a:sy n="82" d="100"/>
        </p:scale>
        <p:origin x="2384" y="16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0EDD8-39F8-D449-BB0F-7DE7A68CE7A4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5C4CE-F9BA-764A-ADB9-8DEC9A6FF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46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первую очередь стоит обозначить актуальность темы. Всем известно, что первый год жизни для ребенка самый важный, говоря, как о здоровье так и об общем развитии. Именно поэтому родителе всецело отдают свои силы для того, чтобы их малыш рос крепким и здоровым. </a:t>
            </a:r>
            <a:endParaRPr lang="ru-RU" baseline="0" dirty="0" smtClean="0"/>
          </a:p>
          <a:p>
            <a:r>
              <a:rPr lang="ru-RU" baseline="0" dirty="0" smtClean="0"/>
              <a:t>Однако</a:t>
            </a:r>
            <a:r>
              <a:rPr lang="ru-RU" baseline="0" dirty="0" smtClean="0"/>
              <a:t>, стоит отметить, что здоровье молодой мамы столь же важно, как и здоровье </a:t>
            </a:r>
            <a:r>
              <a:rPr lang="ru-RU" baseline="0" dirty="0" smtClean="0"/>
              <a:t>новорожденного. Многие </a:t>
            </a:r>
            <a:r>
              <a:rPr lang="ru-RU" baseline="0" dirty="0" smtClean="0"/>
              <a:t>об этом забывают. Ее организму требуется много сил для того, чтобы восстановиться после беременности. </a:t>
            </a:r>
            <a:endParaRPr lang="ru-RU" baseline="0" dirty="0" smtClean="0"/>
          </a:p>
          <a:p>
            <a:r>
              <a:rPr lang="ru-RU" baseline="0" dirty="0" smtClean="0"/>
              <a:t>Именно </a:t>
            </a:r>
            <a:r>
              <a:rPr lang="ru-RU" baseline="0" dirty="0" smtClean="0"/>
              <a:t>поэтому слежение за показателями здоровья в режиме реального времени с помощью носимых устройств позволит осуществлять контроль ее текущего состояния без ущерба личному времени и станет очень удобным решением, позволяющим в случае каких-либо проблем вовремя сигнализировать об этом. Данные о маме и ребенке будут храниться не разрознено а вместе и с ними можно будет работать в рамках одного приложения, что позволит видеть зависимости между изменением состояния мамы и ее малыша. Также в случае потере телефона или приобретения нового устройства данные, которые предполагается хранить в облаке будут беспроблемно загружены на новый аппарат.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C4CE-F9BA-764A-ADB9-8DEC9A6FF32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217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рамках подготовительной работы очень важным этапом является</a:t>
            </a:r>
            <a:r>
              <a:rPr lang="ru-RU" baseline="0" dirty="0" smtClean="0"/>
              <a:t> анализ существующих решений.</a:t>
            </a:r>
          </a:p>
          <a:p>
            <a:r>
              <a:rPr lang="ru-RU" baseline="0" dirty="0" smtClean="0"/>
              <a:t>Ни одно из исследованных приложений не решает все задачи сразу, что говорит о том, что проблема существует и ее можно решить способом, который предлагаю 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C4CE-F9BA-764A-ADB9-8DEC9A6FF32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51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ходе анкетирования респонденты также отвечали</a:t>
            </a:r>
            <a:r>
              <a:rPr lang="ru-RU" baseline="0" dirty="0" smtClean="0"/>
              <a:t> на вопрос о наличии и использовании носимых устройств в их семье. Большинство ответов было отрицательным, что я интерпретировала как банальное незнание и боязнь новых и простых в использовании технологий, отдавая предпочтение уже устаревшим методам. Родители не подозревают, насколько их здоровье будет удобнее контролировать, если они потратят 700-1000 рублей и скачают приложение, где будут отображены все данные в режиме реального времени.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C4CE-F9BA-764A-ADB9-8DEC9A6FF32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61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4467" y="2001092"/>
            <a:ext cx="8475065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5" dirty="0"/>
              <a:t> </a:t>
            </a:r>
            <a:r>
              <a:rPr spc="-5" dirty="0"/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3E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3E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5" dirty="0"/>
              <a:t> </a:t>
            </a:r>
            <a:r>
              <a:rPr spc="-5" dirty="0"/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3E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5" dirty="0"/>
              <a:t> </a:t>
            </a:r>
            <a:r>
              <a:rPr spc="-5" dirty="0"/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3E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5" dirty="0"/>
              <a:t> </a:t>
            </a:r>
            <a:r>
              <a:rPr spc="-5" dirty="0"/>
              <a:t>2013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5" dirty="0"/>
              <a:t> </a:t>
            </a:r>
            <a:r>
              <a:rPr spc="-5" dirty="0"/>
              <a:t>2013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1363" y="2192858"/>
            <a:ext cx="6318884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3E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4467" y="2639949"/>
            <a:ext cx="8427085" cy="1855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3E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5" dirty="0"/>
              <a:t> </a:t>
            </a:r>
            <a:r>
              <a:rPr spc="-5" dirty="0"/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hyperlink" Target="http://www.hse.ru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635" y="-25397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7415" y="2752851"/>
            <a:ext cx="7327900" cy="13522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588" algn="ctr">
              <a:spcBef>
                <a:spcPts val="105"/>
              </a:spcBef>
            </a:pPr>
            <a:r>
              <a:rPr lang="ru-RU" sz="2900" dirty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Мобильное </a:t>
            </a:r>
            <a:r>
              <a:rPr lang="ru-RU" sz="290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приложение </a:t>
            </a:r>
            <a:r>
              <a:rPr lang="ru-RU" sz="2900" smtClean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ru-RU" sz="2900" smtClean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ru-RU" sz="2900" smtClean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для </a:t>
            </a:r>
            <a:r>
              <a:rPr lang="ru-RU" sz="2900" dirty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молодой </a:t>
            </a:r>
            <a:r>
              <a:rPr lang="ru-RU" sz="2900" dirty="0" smtClean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мамы</a:t>
            </a:r>
            <a:r>
              <a:rPr lang="en-US" sz="2900" dirty="0" smtClean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2900" dirty="0" smtClean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900" dirty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Mobile </a:t>
            </a:r>
            <a:r>
              <a:rPr lang="en-US" sz="2900" dirty="0" smtClean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Application </a:t>
            </a:r>
            <a:r>
              <a:rPr lang="en-US" sz="2900" dirty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2900" dirty="0" smtClean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Young </a:t>
            </a:r>
            <a:r>
              <a:rPr lang="en-US" sz="2900" dirty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lang="en-US" sz="2900" dirty="0" smtClean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other</a:t>
            </a:r>
            <a:endParaRPr sz="29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5925" y="4441697"/>
            <a:ext cx="5770880" cy="1295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064" marR="1653539" algn="ctr">
              <a:lnSpc>
                <a:spcPct val="120100"/>
              </a:lnSpc>
              <a:spcBef>
                <a:spcPts val="100"/>
              </a:spcBef>
            </a:pPr>
            <a:r>
              <a:rPr sz="1800" spc="-15" dirty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Студент: </a:t>
            </a:r>
            <a:r>
              <a:rPr lang="ru-RU" sz="1800" spc="-1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Репина А.А.</a:t>
            </a:r>
          </a:p>
          <a:p>
            <a:pPr marL="1663064" marR="1653539" algn="ctr">
              <a:lnSpc>
                <a:spcPct val="120100"/>
              </a:lnSpc>
              <a:spcBef>
                <a:spcPts val="100"/>
              </a:spcBef>
            </a:pPr>
            <a:r>
              <a:rPr sz="1800" spc="-25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Группа</a:t>
            </a:r>
            <a:r>
              <a:rPr sz="1800" spc="-25" dirty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lang="ru-RU" sz="180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БПИ143</a:t>
            </a:r>
            <a:endParaRPr sz="1800" dirty="0">
              <a:latin typeface="Arial" charset="0"/>
              <a:ea typeface="Arial" charset="0"/>
              <a:cs typeface="Arial" charset="0"/>
            </a:endParaRPr>
          </a:p>
          <a:p>
            <a:pPr marL="12700" marR="5080" algn="ctr">
              <a:spcBef>
                <a:spcPts val="430"/>
              </a:spcBef>
            </a:pPr>
            <a:r>
              <a:rPr sz="1800" spc="-1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Научный </a:t>
            </a:r>
            <a:r>
              <a:rPr sz="1800" spc="-2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руководитель: </a:t>
            </a:r>
            <a:r>
              <a:rPr spc="-20" dirty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к.т.н., </a:t>
            </a:r>
            <a:r>
              <a:rPr lang="ru-RU" spc="-2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доцент</a:t>
            </a:r>
            <a:r>
              <a:rPr lang="ru-RU" spc="-20" dirty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 департамента программной </a:t>
            </a:r>
            <a:r>
              <a:rPr lang="ru-RU" spc="-2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инженерии</a:t>
            </a:r>
            <a:r>
              <a:rPr lang="en-US" spc="-2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pc="-2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ФКН, </a:t>
            </a:r>
            <a:r>
              <a:rPr lang="ru-RU" spc="-20" dirty="0" err="1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Ахметсафина</a:t>
            </a:r>
            <a:r>
              <a:rPr lang="ru-RU" spc="-20" dirty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 Р.З.</a:t>
            </a:r>
            <a:endParaRPr spc="-20" dirty="0">
              <a:solidFill>
                <a:srgbClr val="00006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7402" y="6475272"/>
            <a:ext cx="1951355" cy="294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0565" marR="5080" indent="-698500">
              <a:lnSpc>
                <a:spcPct val="120000"/>
              </a:lnSpc>
              <a:spcBef>
                <a:spcPts val="100"/>
              </a:spcBef>
            </a:pPr>
            <a:r>
              <a:rPr sz="800" dirty="0">
                <a:solidFill>
                  <a:schemeClr val="bg1"/>
                </a:solidFill>
                <a:latin typeface="Arial"/>
                <a:cs typeface="Arial"/>
              </a:rPr>
              <a:t>Высшая </a:t>
            </a:r>
            <a:r>
              <a:rPr sz="800" spc="-5" dirty="0">
                <a:solidFill>
                  <a:schemeClr val="bg1"/>
                </a:solidFill>
                <a:latin typeface="Arial"/>
                <a:cs typeface="Arial"/>
              </a:rPr>
              <a:t>школа экономики, Москва, </a:t>
            </a:r>
            <a:r>
              <a:rPr sz="800" spc="-5" dirty="0" smtClean="0">
                <a:solidFill>
                  <a:schemeClr val="bg1"/>
                </a:solidFill>
                <a:latin typeface="Arial"/>
                <a:cs typeface="Arial"/>
              </a:rPr>
              <a:t>201</a:t>
            </a:r>
            <a:r>
              <a:rPr lang="ru-RU" sz="800" spc="-5" dirty="0" smtClean="0">
                <a:solidFill>
                  <a:schemeClr val="bg1"/>
                </a:solidFill>
                <a:latin typeface="Arial"/>
                <a:cs typeface="Arial"/>
              </a:rPr>
              <a:t>7</a:t>
            </a:r>
            <a:r>
              <a:rPr sz="800" spc="-5" dirty="0" smtClean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800" spc="-10" dirty="0">
                <a:solidFill>
                  <a:schemeClr val="bg1"/>
                </a:solidFill>
                <a:latin typeface="Arial"/>
                <a:cs typeface="Arial"/>
              </a:rPr>
              <a:t>www.hse.ru</a:t>
            </a:r>
            <a:endParaRPr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616" y="386333"/>
            <a:ext cx="4283584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 smtClean="0">
                <a:solidFill>
                  <a:srgbClr val="FFFFFF"/>
                </a:solidFill>
              </a:rPr>
              <a:t>Литература</a:t>
            </a:r>
            <a:r>
              <a:rPr lang="en-US" sz="2000" spc="-10" dirty="0" smtClean="0">
                <a:solidFill>
                  <a:srgbClr val="FFFFFF"/>
                </a:solidFill>
              </a:rPr>
              <a:t> </a:t>
            </a:r>
            <a:r>
              <a:rPr lang="ru-RU" sz="2000" spc="-10" dirty="0" smtClean="0">
                <a:solidFill>
                  <a:srgbClr val="FFFFFF"/>
                </a:solidFill>
              </a:rPr>
              <a:t>и Интернет-</a:t>
            </a:r>
            <a:r>
              <a:rPr sz="2000" spc="-10" dirty="0" smtClean="0">
                <a:solidFill>
                  <a:srgbClr val="FFFFFF"/>
                </a:solidFill>
              </a:rPr>
              <a:t>источники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7568310" y="5619394"/>
            <a:ext cx="377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939" y="1370457"/>
            <a:ext cx="8310245" cy="51918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ru-RU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Изучаем 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данные,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собранные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Xiaomi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Mi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Band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за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год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[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Электронный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ресурс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] //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Крупнейший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в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 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Европе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ресурс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для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IT-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специалистов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Habrahabr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., 2006-20017. URL: https://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habrahabr.ru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/sandbox/103526/. (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Дата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обращения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18.10.2017</a:t>
            </a:r>
            <a:r>
              <a:rPr lang="en-US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).</a:t>
            </a:r>
            <a:endParaRPr lang="ru-RU" sz="1200" dirty="0" smtClean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Правильная 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работа с БД в 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Android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[Электронный ресурс] // Крупнейший в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 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Европе ресурс для 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IT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-специалистов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Habrahabr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., 2006-20017. URL: https://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habrahabr.ru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/sandbox/103526/. (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Дата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обращения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18.10.2017</a:t>
            </a:r>
            <a:r>
              <a:rPr lang="en-US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).</a:t>
            </a:r>
            <a:endParaRPr lang="ru-RU" sz="1200" dirty="0" smtClean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Сайт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для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мам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и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будущих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мам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[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Электронный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ресурс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].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., 2006-2017. URL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http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://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mama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66.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ru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privivki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vakcinacia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do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goda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 (Дата обращения: 18.10.2017</a:t>
            </a:r>
            <a:r>
              <a:rPr lang="ru-RU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Сайт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о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беременности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и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материнстве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[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Электронный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ресурс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].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., 2005-2017. URL: https://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www.babyblog.ru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/. (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Дата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обращения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18.10.2017</a:t>
            </a:r>
            <a:r>
              <a:rPr lang="en-US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).</a:t>
            </a:r>
            <a:endParaRPr lang="ru-RU" sz="1200" dirty="0" smtClean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Сайт 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по обучению разработке приложений под Android: [Электронный ресурс]. М., 2011-2017. URL: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http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://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startandroid.ru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/ru/. (Дата обращения: 18.10.2017</a:t>
            </a:r>
            <a:r>
              <a:rPr lang="ru-RU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).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Сайт </a:t>
            </a:r>
            <a:r>
              <a:rPr lang="ru-RU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сервиса </a:t>
            </a:r>
            <a:r>
              <a:rPr lang="en-US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Firebase</a:t>
            </a:r>
            <a:r>
              <a:rPr lang="ru-RU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[Электронный ресурс]. М., </a:t>
            </a:r>
            <a:r>
              <a:rPr lang="ru-RU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201</a:t>
            </a:r>
            <a:r>
              <a:rPr lang="en-US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ru-RU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-2017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 URL: 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https://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www.firebase.com</a:t>
            </a:r>
            <a:r>
              <a:rPr lang="en-US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ru-RU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 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(Дата обращения: </a:t>
            </a:r>
            <a:r>
              <a:rPr lang="en-US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17</a:t>
            </a:r>
            <a:r>
              <a:rPr lang="ru-RU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.1</a:t>
            </a:r>
            <a:r>
              <a:rPr lang="en-US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ru-RU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.2017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Сайт 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фитнес-браслета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Mi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band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[Электронный ресурс]. 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2010-2017. URL: http://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www.mi.com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en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miband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/. (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Дата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обращения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18.10.2017</a:t>
            </a:r>
            <a:r>
              <a:rPr lang="en-US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).</a:t>
            </a:r>
            <a:endParaRPr lang="ru-RU" sz="1200" dirty="0" smtClean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200" dirty="0" err="1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Социальная</a:t>
            </a:r>
            <a:r>
              <a:rPr lang="en-US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сеть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для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мам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[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Электронный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ресурс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].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., 2009-2017. URL: http://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www.stranamam.ru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/. 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(Дата обращения: 18.10.2017</a:t>
            </a:r>
            <a:r>
              <a:rPr lang="ru-RU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Филлипс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Б., Стюарт К., 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Марсикано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К. Android. Программирование для профессионалов. 3-е издание. — СПб.: Питер, 2017. — 688 с.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Bloch. J. Effective Java: Programming Language Guide. — UK.: Addison-Wesley, 2001. — 272 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</a:t>
            </a:r>
            <a:r>
              <a:rPr lang="en-US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endParaRPr lang="ru-RU" sz="12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Google Android Guidelines: [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Электронный ресурс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].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., 2009-2017. URL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https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://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developer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android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com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design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index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html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 (Дата обращения: 18.10.2017</a:t>
            </a:r>
            <a:r>
              <a:rPr lang="ru-RU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).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Jason W. Android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Database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Programming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 — UK.: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Packt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, 2017. — 212 с</a:t>
            </a:r>
            <a:r>
              <a:rPr lang="ru-RU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endParaRPr lang="ru-RU" sz="12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Schildt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H. Java: The Complete Reference, Ninth Edition. — UK.: Oracle Press, 2017. — 1376 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</a:t>
            </a:r>
            <a:r>
              <a:rPr lang="en-US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endParaRPr lang="ru-RU" sz="12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Busy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Coder's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Guide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to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Android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Development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[Электронный ресурс]. М., 2011-2017. URL: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https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://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commonsware.com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/Android/. (Дата обращения: 18.10.2017).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200" dirty="0" err="1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Urma</a:t>
            </a:r>
            <a:r>
              <a:rPr lang="en-US" sz="12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R., Fusco M., Mycroft A. Java 8 &amp; 9 in Action, Second Edition. — UK.: Manning, 2017. — 550 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endParaRPr lang="ru-RU" sz="12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5"/>
              </a:spcBef>
              <a:buFont typeface="+mj-lt"/>
              <a:buAutoNum type="arabicPeriod"/>
            </a:pPr>
            <a:endParaRPr sz="1250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85729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1479"/>
            <a:ext cx="9144000" cy="6446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40557" y="4461764"/>
            <a:ext cx="3261360" cy="68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20000"/>
              </a:lnSpc>
              <a:spcBef>
                <a:spcPts val="100"/>
              </a:spcBef>
            </a:pPr>
            <a:r>
              <a:rPr sz="1200" spc="-5" dirty="0">
                <a:solidFill>
                  <a:srgbClr val="003E82"/>
                </a:solidFill>
                <a:latin typeface="Arial"/>
                <a:cs typeface="Arial"/>
              </a:rPr>
              <a:t>101000, </a:t>
            </a:r>
            <a:r>
              <a:rPr sz="1200" spc="-10" dirty="0">
                <a:solidFill>
                  <a:srgbClr val="003E82"/>
                </a:solidFill>
                <a:latin typeface="Arial"/>
                <a:cs typeface="Arial"/>
              </a:rPr>
              <a:t>Россия, </a:t>
            </a:r>
            <a:r>
              <a:rPr sz="1200" spc="-5" dirty="0">
                <a:solidFill>
                  <a:srgbClr val="003E82"/>
                </a:solidFill>
                <a:latin typeface="Arial"/>
                <a:cs typeface="Arial"/>
              </a:rPr>
              <a:t>Москва, </a:t>
            </a:r>
            <a:r>
              <a:rPr sz="1200" dirty="0">
                <a:solidFill>
                  <a:srgbClr val="003E82"/>
                </a:solidFill>
                <a:latin typeface="Arial"/>
                <a:cs typeface="Arial"/>
              </a:rPr>
              <a:t>Мясницкая </a:t>
            </a:r>
            <a:r>
              <a:rPr sz="1200" spc="-15" dirty="0">
                <a:solidFill>
                  <a:srgbClr val="003E82"/>
                </a:solidFill>
                <a:latin typeface="Arial"/>
                <a:cs typeface="Arial"/>
              </a:rPr>
              <a:t>ул., </a:t>
            </a:r>
            <a:r>
              <a:rPr sz="1200" spc="-5" dirty="0">
                <a:solidFill>
                  <a:srgbClr val="003E82"/>
                </a:solidFill>
                <a:latin typeface="Arial"/>
                <a:cs typeface="Arial"/>
              </a:rPr>
              <a:t>д. </a:t>
            </a:r>
            <a:r>
              <a:rPr sz="1200" dirty="0">
                <a:solidFill>
                  <a:srgbClr val="003E82"/>
                </a:solidFill>
                <a:latin typeface="Arial"/>
                <a:cs typeface="Arial"/>
              </a:rPr>
              <a:t>20  </a:t>
            </a:r>
            <a:r>
              <a:rPr sz="1200" spc="-25" dirty="0">
                <a:solidFill>
                  <a:srgbClr val="003E82"/>
                </a:solidFill>
                <a:latin typeface="Arial"/>
                <a:cs typeface="Arial"/>
              </a:rPr>
              <a:t>Тел.: </a:t>
            </a:r>
            <a:r>
              <a:rPr sz="1200" dirty="0">
                <a:solidFill>
                  <a:srgbClr val="003E82"/>
                </a:solidFill>
                <a:latin typeface="Arial"/>
                <a:cs typeface="Arial"/>
              </a:rPr>
              <a:t>(495) </a:t>
            </a:r>
            <a:r>
              <a:rPr sz="1200" spc="-5" dirty="0">
                <a:solidFill>
                  <a:srgbClr val="003E82"/>
                </a:solidFill>
                <a:latin typeface="Arial"/>
                <a:cs typeface="Arial"/>
              </a:rPr>
              <a:t>621-7983, </a:t>
            </a:r>
            <a:r>
              <a:rPr sz="1200" dirty="0">
                <a:solidFill>
                  <a:srgbClr val="003E82"/>
                </a:solidFill>
                <a:latin typeface="Arial"/>
                <a:cs typeface="Arial"/>
              </a:rPr>
              <a:t>факс: (495)</a:t>
            </a:r>
            <a:r>
              <a:rPr sz="1200" spc="-65" dirty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E82"/>
                </a:solidFill>
                <a:latin typeface="Arial"/>
                <a:cs typeface="Arial"/>
              </a:rPr>
              <a:t>628-7931</a:t>
            </a:r>
            <a:endParaRPr sz="12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290"/>
              </a:spcBef>
            </a:pPr>
            <a:r>
              <a:rPr sz="1200" spc="-15" dirty="0">
                <a:solidFill>
                  <a:srgbClr val="003E82"/>
                </a:solidFill>
                <a:latin typeface="Arial"/>
                <a:cs typeface="Arial"/>
                <a:hlinkClick r:id="rId3"/>
              </a:rPr>
              <a:t>www.hse.ru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/>
          <p:cNvSpPr txBox="1">
            <a:spLocks/>
          </p:cNvSpPr>
          <p:nvPr/>
        </p:nvSpPr>
        <p:spPr>
          <a:xfrm>
            <a:off x="1507616" y="386333"/>
            <a:ext cx="56953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000" b="0" i="0">
                <a:solidFill>
                  <a:srgbClr val="003E82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ru-RU" kern="0" spc="-5" dirty="0" smtClean="0">
                <a:solidFill>
                  <a:srgbClr val="FFFFFF"/>
                </a:solidFill>
              </a:rPr>
              <a:t>Актуальность </a:t>
            </a:r>
            <a:r>
              <a:rPr lang="ru-RU" kern="0" spc="-10" dirty="0" smtClean="0">
                <a:solidFill>
                  <a:srgbClr val="FFFFFF"/>
                </a:solidFill>
              </a:rPr>
              <a:t>задач</a:t>
            </a:r>
            <a:r>
              <a:rPr lang="ru-RU" kern="0" spc="-10" dirty="0">
                <a:solidFill>
                  <a:srgbClr val="FFFFFF"/>
                </a:solidFill>
              </a:rPr>
              <a:t>и</a:t>
            </a:r>
            <a:endParaRPr lang="ru-RU" kern="0" dirty="0"/>
          </a:p>
        </p:txBody>
      </p:sp>
      <p:sp>
        <p:nvSpPr>
          <p:cNvPr id="21" name="object 5"/>
          <p:cNvSpPr txBox="1"/>
          <p:nvPr/>
        </p:nvSpPr>
        <p:spPr>
          <a:xfrm>
            <a:off x="300938" y="1505152"/>
            <a:ext cx="8462062" cy="24141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18745" indent="-342900" algn="just">
              <a:lnSpc>
                <a:spcPct val="100000"/>
              </a:lnSpc>
              <a:spcBef>
                <a:spcPts val="20"/>
              </a:spcBef>
              <a:buFont typeface="Arial" charset="0"/>
              <a:buChar char="•"/>
            </a:pPr>
            <a:r>
              <a:rPr lang="ru-RU" sz="2000" spc="-5" dirty="0" smtClean="0">
                <a:solidFill>
                  <a:srgbClr val="003E82"/>
                </a:solidFill>
                <a:latin typeface="Arial"/>
                <a:cs typeface="Arial"/>
              </a:rPr>
              <a:t>Здоровье </a:t>
            </a:r>
            <a:r>
              <a:rPr lang="ru-RU" sz="2000" spc="-5" dirty="0">
                <a:solidFill>
                  <a:srgbClr val="003E82"/>
                </a:solidFill>
                <a:latin typeface="Arial"/>
                <a:cs typeface="Arial"/>
              </a:rPr>
              <a:t>молодой мамы </a:t>
            </a:r>
            <a:r>
              <a:rPr lang="ru-RU" sz="2000" spc="-5" dirty="0" smtClean="0">
                <a:solidFill>
                  <a:srgbClr val="003E82"/>
                </a:solidFill>
                <a:latin typeface="Arial"/>
                <a:cs typeface="Arial"/>
              </a:rPr>
              <a:t>также </a:t>
            </a:r>
            <a:r>
              <a:rPr lang="ru-RU" sz="2000" spc="-5" dirty="0">
                <a:solidFill>
                  <a:srgbClr val="003E82"/>
                </a:solidFill>
                <a:latin typeface="Arial"/>
                <a:cs typeface="Arial"/>
              </a:rPr>
              <a:t>важно</a:t>
            </a:r>
            <a:r>
              <a:rPr lang="en-US" sz="2000" spc="-5" dirty="0">
                <a:solidFill>
                  <a:srgbClr val="003E82"/>
                </a:solidFill>
                <a:latin typeface="Arial"/>
                <a:cs typeface="Arial"/>
              </a:rPr>
              <a:t>,</a:t>
            </a:r>
            <a:r>
              <a:rPr lang="ru-RU" sz="2000" spc="-5" dirty="0">
                <a:solidFill>
                  <a:srgbClr val="003E82"/>
                </a:solidFill>
                <a:latin typeface="Arial"/>
                <a:cs typeface="Arial"/>
              </a:rPr>
              <a:t> как и здоровье </a:t>
            </a:r>
            <a:r>
              <a:rPr lang="ru-RU" sz="2000" spc="-5" dirty="0" smtClean="0">
                <a:solidFill>
                  <a:srgbClr val="003E82"/>
                </a:solidFill>
                <a:latin typeface="Arial"/>
                <a:cs typeface="Arial"/>
              </a:rPr>
              <a:t>новорожденного. </a:t>
            </a:r>
          </a:p>
          <a:p>
            <a:pPr marL="355600" marR="118745" indent="-342900" algn="just">
              <a:lnSpc>
                <a:spcPct val="100000"/>
              </a:lnSpc>
              <a:spcBef>
                <a:spcPts val="20"/>
              </a:spcBef>
              <a:buFont typeface="Arial" charset="0"/>
              <a:buChar char="•"/>
            </a:pPr>
            <a:r>
              <a:rPr lang="ru-RU" sz="2000" spc="-5" dirty="0" smtClean="0">
                <a:solidFill>
                  <a:srgbClr val="003E82"/>
                </a:solidFill>
                <a:latin typeface="Arial"/>
                <a:cs typeface="Arial"/>
              </a:rPr>
              <a:t>Слежение за показателями здоровья в режиме реального времени позволяет осуществлять контроль текущего состояния с использованием носимого устройства. </a:t>
            </a:r>
          </a:p>
          <a:p>
            <a:pPr marL="355600" marR="118745" indent="-342900" algn="just">
              <a:lnSpc>
                <a:spcPct val="100000"/>
              </a:lnSpc>
              <a:spcBef>
                <a:spcPts val="20"/>
              </a:spcBef>
              <a:buFont typeface="Arial" charset="0"/>
              <a:buChar char="•"/>
            </a:pPr>
            <a:r>
              <a:rPr lang="ru-RU" sz="2000" spc="-5" dirty="0" smtClean="0">
                <a:solidFill>
                  <a:srgbClr val="003E82"/>
                </a:solidFill>
                <a:latin typeface="Arial"/>
                <a:cs typeface="Arial"/>
              </a:rPr>
              <a:t>Данные проанализированы и хранятся не разрознено, а в одном месте.</a:t>
            </a:r>
          </a:p>
          <a:p>
            <a:pPr marL="12700" marR="118745">
              <a:lnSpc>
                <a:spcPct val="100000"/>
              </a:lnSpc>
              <a:spcBef>
                <a:spcPts val="20"/>
              </a:spcBef>
            </a:pPr>
            <a:r>
              <a:rPr lang="ru-RU" sz="1600" spc="-5" dirty="0" smtClean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7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/>
          <p:cNvSpPr txBox="1">
            <a:spLocks/>
          </p:cNvSpPr>
          <p:nvPr/>
        </p:nvSpPr>
        <p:spPr>
          <a:xfrm>
            <a:off x="1507616" y="386333"/>
            <a:ext cx="56953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000" b="0" i="0">
                <a:solidFill>
                  <a:srgbClr val="003E82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ru-RU" kern="0" spc="-5" dirty="0">
                <a:solidFill>
                  <a:srgbClr val="FFFFFF"/>
                </a:solidFill>
              </a:rPr>
              <a:t>С</a:t>
            </a:r>
            <a:r>
              <a:rPr lang="ru-RU" kern="0" spc="-10" dirty="0" smtClean="0">
                <a:solidFill>
                  <a:srgbClr val="FFFFFF"/>
                </a:solidFill>
              </a:rPr>
              <a:t>уществующие</a:t>
            </a:r>
            <a:r>
              <a:rPr lang="ru-RU" kern="0" spc="-70" dirty="0" smtClean="0">
                <a:solidFill>
                  <a:srgbClr val="FFFFFF"/>
                </a:solidFill>
              </a:rPr>
              <a:t> </a:t>
            </a:r>
            <a:r>
              <a:rPr lang="ru-RU" kern="0" spc="-5" dirty="0" smtClean="0">
                <a:solidFill>
                  <a:srgbClr val="FFFFFF"/>
                </a:solidFill>
              </a:rPr>
              <a:t>решения</a:t>
            </a:r>
            <a:endParaRPr lang="ru-RU" kern="0" dirty="0"/>
          </a:p>
        </p:txBody>
      </p:sp>
      <p:sp>
        <p:nvSpPr>
          <p:cNvPr id="27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95341"/>
              </p:ext>
            </p:extLst>
          </p:nvPr>
        </p:nvGraphicFramePr>
        <p:xfrm>
          <a:off x="334468" y="1447800"/>
          <a:ext cx="8276131" cy="47336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8296"/>
                <a:gridCol w="894402"/>
                <a:gridCol w="994534"/>
                <a:gridCol w="1447570"/>
                <a:gridCol w="989675"/>
                <a:gridCol w="903149"/>
                <a:gridCol w="1179251"/>
                <a:gridCol w="1039254"/>
              </a:tblGrid>
              <a:tr h="1215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ru-RU" sz="12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Цена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Слежение за здоровьем ребенка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Слежение за здоровьем взрослого(мамы)</a:t>
                      </a: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Аналитика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собранных данных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Сбор данных с </a:t>
                      </a: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wearable</a:t>
                      </a: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устройств</a:t>
                      </a: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Стабильность работы</a:t>
                      </a: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Расписание</a:t>
                      </a:r>
                    </a:p>
                  </a:txBody>
                  <a:tcPr marL="25577" marR="25577" marT="0" marB="0" anchor="ctr"/>
                </a:tc>
              </a:tr>
              <a:tr h="5570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Health Kit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free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</a:tr>
              <a:tr h="6945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Дневник ребенка</a:t>
                      </a: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free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</a:tr>
              <a:tr h="6945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Бейби Коннект</a:t>
                      </a: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159 Android / 379 IOS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</a:p>
                  </a:txBody>
                  <a:tcPr marL="25577" marR="25577" marT="0" marB="0" anchor="ctr"/>
                </a:tc>
              </a:tr>
              <a:tr h="5209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Я родился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149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</a:tr>
              <a:tr h="5209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FirstYear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free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+/-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</a:tr>
              <a:tr h="1736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Mi Fit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free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</a:tr>
              <a:tr h="347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ВКР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бесценно</a:t>
                      </a: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33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616" y="386333"/>
            <a:ext cx="173291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FFFFFF"/>
                </a:solidFill>
              </a:rPr>
              <a:t>Цели </a:t>
            </a:r>
            <a:r>
              <a:rPr sz="2000" dirty="0">
                <a:solidFill>
                  <a:srgbClr val="FFFFFF"/>
                </a:solidFill>
              </a:rPr>
              <a:t>и</a:t>
            </a:r>
            <a:r>
              <a:rPr sz="2000" spc="-95" dirty="0">
                <a:solidFill>
                  <a:srgbClr val="FFFFFF"/>
                </a:solidFill>
              </a:rPr>
              <a:t> </a:t>
            </a:r>
            <a:r>
              <a:rPr sz="2000" spc="-10" dirty="0">
                <a:solidFill>
                  <a:srgbClr val="FFFFFF"/>
                </a:solidFill>
              </a:rPr>
              <a:t>задачи</a:t>
            </a:r>
            <a:endParaRPr sz="2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16179" y="1422602"/>
            <a:ext cx="8427085" cy="47352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dirty="0" smtClean="0">
                <a:latin typeface="Arial" charset="0"/>
                <a:ea typeface="Arial" charset="0"/>
                <a:cs typeface="Arial" charset="0"/>
              </a:rPr>
              <a:t>Цел</a:t>
            </a:r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ь:</a:t>
            </a:r>
            <a:endParaRPr b="1" dirty="0">
              <a:latin typeface="Arial" charset="0"/>
              <a:ea typeface="Arial" charset="0"/>
              <a:cs typeface="Arial" charset="0"/>
            </a:endParaRPr>
          </a:p>
          <a:p>
            <a:pPr marL="12700" marR="5080">
              <a:spcBef>
                <a:spcPts val="95"/>
              </a:spcBef>
            </a:pPr>
            <a:r>
              <a:rPr lang="ru-RU" sz="1600" spc="-20" dirty="0" smtClean="0">
                <a:latin typeface="Arial" charset="0"/>
                <a:ea typeface="Arial" charset="0"/>
                <a:cs typeface="Arial" charset="0"/>
              </a:rPr>
              <a:t>Разработка</a:t>
            </a:r>
            <a:r>
              <a:rPr lang="ru-RU" sz="1600" spc="-15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z="1600" spc="-15" dirty="0">
                <a:latin typeface="Arial" charset="0"/>
                <a:ea typeface="Arial" charset="0"/>
                <a:cs typeface="Arial" charset="0"/>
              </a:rPr>
              <a:t>Android </a:t>
            </a:r>
            <a:r>
              <a:rPr lang="ru-RU" sz="1600" spc="-15" dirty="0" smtClean="0">
                <a:latin typeface="Arial" charset="0"/>
                <a:ea typeface="Arial" charset="0"/>
                <a:cs typeface="Arial" charset="0"/>
              </a:rPr>
              <a:t>приложения </a:t>
            </a:r>
            <a:r>
              <a:rPr lang="ru-RU" sz="1600" spc="-15" dirty="0">
                <a:latin typeface="Arial" charset="0"/>
                <a:ea typeface="Arial" charset="0"/>
                <a:cs typeface="Arial" charset="0"/>
              </a:rPr>
              <a:t>для </a:t>
            </a:r>
            <a:r>
              <a:rPr lang="ru-RU" sz="1600" spc="-15" dirty="0" smtClean="0">
                <a:latin typeface="Arial" charset="0"/>
                <a:ea typeface="Arial" charset="0"/>
                <a:cs typeface="Arial" charset="0"/>
              </a:rPr>
              <a:t>слежения </a:t>
            </a:r>
            <a:r>
              <a:rPr lang="ru-RU" sz="1600" spc="-15" dirty="0">
                <a:latin typeface="Arial" charset="0"/>
                <a:ea typeface="Arial" charset="0"/>
                <a:cs typeface="Arial" charset="0"/>
              </a:rPr>
              <a:t>за здоровьем ребенка </a:t>
            </a:r>
            <a:r>
              <a:rPr lang="ru-RU" sz="1600" spc="-15" dirty="0" smtClean="0">
                <a:latin typeface="Arial" charset="0"/>
                <a:ea typeface="Arial" charset="0"/>
                <a:cs typeface="Arial" charset="0"/>
              </a:rPr>
              <a:t>в возрасте от </a:t>
            </a:r>
            <a:r>
              <a:rPr lang="ru-RU" sz="1600" spc="-15" dirty="0">
                <a:latin typeface="Arial" charset="0"/>
                <a:ea typeface="Arial" charset="0"/>
                <a:cs typeface="Arial" charset="0"/>
              </a:rPr>
              <a:t>0 до 12 месяцев и </a:t>
            </a:r>
            <a:r>
              <a:rPr lang="ru-RU" sz="1600" spc="-15" dirty="0" smtClean="0">
                <a:latin typeface="Arial" charset="0"/>
                <a:ea typeface="Arial" charset="0"/>
                <a:cs typeface="Arial" charset="0"/>
              </a:rPr>
              <a:t>здоровьем молодой </a:t>
            </a:r>
            <a:r>
              <a:rPr lang="ru-RU" sz="1600" spc="-15" dirty="0">
                <a:latin typeface="Arial" charset="0"/>
                <a:ea typeface="Arial" charset="0"/>
                <a:cs typeface="Arial" charset="0"/>
              </a:rPr>
              <a:t>мамы с </a:t>
            </a:r>
            <a:r>
              <a:rPr lang="ru-RU" sz="1600" spc="-15" dirty="0" smtClean="0">
                <a:latin typeface="Arial" charset="0"/>
                <a:ea typeface="Arial" charset="0"/>
                <a:cs typeface="Arial" charset="0"/>
              </a:rPr>
              <a:t>использованием </a:t>
            </a:r>
            <a:r>
              <a:rPr lang="ru-RU" sz="1600" spc="-15" dirty="0">
                <a:latin typeface="Arial" charset="0"/>
                <a:ea typeface="Arial" charset="0"/>
                <a:cs typeface="Arial" charset="0"/>
              </a:rPr>
              <a:t>носимых устройств.</a:t>
            </a:r>
            <a:endParaRPr lang="ru-RU" sz="1600" dirty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5"/>
              </a:spcBef>
            </a:pPr>
            <a:endParaRPr sz="1600" dirty="0">
              <a:latin typeface="Arial" charset="0"/>
              <a:ea typeface="Arial" charset="0"/>
              <a:cs typeface="Arial" charset="0"/>
            </a:endParaRPr>
          </a:p>
          <a:p>
            <a:pPr marL="12700"/>
            <a:r>
              <a:rPr b="1" spc="-10" dirty="0" smtClean="0">
                <a:latin typeface="Arial" charset="0"/>
                <a:ea typeface="Arial" charset="0"/>
                <a:cs typeface="Arial" charset="0"/>
              </a:rPr>
              <a:t>Задачи</a:t>
            </a:r>
            <a:r>
              <a:rPr lang="ru-RU" b="1" spc="-10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>
                <a:latin typeface="Arial" charset="0"/>
                <a:ea typeface="Arial" charset="0"/>
                <a:cs typeface="Arial" charset="0"/>
              </a:rPr>
              <a:t>Анализ существующих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решений</a:t>
            </a:r>
            <a:endParaRPr lang="ru-RU" sz="1600" spc="-10" dirty="0" smtClean="0">
              <a:latin typeface="Arial" charset="0"/>
              <a:ea typeface="Arial" charset="0"/>
              <a:cs typeface="Arial" charset="0"/>
            </a:endParaRP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10" dirty="0" smtClean="0">
                <a:latin typeface="Arial" charset="0"/>
                <a:ea typeface="Arial" charset="0"/>
                <a:cs typeface="Arial" charset="0"/>
              </a:rPr>
              <a:t>Проведение анкетирования для выявления категорий, включаемых в приложение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Разработка </a:t>
            </a:r>
            <a:r>
              <a:rPr lang="ru-RU" sz="1600" spc="-5" dirty="0">
                <a:latin typeface="Arial" charset="0"/>
                <a:ea typeface="Arial" charset="0"/>
                <a:cs typeface="Arial" charset="0"/>
              </a:rPr>
              <a:t>архитектуры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проекта и создание </a:t>
            </a:r>
            <a:r>
              <a:rPr lang="ru-RU" sz="1600" spc="-5" dirty="0">
                <a:latin typeface="Arial" charset="0"/>
                <a:ea typeface="Arial" charset="0"/>
                <a:cs typeface="Arial" charset="0"/>
              </a:rPr>
              <a:t>структуры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БД</a:t>
            </a:r>
            <a:endParaRPr lang="ru-RU" sz="1600" spc="-5" dirty="0">
              <a:latin typeface="Arial" charset="0"/>
              <a:ea typeface="Arial" charset="0"/>
              <a:cs typeface="Arial" charset="0"/>
            </a:endParaRP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>
                <a:latin typeface="Arial" charset="0"/>
                <a:ea typeface="Arial" charset="0"/>
                <a:cs typeface="Arial" charset="0"/>
              </a:rPr>
              <a:t>Выбор структур данных и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алгоритмов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>
                <a:latin typeface="Arial" charset="0"/>
                <a:ea typeface="Arial" charset="0"/>
                <a:cs typeface="Arial" charset="0"/>
              </a:rPr>
              <a:t>Выбор инструментов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разработки</a:t>
            </a:r>
            <a:endParaRPr lang="ru-RU" sz="1600" spc="-10" dirty="0" smtClean="0">
              <a:latin typeface="Arial" charset="0"/>
              <a:ea typeface="Arial" charset="0"/>
              <a:cs typeface="Arial" charset="0"/>
            </a:endParaRP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10" dirty="0" smtClean="0">
                <a:latin typeface="Arial" charset="0"/>
                <a:ea typeface="Arial" charset="0"/>
                <a:cs typeface="Arial" charset="0"/>
              </a:rPr>
              <a:t>Создание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мобильного приложения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Ввод, обработка и хранение данных о здоровье матери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Ввод, </a:t>
            </a:r>
            <a:r>
              <a:rPr lang="ru-RU" sz="1600" spc="-5" dirty="0">
                <a:latin typeface="Arial" charset="0"/>
                <a:ea typeface="Arial" charset="0"/>
                <a:cs typeface="Arial" charset="0"/>
              </a:rPr>
              <a:t>обработка и хранение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 данных о здоровье ребенка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Получение данных с носимого устройства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 Аналитика </a:t>
            </a:r>
            <a:r>
              <a:rPr lang="ru-RU" sz="1600" spc="-5" dirty="0">
                <a:latin typeface="Arial" charset="0"/>
                <a:ea typeface="Arial" charset="0"/>
                <a:cs typeface="Arial" charset="0"/>
              </a:rPr>
              <a:t>данных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здоровья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 Разработка технической документации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endParaRPr lang="ru-RU" sz="1600" dirty="0">
              <a:latin typeface="Arial" charset="0"/>
              <a:ea typeface="Arial" charset="0"/>
              <a:cs typeface="Arial" charset="0"/>
            </a:endParaRPr>
          </a:p>
          <a:p>
            <a:pPr marL="12700"/>
            <a:endParaRPr sz="1600" spc="-1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10273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616" y="386333"/>
            <a:ext cx="4190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000" spc="-5" dirty="0" smtClean="0">
                <a:solidFill>
                  <a:srgbClr val="FFFFFF"/>
                </a:solidFill>
              </a:rPr>
              <a:t>Анкетирование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7380858" y="3995166"/>
            <a:ext cx="564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8310" y="5619394"/>
            <a:ext cx="377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t="6604"/>
          <a:stretch/>
        </p:blipFill>
        <p:spPr>
          <a:xfrm>
            <a:off x="152400" y="1600200"/>
            <a:ext cx="5030535" cy="215538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995166"/>
            <a:ext cx="5945350" cy="200845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310" y="386333"/>
            <a:ext cx="1353251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4163" y="1415534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Ребенок</a:t>
            </a:r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208335" y="3672676"/>
            <a:ext cx="166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Молодая мама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93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616" y="386333"/>
            <a:ext cx="4190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000" spc="-5" dirty="0" smtClean="0">
                <a:solidFill>
                  <a:srgbClr val="FFFFFF"/>
                </a:solidFill>
              </a:rPr>
              <a:t>Анкетирование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7380858" y="3995166"/>
            <a:ext cx="564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8310" y="5619394"/>
            <a:ext cx="377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1" y="2028976"/>
            <a:ext cx="8877300" cy="349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88774" y="1905658"/>
            <a:ext cx="363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Использование носимых устройств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98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76400"/>
            <a:ext cx="5798184" cy="4495800"/>
          </a:xfrm>
          <a:prstGeom prst="rect">
            <a:avLst/>
          </a:prstGeom>
        </p:spPr>
      </p:pic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1507616" y="386333"/>
            <a:ext cx="4190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000" spc="-5" dirty="0" smtClean="0">
                <a:solidFill>
                  <a:srgbClr val="FFFFFF"/>
                </a:solidFill>
              </a:rPr>
              <a:t>База данных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4239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616" y="386333"/>
            <a:ext cx="28543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</a:rPr>
              <a:t>Ожидаемые</a:t>
            </a:r>
            <a:r>
              <a:rPr sz="2000" spc="-80" dirty="0">
                <a:solidFill>
                  <a:srgbClr val="FFFFFF"/>
                </a:solidFill>
              </a:rPr>
              <a:t> </a:t>
            </a:r>
            <a:r>
              <a:rPr sz="2000" spc="-40" dirty="0">
                <a:solidFill>
                  <a:srgbClr val="FFFFFF"/>
                </a:solidFill>
              </a:rPr>
              <a:t>результаты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380858" y="3995166"/>
            <a:ext cx="564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939" y="1370457"/>
            <a:ext cx="8614461" cy="52456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b="1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Что</a:t>
            </a:r>
            <a:r>
              <a:rPr lang="en-US" b="1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войдет</a:t>
            </a:r>
            <a:r>
              <a:rPr lang="en-US" b="1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в</a:t>
            </a:r>
            <a:r>
              <a:rPr lang="ru-RU" b="1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Android </a:t>
            </a:r>
            <a:r>
              <a:rPr lang="ru-RU" b="1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приложение</a:t>
            </a:r>
            <a:r>
              <a:rPr lang="en-US" b="1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endParaRPr lang="ru-RU" b="1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Дневник с информацией о </a:t>
            </a:r>
            <a:r>
              <a:rPr lang="ru-RU" sz="14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ребенке</a:t>
            </a:r>
            <a:r>
              <a:rPr lang="en-US" sz="14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(</a:t>
            </a: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Управление информацией о здоровье и развитии ребенка в разных </a:t>
            </a:r>
            <a:r>
              <a:rPr lang="ru-RU" sz="14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категориях</a:t>
            </a:r>
            <a:r>
              <a:rPr lang="en-US" sz="14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r>
              <a:rPr lang="ru-RU" sz="14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endParaRPr lang="ru-RU" sz="14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Рост и вес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4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Питание</a:t>
            </a:r>
            <a:endParaRPr lang="ru-RU" sz="14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ru-RU" sz="14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Сон</a:t>
            </a:r>
            <a:endParaRPr lang="ru-RU" sz="14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ru-RU" sz="14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Стул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4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Симптомы</a:t>
            </a: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, лекарства, температура, прививки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Зубы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4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Прогулки</a:t>
            </a:r>
            <a:endParaRPr lang="ru-RU" sz="14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Заметка (Прочее)</a:t>
            </a:r>
          </a:p>
          <a:p>
            <a:pPr marL="171450" indent="-171450">
              <a:buFont typeface="Arial" charset="0"/>
              <a:buChar char="•"/>
            </a:pP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Дневник с информацией о маме  (Управление информацией о самочувствии </a:t>
            </a:r>
            <a:r>
              <a:rPr lang="ru-RU" sz="14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мамы с помощью носимого устройства)</a:t>
            </a:r>
            <a:endParaRPr lang="ru-RU" sz="14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Питание мамы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Сон мамы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Количество сожженных калорий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Количество пройденных шагов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Вес</a:t>
            </a:r>
          </a:p>
          <a:p>
            <a:pPr marL="276225" indent="-276225">
              <a:buFont typeface="Arial" charset="0"/>
              <a:buChar char="•"/>
            </a:pP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Аналитика данных здоровья для отслеживания динамики</a:t>
            </a:r>
          </a:p>
          <a:p>
            <a:pPr marL="276225" indent="-276225">
              <a:buFont typeface="Arial" charset="0"/>
              <a:buChar char="•"/>
            </a:pPr>
            <a:r>
              <a:rPr lang="ru-RU" sz="14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Хранение </a:t>
            </a: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данных удаленно</a:t>
            </a:r>
          </a:p>
          <a:p>
            <a:pPr marL="276225" indent="-276225">
              <a:buFont typeface="Arial" charset="0"/>
              <a:buChar char="•"/>
            </a:pPr>
            <a:r>
              <a:rPr lang="ru-RU" sz="14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Система оповещений</a:t>
            </a:r>
            <a:endParaRPr lang="ru-RU" sz="14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276225" indent="-276225">
              <a:buFont typeface="Arial" charset="0"/>
              <a:buChar char="•"/>
            </a:pPr>
            <a:r>
              <a:rPr lang="ru-RU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Формирование и отправка отчетов на </a:t>
            </a:r>
            <a:r>
              <a:rPr lang="en-US" sz="14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e-mail</a:t>
            </a:r>
          </a:p>
          <a:p>
            <a:pPr marL="171450" lvl="0" indent="-171450">
              <a:buFont typeface="Arial" charset="0"/>
              <a:buChar char="•"/>
            </a:pPr>
            <a:endParaRPr lang="ru-RU" sz="14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endParaRPr sz="1400" spc="-10" dirty="0" smtClean="0">
              <a:solidFill>
                <a:srgbClr val="003E82"/>
              </a:solidFill>
              <a:latin typeface="Arial"/>
              <a:cs typeface="Arial"/>
            </a:endParaRPr>
          </a:p>
        </p:txBody>
      </p:sp>
      <p:sp>
        <p:nvSpPr>
          <p:cNvPr id="10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9606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616" y="386333"/>
            <a:ext cx="4190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</a:rPr>
              <a:t>Пути решения </a:t>
            </a:r>
            <a:r>
              <a:rPr sz="2000" spc="-10" dirty="0">
                <a:solidFill>
                  <a:srgbClr val="FFFFFF"/>
                </a:solidFill>
              </a:rPr>
              <a:t>поставленных</a:t>
            </a:r>
            <a:r>
              <a:rPr sz="2000" spc="-114" dirty="0">
                <a:solidFill>
                  <a:srgbClr val="FFFFFF"/>
                </a:solidFill>
              </a:rPr>
              <a:t> </a:t>
            </a:r>
            <a:r>
              <a:rPr sz="2000" spc="-10" dirty="0">
                <a:solidFill>
                  <a:srgbClr val="FFFFFF"/>
                </a:solidFill>
              </a:rPr>
              <a:t>задач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380858" y="3995166"/>
            <a:ext cx="564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8310" y="5619394"/>
            <a:ext cx="377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0939" y="1505152"/>
            <a:ext cx="6374765" cy="1854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003E82"/>
                </a:solidFill>
                <a:latin typeface="Arial"/>
                <a:cs typeface="Arial"/>
              </a:rPr>
              <a:t>Стеки </a:t>
            </a:r>
            <a:r>
              <a:rPr sz="2000" b="1" spc="-15" dirty="0">
                <a:solidFill>
                  <a:srgbClr val="003E82"/>
                </a:solidFill>
                <a:latin typeface="Arial"/>
                <a:cs typeface="Arial"/>
              </a:rPr>
              <a:t>технологий, </a:t>
            </a:r>
            <a:r>
              <a:rPr sz="2000" b="1" spc="-10" dirty="0">
                <a:solidFill>
                  <a:srgbClr val="003E82"/>
                </a:solidFill>
                <a:latin typeface="Arial"/>
                <a:cs typeface="Arial"/>
              </a:rPr>
              <a:t>тип</a:t>
            </a:r>
            <a:r>
              <a:rPr sz="2000" b="1" spc="5" dirty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r>
              <a:rPr sz="2000" b="1" spc="-10" dirty="0" smtClean="0">
                <a:solidFill>
                  <a:srgbClr val="003E82"/>
                </a:solidFill>
                <a:latin typeface="Arial"/>
                <a:cs typeface="Arial"/>
              </a:rPr>
              <a:t>приложения</a:t>
            </a:r>
            <a:endParaRPr lang="ru-RU" sz="2000" b="1" spc="-10" dirty="0" smtClean="0">
              <a:solidFill>
                <a:srgbClr val="003E8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1400" spc="-5" dirty="0" smtClean="0">
              <a:solidFill>
                <a:srgbClr val="003E8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Android </a:t>
            </a:r>
            <a:r>
              <a:rPr lang="ru-RU" sz="1400" spc="-5" dirty="0">
                <a:solidFill>
                  <a:srgbClr val="003E82"/>
                </a:solidFill>
                <a:latin typeface="Arial"/>
                <a:cs typeface="Arial"/>
              </a:rPr>
              <a:t>приложение:</a:t>
            </a:r>
            <a:endParaRPr sz="1400" spc="-5" dirty="0">
              <a:solidFill>
                <a:srgbClr val="003E82"/>
              </a:solidFill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sz="1400" spc="-5" dirty="0" smtClean="0">
                <a:solidFill>
                  <a:srgbClr val="003E82"/>
                </a:solidFill>
                <a:latin typeface="Arial"/>
                <a:cs typeface="Arial"/>
              </a:rPr>
              <a:t>Язык </a:t>
            </a:r>
            <a:r>
              <a:rPr sz="1400" spc="-5" dirty="0">
                <a:solidFill>
                  <a:srgbClr val="003E82"/>
                </a:solidFill>
                <a:latin typeface="Arial"/>
                <a:cs typeface="Arial"/>
              </a:rPr>
              <a:t>программирования 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- </a:t>
            </a: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Java</a:t>
            </a:r>
            <a:endParaRPr sz="1400" dirty="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lang="ru-RU" sz="1400" spc="-5" dirty="0" smtClean="0">
                <a:solidFill>
                  <a:srgbClr val="003E82"/>
                </a:solidFill>
                <a:latin typeface="Arial"/>
                <a:cs typeface="Arial"/>
              </a:rPr>
              <a:t>Отображение аналитики (графиков) </a:t>
            </a: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-</a:t>
            </a:r>
            <a:r>
              <a:rPr lang="ru-RU" sz="1400" spc="-5" dirty="0" smtClean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r>
              <a:rPr lang="en-US" sz="1400" spc="-5" dirty="0" err="1" smtClean="0">
                <a:solidFill>
                  <a:srgbClr val="003E82"/>
                </a:solidFill>
                <a:latin typeface="Arial"/>
                <a:cs typeface="Arial"/>
              </a:rPr>
              <a:t>GraphView</a:t>
            </a: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 (https://</a:t>
            </a:r>
            <a:r>
              <a:rPr lang="en-US" sz="1400" spc="-5" dirty="0" err="1" smtClean="0">
                <a:solidFill>
                  <a:srgbClr val="003E82"/>
                </a:solidFill>
                <a:latin typeface="Arial"/>
                <a:cs typeface="Arial"/>
              </a:rPr>
              <a:t>github.com</a:t>
            </a: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/</a:t>
            </a:r>
            <a:r>
              <a:rPr lang="en-US" sz="1400" spc="-5" dirty="0" err="1" smtClean="0">
                <a:solidFill>
                  <a:srgbClr val="003E82"/>
                </a:solidFill>
                <a:latin typeface="Arial"/>
                <a:cs typeface="Arial"/>
              </a:rPr>
              <a:t>appsthatmatter</a:t>
            </a: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/</a:t>
            </a:r>
            <a:r>
              <a:rPr lang="en-US" sz="1400" spc="-5" dirty="0" err="1" smtClean="0">
                <a:solidFill>
                  <a:srgbClr val="003E82"/>
                </a:solidFill>
                <a:latin typeface="Arial"/>
                <a:cs typeface="Arial"/>
              </a:rPr>
              <a:t>GraphView</a:t>
            </a: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)</a:t>
            </a:r>
            <a:endParaRPr lang="ru-RU" sz="1400" dirty="0" smtClean="0">
              <a:solidFill>
                <a:srgbClr val="003E82"/>
              </a:solidFill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lang="ru-RU" sz="1400" dirty="0" smtClean="0">
                <a:solidFill>
                  <a:srgbClr val="003E82"/>
                </a:solidFill>
                <a:latin typeface="Arial"/>
                <a:cs typeface="Arial"/>
              </a:rPr>
              <a:t>Хранение данных </a:t>
            </a:r>
            <a:r>
              <a:rPr lang="mr-IN" sz="1400" dirty="0" smtClean="0">
                <a:solidFill>
                  <a:srgbClr val="003E82"/>
                </a:solidFill>
                <a:latin typeface="Arial"/>
                <a:cs typeface="Arial"/>
              </a:rPr>
              <a:t>–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003E82"/>
                </a:solidFill>
                <a:latin typeface="Arial"/>
                <a:cs typeface="Arial"/>
              </a:rPr>
              <a:t>F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irebase </a:t>
            </a:r>
            <a:endParaRPr lang="ru-RU" sz="1400" dirty="0" smtClean="0">
              <a:solidFill>
                <a:srgbClr val="003E82"/>
              </a:solidFill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lang="ru-RU" sz="1400" dirty="0" smtClean="0">
                <a:solidFill>
                  <a:srgbClr val="003E82"/>
                </a:solidFill>
                <a:latin typeface="Arial"/>
                <a:cs typeface="Arial"/>
              </a:rPr>
              <a:t>Получение </a:t>
            </a:r>
            <a:r>
              <a:rPr lang="ru-RU" sz="1400" dirty="0" smtClean="0">
                <a:solidFill>
                  <a:srgbClr val="003E82"/>
                </a:solidFill>
                <a:latin typeface="Arial"/>
                <a:cs typeface="Arial"/>
              </a:rPr>
              <a:t>данных с браслета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r>
              <a:rPr lang="mr-IN" sz="1400" dirty="0" smtClean="0">
                <a:solidFill>
                  <a:srgbClr val="003E82"/>
                </a:solidFill>
                <a:latin typeface="Arial"/>
                <a:cs typeface="Arial"/>
              </a:rPr>
              <a:t>–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r>
              <a:rPr lang="en-US" sz="1400" dirty="0" err="1" smtClean="0">
                <a:solidFill>
                  <a:srgbClr val="003E82"/>
                </a:solidFill>
                <a:latin typeface="Arial"/>
                <a:cs typeface="Arial"/>
              </a:rPr>
              <a:t>Mi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 Band</a:t>
            </a:r>
            <a:endParaRPr lang="ru-RU" sz="1400" dirty="0" smtClean="0">
              <a:solidFill>
                <a:srgbClr val="003E82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0939" y="3780419"/>
            <a:ext cx="38550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solidFill>
                  <a:srgbClr val="003E82"/>
                </a:solidFill>
                <a:latin typeface="Arial"/>
                <a:cs typeface="Arial"/>
              </a:rPr>
              <a:t>Инструменты </a:t>
            </a:r>
            <a:r>
              <a:rPr sz="2000" b="1" dirty="0">
                <a:solidFill>
                  <a:srgbClr val="003E82"/>
                </a:solidFill>
                <a:latin typeface="Arial"/>
                <a:cs typeface="Arial"/>
              </a:rPr>
              <a:t>решения</a:t>
            </a:r>
            <a:r>
              <a:rPr sz="2000" b="1" spc="10" dirty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003E82"/>
                </a:solidFill>
                <a:latin typeface="Arial"/>
                <a:cs typeface="Arial"/>
              </a:rPr>
              <a:t>задачи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467" y="4169932"/>
            <a:ext cx="5649595" cy="451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lvl="1" indent="-342900">
              <a:buAutoNum type="arabicPeriod"/>
              <a:tabLst>
                <a:tab pos="354965" algn="l"/>
                <a:tab pos="355600" algn="l"/>
              </a:tabLst>
            </a:pP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Android Studio 3.0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10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134010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812</Words>
  <Application>Microsoft Macintosh PowerPoint</Application>
  <PresentationFormat>Экран (4:3)</PresentationFormat>
  <Paragraphs>174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Arial</vt:lpstr>
      <vt:lpstr>Office Theme</vt:lpstr>
      <vt:lpstr>Мобильное приложение  для молодой мамы Mobile Application for Young Mother</vt:lpstr>
      <vt:lpstr>Презентация PowerPoint</vt:lpstr>
      <vt:lpstr>Презентация PowerPoint</vt:lpstr>
      <vt:lpstr>Цели и задачи</vt:lpstr>
      <vt:lpstr>Анкетирование</vt:lpstr>
      <vt:lpstr>Анкетирование</vt:lpstr>
      <vt:lpstr>База данных</vt:lpstr>
      <vt:lpstr>Ожидаемые результаты</vt:lpstr>
      <vt:lpstr>Пути решения поставленных задач</vt:lpstr>
      <vt:lpstr>Литература и Интернет-источники</vt:lpstr>
      <vt:lpstr>Презентация PowerPoint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vkremlev</dc:creator>
  <cp:lastModifiedBy>Репина Анастасия Андреевна</cp:lastModifiedBy>
  <cp:revision>37</cp:revision>
  <dcterms:created xsi:type="dcterms:W3CDTF">2017-10-15T11:45:48Z</dcterms:created>
  <dcterms:modified xsi:type="dcterms:W3CDTF">2017-11-22T07:49:47Z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2014-11-08T00:00:00Z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2017-10-15T00:00:00Z</vt:filetime>
  </property>
</Properties>
</file>