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135" d="100"/>
          <a:sy n="135" d="100"/>
        </p:scale>
        <p:origin x="8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1CD6B-C6E4-3C42-B49C-6B8408685534}" type="datetimeFigureOut">
              <a:rPr lang="ru-RU" smtClean="0"/>
              <a:t>20.03.17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0D19F-2940-D646-A2CE-75F4C9539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867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2771450" y="4663225"/>
            <a:ext cx="62496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8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fld id="{00000000-1234-1234-1234-123412341234}" type="slidenum">
              <a:rPr lang="ru" sz="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ru" sz="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 lang="ru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2259525" y="4663225"/>
            <a:ext cx="6761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800" b="1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Построение иерархии аспектов по пользовательским отзывам об электронных устройствах. Репина А.А.   </a:t>
            </a:r>
            <a:fld id="{00000000-1234-1234-1234-123412341234}" type="slidenum">
              <a:rPr lang="ru" sz="8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ru" sz="8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 lang="ru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 lang="ru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ru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4.jp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jp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2200" b="1">
                <a:latin typeface="Georgia"/>
                <a:ea typeface="Georgia"/>
                <a:cs typeface="Georgia"/>
                <a:sym typeface="Georgia"/>
              </a:rPr>
              <a:t>Построение иерархии аспектов по пользовательским отзывам об электронных устройствах</a:t>
            </a:r>
          </a:p>
          <a:p>
            <a:pPr lvl="0">
              <a:spcBef>
                <a:spcPts val="0"/>
              </a:spcBef>
              <a:buNone/>
            </a:pPr>
            <a:r>
              <a:rPr lang="ru" sz="2200" b="1">
                <a:latin typeface="Georgia"/>
                <a:ea typeface="Georgia"/>
                <a:cs typeface="Georgia"/>
                <a:sym typeface="Georgia"/>
              </a:rPr>
              <a:t>Building Aspect Hierarchy Based on User Reviews about Electronic Devices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Автор: Репина Анастасия Андреевна БПИ143</a:t>
            </a:r>
          </a:p>
          <a:p>
            <a:pPr marL="1071563" lvl="0" indent="-1063625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Руководители: Андрианов И.А., младший научный сотрудник, </a:t>
            </a:r>
          </a:p>
          <a:p>
            <a:pPr marL="1071563"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Турдаков Д.Ю., доцент факультета компьютерных наук </a:t>
            </a:r>
            <a:r>
              <a:rPr lang="ru" sz="1200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базово</a:t>
            </a:r>
            <a:r>
              <a:rPr lang="ru-RU" sz="1200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й </a:t>
            </a:r>
            <a:r>
              <a:rPr lang="ru" sz="1200" dirty="0" smtClean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кафедры </a:t>
            </a:r>
            <a:r>
              <a:rPr lang="ru" sz="12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«Системное программирование» НИУ ВШЭ, канд. физ.-мат. наук </a:t>
            </a:r>
          </a:p>
          <a:p>
            <a:pPr lvl="0">
              <a:spcBef>
                <a:spcPts val="0"/>
              </a:spcBef>
              <a:buNone/>
            </a:pPr>
            <a:endParaRPr sz="1200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986700" y="114900"/>
            <a:ext cx="7170600" cy="73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latin typeface="Georgia"/>
                <a:ea typeface="Georgia"/>
                <a:cs typeface="Georgia"/>
                <a:sym typeface="Georgia"/>
              </a:rPr>
              <a:t>Факультет компьютерных наук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latin typeface="Georgia"/>
                <a:ea typeface="Georgia"/>
                <a:cs typeface="Georgia"/>
                <a:sym typeface="Georgia"/>
              </a:rPr>
              <a:t>Департамент программной инженерии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latin typeface="Georgia"/>
                <a:ea typeface="Georgia"/>
                <a:cs typeface="Georgia"/>
                <a:sym typeface="Georgia"/>
              </a:rPr>
              <a:t>Курсовая работа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latin typeface="Georgia"/>
                <a:ea typeface="Georgia"/>
                <a:cs typeface="Georgia"/>
                <a:sym typeface="Georgia"/>
              </a:rPr>
              <a:t>Syntactic feature</a:t>
            </a:r>
          </a:p>
        </p:txBody>
      </p:sp>
      <p:pic>
        <p:nvPicPr>
          <p:cNvPr id="154" name="Shape 154" descr="db-10d41bd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99" y="1220899"/>
            <a:ext cx="1118575" cy="111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317437" y="2386500"/>
            <a:ext cx="1525500" cy="20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 sz="2400" b="1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Отзывы</a:t>
            </a:r>
          </a:p>
        </p:txBody>
      </p:sp>
      <p:sp>
        <p:nvSpPr>
          <p:cNvPr id="156" name="Shape 156"/>
          <p:cNvSpPr/>
          <p:nvPr/>
        </p:nvSpPr>
        <p:spPr>
          <a:xfrm>
            <a:off x="1711300" y="1651187"/>
            <a:ext cx="831900" cy="25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7" name="Shape 157" descr="701046fc96daaac1e40d73b93c032b6e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5025" y="1493837"/>
            <a:ext cx="2509350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 descr="remote-api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8985" y="1831826"/>
            <a:ext cx="1235625" cy="123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/>
          <p:nvPr/>
        </p:nvSpPr>
        <p:spPr>
          <a:xfrm>
            <a:off x="5261475" y="1671100"/>
            <a:ext cx="1118700" cy="20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6258900" y="1409225"/>
            <a:ext cx="2509200" cy="6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>
                <a:latin typeface="Georgia"/>
                <a:ea typeface="Georgia"/>
                <a:cs typeface="Georgia"/>
                <a:sym typeface="Georgia"/>
              </a:rPr>
              <a:t>Синтаксические деревья для всех предложений из отзывов пользователей</a:t>
            </a:r>
          </a:p>
        </p:txBody>
      </p:sp>
      <p:pic>
        <p:nvPicPr>
          <p:cNvPr id="161" name="Shape 161" descr="db-10d41bd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399" y="2918474"/>
            <a:ext cx="1118575" cy="111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344725" y="4077550"/>
            <a:ext cx="1652400" cy="20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 sz="2400" b="1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Аспекты</a:t>
            </a:r>
          </a:p>
        </p:txBody>
      </p:sp>
      <p:sp>
        <p:nvSpPr>
          <p:cNvPr id="163" name="Shape 163"/>
          <p:cNvSpPr/>
          <p:nvPr/>
        </p:nvSpPr>
        <p:spPr>
          <a:xfrm>
            <a:off x="1842950" y="3475925"/>
            <a:ext cx="4582200" cy="25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5400000">
            <a:off x="6934200" y="2623500"/>
            <a:ext cx="1158600" cy="20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6258900" y="3385975"/>
            <a:ext cx="2509200" cy="6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>
                <a:latin typeface="Georgia"/>
                <a:ea typeface="Georgia"/>
                <a:cs typeface="Georgia"/>
                <a:sym typeface="Georgia"/>
              </a:rPr>
              <a:t>Нахождение кратчайшей дистанции между каждой парой аспектов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ru" sz="800" b="1" smtClean="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Построение иерархии аспектов по пользовательским отзывам об электронных устройствах. Репина А.А.   </a:t>
            </a:r>
            <a:fld id="{00000000-1234-1234-1234-123412341234}" type="slidenum">
              <a:rPr lang="ru" sz="800" smtClean="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10</a:t>
            </a:fld>
            <a:endParaRPr lang="ru" sz="8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latin typeface="Georgia"/>
                <a:ea typeface="Georgia"/>
                <a:cs typeface="Georgia"/>
                <a:sym typeface="Georgia"/>
              </a:rPr>
              <a:t>Lexical feature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311700" y="2079825"/>
            <a:ext cx="8520600" cy="76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2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ABS(LENGTH(ASPECT#1)-LENGTH(ASPECT#2))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ru" sz="800" b="1" smtClean="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Построение иерархии аспектов по пользовательским отзывам об электронных устройствах. Репина А.А.   </a:t>
            </a:r>
            <a:fld id="{00000000-1234-1234-1234-123412341234}" type="slidenum">
              <a:rPr lang="ru" sz="800" smtClean="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11</a:t>
            </a:fld>
            <a:endParaRPr lang="ru" sz="8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Семантическая дистанция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ru" sz="20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PMI Review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ru" sz="20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PMI Sentence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ru" sz="20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Local context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ru" sz="20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Global context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ru" sz="20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Lexical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ru" sz="20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Syntactic</a:t>
            </a:r>
          </a:p>
        </p:txBody>
      </p:sp>
      <p:sp>
        <p:nvSpPr>
          <p:cNvPr id="180" name="Shape 180"/>
          <p:cNvSpPr/>
          <p:nvPr/>
        </p:nvSpPr>
        <p:spPr>
          <a:xfrm>
            <a:off x="2969450" y="1131225"/>
            <a:ext cx="1299000" cy="32610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4339275" y="2165100"/>
            <a:ext cx="4348200" cy="142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000">
                <a:latin typeface="Georgia"/>
                <a:ea typeface="Georgia"/>
                <a:cs typeface="Georgia"/>
                <a:sym typeface="Georgia"/>
              </a:rPr>
              <a:t>Semantic distance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ru" sz="800" b="1" smtClean="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Построение иерархии аспектов по пользовательским отзывам об электронных устройствах. Репина А.А.   </a:t>
            </a:r>
            <a:fld id="{00000000-1234-1234-1234-123412341234}" type="slidenum">
              <a:rPr lang="ru" sz="800" smtClean="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12</a:t>
            </a:fld>
            <a:endParaRPr lang="ru" sz="8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Семантическая дистанция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287850" y="1812125"/>
            <a:ext cx="8520600" cy="123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 – вектор характеристик, η – константное значение, равное 0.4, I – единичная матрица, d – вектор, содержащий в себе все кратчайшие пути между идеальными аспектами в построенном вручную дереве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562" y="1113325"/>
            <a:ext cx="4808874" cy="792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Shape 190"/>
          <p:cNvGrpSpPr/>
          <p:nvPr/>
        </p:nvGrpSpPr>
        <p:grpSpPr>
          <a:xfrm>
            <a:off x="56775" y="2810750"/>
            <a:ext cx="9025627" cy="894200"/>
            <a:chOff x="75900" y="3271350"/>
            <a:chExt cx="9025627" cy="894200"/>
          </a:xfrm>
        </p:grpSpPr>
        <p:pic>
          <p:nvPicPr>
            <p:cNvPr id="191" name="Shape 191"/>
            <p:cNvPicPr preferRelativeResize="0"/>
            <p:nvPr/>
          </p:nvPicPr>
          <p:blipFill rotWithShape="1">
            <a:blip r:embed="rId4">
              <a:alphaModFix/>
            </a:blip>
            <a:srcRect r="1293"/>
            <a:stretch/>
          </p:blipFill>
          <p:spPr>
            <a:xfrm>
              <a:off x="75900" y="3271350"/>
              <a:ext cx="9025627" cy="894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" name="Shape 192"/>
            <p:cNvSpPr/>
            <p:nvPr/>
          </p:nvSpPr>
          <p:spPr>
            <a:xfrm>
              <a:off x="7409325" y="3852850"/>
              <a:ext cx="114600" cy="133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3" name="Shape 193"/>
          <p:cNvSpPr txBox="1"/>
          <p:nvPr/>
        </p:nvSpPr>
        <p:spPr>
          <a:xfrm>
            <a:off x="-47700" y="3644375"/>
            <a:ext cx="9191700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 - вектор, вычисленный на шаг раньше, а другие множители являются значениями характеристик для конкретной пары аспектов, которые получаются путем извлечения из баз данных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ru" sz="800" b="1" smtClean="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Построение иерархии аспектов по пользовательским отзывам об электронных устройствах. Репина А.А.   </a:t>
            </a:r>
            <a:fld id="{00000000-1234-1234-1234-123412341234}" type="slidenum">
              <a:rPr lang="ru" sz="800" smtClean="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13</a:t>
            </a:fld>
            <a:endParaRPr lang="ru" sz="8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latin typeface="Georgia"/>
                <a:ea typeface="Georgia"/>
                <a:cs typeface="Georgia"/>
                <a:sym typeface="Georgia"/>
              </a:rPr>
              <a:t>RandomForest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311700" y="1527475"/>
            <a:ext cx="2776200" cy="213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Предвычисленные реальные длины путей для каждой пары идеальных аспектов, а также набор из 6 характеристик для каждой пары аспектов</a:t>
            </a:r>
          </a:p>
        </p:txBody>
      </p:sp>
      <p:pic>
        <p:nvPicPr>
          <p:cNvPr id="201" name="Shape 201" descr="a_random_fores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498" y="1532250"/>
            <a:ext cx="3215949" cy="241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/>
          <p:nvPr/>
        </p:nvSpPr>
        <p:spPr>
          <a:xfrm>
            <a:off x="3174050" y="2418775"/>
            <a:ext cx="1463100" cy="353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ru" sz="800" b="1" smtClean="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Построение иерархии аспектов по пользовательским отзывам об электронных устройствах. Репина А.А.   </a:t>
            </a:r>
            <a:fld id="{00000000-1234-1234-1234-123412341234}" type="slidenum">
              <a:rPr lang="ru" sz="800" smtClean="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14</a:t>
            </a:fld>
            <a:endParaRPr lang="ru" sz="8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 t="4525"/>
          <a:stretch/>
        </p:blipFill>
        <p:spPr>
          <a:xfrm>
            <a:off x="3197525" y="2821349"/>
            <a:ext cx="5634775" cy="201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611293"/>
            <a:ext cx="5851949" cy="211090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Построение иерархии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ru" sz="800" b="1" smtClean="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Построение иерархии аспектов по пользовательским отзывам об электронных устройствах. Репина А.А.   </a:t>
            </a:r>
            <a:fld id="{00000000-1234-1234-1234-123412341234}" type="slidenum">
              <a:rPr lang="ru" sz="800" smtClean="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15</a:t>
            </a:fld>
            <a:endParaRPr lang="ru" sz="8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/>
        </p:nvSpPr>
        <p:spPr>
          <a:xfrm>
            <a:off x="668791" y="813425"/>
            <a:ext cx="3000000" cy="31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200" b="1" dirty="0">
                <a:solidFill>
                  <a:schemeClr val="accent3"/>
                </a:solidFill>
              </a:rPr>
              <a:t>Зеркальные фотоаппараты</a:t>
            </a:r>
          </a:p>
          <a:p>
            <a:pPr marL="457200" lvl="0" indent="-311150" rtl="0">
              <a:spcBef>
                <a:spcPts val="0"/>
              </a:spcBef>
              <a:buSzPct val="100000"/>
              <a:buChar char="●"/>
            </a:pPr>
            <a:r>
              <a:rPr lang="ru" sz="1200" dirty="0">
                <a:latin typeface="Georgia"/>
                <a:ea typeface="Georgia"/>
                <a:cs typeface="Georgia"/>
                <a:sym typeface="Proxima Nova"/>
              </a:rPr>
              <a:t>Общая информация</a:t>
            </a:r>
          </a:p>
          <a:p>
            <a:pPr marL="914400" lvl="1" indent="-311150" rtl="0">
              <a:spcBef>
                <a:spcPts val="0"/>
              </a:spcBef>
              <a:buSzPct val="100000"/>
              <a:buChar char="○"/>
            </a:pPr>
            <a:r>
              <a:rPr lang="ru" sz="1200" dirty="0">
                <a:latin typeface="Georgia"/>
                <a:ea typeface="Georgia"/>
                <a:cs typeface="Georgia"/>
                <a:sym typeface="Proxima Nova"/>
              </a:rPr>
              <a:t>Категория</a:t>
            </a:r>
          </a:p>
          <a:p>
            <a:pPr marL="914400" lvl="1" indent="-311150" rtl="0">
              <a:spcBef>
                <a:spcPts val="0"/>
              </a:spcBef>
              <a:buSzPct val="100000"/>
              <a:buChar char="○"/>
            </a:pPr>
            <a:r>
              <a:rPr lang="ru" sz="1200" dirty="0">
                <a:latin typeface="Georgia"/>
                <a:ea typeface="Georgia"/>
                <a:cs typeface="Georgia"/>
                <a:sym typeface="Proxima Nova"/>
              </a:rPr>
              <a:t>Тип</a:t>
            </a:r>
          </a:p>
          <a:p>
            <a:pPr marL="914400" lvl="1" indent="-311150" rtl="0">
              <a:spcBef>
                <a:spcPts val="0"/>
              </a:spcBef>
              <a:buSzPct val="100000"/>
              <a:buChar char="○"/>
            </a:pPr>
            <a:r>
              <a:rPr lang="ru" sz="1200" dirty="0">
                <a:latin typeface="Georgia"/>
                <a:ea typeface="Georgia"/>
                <a:cs typeface="Georgia"/>
                <a:sym typeface="Proxima Nova"/>
              </a:rPr>
              <a:t>Цвет</a:t>
            </a:r>
          </a:p>
          <a:p>
            <a:pPr marL="914400" lvl="1" indent="-311150" rtl="0">
              <a:spcBef>
                <a:spcPts val="0"/>
              </a:spcBef>
              <a:buSzPct val="100000"/>
              <a:buChar char="○"/>
            </a:pPr>
            <a:r>
              <a:rPr lang="ru" sz="1200" dirty="0">
                <a:latin typeface="Georgia"/>
                <a:ea typeface="Georgia"/>
                <a:cs typeface="Georgia"/>
                <a:sym typeface="Proxima Nova"/>
              </a:rPr>
              <a:t>Производитель</a:t>
            </a:r>
          </a:p>
          <a:p>
            <a:pPr marL="914400" lvl="1" indent="-311150" rtl="0">
              <a:spcBef>
                <a:spcPts val="0"/>
              </a:spcBef>
              <a:buSzPct val="100000"/>
              <a:buChar char="○"/>
            </a:pPr>
            <a:r>
              <a:rPr lang="ru" sz="1200" dirty="0">
                <a:latin typeface="Georgia"/>
                <a:ea typeface="Georgia"/>
                <a:cs typeface="Georgia"/>
                <a:sym typeface="Proxima Nova"/>
              </a:rPr>
              <a:t>Цена</a:t>
            </a:r>
          </a:p>
          <a:p>
            <a:pPr marL="457200" lvl="0" indent="-311150" rtl="0">
              <a:spcBef>
                <a:spcPts val="0"/>
              </a:spcBef>
              <a:buSzPct val="100000"/>
              <a:buChar char="●"/>
            </a:pPr>
            <a:r>
              <a:rPr lang="ru" sz="1200" dirty="0">
                <a:latin typeface="Georgia"/>
                <a:ea typeface="Georgia"/>
                <a:cs typeface="Georgia"/>
                <a:sym typeface="Proxima Nova"/>
              </a:rPr>
              <a:t>Характеристики</a:t>
            </a:r>
          </a:p>
          <a:p>
            <a:pPr marL="914400" lvl="1" indent="-311150" rtl="0">
              <a:spcBef>
                <a:spcPts val="0"/>
              </a:spcBef>
              <a:buSzPct val="100000"/>
              <a:buChar char="○"/>
            </a:pPr>
            <a:r>
              <a:rPr lang="ru" sz="1200" dirty="0">
                <a:latin typeface="Georgia"/>
                <a:ea typeface="Georgia"/>
                <a:cs typeface="Georgia"/>
                <a:sym typeface="Proxima Nova"/>
              </a:rPr>
              <a:t>Тип матрицы</a:t>
            </a:r>
          </a:p>
          <a:p>
            <a:pPr marL="914400" lvl="1" indent="-311150" rtl="0">
              <a:spcBef>
                <a:spcPts val="0"/>
              </a:spcBef>
              <a:buSzPct val="100000"/>
              <a:buChar char="○"/>
            </a:pPr>
            <a:r>
              <a:rPr lang="ru" sz="1200" dirty="0">
                <a:latin typeface="Georgia"/>
                <a:ea typeface="Georgia"/>
                <a:cs typeface="Georgia"/>
                <a:sym typeface="Proxima Nova"/>
              </a:rPr>
              <a:t>Кроп-фактор</a:t>
            </a:r>
          </a:p>
          <a:p>
            <a:pPr marL="914400" lvl="1" indent="-311150" rtl="0">
              <a:spcBef>
                <a:spcPts val="0"/>
              </a:spcBef>
              <a:buSzPct val="100000"/>
              <a:buChar char="○"/>
            </a:pPr>
            <a:r>
              <a:rPr lang="ru" sz="1200" dirty="0">
                <a:latin typeface="Georgia"/>
                <a:ea typeface="Georgia"/>
                <a:cs typeface="Georgia"/>
                <a:sym typeface="Proxima Nova"/>
              </a:rPr>
              <a:t>Физический размер матрицы</a:t>
            </a:r>
          </a:p>
          <a:p>
            <a:pPr marL="914400" lvl="1" indent="-311150" rtl="0">
              <a:spcBef>
                <a:spcPts val="0"/>
              </a:spcBef>
              <a:buSzPct val="100000"/>
              <a:buChar char="○"/>
            </a:pPr>
            <a:r>
              <a:rPr lang="ru" sz="1200" dirty="0">
                <a:latin typeface="Georgia"/>
                <a:ea typeface="Georgia"/>
                <a:cs typeface="Georgia"/>
                <a:sym typeface="Proxima Nova"/>
              </a:rPr>
              <a:t>Разрешение матрицы</a:t>
            </a:r>
          </a:p>
          <a:p>
            <a:pPr marL="914400" lvl="1" indent="-311150" rtl="0">
              <a:spcBef>
                <a:spcPts val="0"/>
              </a:spcBef>
              <a:buSzPct val="100000"/>
              <a:buChar char="○"/>
            </a:pPr>
            <a:r>
              <a:rPr lang="ru" sz="1200" dirty="0">
                <a:latin typeface="Georgia"/>
                <a:ea typeface="Georgia"/>
                <a:cs typeface="Georgia"/>
                <a:sym typeface="Proxima Nova"/>
              </a:rPr>
              <a:t>Формат файлов</a:t>
            </a:r>
          </a:p>
          <a:p>
            <a:pPr marL="914400" lvl="1" indent="-311150" rtl="0">
              <a:spcBef>
                <a:spcPts val="0"/>
              </a:spcBef>
              <a:buSzPct val="100000"/>
              <a:buChar char="○"/>
            </a:pPr>
            <a:r>
              <a:rPr lang="ru" sz="1200" dirty="0">
                <a:latin typeface="Georgia"/>
                <a:ea typeface="Georgia"/>
                <a:cs typeface="Georgia"/>
                <a:sym typeface="Proxima Nova"/>
              </a:rPr>
              <a:t>Разрешение</a:t>
            </a:r>
          </a:p>
          <a:p>
            <a:pPr marL="914400" lvl="1" indent="-311150" rtl="0">
              <a:spcBef>
                <a:spcPts val="0"/>
              </a:spcBef>
              <a:buSzPct val="100000"/>
              <a:buChar char="○"/>
            </a:pPr>
            <a:r>
              <a:rPr lang="ru" sz="1200" dirty="0">
                <a:latin typeface="Georgia"/>
                <a:ea typeface="Georgia"/>
                <a:cs typeface="Georgia"/>
                <a:sym typeface="Proxima Nova"/>
              </a:rPr>
              <a:t>Съемка видео</a:t>
            </a:r>
          </a:p>
          <a:p>
            <a:pPr marL="914400" lvl="1" indent="-311150" rtl="0">
              <a:spcBef>
                <a:spcPts val="0"/>
              </a:spcBef>
              <a:buSzPct val="100000"/>
              <a:buChar char="○"/>
            </a:pPr>
            <a:r>
              <a:rPr lang="ru" sz="1200" dirty="0">
                <a:latin typeface="Georgia"/>
                <a:ea typeface="Georgia"/>
                <a:cs typeface="Georgia"/>
                <a:sym typeface="Proxima Nova"/>
              </a:rPr>
              <a:t>Скоростная съемка</a:t>
            </a:r>
          </a:p>
          <a:p>
            <a:pPr marL="914400" lvl="1" indent="-311150" rtl="0">
              <a:spcBef>
                <a:spcPts val="0"/>
              </a:spcBef>
              <a:buSzPct val="100000"/>
              <a:buChar char="○"/>
            </a:pPr>
            <a:r>
              <a:rPr lang="ru" sz="1200" dirty="0">
                <a:latin typeface="Georgia"/>
                <a:ea typeface="Georgia"/>
                <a:cs typeface="Georgia"/>
                <a:sym typeface="Proxima Nova"/>
              </a:rPr>
              <a:t>Таймер</a:t>
            </a:r>
          </a:p>
          <a:p>
            <a:pPr marL="914400" lvl="1" indent="-311150" rtl="0">
              <a:spcBef>
                <a:spcPts val="0"/>
              </a:spcBef>
              <a:buSzPct val="100000"/>
              <a:buChar char="○"/>
            </a:pPr>
            <a:r>
              <a:rPr lang="ru" sz="1200" dirty="0">
                <a:latin typeface="Georgia"/>
                <a:ea typeface="Georgia"/>
                <a:cs typeface="Georgia"/>
                <a:sym typeface="Proxima Nova"/>
              </a:rPr>
              <a:t>Разъемы</a:t>
            </a:r>
          </a:p>
          <a:p>
            <a:pPr marL="914400" lvl="1" indent="-311150" rtl="0">
              <a:spcBef>
                <a:spcPts val="0"/>
              </a:spcBef>
              <a:buSzPct val="100000"/>
              <a:buChar char="○"/>
            </a:pPr>
            <a:r>
              <a:rPr lang="ru" sz="1200" dirty="0">
                <a:latin typeface="Georgia"/>
                <a:ea typeface="Georgia"/>
                <a:cs typeface="Georgia"/>
                <a:sym typeface="Proxima Nova"/>
              </a:rPr>
              <a:t>Карты памяти</a:t>
            </a:r>
          </a:p>
          <a:p>
            <a:pPr marL="914400" lvl="1" indent="-311150" rtl="0">
              <a:spcBef>
                <a:spcPts val="0"/>
              </a:spcBef>
              <a:buSzPct val="100000"/>
              <a:buChar char="○"/>
            </a:pPr>
            <a:r>
              <a:rPr lang="ru" sz="1200" dirty="0">
                <a:latin typeface="Georgia"/>
                <a:ea typeface="Georgia"/>
                <a:cs typeface="Georgia"/>
                <a:sym typeface="Proxima Nova"/>
              </a:rPr>
              <a:t>Элемент питания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Georgia"/>
              <a:ea typeface="Georgia"/>
              <a:cs typeface="Georgia"/>
              <a:sym typeface="Proxima Nova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4368550" y="8792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914400" lvl="1" indent="-311150">
              <a:buSzPct val="100000"/>
              <a:buChar char="○"/>
            </a:pPr>
            <a:r>
              <a:rPr lang="ru" sz="1200" dirty="0">
                <a:latin typeface="Georgia"/>
                <a:ea typeface="Georgia"/>
                <a:cs typeface="Georgia"/>
              </a:rPr>
              <a:t>Дисплей</a:t>
            </a:r>
          </a:p>
          <a:p>
            <a:pPr marL="1371600" lvl="2" indent="-311150">
              <a:buSzPct val="100000"/>
              <a:buChar char="■"/>
            </a:pPr>
            <a:r>
              <a:rPr lang="ru" sz="1200" dirty="0">
                <a:latin typeface="Georgia"/>
                <a:ea typeface="Georgia"/>
                <a:cs typeface="Georgia"/>
              </a:rPr>
              <a:t>Тип дисплея</a:t>
            </a:r>
          </a:p>
          <a:p>
            <a:pPr marL="1371600" lvl="2" indent="-311150">
              <a:buSzPct val="100000"/>
              <a:buChar char="■"/>
            </a:pPr>
            <a:r>
              <a:rPr lang="ru" sz="1200" dirty="0">
                <a:latin typeface="Georgia"/>
                <a:ea typeface="Georgia"/>
                <a:cs typeface="Georgia"/>
              </a:rPr>
              <a:t>Размер дисплея</a:t>
            </a:r>
          </a:p>
          <a:p>
            <a:pPr marL="914400" lvl="1" indent="-311150">
              <a:buSzPct val="100000"/>
              <a:buChar char="○"/>
            </a:pPr>
            <a:r>
              <a:rPr lang="ru" sz="1200" dirty="0">
                <a:latin typeface="Georgia"/>
                <a:ea typeface="Georgia"/>
                <a:cs typeface="Georgia"/>
              </a:rPr>
              <a:t>Вспышка</a:t>
            </a:r>
          </a:p>
          <a:p>
            <a:pPr marL="1371600" lvl="2" indent="-311150">
              <a:buSzPct val="100000"/>
              <a:buChar char="■"/>
            </a:pPr>
            <a:r>
              <a:rPr lang="ru" sz="1200" dirty="0">
                <a:latin typeface="Georgia"/>
                <a:ea typeface="Georgia"/>
                <a:cs typeface="Georgia"/>
              </a:rPr>
              <a:t>Подключение внешней вспышки</a:t>
            </a:r>
          </a:p>
          <a:p>
            <a:pPr marL="914400" lvl="1" indent="-311150">
              <a:buSzPct val="100000"/>
              <a:buChar char="○"/>
            </a:pPr>
            <a:r>
              <a:rPr lang="ru" sz="1200" dirty="0">
                <a:latin typeface="Georgia"/>
                <a:ea typeface="Georgia"/>
                <a:cs typeface="Georgia"/>
              </a:rPr>
              <a:t>Объектив</a:t>
            </a:r>
          </a:p>
          <a:p>
            <a:pPr marL="1371600" lvl="2" indent="-311150">
              <a:buSzPct val="100000"/>
              <a:buChar char="■"/>
            </a:pPr>
            <a:r>
              <a:rPr lang="ru" sz="1200" dirty="0">
                <a:latin typeface="Georgia"/>
                <a:ea typeface="Georgia"/>
                <a:cs typeface="Georgia"/>
              </a:rPr>
              <a:t>Объектив в комплекте</a:t>
            </a:r>
          </a:p>
          <a:p>
            <a:pPr marL="1371600" lvl="2" indent="-311150">
              <a:buSzPct val="100000"/>
              <a:buChar char="■"/>
            </a:pPr>
            <a:r>
              <a:rPr lang="ru" sz="1200" dirty="0">
                <a:latin typeface="Georgia"/>
                <a:ea typeface="Georgia"/>
                <a:cs typeface="Georgia"/>
              </a:rPr>
              <a:t>Оптический зум</a:t>
            </a:r>
          </a:p>
          <a:p>
            <a:pPr marL="1371600" lvl="2" indent="-311150">
              <a:buSzPct val="100000"/>
              <a:buChar char="■"/>
            </a:pPr>
            <a:r>
              <a:rPr lang="ru" sz="1200" dirty="0">
                <a:latin typeface="Georgia"/>
                <a:ea typeface="Georgia"/>
                <a:cs typeface="Georgia"/>
              </a:rPr>
              <a:t>Тип фокусировки</a:t>
            </a:r>
          </a:p>
          <a:p>
            <a:pPr marL="1371600" lvl="2" indent="-311150">
              <a:buSzPct val="100000"/>
              <a:buChar char="■"/>
            </a:pPr>
            <a:r>
              <a:rPr lang="ru" sz="1200" dirty="0">
                <a:latin typeface="Georgia"/>
                <a:ea typeface="Georgia"/>
                <a:cs typeface="Georgia"/>
              </a:rPr>
              <a:t>Расстояние фокусировки</a:t>
            </a:r>
          </a:p>
          <a:p>
            <a:pPr marL="914400" lvl="1" indent="-311150">
              <a:buSzPct val="100000"/>
              <a:buChar char="○"/>
            </a:pPr>
            <a:r>
              <a:rPr lang="ru" sz="1200" dirty="0">
                <a:latin typeface="Georgia"/>
                <a:ea typeface="Georgia"/>
                <a:cs typeface="Georgia"/>
              </a:rPr>
              <a:t>Дополнительно</a:t>
            </a:r>
          </a:p>
          <a:p>
            <a:pPr marL="1371600" lvl="2" indent="-311150">
              <a:buSzPct val="100000"/>
              <a:buChar char="■"/>
            </a:pPr>
            <a:r>
              <a:rPr lang="ru" sz="1200" dirty="0">
                <a:latin typeface="Georgia"/>
                <a:ea typeface="Georgia"/>
                <a:cs typeface="Georgia"/>
              </a:rPr>
              <a:t>Гнездо для крепления штатива</a:t>
            </a:r>
          </a:p>
          <a:p>
            <a:pPr marL="1371600" lvl="2" indent="-311150">
              <a:buSzPct val="100000"/>
              <a:buChar char="■"/>
            </a:pPr>
            <a:r>
              <a:rPr lang="ru" sz="1200" dirty="0">
                <a:latin typeface="Georgia"/>
                <a:ea typeface="Georgia"/>
                <a:cs typeface="Georgia"/>
              </a:rPr>
              <a:t>Особенности</a:t>
            </a:r>
          </a:p>
          <a:p>
            <a:pPr marL="914400" lvl="1" indent="-311150">
              <a:buSzPct val="100000"/>
              <a:buChar char="○"/>
            </a:pPr>
            <a:r>
              <a:rPr lang="ru" sz="1200" dirty="0">
                <a:latin typeface="Georgia"/>
                <a:ea typeface="Georgia"/>
                <a:cs typeface="Georgia"/>
              </a:rPr>
              <a:t>Габариты устройства</a:t>
            </a:r>
          </a:p>
          <a:p>
            <a:pPr marL="1371600" lvl="2" indent="-311150">
              <a:buSzPct val="100000"/>
              <a:buChar char="■"/>
            </a:pPr>
            <a:r>
              <a:rPr lang="ru" sz="1200" dirty="0">
                <a:latin typeface="Georgia"/>
                <a:ea typeface="Georgia"/>
                <a:cs typeface="Georgia"/>
              </a:rPr>
              <a:t>Размеры</a:t>
            </a:r>
          </a:p>
          <a:p>
            <a:pPr marL="1371600" lvl="2" indent="-311150">
              <a:buSzPct val="100000"/>
              <a:buChar char="■"/>
            </a:pPr>
            <a:r>
              <a:rPr lang="ru" sz="1200" dirty="0">
                <a:latin typeface="Georgia"/>
                <a:ea typeface="Georgia"/>
                <a:cs typeface="Georgia"/>
              </a:rPr>
              <a:t>Вес</a:t>
            </a:r>
          </a:p>
          <a:p>
            <a:pPr marL="914400" lvl="1" indent="-311150">
              <a:buSzPct val="100000"/>
              <a:buChar char="○"/>
            </a:pPr>
            <a:r>
              <a:rPr lang="ru" sz="1200" dirty="0">
                <a:latin typeface="Georgia"/>
                <a:ea typeface="Georgia"/>
                <a:cs typeface="Georgia"/>
              </a:rPr>
              <a:t>Упаковка</a:t>
            </a:r>
          </a:p>
          <a:p>
            <a:pPr marL="1371600" lvl="2" indent="-311150">
              <a:buSzPct val="100000"/>
              <a:buChar char="■"/>
            </a:pPr>
            <a:r>
              <a:rPr lang="ru" sz="1200" dirty="0">
                <a:latin typeface="Georgia"/>
                <a:ea typeface="Georgia"/>
                <a:cs typeface="Georgia"/>
              </a:rPr>
              <a:t>Размер упаковки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ru" sz="800" b="1" dirty="0" smtClean="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Построение иерархии аспектов по пользовательским отзывам об электронных устройствах. Репина А.А.   </a:t>
            </a:r>
            <a:fld id="{00000000-1234-1234-1234-123412341234}" type="slidenum">
              <a:rPr lang="ru" sz="800" smtClean="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16</a:t>
            </a:fld>
            <a:endParaRPr lang="ru" sz="800" dirty="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4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Спасибо за внимание!</a:t>
            </a:r>
          </a:p>
          <a:p>
            <a:pPr lvl="0" algn="ctr">
              <a:spcBef>
                <a:spcPts val="0"/>
              </a:spcBef>
              <a:buNone/>
            </a:pPr>
            <a:r>
              <a:rPr lang="ru" sz="3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Репина Анастасия Андреевна</a:t>
            </a:r>
          </a:p>
          <a:p>
            <a:pPr lvl="0" algn="ctr">
              <a:spcBef>
                <a:spcPts val="0"/>
              </a:spcBef>
              <a:buNone/>
            </a:pPr>
            <a:r>
              <a:rPr lang="ru" sz="2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aarepina@edu.hse.ru</a:t>
            </a:r>
          </a:p>
          <a:p>
            <a:pPr lvl="0" algn="ctr">
              <a:spcBef>
                <a:spcPts val="0"/>
              </a:spcBef>
              <a:buNone/>
            </a:pPr>
            <a:endParaRPr sz="2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ru" sz="2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Москва 2017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Цель</a:t>
            </a:r>
          </a:p>
        </p:txBody>
      </p:sp>
      <p:pic>
        <p:nvPicPr>
          <p:cNvPr id="64" name="Shape 64" descr="3-63917_1_6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649" y="1926599"/>
            <a:ext cx="3604100" cy="30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127000"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построение иерархии аспектов по пользовательским отзывам об электронных устройствах на основе производной иерархии, построенной вручную          </a:t>
            </a:r>
          </a:p>
          <a:p>
            <a:pPr lvl="0">
              <a:spcBef>
                <a:spcPts val="0"/>
              </a:spcBef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ru" sz="800" b="1" smtClean="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Построение иерархии аспектов по пользовательским отзывам об электронных устройствах. Репина А.А.   </a:t>
            </a:r>
            <a:fld id="{00000000-1234-1234-1234-123412341234}" type="slidenum">
              <a:rPr lang="ru" sz="800" smtClean="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2</a:t>
            </a:fld>
            <a:endParaRPr lang="ru" sz="8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latin typeface="Georgia"/>
                <a:ea typeface="Georgia"/>
                <a:cs typeface="Georgia"/>
                <a:sym typeface="Georgia"/>
              </a:rPr>
              <a:t>Технологии</a:t>
            </a:r>
          </a:p>
        </p:txBody>
      </p:sp>
      <p:pic>
        <p:nvPicPr>
          <p:cNvPr id="72" name="Shape 72" descr="Open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947" y="1310425"/>
            <a:ext cx="2836350" cy="283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 rotWithShape="1">
          <a:blip r:embed="rId4">
            <a:alphaModFix/>
          </a:blip>
          <a:srcRect l="9186" r="9080"/>
          <a:stretch/>
        </p:blipFill>
        <p:spPr>
          <a:xfrm>
            <a:off x="152399" y="1017725"/>
            <a:ext cx="2552624" cy="142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 descr="701046fc96daaac1e40d73b93c032b6e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7049" y="269749"/>
            <a:ext cx="3955249" cy="104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 descr="sklearn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057624"/>
            <a:ext cx="2885244" cy="19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 descr="image_preview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18825" y="2856046"/>
            <a:ext cx="2713649" cy="193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 descr="remote-api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11435" y="1017726"/>
            <a:ext cx="1235625" cy="12356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ru" sz="800" b="1" smtClean="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Построение иерархии аспектов по пользовательским отзывам об электронных устройствах. Репина А.А.   </a:t>
            </a:r>
            <a:fld id="{00000000-1234-1234-1234-123412341234}" type="slidenum">
              <a:rPr lang="ru" sz="800" smtClean="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3</a:t>
            </a:fld>
            <a:endParaRPr lang="ru" sz="8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Получение входных данных</a:t>
            </a:r>
          </a:p>
        </p:txBody>
      </p:sp>
      <p:grpSp>
        <p:nvGrpSpPr>
          <p:cNvPr id="85" name="Shape 85"/>
          <p:cNvGrpSpPr/>
          <p:nvPr/>
        </p:nvGrpSpPr>
        <p:grpSpPr>
          <a:xfrm>
            <a:off x="29649" y="1653906"/>
            <a:ext cx="8932302" cy="2275414"/>
            <a:chOff x="29649" y="1653906"/>
            <a:chExt cx="8932302" cy="2275414"/>
          </a:xfrm>
        </p:grpSpPr>
        <p:grpSp>
          <p:nvGrpSpPr>
            <p:cNvPr id="86" name="Shape 86"/>
            <p:cNvGrpSpPr/>
            <p:nvPr/>
          </p:nvGrpSpPr>
          <p:grpSpPr>
            <a:xfrm>
              <a:off x="29649" y="1653906"/>
              <a:ext cx="8932302" cy="2275414"/>
              <a:chOff x="211979" y="1711325"/>
              <a:chExt cx="8176769" cy="1826175"/>
            </a:xfrm>
          </p:grpSpPr>
          <p:pic>
            <p:nvPicPr>
              <p:cNvPr id="87" name="Shape 87" descr="ulmartnew_1429087986.jpg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11979" y="1805923"/>
                <a:ext cx="2856622" cy="15011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" name="Shape 88" descr="email-parsing-process-2.png"/>
              <p:cNvPicPr preferRelativeResize="0"/>
              <p:nvPr/>
            </p:nvPicPr>
            <p:blipFill rotWithShape="1">
              <a:blip r:embed="rId4">
                <a:alphaModFix/>
              </a:blip>
              <a:srcRect l="28484"/>
              <a:stretch/>
            </p:blipFill>
            <p:spPr>
              <a:xfrm>
                <a:off x="2762975" y="1711325"/>
                <a:ext cx="5625774" cy="18261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9" name="Shape 89" descr="db-10d41bd2.png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25099" y="1930924"/>
              <a:ext cx="1118575" cy="11185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Shape 90"/>
          <p:cNvSpPr txBox="1"/>
          <p:nvPr/>
        </p:nvSpPr>
        <p:spPr>
          <a:xfrm>
            <a:off x="3845100" y="3508725"/>
            <a:ext cx="1606200" cy="4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2400" b="1">
                <a:solidFill>
                  <a:schemeClr val="accent3"/>
                </a:solidFill>
              </a:rPr>
              <a:t>24093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ru" sz="800" b="1" smtClean="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Построение иерархии аспектов по пользовательским отзывам об электронных устройствах. Репина А.А.   </a:t>
            </a:r>
            <a:fld id="{00000000-1234-1234-1234-123412341234}" type="slidenum">
              <a:rPr lang="ru" sz="800" smtClean="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4</a:t>
            </a:fld>
            <a:endParaRPr lang="ru" sz="8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Категории отзывов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273750" y="1085550"/>
            <a:ext cx="31110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Беспроводные маршрутизаторы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Веб-камеры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Видеокамеры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Виртуальная реальность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Графические планшеты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Зеркальные фотоаппараты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Игровые манипуляторы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Игровые приставки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Каталог диктофонов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Компактные фотоаппараты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Компактные фотопринтеры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Компьютеры-моноблоки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Компьютеры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3298675" y="1085550"/>
            <a:ext cx="5506800" cy="525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latin typeface="Georgia"/>
                <a:ea typeface="Georgia"/>
                <a:cs typeface="Georgia"/>
                <a:sym typeface="Georgia"/>
              </a:rPr>
              <a:t>Мобильные телефоны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latin typeface="Georgia"/>
                <a:ea typeface="Georgia"/>
                <a:cs typeface="Georgia"/>
                <a:sym typeface="Georgia"/>
              </a:rPr>
              <a:t>Мониторы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latin typeface="Georgia"/>
                <a:ea typeface="Georgia"/>
                <a:cs typeface="Georgia"/>
                <a:sym typeface="Georgia"/>
              </a:rPr>
              <a:t>Мыши и клавиатуры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latin typeface="Georgia"/>
                <a:ea typeface="Georgia"/>
                <a:cs typeface="Georgia"/>
                <a:sym typeface="Georgia"/>
              </a:rPr>
              <a:t>Ноутбуки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latin typeface="Georgia"/>
                <a:ea typeface="Georgia"/>
                <a:cs typeface="Georgia"/>
                <a:sym typeface="Georgia"/>
              </a:rPr>
              <a:t>Планшетные компьютеры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latin typeface="Georgia"/>
                <a:ea typeface="Georgia"/>
                <a:cs typeface="Georgia"/>
                <a:sym typeface="Georgia"/>
              </a:rPr>
              <a:t>Платформы для досборки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latin typeface="Georgia"/>
                <a:ea typeface="Georgia"/>
                <a:cs typeface="Georgia"/>
                <a:sym typeface="Georgia"/>
              </a:rPr>
              <a:t>Портативная акустика класса Hi-Fi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latin typeface="Georgia"/>
                <a:ea typeface="Georgia"/>
                <a:cs typeface="Georgia"/>
                <a:sym typeface="Georgia"/>
              </a:rPr>
              <a:t>Принтеры (МФУ)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latin typeface="Georgia"/>
                <a:ea typeface="Georgia"/>
                <a:cs typeface="Georgia"/>
                <a:sym typeface="Georgia"/>
              </a:rPr>
              <a:t>Ручные радиостанции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latin typeface="Georgia"/>
                <a:ea typeface="Georgia"/>
                <a:cs typeface="Georgia"/>
                <a:sym typeface="Georgia"/>
              </a:rPr>
              <a:t>Сканеры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latin typeface="Georgia"/>
                <a:ea typeface="Georgia"/>
                <a:cs typeface="Georgia"/>
                <a:sym typeface="Georgia"/>
              </a:rPr>
              <a:t>Смарт-часы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latin typeface="Georgia"/>
                <a:ea typeface="Georgia"/>
                <a:cs typeface="Georgia"/>
                <a:sym typeface="Georgia"/>
              </a:rPr>
              <a:t>Телевизоры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latin typeface="Georgia"/>
                <a:ea typeface="Georgia"/>
                <a:cs typeface="Georgia"/>
                <a:sym typeface="Georgia"/>
              </a:rPr>
              <a:t>Точки доступа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6394200" y="1071325"/>
            <a:ext cx="5506800" cy="64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latin typeface="Georgia"/>
                <a:ea typeface="Georgia"/>
                <a:cs typeface="Georgia"/>
                <a:sym typeface="Georgia"/>
              </a:rPr>
              <a:t>Фитнес-браслеты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latin typeface="Georgia"/>
                <a:ea typeface="Georgia"/>
                <a:cs typeface="Georgia"/>
                <a:sym typeface="Georgia"/>
              </a:rPr>
              <a:t>Фотоаппараты моментальной </a:t>
            </a:r>
          </a:p>
          <a:p>
            <a:pPr marL="13716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latin typeface="Georgia"/>
                <a:ea typeface="Georgia"/>
                <a:cs typeface="Georgia"/>
                <a:sym typeface="Georgia"/>
              </a:rPr>
              <a:t>печати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latin typeface="Georgia"/>
                <a:ea typeface="Georgia"/>
                <a:cs typeface="Georgia"/>
                <a:sym typeface="Georgia"/>
              </a:rPr>
              <a:t>Электронные книги и чехлы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latin typeface="Georgia"/>
                <a:ea typeface="Georgia"/>
                <a:cs typeface="Georgia"/>
                <a:sym typeface="Georgia"/>
              </a:rPr>
              <a:t>GPS навигаторы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latin typeface="Georgia"/>
                <a:ea typeface="Georgia"/>
                <a:cs typeface="Georgia"/>
                <a:sym typeface="Georgia"/>
              </a:rPr>
              <a:t>MP3-плееры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latin typeface="Georgia"/>
                <a:ea typeface="Georgia"/>
                <a:cs typeface="Georgia"/>
                <a:sym typeface="Georgia"/>
              </a:rPr>
              <a:t>IP камеры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latin typeface="Georgia"/>
                <a:ea typeface="Georgia"/>
                <a:cs typeface="Georgia"/>
                <a:sym typeface="Georgia"/>
              </a:rPr>
              <a:t>NAS, DAS хранилища данных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latin typeface="Georgia"/>
                <a:ea typeface="Georgia"/>
                <a:cs typeface="Georgia"/>
                <a:sym typeface="Georgia"/>
              </a:rPr>
              <a:t>Wi-Fi адаптеры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ru" sz="800" b="1" smtClean="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Построение иерархии аспектов по пользовательским отзывам об электронных устройствах. Репина А.А.   </a:t>
            </a:r>
            <a:fld id="{00000000-1234-1234-1234-123412341234}" type="slidenum">
              <a:rPr lang="ru" sz="800" smtClean="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5</a:t>
            </a:fld>
            <a:endParaRPr lang="ru" sz="8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Алгоритм работы программы</a:t>
            </a:r>
          </a:p>
        </p:txBody>
      </p:sp>
      <p:pic>
        <p:nvPicPr>
          <p:cNvPr id="106" name="Shape 106" descr="db-10d41bd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499" y="3206899"/>
            <a:ext cx="1118575" cy="111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/>
          <p:nvPr/>
        </p:nvSpPr>
        <p:spPr>
          <a:xfrm rot="-1519">
            <a:off x="1959824" y="2214155"/>
            <a:ext cx="678900" cy="25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2526950" y="3498000"/>
            <a:ext cx="2026800" cy="84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>
                <a:latin typeface="Georgia"/>
                <a:ea typeface="Georgia"/>
                <a:cs typeface="Georgia"/>
                <a:sym typeface="Georgia"/>
              </a:rPr>
              <a:t>Выделение ключевых аспектов из отзывов</a:t>
            </a:r>
          </a:p>
        </p:txBody>
      </p:sp>
      <p:pic>
        <p:nvPicPr>
          <p:cNvPr id="109" name="Shape 109" descr="ulmartnew_1429087986.jpg"/>
          <p:cNvPicPr preferRelativeResize="0"/>
          <p:nvPr/>
        </p:nvPicPr>
        <p:blipFill rotWithShape="1">
          <a:blip r:embed="rId4">
            <a:alphaModFix/>
          </a:blip>
          <a:srcRect t="28258" b="36395"/>
          <a:stretch/>
        </p:blipFill>
        <p:spPr>
          <a:xfrm>
            <a:off x="106125" y="1377549"/>
            <a:ext cx="2934074" cy="62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 descr="d1305cba90ae62d33231eb7bd0c83a47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4450" y="1759975"/>
            <a:ext cx="900425" cy="116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2403162" y="2004512"/>
            <a:ext cx="1482000" cy="50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>
                <a:latin typeface="Georgia"/>
                <a:ea typeface="Georgia"/>
                <a:cs typeface="Georgia"/>
                <a:sym typeface="Georgia"/>
              </a:rPr>
              <a:t>Получение идеальных аспектов</a:t>
            </a:r>
          </a:p>
        </p:txBody>
      </p:sp>
      <p:pic>
        <p:nvPicPr>
          <p:cNvPr id="112" name="Shape 112" descr="business-color_hierarchy-55_icon-icons.com_53452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1050" y="1782762"/>
            <a:ext cx="1347937" cy="134793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/>
          <p:nvPr/>
        </p:nvSpPr>
        <p:spPr>
          <a:xfrm rot="-2492">
            <a:off x="3690549" y="2213725"/>
            <a:ext cx="827700" cy="25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 rot="-2768">
            <a:off x="1857949" y="3637197"/>
            <a:ext cx="745200" cy="25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413037" y="4229125"/>
            <a:ext cx="1525500" cy="20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2400" b="1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Отзывы</a:t>
            </a:r>
          </a:p>
        </p:txBody>
      </p:sp>
      <p:sp>
        <p:nvSpPr>
          <p:cNvPr id="116" name="Shape 116"/>
          <p:cNvSpPr/>
          <p:nvPr/>
        </p:nvSpPr>
        <p:spPr>
          <a:xfrm rot="911399">
            <a:off x="5583424" y="2482142"/>
            <a:ext cx="1597202" cy="25806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 rot="-3071534">
            <a:off x="6656787" y="3153672"/>
            <a:ext cx="725695" cy="2581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7295950" y="2710200"/>
            <a:ext cx="1824000" cy="84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>
                <a:latin typeface="Georgia"/>
                <a:ea typeface="Georgia"/>
                <a:cs typeface="Georgia"/>
                <a:sym typeface="Georgia"/>
              </a:rPr>
              <a:t>Построение общей иерархии аспектов</a:t>
            </a:r>
          </a:p>
        </p:txBody>
      </p:sp>
      <p:sp>
        <p:nvSpPr>
          <p:cNvPr id="119" name="Shape 119"/>
          <p:cNvSpPr/>
          <p:nvPr/>
        </p:nvSpPr>
        <p:spPr>
          <a:xfrm rot="-2636">
            <a:off x="4485599" y="3683721"/>
            <a:ext cx="782400" cy="25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5134750" y="3479837"/>
            <a:ext cx="21612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>
                <a:latin typeface="Georgia"/>
                <a:ea typeface="Georgia"/>
                <a:cs typeface="Georgia"/>
                <a:sym typeface="Georgia"/>
              </a:rPr>
              <a:t>Расчет семантических дистанций между парами аспектов</a:t>
            </a: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7">
            <a:alphaModFix/>
          </a:blip>
          <a:srcRect t="8366"/>
          <a:stretch/>
        </p:blipFill>
        <p:spPr>
          <a:xfrm>
            <a:off x="6792900" y="124275"/>
            <a:ext cx="2295100" cy="186054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/>
          <p:nvPr/>
        </p:nvSpPr>
        <p:spPr>
          <a:xfrm rot="-5404215">
            <a:off x="7862923" y="2214146"/>
            <a:ext cx="734100" cy="25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3022500" y="3900150"/>
            <a:ext cx="1539300" cy="30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2400" b="1" dirty="0">
                <a:solidFill>
                  <a:schemeClr val="accent3"/>
                </a:solidFill>
                <a:highlight>
                  <a:srgbClr val="FFFFFF"/>
                </a:highlight>
              </a:rPr>
              <a:t>45435</a:t>
            </a: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accent3"/>
              </a:solidFill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2755550" y="2634000"/>
            <a:ext cx="1539300" cy="30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400" b="1">
                <a:solidFill>
                  <a:schemeClr val="accent3"/>
                </a:solidFill>
                <a:highlight>
                  <a:srgbClr val="FFFFFF"/>
                </a:highlight>
              </a:rPr>
              <a:t>415</a:t>
            </a:r>
          </a:p>
          <a:p>
            <a:pPr lvl="0" rtl="0">
              <a:spcBef>
                <a:spcPts val="0"/>
              </a:spcBef>
              <a:buNone/>
            </a:pPr>
            <a:endParaRPr sz="2400" b="1">
              <a:solidFill>
                <a:schemeClr val="accent3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ru" sz="800" b="1" smtClean="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Построение иерархии аспектов по пользовательским отзывам об электронных устройствах. Репина А.А.   </a:t>
            </a:r>
            <a:fld id="{00000000-1234-1234-1234-123412341234}" type="slidenum">
              <a:rPr lang="ru" sz="800" smtClean="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6</a:t>
            </a:fld>
            <a:endParaRPr lang="ru" sz="8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Характеристики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937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ru" sz="2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PMI Review</a:t>
            </a:r>
          </a:p>
          <a:p>
            <a:pPr marL="457200" lvl="0" indent="-3937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ru" sz="2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PMI Sentence</a:t>
            </a:r>
          </a:p>
          <a:p>
            <a:pPr marL="457200" lvl="0" indent="-3937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ru" sz="2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Local context</a:t>
            </a:r>
          </a:p>
          <a:p>
            <a:pPr marL="457200" lvl="0" indent="-3937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ru" sz="2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Global context</a:t>
            </a:r>
          </a:p>
          <a:p>
            <a:pPr marL="457200" lvl="0" indent="-3937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ru" sz="2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Lexical</a:t>
            </a:r>
          </a:p>
          <a:p>
            <a:pPr marL="457200" lvl="0" indent="-3937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ru" sz="2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Syntactic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ru" sz="800" b="1" smtClean="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Построение иерархии аспектов по пользовательским отзывам об электронных устройствах. Репина А.А.   </a:t>
            </a:r>
            <a:fld id="{00000000-1234-1234-1234-123412341234}" type="slidenum">
              <a:rPr lang="ru" sz="800" smtClean="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7</a:t>
            </a:fld>
            <a:endParaRPr lang="ru" sz="8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Georgia"/>
                <a:ea typeface="Georgia"/>
                <a:cs typeface="Georgia"/>
                <a:sym typeface="Georgia"/>
              </a:rPr>
              <a:t>PMI features</a:t>
            </a: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t="4122"/>
          <a:stretch/>
        </p:blipFill>
        <p:spPr>
          <a:xfrm>
            <a:off x="822150" y="1797325"/>
            <a:ext cx="7279725" cy="123874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311700" y="2726700"/>
            <a:ext cx="8579400" cy="199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800" dirty="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800" dirty="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Разница в характеристиках заключается в корпусе отзывов/предложений, который передается для дальнейшей обработки в метод расчёта PMI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ru" sz="800" b="1" smtClean="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Построение иерархии аспектов по пользовательским отзывам об электронных устройствах. Репина А.А.   </a:t>
            </a:r>
            <a:fld id="{00000000-1234-1234-1234-123412341234}" type="slidenum">
              <a:rPr lang="ru" sz="800" smtClean="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8</a:t>
            </a:fld>
            <a:endParaRPr lang="ru" sz="8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latin typeface="Georgia"/>
                <a:ea typeface="Georgia"/>
                <a:cs typeface="Georgia"/>
                <a:sym typeface="Georgia"/>
              </a:rPr>
              <a:t>Contextual features</a:t>
            </a: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l="12564" t="7224" b="12059"/>
          <a:stretch/>
        </p:blipFill>
        <p:spPr>
          <a:xfrm>
            <a:off x="650675" y="1309775"/>
            <a:ext cx="4790899" cy="32600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5445750" y="1385850"/>
            <a:ext cx="3237000" cy="14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latin typeface="Georgia"/>
                <a:ea typeface="Georgia"/>
                <a:cs typeface="Georgia"/>
                <a:sym typeface="Georgia"/>
              </a:rPr>
              <a:t>Для </a:t>
            </a:r>
            <a:r>
              <a:rPr lang="ru" sz="1800" b="1">
                <a:latin typeface="Georgia"/>
                <a:ea typeface="Georgia"/>
                <a:cs typeface="Georgia"/>
                <a:sym typeface="Georgia"/>
              </a:rPr>
              <a:t>локальной</a:t>
            </a:r>
            <a:r>
              <a:rPr lang="ru" sz="1800">
                <a:latin typeface="Georgia"/>
                <a:ea typeface="Georgia"/>
                <a:cs typeface="Georgia"/>
                <a:sym typeface="Georgia"/>
              </a:rPr>
              <a:t> характеристики контекст - набор 2 левых и 2 правых слов от аспекта во всех отзывах, где он встречается</a:t>
            </a:r>
          </a:p>
          <a:p>
            <a:pPr lv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lvl="0">
              <a:spcBef>
                <a:spcPts val="0"/>
              </a:spcBef>
              <a:buNone/>
            </a:pPr>
            <a:r>
              <a:rPr lang="ru" sz="1800">
                <a:latin typeface="Georgia"/>
                <a:ea typeface="Georgia"/>
                <a:cs typeface="Georgia"/>
                <a:sym typeface="Georgia"/>
              </a:rPr>
              <a:t>Для </a:t>
            </a:r>
            <a:r>
              <a:rPr lang="ru" sz="1800" b="1">
                <a:latin typeface="Georgia"/>
                <a:ea typeface="Georgia"/>
                <a:cs typeface="Georgia"/>
                <a:sym typeface="Georgia"/>
              </a:rPr>
              <a:t>глобальной</a:t>
            </a:r>
            <a:r>
              <a:rPr lang="ru" sz="1800">
                <a:latin typeface="Georgia"/>
                <a:ea typeface="Georgia"/>
                <a:cs typeface="Georgia"/>
                <a:sym typeface="Georgia"/>
              </a:rPr>
              <a:t> характеристики контекст - набор отзывов, где встречается конкретный аспект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ru" sz="800" b="1" smtClean="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Построение иерархии аспектов по пользовательским отзывам об электронных устройствах. Репина А.А.   </a:t>
            </a:r>
            <a:fld id="{00000000-1234-1234-1234-123412341234}" type="slidenum">
              <a:rPr lang="ru" sz="800" smtClean="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9</a:t>
            </a:fld>
            <a:endParaRPr lang="ru" sz="8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657</Words>
  <Application>Microsoft Macintosh PowerPoint</Application>
  <PresentationFormat>Экран (16:9)</PresentationFormat>
  <Paragraphs>150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Georgia</vt:lpstr>
      <vt:lpstr>Times New Roman</vt:lpstr>
      <vt:lpstr>Proxima Nova</vt:lpstr>
      <vt:lpstr>Alfa Slab One</vt:lpstr>
      <vt:lpstr>Arial</vt:lpstr>
      <vt:lpstr>gameday</vt:lpstr>
      <vt:lpstr>Построение иерархии аспектов по пользовательским отзывам об электронных устройствах Building Aspect Hierarchy Based on User Reviews about Electronic Devices</vt:lpstr>
      <vt:lpstr>Цель</vt:lpstr>
      <vt:lpstr>Технологии</vt:lpstr>
      <vt:lpstr>Получение входных данных</vt:lpstr>
      <vt:lpstr>Категории отзывов</vt:lpstr>
      <vt:lpstr>Алгоритм работы программы</vt:lpstr>
      <vt:lpstr>Характеристики</vt:lpstr>
      <vt:lpstr>PMI features</vt:lpstr>
      <vt:lpstr>Contextual features</vt:lpstr>
      <vt:lpstr>Syntactic feature</vt:lpstr>
      <vt:lpstr>Lexical feature</vt:lpstr>
      <vt:lpstr>Семантическая дистанция</vt:lpstr>
      <vt:lpstr>Семантическая дистанция</vt:lpstr>
      <vt:lpstr>RandomForest</vt:lpstr>
      <vt:lpstr>Построение иерархии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иерархии аспектов по пользовательским отзывам об электронных устройствах Building Aspect Hierarchy Based on User Reviews about Electronic Devices</dc:title>
  <cp:lastModifiedBy>Репина Анастасия Андреевна</cp:lastModifiedBy>
  <cp:revision>5</cp:revision>
  <dcterms:modified xsi:type="dcterms:W3CDTF">2017-03-20T11:27:21Z</dcterms:modified>
</cp:coreProperties>
</file>