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2" r:id="rId2"/>
    <p:sldId id="256" r:id="rId3"/>
    <p:sldId id="259" r:id="rId4"/>
    <p:sldId id="261" r:id="rId5"/>
    <p:sldId id="280" r:id="rId6"/>
    <p:sldId id="262" r:id="rId7"/>
    <p:sldId id="273" r:id="rId8"/>
    <p:sldId id="263" r:id="rId9"/>
    <p:sldId id="268" r:id="rId10"/>
    <p:sldId id="274" r:id="rId11"/>
    <p:sldId id="269" r:id="rId12"/>
    <p:sldId id="264" r:id="rId13"/>
    <p:sldId id="265" r:id="rId14"/>
    <p:sldId id="278" r:id="rId15"/>
    <p:sldId id="266" r:id="rId16"/>
    <p:sldId id="276" r:id="rId17"/>
    <p:sldId id="258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16.05.2016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Должности – профессор каф. УРПО </a:t>
            </a:r>
            <a:r>
              <a:rPr lang="en-US" dirty="0" smtClean="0"/>
              <a:t>||</a:t>
            </a:r>
            <a:r>
              <a:rPr lang="en-US" baseline="0" dirty="0" smtClean="0"/>
              <a:t> </a:t>
            </a:r>
            <a:r>
              <a:rPr lang="ru-RU" dirty="0" smtClean="0"/>
              <a:t>доцент каф. УРПО</a:t>
            </a:r>
            <a:r>
              <a:rPr lang="en-US" baseline="0" dirty="0" smtClean="0"/>
              <a:t> ||</a:t>
            </a:r>
            <a:r>
              <a:rPr lang="ru-RU" dirty="0" smtClean="0"/>
              <a:t> преподаватель каф. УРПО</a:t>
            </a:r>
            <a:endParaRPr lang="en-US" dirty="0" smtClean="0"/>
          </a:p>
          <a:p>
            <a:r>
              <a:rPr lang="ru-RU" dirty="0" smtClean="0"/>
              <a:t>Ученые</a:t>
            </a:r>
            <a:r>
              <a:rPr lang="ru-RU" baseline="0" dirty="0" smtClean="0"/>
              <a:t> степени: д.т.н. </a:t>
            </a:r>
            <a:r>
              <a:rPr lang="en-US" dirty="0" smtClean="0"/>
              <a:t>||</a:t>
            </a:r>
            <a:r>
              <a:rPr lang="en-US" baseline="0" dirty="0" smtClean="0"/>
              <a:t> </a:t>
            </a:r>
            <a:r>
              <a:rPr lang="ru-RU" baseline="0" dirty="0" smtClean="0"/>
              <a:t> д.ф.-м. н. </a:t>
            </a:r>
            <a:r>
              <a:rPr lang="en-US" dirty="0" smtClean="0"/>
              <a:t>||</a:t>
            </a:r>
            <a:r>
              <a:rPr lang="en-US" baseline="0" dirty="0" smtClean="0"/>
              <a:t> </a:t>
            </a:r>
            <a:r>
              <a:rPr lang="ru-RU" baseline="0" dirty="0" smtClean="0"/>
              <a:t> к.т.н. </a:t>
            </a:r>
            <a:r>
              <a:rPr lang="en-US" dirty="0" smtClean="0"/>
              <a:t>||</a:t>
            </a:r>
            <a:r>
              <a:rPr lang="en-US" baseline="0" dirty="0" smtClean="0"/>
              <a:t> </a:t>
            </a:r>
            <a:r>
              <a:rPr lang="ru-RU" baseline="0" dirty="0" smtClean="0"/>
              <a:t> к ф.-м. 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se.ru/info/log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ШАБЛОН ПРЕЗЕНТАЦИИ К ЗАЩИТЕ КУРСОВОЙ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37862"/>
            <a:ext cx="8611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Красным шрифтом выделены фрагменты, которые надо заменить на свои данные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2770825"/>
            <a:ext cx="8611032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i="1" dirty="0" smtClean="0">
                <a:solidFill>
                  <a:srgbClr val="003F82"/>
                </a:solidFill>
              </a:rPr>
              <a:t>Текст на сером фоне – пояснения для студентов, его надо будет удалить из своей презентации</a:t>
            </a:r>
            <a:endParaRPr lang="ru-RU" sz="12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55588" y="5045649"/>
            <a:ext cx="86110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3F82"/>
                </a:solidFill>
              </a:rPr>
              <a:t>Шаблон презентации НИУ ВШЭ здесь: </a:t>
            </a:r>
            <a:r>
              <a:rPr lang="en-US" sz="1600" dirty="0">
                <a:solidFill>
                  <a:srgbClr val="003F82"/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rgbClr val="003F82"/>
                </a:solidFill>
                <a:hlinkClick r:id="rId3"/>
              </a:rPr>
              <a:t>www.hse.ru/info/logo</a:t>
            </a:r>
            <a:r>
              <a:rPr lang="ru-RU" sz="1600" dirty="0" smtClean="0">
                <a:solidFill>
                  <a:srgbClr val="003F82"/>
                </a:solidFill>
              </a:rPr>
              <a:t> 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5588" y="5851847"/>
            <a:ext cx="8611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003F82"/>
                </a:solidFill>
              </a:rPr>
              <a:t>В колонтитулах укажите ФИО, группу, тему, год. </a:t>
            </a:r>
            <a:r>
              <a:rPr lang="ru-RU" sz="1400" dirty="0" smtClean="0">
                <a:solidFill>
                  <a:srgbClr val="003F82"/>
                </a:solidFill>
              </a:rPr>
              <a:t>Надо выбрать более мелкий и бледный шрифт для колонтитула. Пример</a:t>
            </a:r>
            <a:r>
              <a:rPr lang="ru-RU" sz="1400" dirty="0" smtClean="0">
                <a:solidFill>
                  <a:srgbClr val="003F82"/>
                </a:solidFill>
              </a:rPr>
              <a:t>:</a:t>
            </a:r>
            <a:endParaRPr lang="ru-RU" sz="11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Иванов А.Д., 201, курсовая работа, Аниматор алгоритма ХХХ 							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2016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55588" y="3735814"/>
            <a:ext cx="8611032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Важно!!!</a:t>
            </a:r>
          </a:p>
          <a:p>
            <a:r>
              <a:rPr lang="ru-RU" sz="1600" dirty="0" smtClean="0">
                <a:solidFill>
                  <a:srgbClr val="003F82"/>
                </a:solidFill>
              </a:rPr>
              <a:t>В </a:t>
            </a:r>
            <a:r>
              <a:rPr lang="ru-RU" sz="1600" dirty="0" smtClean="0">
                <a:solidFill>
                  <a:srgbClr val="003F82"/>
                </a:solidFill>
              </a:rPr>
              <a:t>Вашей презентации могут присутствовать не все слайды, </a:t>
            </a:r>
          </a:p>
          <a:p>
            <a:r>
              <a:rPr lang="ru-RU" sz="1600" dirty="0" smtClean="0">
                <a:solidFill>
                  <a:srgbClr val="003F82"/>
                </a:solidFill>
              </a:rPr>
              <a:t>Вы можете добавить слайды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55588" y="1425397"/>
            <a:ext cx="8611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3F82"/>
                </a:solidFill>
              </a:rPr>
              <a:t>ОБОЗНАЧЕНИЯ В ЭТОЙ ПРЕЗЕНТАЦИИ</a:t>
            </a:r>
            <a:endParaRPr lang="ru-RU" sz="1400" b="1" dirty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81611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ОПИСАНИЕ ВЫБРАННЫХ МЕТОДОВ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6119813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 smtClean="0">
                <a:solidFill>
                  <a:srgbClr val="003F82"/>
                </a:solidFill>
                <a:latin typeface="Myriad Pro"/>
              </a:rPr>
              <a:t>ИНФОРМАЦИОННЫЕ МОДЕЛИ, АЛГОРИТМЫ И Т.П.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  <a:latin typeface="Myriad Pro"/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6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ОПИСАНИЕ ВЫБРАННЫХ АЛГОРИТМОВ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46455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 smtClean="0">
                <a:solidFill>
                  <a:srgbClr val="003F82"/>
                </a:solidFill>
              </a:rPr>
              <a:t>СХЕМА ИЛИ ОПИСАНИЕ АЛГОРИТМА НА ПСЕВДОЯЗЫКЕ, МОЖНО ПРИВЕСТИ ИЛЛЮСТРАЦИИ НА ПРИМЕРЕ И Т.Д.</a:t>
            </a:r>
            <a:endParaRPr lang="ru-RU" sz="12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</a:t>
            </a:r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И ИНСТРУМЕНТЫ </a:t>
            </a:r>
            <a:r>
              <a:rPr lang="ru-RU" sz="2400" b="1" dirty="0">
                <a:solidFill>
                  <a:schemeClr val="bg1"/>
                </a:solidFill>
                <a:latin typeface="Myriad Pro"/>
              </a:rPr>
              <a:t>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2369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</a:rPr>
              <a:t>ВЫБРАННЫЙ ИНСТРУМЕНТАРИЙ, </a:t>
            </a:r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ЯЗЫК  И СРЕДА ПРОГРАММИРОВАНИЯ,</a:t>
            </a:r>
          </a:p>
          <a:p>
            <a:r>
              <a:rPr lang="ru-RU" sz="1600" i="1" dirty="0">
                <a:solidFill>
                  <a:srgbClr val="003F82"/>
                </a:solidFill>
              </a:rPr>
              <a:t>Сторонние библиотеки (со ссылками, указанием авторов, версии, года и т.п.)</a:t>
            </a:r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600" i="1" dirty="0">
                <a:solidFill>
                  <a:srgbClr val="003F82"/>
                </a:solidFill>
              </a:rPr>
              <a:t>АРХИТЕКТУРА ПРИЛОЖЕНИЯ, диаграммы,</a:t>
            </a:r>
            <a:endParaRPr lang="en-US" sz="1600" i="1" dirty="0">
              <a:solidFill>
                <a:srgbClr val="003F82"/>
              </a:solidFill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Myriad Pro"/>
              </a:rPr>
              <a:t>ОПИСАНИЕ ОСОБЕННОСТЕЙ ПРОГРАММНОЙ РЕАЛИЗАЦИИ И Т.П.</a:t>
            </a:r>
          </a:p>
          <a:p>
            <a:r>
              <a:rPr lang="ru-RU" sz="1200" i="1" dirty="0">
                <a:solidFill>
                  <a:srgbClr val="003F82"/>
                </a:solidFill>
                <a:latin typeface="Myriad Pro"/>
              </a:rPr>
              <a:t>Тестирование программы</a:t>
            </a:r>
          </a:p>
          <a:p>
            <a:endParaRPr lang="ru-RU" sz="1200" i="1" dirty="0">
              <a:solidFill>
                <a:srgbClr val="003F82"/>
              </a:solidFill>
              <a:latin typeface="Myriad Pro"/>
            </a:endParaRPr>
          </a:p>
          <a:p>
            <a:endParaRPr lang="ru-RU" sz="1200" i="1" dirty="0">
              <a:solidFill>
                <a:srgbClr val="003F82"/>
              </a:solidFill>
              <a:latin typeface="Myriad Pro"/>
            </a:endParaRPr>
          </a:p>
          <a:p>
            <a:r>
              <a:rPr lang="ru-RU" sz="1200" i="1" dirty="0">
                <a:solidFill>
                  <a:srgbClr val="003F82"/>
                </a:solidFill>
                <a:latin typeface="Myriad Pro"/>
              </a:rPr>
              <a:t>ОПИСАНИЕ МЕТОДИКИ ИССЛЕДОВАНИЙ, </a:t>
            </a:r>
          </a:p>
          <a:p>
            <a:r>
              <a:rPr lang="ru-RU" sz="1200" i="1" dirty="0">
                <a:solidFill>
                  <a:srgbClr val="003F82"/>
                </a:solidFill>
                <a:latin typeface="Myriad Pro"/>
              </a:rPr>
              <a:t>План эксперимента</a:t>
            </a:r>
          </a:p>
          <a:p>
            <a:endParaRPr lang="ru-RU" sz="12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3595" y="1772099"/>
            <a:ext cx="8503205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3F82"/>
                </a:solidFill>
                <a:latin typeface="Myriad Pro"/>
              </a:rPr>
              <a:t>МОЖЕТ БЫТЬ ДЕМОНСТРАЦИЯ ПРОГРАММНОГО ПРОДУКТА,</a:t>
            </a:r>
          </a:p>
          <a:p>
            <a:r>
              <a:rPr lang="ru-RU" i="1" dirty="0" smtClean="0">
                <a:solidFill>
                  <a:srgbClr val="003F82"/>
                </a:solidFill>
                <a:latin typeface="Myriad Pro"/>
              </a:rPr>
              <a:t>РЕЗУЛЬТАТЫ ИССЛЕДОВАНИЙ И ПР.</a:t>
            </a:r>
          </a:p>
          <a:p>
            <a:r>
              <a:rPr lang="ru-RU" i="1" dirty="0" smtClean="0">
                <a:solidFill>
                  <a:srgbClr val="003F82"/>
                </a:solidFill>
                <a:latin typeface="Myriad Pro"/>
              </a:rPr>
              <a:t>МОЖЕТ БЫТЬ НЕСКОЛЬКО СЛАЙДОВ</a:t>
            </a:r>
            <a:endParaRPr lang="ru-RU" i="1" dirty="0">
              <a:solidFill>
                <a:srgbClr val="003F82"/>
              </a:solidFill>
              <a:latin typeface="Myriad Pro"/>
            </a:endParaRPr>
          </a:p>
          <a:p>
            <a:endParaRPr lang="ru-RU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7882" y="4151313"/>
            <a:ext cx="8378918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3F82"/>
                </a:solidFill>
                <a:latin typeface="Myriad Pro"/>
              </a:rPr>
              <a:t>ВАЖНО, ЧТОБЫ РЕЗУЛЬТАТЫ СООТВЕТСТВОВАЛИ ПОСТАВЛЕННЫМ ЗАДАЧАМ</a:t>
            </a:r>
            <a:endParaRPr lang="ru-RU" i="1" dirty="0">
              <a:solidFill>
                <a:srgbClr val="003F82"/>
              </a:solidFill>
              <a:latin typeface="Myriad Pro"/>
            </a:endParaRPr>
          </a:p>
          <a:p>
            <a:endParaRPr lang="ru-RU" i="1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АПРОБАЦИЯ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2250" y="2394647"/>
            <a:ext cx="818216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 smtClean="0">
                <a:solidFill>
                  <a:srgbClr val="003F82"/>
                </a:solidFill>
                <a:latin typeface="Myriad Pro"/>
              </a:rPr>
              <a:t>Публикации, статьи</a:t>
            </a:r>
            <a:endParaRPr lang="ru-RU" sz="14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1229" y="1570192"/>
            <a:ext cx="818216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3F82"/>
                </a:solidFill>
                <a:latin typeface="Myriad Pro"/>
              </a:rPr>
              <a:t>В</a:t>
            </a:r>
            <a:r>
              <a:rPr lang="ru-RU" sz="1400" i="1" dirty="0" smtClean="0">
                <a:solidFill>
                  <a:srgbClr val="003F82"/>
                </a:solidFill>
                <a:latin typeface="Myriad Pro"/>
              </a:rPr>
              <a:t>ыступления на конференциях, тезисы докладов</a:t>
            </a:r>
            <a:endParaRPr lang="ru-RU" sz="14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2250" y="3851753"/>
            <a:ext cx="818216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003F82"/>
                </a:solidFill>
                <a:latin typeface="Myriad Pro"/>
              </a:rPr>
              <a:t>C</a:t>
            </a:r>
            <a:r>
              <a:rPr lang="ru-RU" sz="1400" i="1" dirty="0" err="1" smtClean="0">
                <a:solidFill>
                  <a:srgbClr val="003F82"/>
                </a:solidFill>
                <a:latin typeface="Myriad Pro"/>
              </a:rPr>
              <a:t>видетельства</a:t>
            </a:r>
            <a:r>
              <a:rPr lang="ru-RU" sz="1400" i="1" dirty="0" smtClean="0">
                <a:solidFill>
                  <a:srgbClr val="003F82"/>
                </a:solidFill>
                <a:latin typeface="Myriad Pro"/>
              </a:rPr>
              <a:t> о регистрации программы в </a:t>
            </a:r>
            <a:r>
              <a:rPr lang="ru-RU" sz="1400" i="1" dirty="0" err="1" smtClean="0">
                <a:solidFill>
                  <a:srgbClr val="003F82"/>
                </a:solidFill>
                <a:latin typeface="Myriad Pro"/>
              </a:rPr>
              <a:t>РОСПАТЕНТе</a:t>
            </a:r>
            <a:endParaRPr lang="ru-RU" sz="14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250" y="3113804"/>
            <a:ext cx="818216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i="1" dirty="0" smtClean="0">
                <a:solidFill>
                  <a:srgbClr val="003F82"/>
                </a:solidFill>
                <a:latin typeface="Myriad Pro"/>
              </a:rPr>
              <a:t>Внедрение (акт или справка о внедрении, ссылка на ресурс </a:t>
            </a:r>
            <a:r>
              <a:rPr lang="en-US" sz="1400" i="1" smtClean="0">
                <a:solidFill>
                  <a:srgbClr val="003F82"/>
                </a:solidFill>
                <a:latin typeface="Myriad Pro"/>
              </a:rPr>
              <a:t>App Store</a:t>
            </a:r>
            <a:r>
              <a:rPr lang="ru-RU" sz="1400" i="1" dirty="0" smtClean="0">
                <a:solidFill>
                  <a:srgbClr val="003F82"/>
                </a:solidFill>
                <a:latin typeface="Myriad Pro"/>
              </a:rPr>
              <a:t>, </a:t>
            </a:r>
            <a:r>
              <a:rPr lang="en-US" sz="1400" i="1" dirty="0" smtClean="0">
                <a:solidFill>
                  <a:srgbClr val="003F82"/>
                </a:solidFill>
                <a:latin typeface="Myriad Pro"/>
              </a:rPr>
              <a:t>Android Apps </a:t>
            </a:r>
            <a:r>
              <a:rPr lang="ru-RU" sz="1400" i="1" dirty="0" smtClean="0">
                <a:solidFill>
                  <a:srgbClr val="003F82"/>
                </a:solidFill>
                <a:latin typeface="Myriad Pro"/>
              </a:rPr>
              <a:t>и т.п.)</a:t>
            </a:r>
            <a:endParaRPr lang="ru-RU" sz="1400" i="1" dirty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94610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ВЫВОДЫ ПО РАБОТЕ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Научная </a:t>
            </a:r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новизна (может </a:t>
            </a:r>
            <a:r>
              <a:rPr lang="ru-RU" sz="1600" i="1" dirty="0">
                <a:solidFill>
                  <a:srgbClr val="003F82"/>
                </a:solidFill>
                <a:latin typeface="Myriad Pro"/>
              </a:rPr>
              <a:t>не быть, особенно у 1 курса</a:t>
            </a:r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)</a:t>
            </a:r>
            <a:endParaRPr lang="ru-RU" sz="16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2250" y="4089584"/>
            <a:ext cx="818216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latin typeface="Myriad Pro"/>
              </a:rPr>
              <a:t>П</a:t>
            </a:r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ути дальнейшей </a:t>
            </a:r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работы (желательно написать)</a:t>
            </a:r>
            <a:endParaRPr lang="ru-RU" sz="1600" i="1" dirty="0">
              <a:solidFill>
                <a:srgbClr val="003F82"/>
              </a:solidFill>
              <a:latin typeface="Myriad Pro"/>
            </a:endParaRPr>
          </a:p>
          <a:p>
            <a:endParaRPr lang="ru-RU" sz="16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978839"/>
            <a:ext cx="8182162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Практическая </a:t>
            </a:r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значимость (может не быть, особенно у 1 курса)</a:t>
            </a:r>
            <a:endParaRPr lang="ru-RU" sz="1600" i="1" dirty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49"/>
            <a:ext cx="818216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ОФОРМИТЬ В СООТВЕТСТВИИИ С ГОСТ (см. Методические указания по оформлению списка использованных источников)</a:t>
            </a:r>
            <a:endParaRPr lang="ru-RU" sz="1600" i="1" dirty="0">
              <a:solidFill>
                <a:srgbClr val="003F82"/>
              </a:solidFill>
              <a:latin typeface="Myriad Pro"/>
            </a:endParaRPr>
          </a:p>
          <a:p>
            <a:endParaRPr lang="ru-RU" sz="16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Myriad Pro"/>
                <a:ea typeface="ＭＳ Ｐゴシック"/>
                <a:cs typeface="ＭＳ Ｐゴシック"/>
              </a:rPr>
              <a:t>ФИО студента,</a:t>
            </a:r>
            <a:endParaRPr lang="en-US" sz="1200" dirty="0" smtClean="0">
              <a:solidFill>
                <a:srgbClr val="FF0000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Myriad Pro"/>
                <a:ea typeface="ＭＳ Ｐゴシック"/>
                <a:cs typeface="ＭＳ Ｐゴシック"/>
              </a:rPr>
              <a:t>e-mail</a:t>
            </a:r>
          </a:p>
          <a:p>
            <a:endParaRPr lang="en-US" sz="1200" dirty="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ru-RU" sz="12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- </a:t>
            </a:r>
            <a:r>
              <a:rPr lang="ru-RU" sz="12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2016</a:t>
            </a:r>
            <a:endParaRPr lang="ru-RU" sz="1200" dirty="0" smtClean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br>
              <a:rPr lang="ru-RU" sz="28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 smtClean="0">
                <a:solidFill>
                  <a:srgbClr val="FF0000"/>
                </a:solidFill>
                <a:latin typeface="Myriad Pro Semibold"/>
                <a:ea typeface="ＭＳ Ｐゴシック"/>
                <a:cs typeface="ＭＳ Ｐゴシック"/>
              </a:rPr>
              <a:t>ТЕМА</a:t>
            </a:r>
            <a:endParaRPr lang="en-US" sz="2900" dirty="0" smtClean="0">
              <a:solidFill>
                <a:srgbClr val="FF0000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</a:t>
            </a:r>
            <a:r>
              <a:rPr lang="ru-RU" sz="1800" dirty="0" smtClean="0">
                <a:solidFill>
                  <a:srgbClr val="FF0000"/>
                </a:solidFill>
                <a:latin typeface="Myriad Pro"/>
                <a:ea typeface="ＭＳ Ｐゴシック"/>
                <a:cs typeface="ＭＳ Ｐゴシック"/>
              </a:rPr>
              <a:t>ХХХ</a:t>
            </a:r>
            <a:r>
              <a:rPr lang="en-US" sz="1800" dirty="0" smtClean="0">
                <a:solidFill>
                  <a:srgbClr val="FF0000"/>
                </a:solidFill>
                <a:latin typeface="Myriad Pro"/>
                <a:ea typeface="ＭＳ Ｐゴシック"/>
                <a:cs typeface="ＭＳ Ｐゴシック"/>
              </a:rPr>
              <a:t> </a:t>
            </a:r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ПИ</a:t>
            </a:r>
          </a:p>
          <a:p>
            <a:pPr algn="r" eaLnBrk="1" hangingPunct="1"/>
            <a:r>
              <a:rPr kumimoji="1" lang="ru-RU" sz="1800" dirty="0" smtClean="0">
                <a:solidFill>
                  <a:srgbClr val="FF0000"/>
                </a:solidFill>
                <a:latin typeface="Myriad Pro"/>
                <a:ea typeface="ＭＳ Ｐゴシック"/>
                <a:cs typeface="ＭＳ Ｐゴシック"/>
              </a:rPr>
              <a:t>ФИО</a:t>
            </a:r>
          </a:p>
          <a:p>
            <a:pPr algn="r" eaLnBrk="1" hangingPunct="1"/>
            <a:r>
              <a:rPr kumimoji="1"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 smtClean="0">
                <a:solidFill>
                  <a:srgbClr val="FF0000"/>
                </a:solidFill>
                <a:latin typeface="Myriad Pro"/>
                <a:ea typeface="ＭＳ Ｐゴシック"/>
                <a:cs typeface="ＭＳ Ｐゴシック"/>
              </a:rPr>
              <a:t>ДОЛЖНОСТЬ, УЧЕНАЯ СТЕПЕНЬ</a:t>
            </a:r>
          </a:p>
          <a:p>
            <a:pPr algn="r" eaLnBrk="1" hangingPunct="1"/>
            <a:r>
              <a:rPr kumimoji="1" lang="ru-RU" sz="1800" dirty="0" smtClean="0">
                <a:solidFill>
                  <a:srgbClr val="FF0000"/>
                </a:solidFill>
                <a:latin typeface="Myriad Pro"/>
                <a:ea typeface="ＭＳ Ｐゴシック"/>
                <a:cs typeface="ＭＳ Ｐゴシック"/>
              </a:rPr>
              <a:t>ФИО</a:t>
            </a:r>
            <a:endParaRPr kumimoji="1" lang="ru-RU" sz="1200" dirty="0" smtClean="0">
              <a:solidFill>
                <a:srgbClr val="FF0000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Выноска 2 2"/>
          <p:cNvSpPr/>
          <p:nvPr/>
        </p:nvSpPr>
        <p:spPr>
          <a:xfrm>
            <a:off x="6818050" y="1296139"/>
            <a:ext cx="2325950" cy="9499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640"/>
              <a:gd name="adj6" fmla="val -485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Или другой департамент </a:t>
            </a:r>
            <a:r>
              <a:rPr lang="en-US" dirty="0" smtClean="0"/>
              <a:t>||</a:t>
            </a:r>
            <a:r>
              <a:rPr lang="ru-RU" dirty="0" smtClean="0"/>
              <a:t> лаборатория</a:t>
            </a:r>
            <a:endParaRPr lang="ru-RU" dirty="0"/>
          </a:p>
        </p:txBody>
      </p:sp>
      <p:sp>
        <p:nvSpPr>
          <p:cNvPr id="8" name="Выноска 2 7"/>
          <p:cNvSpPr/>
          <p:nvPr/>
        </p:nvSpPr>
        <p:spPr>
          <a:xfrm>
            <a:off x="195308" y="4163627"/>
            <a:ext cx="3790765" cy="1726255"/>
          </a:xfrm>
          <a:prstGeom prst="borderCallout2">
            <a:avLst>
              <a:gd name="adj1" fmla="val 86120"/>
              <a:gd name="adj2" fmla="val 98224"/>
              <a:gd name="adj3" fmla="val 87148"/>
              <a:gd name="adj4" fmla="val 98087"/>
              <a:gd name="adj5" fmla="val 93071"/>
              <a:gd name="adj6" fmla="val 1343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b="1" i="1" dirty="0"/>
              <a:t>Должности</a:t>
            </a:r>
            <a:r>
              <a:rPr lang="ru-RU" sz="1400" i="1" dirty="0"/>
              <a:t> – профессор департамента программной инженерии</a:t>
            </a:r>
            <a:r>
              <a:rPr lang="en-US" sz="1400" i="1" dirty="0"/>
              <a:t>|| </a:t>
            </a:r>
            <a:r>
              <a:rPr lang="ru-RU" sz="1400" i="1" dirty="0"/>
              <a:t>доцент департамента программной инженерии </a:t>
            </a:r>
            <a:r>
              <a:rPr lang="en-US" sz="1400" i="1" dirty="0"/>
              <a:t>||</a:t>
            </a:r>
            <a:r>
              <a:rPr lang="ru-RU" sz="1400" i="1" dirty="0"/>
              <a:t> преподаватель департамента программной инженерии</a:t>
            </a:r>
            <a:endParaRPr lang="en-US" sz="1400" i="1" dirty="0"/>
          </a:p>
          <a:p>
            <a:r>
              <a:rPr lang="ru-RU" sz="1400" b="1" i="1" dirty="0"/>
              <a:t>Ученые степени</a:t>
            </a:r>
            <a:r>
              <a:rPr lang="ru-RU" sz="1400" i="1" dirty="0"/>
              <a:t>: д.т.н. </a:t>
            </a:r>
            <a:r>
              <a:rPr lang="en-US" sz="1400" i="1" dirty="0"/>
              <a:t>|| </a:t>
            </a:r>
            <a:r>
              <a:rPr lang="ru-RU" sz="1400" i="1" dirty="0"/>
              <a:t> </a:t>
            </a:r>
            <a:r>
              <a:rPr lang="ru-RU" sz="1400" i="1" dirty="0" err="1"/>
              <a:t>д.ф</a:t>
            </a:r>
            <a:r>
              <a:rPr lang="ru-RU" sz="1400" i="1" dirty="0"/>
              <a:t>.-м. н. </a:t>
            </a:r>
            <a:r>
              <a:rPr lang="en-US" sz="1400" i="1" dirty="0"/>
              <a:t>|| </a:t>
            </a:r>
            <a:r>
              <a:rPr lang="ru-RU" sz="1400" i="1" dirty="0"/>
              <a:t> к.т.н. </a:t>
            </a:r>
            <a:r>
              <a:rPr lang="en-US" sz="1400" i="1" dirty="0"/>
              <a:t>|| </a:t>
            </a:r>
            <a:r>
              <a:rPr lang="ru-RU" sz="1400" i="1" dirty="0"/>
              <a:t> к ф.-м. н</a:t>
            </a:r>
            <a:r>
              <a:rPr lang="ru-RU" sz="1400" i="1" dirty="0" smtClean="0"/>
              <a:t>.</a:t>
            </a:r>
            <a:endParaRPr lang="ru-RU" sz="14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611981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 i="1" dirty="0" smtClean="0">
                <a:solidFill>
                  <a:srgbClr val="003F82"/>
                </a:solidFill>
              </a:rPr>
              <a:t>Предметная область</a:t>
            </a:r>
          </a:p>
          <a:p>
            <a:r>
              <a:rPr lang="ru-RU" sz="1600" b="1" i="1" dirty="0" smtClean="0">
                <a:solidFill>
                  <a:srgbClr val="003F82"/>
                </a:solidFill>
              </a:rPr>
              <a:t>+</a:t>
            </a:r>
            <a:endParaRPr lang="ru-RU" sz="1200" i="1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i="1" dirty="0" smtClean="0">
                <a:solidFill>
                  <a:srgbClr val="003F82"/>
                </a:solidFill>
              </a:rPr>
              <a:t>Неформальная постановка задачи</a:t>
            </a:r>
            <a:r>
              <a:rPr lang="ru-RU" sz="2000" i="1" dirty="0">
                <a:solidFill>
                  <a:srgbClr val="003F82"/>
                </a:solidFill>
              </a:rPr>
              <a:t/>
            </a:r>
            <a:br>
              <a:rPr lang="ru-RU" sz="2000" i="1" dirty="0">
                <a:solidFill>
                  <a:srgbClr val="003F82"/>
                </a:solidFill>
              </a:rPr>
            </a:br>
            <a:endParaRPr lang="ru-RU" sz="12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Выноска 2 8"/>
          <p:cNvSpPr/>
          <p:nvPr/>
        </p:nvSpPr>
        <p:spPr>
          <a:xfrm>
            <a:off x="6445188" y="1296139"/>
            <a:ext cx="2698812" cy="1199074"/>
          </a:xfrm>
          <a:prstGeom prst="borderCallout2">
            <a:avLst>
              <a:gd name="adj1" fmla="val 16529"/>
              <a:gd name="adj2" fmla="val 1206"/>
              <a:gd name="adj3" fmla="val -1240"/>
              <a:gd name="adj4" fmla="val -13706"/>
              <a:gd name="adj5" fmla="val -39678"/>
              <a:gd name="adj6" fmla="val -500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 заголовках слайдов эти слова необязательны. Можете написать содержательный заголовок по существу своей темы</a:t>
            </a:r>
            <a:endParaRPr lang="ru-RU" sz="1400" dirty="0"/>
          </a:p>
        </p:txBody>
      </p:sp>
      <p:sp>
        <p:nvSpPr>
          <p:cNvPr id="10" name="Выноска 2 9"/>
          <p:cNvSpPr/>
          <p:nvPr/>
        </p:nvSpPr>
        <p:spPr>
          <a:xfrm>
            <a:off x="3282155" y="3735926"/>
            <a:ext cx="5178263" cy="1199074"/>
          </a:xfrm>
          <a:prstGeom prst="borderCallout2">
            <a:avLst>
              <a:gd name="adj1" fmla="val 16529"/>
              <a:gd name="adj2" fmla="val 1206"/>
              <a:gd name="adj3" fmla="val 14308"/>
              <a:gd name="adj4" fmla="val -219"/>
              <a:gd name="adj5" fmla="val 15850"/>
              <a:gd name="adj6" fmla="val -10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Пожелание: использовать на одном слайде не более 3 цветов и не более 3 шрифтов.</a:t>
            </a:r>
            <a:endParaRPr lang="en-US" sz="1400" dirty="0" smtClean="0"/>
          </a:p>
          <a:p>
            <a:pPr algn="ctr"/>
            <a:r>
              <a:rPr lang="ru-RU" sz="1400" dirty="0" smtClean="0"/>
              <a:t>Во всей презентации размеры шрифтов примерно одинаковые.</a:t>
            </a:r>
          </a:p>
          <a:p>
            <a:pPr algn="ctr"/>
            <a:r>
              <a:rPr lang="ru-RU" sz="1400" dirty="0" smtClean="0"/>
              <a:t>Фрагменты кода или псевдокода – </a:t>
            </a:r>
            <a:r>
              <a:rPr lang="ru-RU" sz="1400" dirty="0" err="1" smtClean="0"/>
              <a:t>моноширинным</a:t>
            </a:r>
            <a:r>
              <a:rPr lang="ru-RU" sz="1400" dirty="0" smtClean="0"/>
              <a:t> шрифтом (например, </a:t>
            </a:r>
            <a:r>
              <a:rPr lang="en-US" sz="1400" dirty="0" smtClean="0"/>
              <a:t>Courier</a:t>
            </a:r>
            <a:r>
              <a:rPr lang="ru-RU" sz="1400" dirty="0"/>
              <a:t> </a:t>
            </a:r>
            <a:r>
              <a:rPr lang="ru-RU" sz="1400" dirty="0" smtClean="0"/>
              <a:t>или </a:t>
            </a:r>
            <a:r>
              <a:rPr lang="en-US" sz="1400" dirty="0" smtClean="0"/>
              <a:t>Consolas)</a:t>
            </a:r>
            <a:endParaRPr lang="ru-RU" sz="1400" dirty="0"/>
          </a:p>
        </p:txBody>
      </p:sp>
      <p:sp>
        <p:nvSpPr>
          <p:cNvPr id="12" name="Выноска 2 11"/>
          <p:cNvSpPr/>
          <p:nvPr/>
        </p:nvSpPr>
        <p:spPr>
          <a:xfrm>
            <a:off x="5081495" y="5771388"/>
            <a:ext cx="2698812" cy="454025"/>
          </a:xfrm>
          <a:prstGeom prst="borderCallout2">
            <a:avLst>
              <a:gd name="adj1" fmla="val 78721"/>
              <a:gd name="adj2" fmla="val 99890"/>
              <a:gd name="adj3" fmla="val 131154"/>
              <a:gd name="adj4" fmla="val 114254"/>
              <a:gd name="adj5" fmla="val 157756"/>
              <a:gd name="adj6" fmla="val 1226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Слайды обязательно пронумеровать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/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</a:rPr>
              <a:t>CUDA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архитектура и модель программирования для организации параллельных вычислений, разработанная </a:t>
            </a:r>
            <a:r>
              <a:rPr lang="en-US" sz="1600" dirty="0">
                <a:latin typeface="Segoe UI" panose="020B0502040204020203" pitchFamily="34" charset="0"/>
              </a:rPr>
              <a:t>NVIDIA</a:t>
            </a:r>
            <a:r>
              <a:rPr lang="ru-RU" sz="1600" dirty="0">
                <a:latin typeface="Segoe UI" panose="020B0502040204020203" pitchFamily="34" charset="0"/>
              </a:rPr>
              <a:t>. </a:t>
            </a:r>
            <a:endParaRPr lang="en-US" sz="1600" dirty="0" smtClean="0">
              <a:latin typeface="Segoe UI" panose="020B0502040204020203" pitchFamily="34" charset="0"/>
            </a:endParaRPr>
          </a:p>
          <a:p>
            <a:r>
              <a:rPr lang="en-US" sz="1600" b="1" dirty="0" smtClean="0">
                <a:latin typeface="Segoe UI" panose="020B0502040204020203" pitchFamily="34" charset="0"/>
              </a:rPr>
              <a:t>blocks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блоки, состоят из нитей.</a:t>
            </a:r>
          </a:p>
          <a:p>
            <a:r>
              <a:rPr lang="en-US" sz="1600" b="1" dirty="0">
                <a:latin typeface="Segoe UI" panose="020B0502040204020203" pitchFamily="34" charset="0"/>
              </a:rPr>
              <a:t>grid</a:t>
            </a:r>
            <a:r>
              <a:rPr lang="en-US" sz="1600" dirty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сетка, наиболее крупная структурная единица, состоит из блоков.</a:t>
            </a:r>
          </a:p>
          <a:p>
            <a:r>
              <a:rPr lang="en-US" sz="1600" b="1" dirty="0">
                <a:latin typeface="Segoe UI" panose="020B0502040204020203" pitchFamily="34" charset="0"/>
              </a:rPr>
              <a:t>Position Based Fluids</a:t>
            </a:r>
            <a:r>
              <a:rPr lang="ru-RU" sz="1600" b="1" dirty="0">
                <a:latin typeface="Segoe UI" panose="020B0502040204020203" pitchFamily="34" charset="0"/>
              </a:rPr>
              <a:t> (</a:t>
            </a:r>
            <a:r>
              <a:rPr lang="en-US" sz="1600" b="1" dirty="0">
                <a:latin typeface="Segoe UI" panose="020B0502040204020203" pitchFamily="34" charset="0"/>
              </a:rPr>
              <a:t>PBF</a:t>
            </a:r>
            <a:r>
              <a:rPr lang="ru-RU" sz="1600" b="1" dirty="0">
                <a:latin typeface="Segoe UI" panose="020B0502040204020203" pitchFamily="34" charset="0"/>
              </a:rPr>
              <a:t>) </a:t>
            </a:r>
            <a:r>
              <a:rPr lang="ru-RU" sz="1600" dirty="0">
                <a:latin typeface="Segoe UI" panose="020B0502040204020203" pitchFamily="34" charset="0"/>
              </a:rPr>
              <a:t>– алгоритм моделирования жидкости </a:t>
            </a:r>
            <a:r>
              <a:rPr lang="en-US" sz="1600" dirty="0" smtClean="0">
                <a:latin typeface="Segoe UI" panose="020B0502040204020203" pitchFamily="34" charset="0"/>
              </a:rPr>
              <a:t>(</a:t>
            </a:r>
            <a:r>
              <a:rPr lang="ru-RU" sz="1600" dirty="0" smtClean="0">
                <a:latin typeface="Segoe UI" panose="020B0502040204020203" pitchFamily="34" charset="0"/>
              </a:rPr>
              <a:t>2013</a:t>
            </a:r>
            <a:r>
              <a:rPr lang="en-US" sz="1600" dirty="0" smtClean="0">
                <a:latin typeface="Segoe UI" panose="020B0502040204020203" pitchFamily="34" charset="0"/>
              </a:rPr>
              <a:t>)</a:t>
            </a:r>
            <a:r>
              <a:rPr lang="ru-RU" sz="1600" dirty="0" smtClean="0">
                <a:latin typeface="Segoe UI" panose="020B0502040204020203" pitchFamily="34" charset="0"/>
              </a:rPr>
              <a:t>, </a:t>
            </a:r>
            <a:r>
              <a:rPr lang="ru-RU" sz="1600" dirty="0">
                <a:latin typeface="Segoe UI" panose="020B0502040204020203" pitchFamily="34" charset="0"/>
              </a:rPr>
              <a:t>в котором жидкость представлена в виде частиц. </a:t>
            </a:r>
            <a:endParaRPr lang="en-US" sz="1600" dirty="0" smtClean="0">
              <a:latin typeface="Segoe UI" panose="020B0502040204020203" pitchFamily="34" charset="0"/>
            </a:endParaRPr>
          </a:p>
          <a:p>
            <a:r>
              <a:rPr lang="en-US" sz="1600" b="1" dirty="0" smtClean="0">
                <a:latin typeface="Segoe UI" panose="020B0502040204020203" pitchFamily="34" charset="0"/>
              </a:rPr>
              <a:t>Smoothed </a:t>
            </a:r>
            <a:r>
              <a:rPr lang="en-US" sz="1600" b="1" dirty="0">
                <a:latin typeface="Segoe UI" panose="020B0502040204020203" pitchFamily="34" charset="0"/>
              </a:rPr>
              <a:t>Particle Hydrodynamics </a:t>
            </a:r>
            <a:r>
              <a:rPr lang="ru-RU" sz="1600" dirty="0">
                <a:latin typeface="Segoe UI" panose="020B0502040204020203" pitchFamily="34" charset="0"/>
              </a:rPr>
              <a:t>(</a:t>
            </a:r>
            <a:r>
              <a:rPr lang="en-US" sz="1600" b="1" dirty="0">
                <a:latin typeface="Segoe UI" panose="020B0502040204020203" pitchFamily="34" charset="0"/>
              </a:rPr>
              <a:t>SPH</a:t>
            </a:r>
            <a:r>
              <a:rPr lang="ru-RU" sz="1600" dirty="0">
                <a:latin typeface="Segoe UI" panose="020B0502040204020203" pitchFamily="34" charset="0"/>
              </a:rPr>
              <a:t>) – гидродинамика сглаженных частиц – метод моделирования жидкости, основанный на использовании системы частиц.</a:t>
            </a:r>
          </a:p>
          <a:p>
            <a:r>
              <a:rPr lang="en-US" sz="1600" b="1" dirty="0" smtClean="0">
                <a:latin typeface="Segoe UI" panose="020B0502040204020203" pitchFamily="34" charset="0"/>
              </a:rPr>
              <a:t>threads</a:t>
            </a:r>
            <a:r>
              <a:rPr lang="en-US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нити (в русскоязычной литературе), наименьшая «структурная единица» в организации вычислений </a:t>
            </a:r>
            <a:r>
              <a:rPr lang="en-US" sz="1600" dirty="0">
                <a:latin typeface="Segoe UI" panose="020B0502040204020203" pitchFamily="34" charset="0"/>
              </a:rPr>
              <a:t>CUDA</a:t>
            </a:r>
            <a:r>
              <a:rPr lang="ru-RU" sz="1600" dirty="0">
                <a:latin typeface="Segoe UI" panose="020B0502040204020203" pitchFamily="34" charset="0"/>
              </a:rPr>
              <a:t>, собственно выполняет вычисления.</a:t>
            </a:r>
          </a:p>
          <a:p>
            <a:r>
              <a:rPr lang="ru-RU" sz="1600" b="1" dirty="0" smtClean="0">
                <a:latin typeface="Segoe UI" panose="020B0502040204020203" pitchFamily="34" charset="0"/>
              </a:rPr>
              <a:t>Рендеринг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процесс обработки и вывода изображения на экран.</a:t>
            </a:r>
          </a:p>
          <a:p>
            <a:r>
              <a:rPr lang="ru-RU" sz="1600" b="1" dirty="0" err="1">
                <a:latin typeface="Segoe UI" panose="020B0502040204020203" pitchFamily="34" charset="0"/>
              </a:rPr>
              <a:t>Хэш</a:t>
            </a:r>
            <a:r>
              <a:rPr lang="ru-RU" sz="1600" b="1" dirty="0">
                <a:latin typeface="Segoe UI" panose="020B0502040204020203" pitchFamily="34" charset="0"/>
              </a:rPr>
              <a:t>-значение для частицы</a:t>
            </a:r>
            <a:r>
              <a:rPr lang="ru-RU" sz="1600" dirty="0">
                <a:latin typeface="Segoe UI" panose="020B0502040204020203" pitchFamily="34" charset="0"/>
              </a:rPr>
              <a:t> – натуральное число, обозначающее номер клетки, в которой находится частица.</a:t>
            </a:r>
          </a:p>
          <a:p>
            <a:r>
              <a:rPr lang="ru-RU" sz="1600" b="1" dirty="0" smtClean="0">
                <a:latin typeface="Segoe UI" panose="020B0502040204020203" pitchFamily="34" charset="0"/>
              </a:rPr>
              <a:t>Шейдер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специальная программа, используемая для рендеринга объектов: может определять форму (вершинный, геометрический шейдер) и цвет (фрагментный, или пиксельный, шейдер) объекта.</a:t>
            </a:r>
          </a:p>
          <a:p>
            <a:r>
              <a:rPr lang="ru-RU" sz="1600" dirty="0">
                <a:latin typeface="Segoe UI" panose="020B0502040204020203" pitchFamily="34" charset="0"/>
              </a:rPr>
              <a:t> 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876239" y="1493508"/>
            <a:ext cx="3921532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prstClr val="black"/>
                </a:solidFill>
                <a:latin typeface="Segoe UI" panose="020B0502040204020203" pitchFamily="34" charset="0"/>
              </a:rPr>
              <a:t>Это пример</a:t>
            </a:r>
            <a:endParaRPr lang="en-US" sz="1600" dirty="0" smtClean="0">
              <a:solidFill>
                <a:prstClr val="black"/>
              </a:solidFill>
              <a:latin typeface="Segoe UI" panose="020B0502040204020203" pitchFamily="34" charset="0"/>
            </a:endParaRPr>
          </a:p>
          <a:p>
            <a:pPr lvl="0"/>
            <a:r>
              <a:rPr lang="ru-RU" sz="1600" dirty="0" smtClean="0">
                <a:solidFill>
                  <a:prstClr val="black"/>
                </a:solidFill>
                <a:latin typeface="Segoe UI" panose="020B0502040204020203" pitchFamily="34" charset="0"/>
              </a:rPr>
              <a:t>Желательно </a:t>
            </a:r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по алфавиту (по </a:t>
            </a:r>
            <a:r>
              <a:rPr lang="en-US" sz="1600" dirty="0">
                <a:solidFill>
                  <a:prstClr val="black"/>
                </a:solidFill>
                <a:latin typeface="Segoe UI" panose="020B0502040204020203" pitchFamily="34" charset="0"/>
              </a:rPr>
              <a:t>ASCII</a:t>
            </a:r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))</a:t>
            </a:r>
          </a:p>
          <a:p>
            <a:pPr lvl="0"/>
            <a:r>
              <a:rPr lang="ru-RU" sz="1600" dirty="0">
                <a:solidFill>
                  <a:prstClr val="black"/>
                </a:solidFill>
                <a:latin typeface="Segoe UI" panose="020B0502040204020203" pitchFamily="34" charset="0"/>
              </a:rPr>
              <a:t>Можно в порядке упоминания, но это неудобно читателю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54067" y="5219035"/>
            <a:ext cx="4743703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prstClr val="black"/>
                </a:solidFill>
                <a:latin typeface="Segoe UI" panose="020B0502040204020203" pitchFamily="34" charset="0"/>
              </a:rPr>
              <a:t>Не зачитывайте этот слайд.</a:t>
            </a:r>
          </a:p>
          <a:p>
            <a:pPr lvl="0"/>
            <a:r>
              <a:rPr lang="ru-RU" sz="1600" dirty="0" smtClean="0">
                <a:solidFill>
                  <a:prstClr val="black"/>
                </a:solidFill>
                <a:latin typeface="Segoe UI" panose="020B0502040204020203" pitchFamily="34" charset="0"/>
              </a:rPr>
              <a:t>Можно назвать только 1-2 важных определения</a:t>
            </a:r>
          </a:p>
          <a:p>
            <a:pPr lvl="0"/>
            <a:r>
              <a:rPr lang="ru-RU" sz="1600" dirty="0" smtClean="0">
                <a:solidFill>
                  <a:prstClr val="black"/>
                </a:solidFill>
                <a:latin typeface="Segoe UI" panose="020B0502040204020203" pitchFamily="34" charset="0"/>
              </a:rPr>
              <a:t>Если что-то надо будет уточнить, Вам зададут вопрос</a:t>
            </a:r>
            <a:endParaRPr lang="ru-RU" sz="16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ОБОСНОВАНИЕ АКТУАЛЬНОСТИ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28787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200" i="1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7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6119813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</a:rPr>
              <a:t>Цель работы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  <a:latin typeface="Myriad Pro"/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 smtClean="0">
                <a:solidFill>
                  <a:srgbClr val="003F82"/>
                </a:solidFill>
                <a:latin typeface="Myriad Pro"/>
              </a:rPr>
              <a:t>текст</a:t>
            </a:r>
            <a:endParaRPr lang="ru-RU" sz="1200" dirty="0" smtClean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 smtClean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solidFill>
                  <a:srgbClr val="003F82"/>
                </a:solidFill>
                <a:latin typeface="Myriad Pro"/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endParaRPr lang="ru-RU" sz="1200" dirty="0" smtClean="0">
              <a:solidFill>
                <a:srgbClr val="003F82"/>
              </a:solidFill>
              <a:latin typeface="Myriad Pro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solidFill>
                  <a:srgbClr val="003F82"/>
                </a:solidFill>
                <a:latin typeface="Myriad Pro"/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 smtClean="0">
                <a:solidFill>
                  <a:srgbClr val="003F82"/>
                </a:solidFill>
                <a:latin typeface="Myriad Pro"/>
              </a:rPr>
              <a:t>текст</a:t>
            </a:r>
            <a:endParaRPr lang="ru-RU" sz="1200" dirty="0" smtClean="0">
              <a:solidFill>
                <a:srgbClr val="003F82"/>
              </a:solidFill>
              <a:latin typeface="Myriad Pro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 smtClean="0">
                <a:solidFill>
                  <a:srgbClr val="003F82"/>
                </a:solidFill>
                <a:latin typeface="Myriad Pro"/>
              </a:rPr>
              <a:t>текст</a:t>
            </a:r>
            <a:endParaRPr lang="ru-RU" sz="1200" dirty="0" smtClean="0">
              <a:solidFill>
                <a:srgbClr val="003F82"/>
              </a:solidFill>
              <a:latin typeface="Myriad Pro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solidFill>
                  <a:srgbClr val="003F82"/>
                </a:solidFill>
                <a:latin typeface="Myriad Pro"/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endParaRPr lang="ru-RU" sz="1200" dirty="0" smtClean="0">
              <a:solidFill>
                <a:srgbClr val="003F82"/>
              </a:solidFill>
              <a:latin typeface="Myriad Pro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solidFill>
                  <a:srgbClr val="003F82"/>
                </a:solidFill>
                <a:latin typeface="Myriad Pro"/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7130" y="2625725"/>
            <a:ext cx="184655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i="1" dirty="0" smtClean="0"/>
              <a:t>Формальная постановка задачи</a:t>
            </a:r>
            <a:endParaRPr lang="ru-R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669111" y="4165014"/>
            <a:ext cx="184655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i="1" dirty="0" smtClean="0"/>
              <a:t>Цель – одна, задач много</a:t>
            </a:r>
            <a:endParaRPr lang="ru-RU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28787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Показать, какие </a:t>
            </a:r>
            <a:r>
              <a:rPr lang="ru-RU" sz="1600" i="1" dirty="0">
                <a:solidFill>
                  <a:srgbClr val="003F82"/>
                </a:solidFill>
                <a:latin typeface="Myriad Pro"/>
              </a:rPr>
              <a:t>теоретические / технологические подходы </a:t>
            </a:r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к решению задач по теме существуют. </a:t>
            </a:r>
            <a:endParaRPr lang="ru-RU" sz="1600" i="1" dirty="0" smtClean="0">
              <a:solidFill>
                <a:srgbClr val="003F82"/>
              </a:solidFill>
              <a:latin typeface="Myriad Pro"/>
            </a:endParaRPr>
          </a:p>
          <a:p>
            <a:endParaRPr lang="ru-RU" sz="1600" i="1" dirty="0" smtClean="0">
              <a:solidFill>
                <a:srgbClr val="003F82"/>
              </a:solidFill>
              <a:latin typeface="Myriad Pro"/>
            </a:endParaRPr>
          </a:p>
          <a:p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Основа </a:t>
            </a:r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– анализ российских и зарубежных  </a:t>
            </a:r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источников</a:t>
            </a:r>
          </a:p>
          <a:p>
            <a:endParaRPr lang="ru-RU" sz="1600" i="1" dirty="0" smtClean="0">
              <a:solidFill>
                <a:srgbClr val="003F82"/>
              </a:solidFill>
              <a:latin typeface="Myriad Pro"/>
            </a:endParaRPr>
          </a:p>
          <a:p>
            <a:r>
              <a:rPr lang="ru-RU" sz="1600" i="1" dirty="0" smtClean="0">
                <a:solidFill>
                  <a:srgbClr val="003F82"/>
                </a:solidFill>
                <a:latin typeface="Myriad Pro"/>
              </a:rPr>
              <a:t>Анализ аналогов</a:t>
            </a:r>
            <a:endParaRPr lang="ru-RU" sz="1600" i="1" dirty="0" smtClean="0">
              <a:solidFill>
                <a:srgbClr val="003F82"/>
              </a:solidFill>
              <a:latin typeface="Myriad Pro"/>
            </a:endParaRPr>
          </a:p>
          <a:p>
            <a:endParaRPr lang="ru-RU" sz="1600" i="1" dirty="0" smtClean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3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lang="ru-RU" sz="800" dirty="0" smtClean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ВЫБОР МОДЕЛЕЙ, МЕТОДОВ И АЛГОРИТМОВ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82489"/>
            <a:ext cx="863936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 smtClean="0">
                <a:solidFill>
                  <a:srgbClr val="003F82"/>
                </a:solidFill>
                <a:latin typeface="Myriad Pro"/>
              </a:rPr>
              <a:t>МАТЕМАТИЧЕСКИЕ МОДЕЛИ, МЕТОДЫ, АЛГОРИТМЫ И Т.П., которые используются при решении задач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  <a:latin typeface="Myriad Pro"/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Выноска 2 8"/>
          <p:cNvSpPr/>
          <p:nvPr/>
        </p:nvSpPr>
        <p:spPr>
          <a:xfrm>
            <a:off x="3387144" y="1296139"/>
            <a:ext cx="5756856" cy="599537"/>
          </a:xfrm>
          <a:prstGeom prst="borderCallout2">
            <a:avLst>
              <a:gd name="adj1" fmla="val -7101"/>
              <a:gd name="adj2" fmla="val 25815"/>
              <a:gd name="adj3" fmla="val -29166"/>
              <a:gd name="adj4" fmla="val 16495"/>
              <a:gd name="adj5" fmla="val -42900"/>
              <a:gd name="adj6" fmla="val 10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 заголовках слайдов эти слова необязательны. Можете написать содержательный заголовок по существу своей </a:t>
            </a:r>
            <a:r>
              <a:rPr lang="ru-RU" sz="1400" dirty="0" smtClean="0"/>
              <a:t>темы.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2016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ОПИСАНИЕ ВЫБРАННОЙ </a:t>
            </a:r>
            <a:r>
              <a:rPr lang="ru-RU" sz="2400" b="1" dirty="0" smtClean="0">
                <a:solidFill>
                  <a:schemeClr val="bg1"/>
                </a:solidFill>
                <a:latin typeface="Myriad Pro"/>
              </a:rPr>
              <a:t>МОДЕЛИ / алгоритмов и т.д. (заголовок слайда меняем на свой по существу)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6119813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 smtClean="0">
                <a:solidFill>
                  <a:srgbClr val="003F82"/>
                </a:solidFill>
                <a:latin typeface="Myriad Pro"/>
              </a:rPr>
              <a:t>ИНФОРМАЦИОННЫЕ МОДЕЛИ, АЛГОРИТМЫ И Т.П.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Подзаголовок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  <a:latin typeface="Myriad Pro"/>
              </a:rPr>
              <a:t>текст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r>
              <a:rPr lang="ru-RU" sz="1200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1200" dirty="0" err="1">
                <a:solidFill>
                  <a:srgbClr val="003F82"/>
                </a:solidFill>
                <a:latin typeface="Myriad Pro"/>
              </a:rPr>
              <a:t>текст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901</Words>
  <Application>Microsoft Office PowerPoint</Application>
  <PresentationFormat>Экран (4:3)</PresentationFormat>
  <Paragraphs>186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Презентация PowerPoint</vt:lpstr>
      <vt:lpstr>Факультет компьютерных наук Департамент программной инженерии Курсовая работа ТЕМА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Ахметсафина Римма Закиевна</cp:lastModifiedBy>
  <cp:revision>37</cp:revision>
  <dcterms:created xsi:type="dcterms:W3CDTF">2010-09-30T06:45:29Z</dcterms:created>
  <dcterms:modified xsi:type="dcterms:W3CDTF">2016-05-16T17:53:29Z</dcterms:modified>
</cp:coreProperties>
</file>