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Hanken Grotesk"/>
      <p:regular r:id="rId32"/>
      <p:bold r:id="rId33"/>
      <p:italic r:id="rId34"/>
      <p:boldItalic r:id="rId35"/>
    </p:embeddedFont>
    <p:embeddedFont>
      <p:font typeface="Raleway ExtraBold"/>
      <p:bold r:id="rId36"/>
      <p:boldItalic r:id="rId37"/>
    </p:embeddedFont>
    <p:embeddedFont>
      <p:font typeface="Anaheim"/>
      <p:regular r:id="rId38"/>
    </p:embeddedFont>
    <p:embeddedFont>
      <p:font typeface="Raleway Black"/>
      <p:bold r:id="rId39"/>
      <p:boldItalic r:id="rId40"/>
    </p:embeddedFont>
    <p:embeddedFont>
      <p:font typeface="Raleway Extra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Black-boldItalic.fntdata"/><Relationship Id="rId20" Type="http://schemas.openxmlformats.org/officeDocument/2006/relationships/slide" Target="slides/slide15.xml"/><Relationship Id="rId42" Type="http://schemas.openxmlformats.org/officeDocument/2006/relationships/font" Target="fonts/RalewayExtraLight-bold.fntdata"/><Relationship Id="rId41" Type="http://schemas.openxmlformats.org/officeDocument/2006/relationships/font" Target="fonts/RalewayExtraLight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Extra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Extra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HankenGrotesk-bold.fntdata"/><Relationship Id="rId10" Type="http://schemas.openxmlformats.org/officeDocument/2006/relationships/slide" Target="slides/slide5.xml"/><Relationship Id="rId32" Type="http://schemas.openxmlformats.org/officeDocument/2006/relationships/font" Target="fonts/HankenGrotesk-regular.fntdata"/><Relationship Id="rId13" Type="http://schemas.openxmlformats.org/officeDocument/2006/relationships/slide" Target="slides/slide8.xml"/><Relationship Id="rId35" Type="http://schemas.openxmlformats.org/officeDocument/2006/relationships/font" Target="fonts/HankenGrotesk-boldItalic.fntdata"/><Relationship Id="rId12" Type="http://schemas.openxmlformats.org/officeDocument/2006/relationships/slide" Target="slides/slide7.xml"/><Relationship Id="rId34" Type="http://schemas.openxmlformats.org/officeDocument/2006/relationships/font" Target="fonts/HankenGrotesk-italic.fntdata"/><Relationship Id="rId15" Type="http://schemas.openxmlformats.org/officeDocument/2006/relationships/slide" Target="slides/slide10.xml"/><Relationship Id="rId37" Type="http://schemas.openxmlformats.org/officeDocument/2006/relationships/font" Target="fonts/Raleway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ExtraBold-bold.fntdata"/><Relationship Id="rId17" Type="http://schemas.openxmlformats.org/officeDocument/2006/relationships/slide" Target="slides/slide12.xml"/><Relationship Id="rId39" Type="http://schemas.openxmlformats.org/officeDocument/2006/relationships/font" Target="fonts/RalewayBlack-bold.fntdata"/><Relationship Id="rId16" Type="http://schemas.openxmlformats.org/officeDocument/2006/relationships/slide" Target="slides/slide11.xml"/><Relationship Id="rId38" Type="http://schemas.openxmlformats.org/officeDocument/2006/relationships/font" Target="fonts/Anahei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576a45fa49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576a45fa4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b5a6d312a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b5a6d312a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b5a6d312a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b5a6d312a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b4ad2d36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b4ad2d36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b5a6d312a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b5a6d312a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b5a6d312a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b5a6d312a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b5a6d312a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b5a6d312a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b5a6d312a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b5a6d312a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b5a6d312a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b5a6d312a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b5a6d312a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b5a6d312a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b5a6d312a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b5a6d312a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b5a6d312a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b5a6d312a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b5a6d312a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b5a6d312a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b5a6d312a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b5a6d312a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b5a6d312a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b5a6d312a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b41d2b4c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b41d2b4c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b4ad2d36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b4ad2d36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b4ad2d36e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b4ad2d36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b4ad2d36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b4ad2d36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b5a6d312a5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b5a6d312a5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9" name="Google Shape;329;p13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67" name="Google Shape;367;p1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78" name="Google Shape;378;p14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1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6" name="Google Shape;406;p16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7" name="Google Shape;407;p16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3" name="Google Shape;433;p17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7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17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17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17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8" name="Google Shape;438;p17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9" name="Google Shape;439;p17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65" name="Google Shape;465;p18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8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18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p18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18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2" name="Google Shape;472;p18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3" name="Google Shape;473;p18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4" name="Google Shape;474;p18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5" name="Google Shape;475;p18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6" name="Google Shape;476;p18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6" name="Google Shape;616;p23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2" name="Google Shape;62;p4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" name="Google Shape;66;p4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9" name="Google Shape;149;p7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res-17/progetti-universitari/blob/develop/iot/Data_management_and_Storage_IoT.pdf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 AND STORAGE IN IoT</a:t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25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59" name="Google Shape;659;p25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0" name="Google Shape;660;p2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2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2" name="Google Shape;662;p2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3" name="Google Shape;663;p25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25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67" name="Google Shape;667;p2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9" name="Google Shape;669;p2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25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25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2" name="Google Shape;672;p25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25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4" name="Google Shape;674;p25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5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76" name="Google Shape;676;p25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77" name="Google Shape;677;p2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2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2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2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2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7" name="Google Shape;687;p25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88" name="Google Shape;688;p25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689" name="Google Shape;689;p25"/>
          <p:cNvSpPr txBox="1"/>
          <p:nvPr/>
        </p:nvSpPr>
        <p:spPr>
          <a:xfrm>
            <a:off x="1209975" y="4220925"/>
            <a:ext cx="4874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Riferimenti: </a:t>
            </a:r>
            <a:r>
              <a:rPr i="1" lang="en" sz="1200" u="sng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/>
              </a:rPr>
              <a:t>Data Management and Storage IoT</a:t>
            </a:r>
            <a:r>
              <a:rPr i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 </a:t>
            </a:r>
            <a:endParaRPr i="1"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690" name="Google Shape;6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297575"/>
            <a:ext cx="232975" cy="2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"/>
          <p:cNvSpPr txBox="1"/>
          <p:nvPr>
            <p:ph idx="1" type="subTitle"/>
          </p:nvPr>
        </p:nvSpPr>
        <p:spPr>
          <a:xfrm>
            <a:off x="1286700" y="2487450"/>
            <a:ext cx="657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Data Analytics comprende una serie di strumenti per compiere inferenza sui dati con modelli predittivi e per visualizzare i dati raccolti</a:t>
            </a:r>
            <a:endParaRPr/>
          </a:p>
        </p:txBody>
      </p:sp>
      <p:sp>
        <p:nvSpPr>
          <p:cNvPr id="781" name="Google Shape;781;p34"/>
          <p:cNvSpPr txBox="1"/>
          <p:nvPr>
            <p:ph type="title"/>
          </p:nvPr>
        </p:nvSpPr>
        <p:spPr>
          <a:xfrm>
            <a:off x="1660800" y="2073738"/>
            <a:ext cx="5822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ANALYTICS</a:t>
            </a:r>
            <a:endParaRPr sz="1400"/>
          </a:p>
        </p:txBody>
      </p:sp>
      <p:sp>
        <p:nvSpPr>
          <p:cNvPr id="782" name="Google Shape;782;p34"/>
          <p:cNvSpPr/>
          <p:nvPr/>
        </p:nvSpPr>
        <p:spPr>
          <a:xfrm rot="-5400000">
            <a:off x="1370385" y="218198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ANALYTICS</a:t>
            </a:r>
            <a:endParaRPr sz="1400"/>
          </a:p>
        </p:txBody>
      </p:sp>
      <p:sp>
        <p:nvSpPr>
          <p:cNvPr id="789" name="Google Shape;789;p35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0" name="Google Shape;7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659600"/>
            <a:ext cx="3283098" cy="18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35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Le operazioni di analisi, estrazione dei modelli e visualizzazione sono applicate su dati caricati a diversi livelli: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memoria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BI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analisi massiva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 metodi di analisi sono applicati in funzione della struttura dei dati e dai pattern da rilevare, alcuni algoritmi sono: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KNN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clustering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analisi predittiva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 visualizzazione dei dati risulta onerosa data la mole di dati e la variabilità delle strutture dati da sintetizzare. In commercio esistono numerosi strumenti che la semplificano, come: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Tableau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Kibana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92" name="Google Shape;792;p35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6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ANALYTICS</a:t>
            </a:r>
            <a:endParaRPr sz="1400"/>
          </a:p>
        </p:txBody>
      </p:sp>
      <p:sp>
        <p:nvSpPr>
          <p:cNvPr id="798" name="Google Shape;798;p36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6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Wang et. al in [26] propone il metodo DGE per separare le caratteristiche multidimensionali e facilitare la rappresentazione del dato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Zhong et. al in [27] propone un metodo per visualizzare in real-time i Big Data memorizzati nel cloud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6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1" name="Google Shape;801;p36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7"/>
          <p:cNvSpPr txBox="1"/>
          <p:nvPr>
            <p:ph idx="1" type="subTitle"/>
          </p:nvPr>
        </p:nvSpPr>
        <p:spPr>
          <a:xfrm>
            <a:off x="1286700" y="2487450"/>
            <a:ext cx="6570600" cy="76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Definisce in che modo, dove e per quanto tempo sono conservati i dati, il loro formato, il mezzo su cui vengono conservati, chi vi ha accesso e che cosa succede nel caso in cui si verifichi un accesso non autorizzato a tali dati</a:t>
            </a:r>
            <a:endParaRPr sz="1100"/>
          </a:p>
        </p:txBody>
      </p:sp>
      <p:sp>
        <p:nvSpPr>
          <p:cNvPr id="807" name="Google Shape;807;p37"/>
          <p:cNvSpPr txBox="1"/>
          <p:nvPr>
            <p:ph type="title"/>
          </p:nvPr>
        </p:nvSpPr>
        <p:spPr>
          <a:xfrm>
            <a:off x="1660800" y="2073738"/>
            <a:ext cx="5822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RETENTION POLICY</a:t>
            </a:r>
            <a:endParaRPr sz="1400"/>
          </a:p>
        </p:txBody>
      </p:sp>
      <p:sp>
        <p:nvSpPr>
          <p:cNvPr id="808" name="Google Shape;808;p37"/>
          <p:cNvSpPr/>
          <p:nvPr/>
        </p:nvSpPr>
        <p:spPr>
          <a:xfrm rot="-5400000">
            <a:off x="1370385" y="218198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7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8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RETENTION POLICY</a:t>
            </a:r>
            <a:endParaRPr sz="1400"/>
          </a:p>
        </p:txBody>
      </p:sp>
      <p:sp>
        <p:nvSpPr>
          <p:cNvPr id="815" name="Google Shape;815;p38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6" name="Google Shape;8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752799"/>
            <a:ext cx="3283096" cy="16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38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Gli strumenti di memorizzazione sono affiancati ad una serie di regolamentazioni alle quali i dati sono sottoposti. Le normative possono essere aziendali, settoriali o territoriali come la GDPR per gli stati membri dell’UE.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 complessità dell’attuazione delle normative è correlata alle strutture di memorizzazione utilizzate e dalla presenza di eventuali supporti offline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18" name="Google Shape;818;p38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9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RETENTION POLICY</a:t>
            </a:r>
            <a:endParaRPr sz="1400"/>
          </a:p>
        </p:txBody>
      </p:sp>
      <p:sp>
        <p:nvSpPr>
          <p:cNvPr id="824" name="Google Shape;824;p39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9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Diène at al. [28] propone di crittografare ogni file con una chiave univoca e di utilizzarla per controllare la durata del file in memoria; gestendo in maniera centralizzata le chiavi, il sistema può sapere in ogni momento lo stato dei file sia su dispositivi online che offline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9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7" name="Google Shape;827;p39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/>
          <p:nvPr>
            <p:ph idx="1" type="subTitle"/>
          </p:nvPr>
        </p:nvSpPr>
        <p:spPr>
          <a:xfrm>
            <a:off x="1286700" y="2487450"/>
            <a:ext cx="6570600" cy="12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 dispositivi IoT sono generalmente dotati di limitate capacità hardware che impediscono o limitano l’attuazione di strumenti di sicurezza.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Anche la varietà dei dispositivi IoT e le numerose soluzione architetturali contribuiscono ad innalzare la difficoltà di attuazione dei sistemi di sicurezza</a:t>
            </a:r>
            <a:endParaRPr sz="1100"/>
          </a:p>
        </p:txBody>
      </p:sp>
      <p:sp>
        <p:nvSpPr>
          <p:cNvPr id="833" name="Google Shape;833;p40"/>
          <p:cNvSpPr txBox="1"/>
          <p:nvPr>
            <p:ph type="title"/>
          </p:nvPr>
        </p:nvSpPr>
        <p:spPr>
          <a:xfrm>
            <a:off x="1660800" y="2073738"/>
            <a:ext cx="5822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SECURITY AND PRIVACY</a:t>
            </a:r>
            <a:endParaRPr sz="1400"/>
          </a:p>
        </p:txBody>
      </p:sp>
      <p:sp>
        <p:nvSpPr>
          <p:cNvPr id="834" name="Google Shape;834;p40"/>
          <p:cNvSpPr/>
          <p:nvPr/>
        </p:nvSpPr>
        <p:spPr>
          <a:xfrm rot="-5400000">
            <a:off x="1370385" y="218198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0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1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SECURITY AND PRIVACY</a:t>
            </a:r>
            <a:endParaRPr sz="1400"/>
          </a:p>
        </p:txBody>
      </p:sp>
      <p:sp>
        <p:nvSpPr>
          <p:cNvPr id="841" name="Google Shape;841;p41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2" name="Google Shape;8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258511"/>
            <a:ext cx="3283095" cy="2626476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41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 sicurezza dei sistemi IoT coinvolge l’applicazione di strumenti di sicurezza ad ogni livello: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Hardware: accessi, energia, porte aperte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reti di trasmissione: crittografia, autenticazione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supporti di memoria: privacy, accessi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visualizzazione dei dati: anonimizzazione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 privacy estende il concetto di sicurezza integrando anche le preferenze della persona sui dati archiviati e il rispetto delle normative legali.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 sicurezza di una infrastruttura IoT comprende anche la gestione di attacchi con software e/o dati mirati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44" name="Google Shape;844;p41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SECURITY AND PRIVACY</a:t>
            </a:r>
            <a:endParaRPr sz="1400"/>
          </a:p>
        </p:txBody>
      </p:sp>
      <p:sp>
        <p:nvSpPr>
          <p:cNvPr id="850" name="Google Shape;850;p42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2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Ruckebush et al. [35] che propone aggiornamenti remoti parziali divisi in tre livelli di priorità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Vidgren et al. [32] ha illustrato come un avversario potrebbe compromettere i dispositivi IoT abilitati per ZigBee leggendo le chiavi trasmesse non crittografate durante l’inizializzazione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Hatzivasilis et al. [34] propone una confronto di 52 chip per la crittografia sui dispositivi IoT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42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3" name="Google Shape;853;p42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3"/>
          <p:cNvSpPr txBox="1"/>
          <p:nvPr>
            <p:ph idx="1" type="subTitle"/>
          </p:nvPr>
        </p:nvSpPr>
        <p:spPr>
          <a:xfrm>
            <a:off x="1286700" y="2487450"/>
            <a:ext cx="6570600" cy="76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 scalabilità sono intese una serie di funzionalità che una infrastruttura IoT dovrebbe integrare, come la possibilità di aggiungere/rimuovere dispositivi eterogenei e seguire la domanda delle risorse</a:t>
            </a:r>
            <a:endParaRPr sz="1100"/>
          </a:p>
        </p:txBody>
      </p:sp>
      <p:sp>
        <p:nvSpPr>
          <p:cNvPr id="859" name="Google Shape;859;p43"/>
          <p:cNvSpPr txBox="1"/>
          <p:nvPr>
            <p:ph type="title"/>
          </p:nvPr>
        </p:nvSpPr>
        <p:spPr>
          <a:xfrm>
            <a:off x="1660800" y="2073738"/>
            <a:ext cx="5822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SCALABILITY</a:t>
            </a:r>
            <a:endParaRPr sz="1400"/>
          </a:p>
        </p:txBody>
      </p:sp>
      <p:sp>
        <p:nvSpPr>
          <p:cNvPr id="860" name="Google Shape;860;p43"/>
          <p:cNvSpPr/>
          <p:nvPr/>
        </p:nvSpPr>
        <p:spPr>
          <a:xfrm rot="-5400000">
            <a:off x="1370385" y="218198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3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6"/>
          <p:cNvSpPr txBox="1"/>
          <p:nvPr>
            <p:ph idx="8" type="subTitle"/>
          </p:nvPr>
        </p:nvSpPr>
        <p:spPr>
          <a:xfrm>
            <a:off x="1547296" y="1159297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ARCHITETTURE : CLOUD, EDGE COMPUTING</a:t>
            </a:r>
            <a:endParaRPr sz="1400"/>
          </a:p>
        </p:txBody>
      </p:sp>
      <p:sp>
        <p:nvSpPr>
          <p:cNvPr id="696" name="Google Shape;69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7" name="Google Shape;697;p26"/>
          <p:cNvSpPr txBox="1"/>
          <p:nvPr>
            <p:ph idx="2" type="title"/>
          </p:nvPr>
        </p:nvSpPr>
        <p:spPr>
          <a:xfrm>
            <a:off x="720006" y="1159304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8" name="Google Shape;698;p26"/>
          <p:cNvSpPr txBox="1"/>
          <p:nvPr>
            <p:ph idx="3" type="title"/>
          </p:nvPr>
        </p:nvSpPr>
        <p:spPr>
          <a:xfrm>
            <a:off x="720006" y="2862396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9" name="Google Shape;699;p26"/>
          <p:cNvSpPr txBox="1"/>
          <p:nvPr>
            <p:ph idx="4" type="title"/>
          </p:nvPr>
        </p:nvSpPr>
        <p:spPr>
          <a:xfrm>
            <a:off x="720006" y="1727001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0" name="Google Shape;700;p26"/>
          <p:cNvSpPr txBox="1"/>
          <p:nvPr>
            <p:ph idx="5" type="title"/>
          </p:nvPr>
        </p:nvSpPr>
        <p:spPr>
          <a:xfrm>
            <a:off x="720006" y="3430094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01" name="Google Shape;701;p26"/>
          <p:cNvSpPr txBox="1"/>
          <p:nvPr>
            <p:ph idx="6" type="title"/>
          </p:nvPr>
        </p:nvSpPr>
        <p:spPr>
          <a:xfrm>
            <a:off x="720006" y="2294699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2" name="Google Shape;702;p26"/>
          <p:cNvSpPr txBox="1"/>
          <p:nvPr>
            <p:ph idx="7" type="title"/>
          </p:nvPr>
        </p:nvSpPr>
        <p:spPr>
          <a:xfrm>
            <a:off x="720006" y="3997791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03" name="Google Shape;703;p26"/>
          <p:cNvSpPr txBox="1"/>
          <p:nvPr>
            <p:ph idx="1" type="subTitle"/>
          </p:nvPr>
        </p:nvSpPr>
        <p:spPr>
          <a:xfrm>
            <a:off x="1552024" y="3997800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SCALABILITY</a:t>
            </a:r>
            <a:endParaRPr sz="1400"/>
          </a:p>
        </p:txBody>
      </p:sp>
      <p:sp>
        <p:nvSpPr>
          <p:cNvPr id="704" name="Google Shape;704;p26"/>
          <p:cNvSpPr txBox="1"/>
          <p:nvPr>
            <p:ph idx="9" type="subTitle"/>
          </p:nvPr>
        </p:nvSpPr>
        <p:spPr>
          <a:xfrm>
            <a:off x="1547274" y="1727000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05" name="Google Shape;705;p26"/>
          <p:cNvSpPr txBox="1"/>
          <p:nvPr>
            <p:ph idx="13" type="subTitle"/>
          </p:nvPr>
        </p:nvSpPr>
        <p:spPr>
          <a:xfrm>
            <a:off x="1547287" y="2294700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ANALYTICS</a:t>
            </a:r>
            <a:endParaRPr sz="1400"/>
          </a:p>
        </p:txBody>
      </p:sp>
      <p:sp>
        <p:nvSpPr>
          <p:cNvPr id="706" name="Google Shape;706;p26"/>
          <p:cNvSpPr txBox="1"/>
          <p:nvPr>
            <p:ph idx="14" type="subTitle"/>
          </p:nvPr>
        </p:nvSpPr>
        <p:spPr>
          <a:xfrm>
            <a:off x="1547287" y="2862400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RETENTION POLICY</a:t>
            </a:r>
            <a:endParaRPr sz="1400"/>
          </a:p>
        </p:txBody>
      </p:sp>
      <p:sp>
        <p:nvSpPr>
          <p:cNvPr id="707" name="Google Shape;707;p26"/>
          <p:cNvSpPr txBox="1"/>
          <p:nvPr>
            <p:ph idx="15" type="subTitle"/>
          </p:nvPr>
        </p:nvSpPr>
        <p:spPr>
          <a:xfrm>
            <a:off x="1547287" y="3430100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SECURITY AND PRIVACY</a:t>
            </a:r>
            <a:endParaRPr sz="1400"/>
          </a:p>
        </p:txBody>
      </p:sp>
      <p:grpSp>
        <p:nvGrpSpPr>
          <p:cNvPr id="708" name="Google Shape;708;p26"/>
          <p:cNvGrpSpPr/>
          <p:nvPr/>
        </p:nvGrpSpPr>
        <p:grpSpPr>
          <a:xfrm>
            <a:off x="1552025" y="1584250"/>
            <a:ext cx="974335" cy="3463350"/>
            <a:chOff x="691475" y="2153750"/>
            <a:chExt cx="974335" cy="3463350"/>
          </a:xfrm>
        </p:grpSpPr>
        <p:grpSp>
          <p:nvGrpSpPr>
            <p:cNvPr id="709" name="Google Shape;709;p26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10" name="Google Shape;710;p2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2" name="Google Shape;712;p26"/>
            <p:cNvSpPr/>
            <p:nvPr/>
          </p:nvSpPr>
          <p:spPr>
            <a:xfrm>
              <a:off x="691475" y="2153750"/>
              <a:ext cx="700000" cy="3463350"/>
            </a:xfrm>
            <a:custGeom>
              <a:rect b="b" l="l" r="r" t="t"/>
              <a:pathLst>
                <a:path extrusionOk="0" h="138534" w="2800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13" name="Google Shape;713;p26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SCALABILITY</a:t>
            </a:r>
            <a:endParaRPr sz="1400"/>
          </a:p>
        </p:txBody>
      </p:sp>
      <p:sp>
        <p:nvSpPr>
          <p:cNvPr id="867" name="Google Shape;867;p44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8" name="Google Shape;8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648380"/>
            <a:ext cx="3283094" cy="1846741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44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Per scalabilità s’intendono requisiti tecnici e funzionali del tipo: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Scalabilità delle risorse: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Orizzontale: distribuzione del carico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Verticale: dinamicità delle risorse impiegate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Allocazione delle risorse automatizzato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Controllo delle pipeline dei dati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Supporto a distribuzione/ parallelizzazione dei processi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Tolleranza agli errori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70" name="Google Shape;870;p44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5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SCALABILITY</a:t>
            </a:r>
            <a:endParaRPr sz="1400"/>
          </a:p>
        </p:txBody>
      </p:sp>
      <p:sp>
        <p:nvSpPr>
          <p:cNvPr id="876" name="Google Shape;876;p45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5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Sarkar et al. in [38] propone un’architettura distribuita (DIAT) in grado di assecondare la scalabilità e interoperabilità del sistema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Miorandi et al. in [36] propone uno studio sull’allocazione delle risorse automatizzato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5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9" name="Google Shape;879;p45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6"/>
          <p:cNvSpPr txBox="1"/>
          <p:nvPr/>
        </p:nvSpPr>
        <p:spPr>
          <a:xfrm>
            <a:off x="2116346" y="2292000"/>
            <a:ext cx="49113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Fine</a:t>
            </a:r>
            <a:endParaRPr i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grazie per l’attenzione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5" name="Google Shape;885;p46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7"/>
          <p:cNvSpPr txBox="1"/>
          <p:nvPr>
            <p:ph idx="1" type="subTitle"/>
          </p:nvPr>
        </p:nvSpPr>
        <p:spPr>
          <a:xfrm>
            <a:off x="4898150" y="1159125"/>
            <a:ext cx="3831300" cy="335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Edge Computing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Nodi fisicamente vicini alle sorgenti dati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Latenza diversificabile fornendo connessioni ad-hoc alle sorgenti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Capacità di applicare trasformazioni sui dati e memorizzazione sui nodi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Scelta del modello gerarchico (cluster, albero)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Manutenzione non trascurabile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Sincronizzazione delle memorie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Gestione dei requisiti tecnici </a:t>
            </a:r>
            <a:r>
              <a:rPr lang="en"/>
              <a:t>infrastrutturali</a:t>
            </a:r>
            <a:r>
              <a:rPr lang="en"/>
              <a:t> (sicurezza, privacy, scalabilità)</a:t>
            </a:r>
            <a:endParaRPr/>
          </a:p>
        </p:txBody>
      </p:sp>
      <p:sp>
        <p:nvSpPr>
          <p:cNvPr id="719" name="Google Shape;719;p27"/>
          <p:cNvSpPr txBox="1"/>
          <p:nvPr>
            <p:ph idx="1" type="subTitle"/>
          </p:nvPr>
        </p:nvSpPr>
        <p:spPr>
          <a:xfrm>
            <a:off x="492875" y="1159100"/>
            <a:ext cx="3835500" cy="335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Cloud Computing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Astrazione di manutenzione, allocazione e inizializzazione delle risorse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Diversificazione</a:t>
            </a:r>
            <a:r>
              <a:rPr lang="en"/>
              <a:t> dei servizi offerti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Risorse computazionali (</a:t>
            </a:r>
            <a:r>
              <a:rPr lang="en"/>
              <a:t>concettualmente</a:t>
            </a:r>
            <a:r>
              <a:rPr lang="en"/>
              <a:t>) illimitate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Astrazione requisiti tecnici come sicurezza, privacy e retention policies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Pay-per-use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Non fornisce priorità alle richieste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Latenza non trascurabile e non diversificabile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Vincolato alle condizioni offerte dal provider</a:t>
            </a:r>
            <a:endParaRPr/>
          </a:p>
        </p:txBody>
      </p:sp>
      <p:sp>
        <p:nvSpPr>
          <p:cNvPr id="720" name="Google Shape;720;p27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ARCHITETTURE</a:t>
            </a:r>
            <a:r>
              <a:rPr lang="en" sz="1400"/>
              <a:t> : CLOUD, EDGE COMPUTING</a:t>
            </a:r>
            <a:endParaRPr/>
          </a:p>
        </p:txBody>
      </p:sp>
      <p:sp>
        <p:nvSpPr>
          <p:cNvPr id="721" name="Google Shape;721;p27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7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8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ARCHITETTURE : CLOUD, EDGE COMPUTING</a:t>
            </a:r>
            <a:endParaRPr sz="1400"/>
          </a:p>
        </p:txBody>
      </p:sp>
      <p:sp>
        <p:nvSpPr>
          <p:cNvPr id="728" name="Google Shape;728;p28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8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Barcelo et al. in [21] propone un framework che tratta le reti di nodi come un problema di flusso riducendo con un fattore di al massimo 80% le risorse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Zhang et al. [25] comprende il framework EVAPS utilizzando sia i concetti di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Cloud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Edge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per eliminare eventuali dati non utili al processo di prevenzione ed incremento della sicurezza delle strade urbane.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8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1" name="Google Shape;731;p28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9"/>
          <p:cNvSpPr txBox="1"/>
          <p:nvPr>
            <p:ph idx="1" type="subTitle"/>
          </p:nvPr>
        </p:nvSpPr>
        <p:spPr>
          <a:xfrm>
            <a:off x="1286700" y="2487450"/>
            <a:ext cx="657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 Data Management è l’insieme delle tecniche per la gestione dei flussi di dati e di tecniche atte a contenere i costi di gestione dei dati stessi.</a:t>
            </a:r>
            <a:endParaRPr sz="1100"/>
          </a:p>
        </p:txBody>
      </p:sp>
      <p:sp>
        <p:nvSpPr>
          <p:cNvPr id="737" name="Google Shape;737;p29"/>
          <p:cNvSpPr txBox="1"/>
          <p:nvPr>
            <p:ph type="title"/>
          </p:nvPr>
        </p:nvSpPr>
        <p:spPr>
          <a:xfrm>
            <a:off x="1660800" y="2073738"/>
            <a:ext cx="5822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38" name="Google Shape;738;p29"/>
          <p:cNvSpPr/>
          <p:nvPr/>
        </p:nvSpPr>
        <p:spPr>
          <a:xfrm rot="-5400000">
            <a:off x="1370385" y="218198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0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45" name="Google Shape;745;p30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6" name="Google Shape;7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607061"/>
            <a:ext cx="3283100" cy="1929376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0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COLLECTION</a:t>
            </a:r>
            <a:endParaRPr b="1"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 metodi della Data Collection delineano le caratteristiche con i quali i dati sono caricati: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Priorità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di memorizzazione e caricamento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Compressione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dei dati grezzi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Standardizzazione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dei valori rilevati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Tecniche di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ridondanza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e accessibilità dei dati grezzi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Applicazione a livello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firmware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e/o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software</a:t>
            </a:r>
            <a:endParaRPr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48" name="Google Shape;748;p30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1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AGGREGATION</a:t>
            </a:r>
            <a:endParaRPr b="1"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Costituisce una serie di metodi utili per aggregare i dati tenendo conto dell’infrastruttura e dei dati disponibili. Le tecniche si dividono per: aggregazione centralizzata, per cluster, per alberi.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Obiettivi: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Riduzione delle risorse impiegate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Maggior compressione e accuratezza dei dati fruibili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Riduzione delle ripetizioni tra intervalli temporali diversi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Evitare collisioni tra dati diversi ma di simile interpretazione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54" name="Google Shape;754;p31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55" name="Google Shape;755;p31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6" name="Google Shape;7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648378"/>
            <a:ext cx="3283101" cy="1846744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31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2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INTEGRATION</a:t>
            </a:r>
            <a:endParaRPr b="1"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Si definisce come il processo di unione di dati provenienti da più sorgenti. Sono applicate tecniche di 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Estrazione delle feature di rilievo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trasformazione/mapping uniformando i dati con quelli esistenti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Caricamento nei sistemi di memoria per l’analisi dei dati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3" name="Google Shape;763;p32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64" name="Google Shape;764;p32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5" name="Google Shape;7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587461"/>
            <a:ext cx="3283100" cy="196857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2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3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You et al. in [23] propone il calcolo dell’etichetta in base alle risorse energia e computazione del dispositivo locale e dal guadagno ottenuto dalla richiesta per l’intera rete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Rezaeibagha et al. in [16] propone un meccanismo per collezionare e accumulare dati provenienti da dispositivi IoT indossabili utilizzano la crittografia. La peculiarità dei meccanismo è che consente di effettuare operazioni di analisi dei dati direttamente dai dati crittografati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73" name="Google Shape;773;p33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3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