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Hanken Grotesk"/>
      <p:regular r:id="rId33"/>
      <p:bold r:id="rId34"/>
      <p:italic r:id="rId35"/>
      <p:boldItalic r:id="rId36"/>
    </p:embeddedFont>
    <p:embeddedFont>
      <p:font typeface="Raleway ExtraBold"/>
      <p:bold r:id="rId37"/>
      <p:boldItalic r:id="rId38"/>
    </p:embeddedFont>
    <p:embeddedFont>
      <p:font typeface="Anaheim"/>
      <p:regular r:id="rId39"/>
    </p:embeddedFont>
    <p:embeddedFont>
      <p:font typeface="Raleway Black"/>
      <p:bold r:id="rId40"/>
      <p:boldItalic r:id="rId41"/>
    </p:embeddedFont>
    <p:embeddedFont>
      <p:font typeface="Raleway Extra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Black-bold.fntdata"/><Relationship Id="rId20" Type="http://schemas.openxmlformats.org/officeDocument/2006/relationships/slide" Target="slides/slide15.xml"/><Relationship Id="rId42" Type="http://schemas.openxmlformats.org/officeDocument/2006/relationships/font" Target="fonts/RalewayExtraLight-regular.fntdata"/><Relationship Id="rId41" Type="http://schemas.openxmlformats.org/officeDocument/2006/relationships/font" Target="fonts/RalewayBlack-boldItalic.fntdata"/><Relationship Id="rId22" Type="http://schemas.openxmlformats.org/officeDocument/2006/relationships/slide" Target="slides/slide17.xml"/><Relationship Id="rId44" Type="http://schemas.openxmlformats.org/officeDocument/2006/relationships/font" Target="fonts/RalewayExtraLight-italic.fntdata"/><Relationship Id="rId21" Type="http://schemas.openxmlformats.org/officeDocument/2006/relationships/slide" Target="slides/slide16.xml"/><Relationship Id="rId43" Type="http://schemas.openxmlformats.org/officeDocument/2006/relationships/font" Target="fonts/RalewayExtraLigh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alewayExtra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HankenGrotesk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HankenGrotesk-italic.fntdata"/><Relationship Id="rId12" Type="http://schemas.openxmlformats.org/officeDocument/2006/relationships/slide" Target="slides/slide7.xml"/><Relationship Id="rId34" Type="http://schemas.openxmlformats.org/officeDocument/2006/relationships/font" Target="fonts/HankenGrotesk-bold.fntdata"/><Relationship Id="rId15" Type="http://schemas.openxmlformats.org/officeDocument/2006/relationships/slide" Target="slides/slide10.xml"/><Relationship Id="rId37" Type="http://schemas.openxmlformats.org/officeDocument/2006/relationships/font" Target="fonts/RalewayExtraBold-bold.fntdata"/><Relationship Id="rId14" Type="http://schemas.openxmlformats.org/officeDocument/2006/relationships/slide" Target="slides/slide9.xml"/><Relationship Id="rId36" Type="http://schemas.openxmlformats.org/officeDocument/2006/relationships/font" Target="fonts/HankenGrotesk-boldItalic.fntdata"/><Relationship Id="rId17" Type="http://schemas.openxmlformats.org/officeDocument/2006/relationships/slide" Target="slides/slide12.xml"/><Relationship Id="rId39" Type="http://schemas.openxmlformats.org/officeDocument/2006/relationships/font" Target="fonts/Anaheim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Extra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576a45fa49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576a45fa49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b5a6d312a5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b5a6d312a5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b5a6d312a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b5a6d312a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b5a6d312a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b5a6d312a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b4ad2d36e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b4ad2d36e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b5a6d312a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b5a6d312a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b5a6d312a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b5a6d312a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b5a6d312a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b5a6d312a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b5a6d312a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b5a6d312a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b5a6d312a5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b5a6d312a5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b5a6d312a5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b5a6d312a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bbeaad3ce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bbeaad3ce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b5a6d312a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b5a6d312a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b5a6d312a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b5a6d312a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b5a6d312a5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b5a6d312a5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b5a6d312a5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b5a6d312a5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b5a6d312a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b5a6d312a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b41d2b4cd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b41d2b4cd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b4ad2d36e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b4ad2d36e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b4ad2d36e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b4ad2d36e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b4ad2d36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b4ad2d36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rect b="b" l="l" r="r" t="t"/>
              <a:pathLst>
                <a:path extrusionOk="0" fill="none" h="17396" w="17396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rect b="b" l="l" r="r" t="t"/>
              <a:pathLst>
                <a:path extrusionOk="0" fill="none" h="11931" w="1196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flipH="1" rot="5400000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rect b="b" l="l" r="r" t="t"/>
              <a:pathLst>
                <a:path extrusionOk="0" fill="none" h="2777" w="4864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>
            <p:ph hasCustomPrompt="1" type="title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/>
          <p:nvPr>
            <p:ph idx="1" type="subTitle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9" name="Google Shape;289;p1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flipH="1" rot="5400000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1" name="Google Shape;321;p13"/>
          <p:cNvSpPr txBox="1"/>
          <p:nvPr>
            <p:ph hasCustomPrompt="1" idx="2" type="title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/>
          <p:nvPr>
            <p:ph hasCustomPrompt="1" idx="3" type="title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/>
          <p:nvPr>
            <p:ph hasCustomPrompt="1" idx="4" type="title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/>
          <p:nvPr>
            <p:ph hasCustomPrompt="1" idx="5" type="title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/>
          <p:nvPr>
            <p:ph hasCustomPrompt="1" idx="6" type="title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/>
          <p:nvPr>
            <p:ph hasCustomPrompt="1" idx="7" type="title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/>
          <p:nvPr>
            <p:ph idx="1" type="subTitle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8" name="Google Shape;328;p13"/>
          <p:cNvSpPr txBox="1"/>
          <p:nvPr>
            <p:ph idx="8" type="subTitle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9" name="Google Shape;329;p13"/>
          <p:cNvSpPr txBox="1"/>
          <p:nvPr>
            <p:ph idx="9" type="subTitle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0" name="Google Shape;330;p13"/>
          <p:cNvSpPr txBox="1"/>
          <p:nvPr>
            <p:ph idx="13" type="subTitle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1" name="Google Shape;331;p13"/>
          <p:cNvSpPr txBox="1"/>
          <p:nvPr>
            <p:ph idx="14" type="subTitle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2" name="Google Shape;332;p13"/>
          <p:cNvSpPr txBox="1"/>
          <p:nvPr>
            <p:ph idx="15" type="subTitle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rect b="b" l="l" r="r" t="t"/>
                <a:pathLst>
                  <a:path extrusionOk="0" fill="none" h="1784" w="1784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cap="flat" cmpd="sng" w="597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flipH="1" rot="5400000">
                <a:off x="7506622" y="10417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rect b="b" l="l" r="r" t="t"/>
              <a:pathLst>
                <a:path extrusionOk="0" h="135138" w="41104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6" name="Google Shape;366;p14"/>
          <p:cNvSpPr txBox="1"/>
          <p:nvPr>
            <p:ph idx="1" type="subTitle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67" name="Google Shape;367;p14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368" name="Google Shape;368;p14"/>
            <p:cNvSpPr/>
            <p:nvPr/>
          </p:nvSpPr>
          <p:spPr>
            <a:xfrm>
              <a:off x="422688" y="131788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48963" y="101773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14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371" name="Google Shape;371;p1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3" name="Google Shape;373;p14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374" name="Google Shape;374;p14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377" name="Google Shape;377;p14"/>
            <p:cNvSpPr/>
            <p:nvPr/>
          </p:nvSpPr>
          <p:spPr>
            <a:xfrm>
              <a:off x="-2218609" y="-174950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78" name="Google Shape;378;p14"/>
            <p:cNvGrpSpPr/>
            <p:nvPr/>
          </p:nvGrpSpPr>
          <p:grpSpPr>
            <a:xfrm flipH="1" rot="-5400000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379" name="Google Shape;379;p1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" name="Google Shape;381;p14"/>
            <p:cNvSpPr/>
            <p:nvPr/>
          </p:nvSpPr>
          <p:spPr>
            <a:xfrm flipH="1" rot="10800000">
              <a:off x="8147148" y="2028637"/>
              <a:ext cx="1521858" cy="631929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82" name="Google Shape;382;p14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383" name="Google Shape;383;p1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4" name="Google Shape;384;p1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88" name="Google Shape;388;p1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1" name="Google Shape;391;p15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92" name="Google Shape;392;p1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393" name="Google Shape;39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5" name="Google Shape;39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397" name="Google Shape;39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1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2" name="Google Shape;402;p16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16"/>
          <p:cNvSpPr txBox="1"/>
          <p:nvPr>
            <p:ph idx="2" type="subTitle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16"/>
          <p:cNvSpPr txBox="1"/>
          <p:nvPr>
            <p:ph idx="3" type="subTitle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5" name="Google Shape;405;p16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06" name="Google Shape;406;p16"/>
          <p:cNvSpPr txBox="1"/>
          <p:nvPr>
            <p:ph idx="5" type="subTitle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07" name="Google Shape;407;p16"/>
          <p:cNvSpPr txBox="1"/>
          <p:nvPr>
            <p:ph idx="6" type="subTitle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rect b="b" l="l" r="r" t="t"/>
                <a:pathLst>
                  <a:path extrusionOk="0" h="92923" w="19046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3" name="Google Shape;433;p17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4" name="Google Shape;434;p17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5" name="Google Shape;435;p17"/>
          <p:cNvSpPr txBox="1"/>
          <p:nvPr>
            <p:ph idx="3" type="subTitle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6" name="Google Shape;436;p17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17"/>
          <p:cNvSpPr txBox="1"/>
          <p:nvPr>
            <p:ph idx="5" type="subTitle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8" name="Google Shape;438;p17"/>
          <p:cNvSpPr txBox="1"/>
          <p:nvPr>
            <p:ph idx="6" type="subTitle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9" name="Google Shape;439;p17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40" name="Google Shape;440;p17"/>
          <p:cNvSpPr txBox="1"/>
          <p:nvPr>
            <p:ph idx="8" type="subTitle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flipH="1" rot="10800000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65" name="Google Shape;465;p18"/>
          <p:cNvSpPr txBox="1"/>
          <p:nvPr>
            <p:ph idx="1" type="subTitle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18"/>
          <p:cNvSpPr txBox="1"/>
          <p:nvPr>
            <p:ph idx="2" type="subTitle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18"/>
          <p:cNvSpPr txBox="1"/>
          <p:nvPr>
            <p:ph idx="3" type="subTitle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18"/>
          <p:cNvSpPr txBox="1"/>
          <p:nvPr>
            <p:ph idx="4" type="subTitle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9" name="Google Shape;469;p18"/>
          <p:cNvSpPr txBox="1"/>
          <p:nvPr>
            <p:ph idx="5" type="subTitle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0" name="Google Shape;470;p18"/>
          <p:cNvSpPr txBox="1"/>
          <p:nvPr>
            <p:ph idx="6" type="subTitle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1" name="Google Shape;471;p18"/>
          <p:cNvSpPr txBox="1"/>
          <p:nvPr>
            <p:ph idx="7" type="subTitle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2" name="Google Shape;472;p18"/>
          <p:cNvSpPr txBox="1"/>
          <p:nvPr>
            <p:ph idx="8" type="subTitle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3" name="Google Shape;473;p18"/>
          <p:cNvSpPr txBox="1"/>
          <p:nvPr>
            <p:ph idx="9" type="subTitle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4" name="Google Shape;474;p18"/>
          <p:cNvSpPr txBox="1"/>
          <p:nvPr>
            <p:ph idx="13" type="subTitle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5" name="Google Shape;475;p18"/>
          <p:cNvSpPr txBox="1"/>
          <p:nvPr>
            <p:ph idx="14" type="subTitle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6" name="Google Shape;476;p18"/>
          <p:cNvSpPr txBox="1"/>
          <p:nvPr>
            <p:ph idx="15" type="subTitle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flipH="1" rot="-5400000">
              <a:off x="157300" y="26709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flipH="1" rot="-5400000">
              <a:off x="42350" y="24235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flipH="1" rot="10800000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flipH="1" rot="10800000">
              <a:off x="8899964" y="700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flipH="1" rot="10800000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flipH="1" rot="-5400000">
              <a:off x="-642564" y="4073091"/>
              <a:ext cx="2068124" cy="310088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/>
          <p:nvPr>
            <p:ph hasCustomPrompt="1"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/>
          <p:nvPr>
            <p:ph idx="1" type="subTitle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19"/>
          <p:cNvSpPr txBox="1"/>
          <p:nvPr>
            <p:ph hasCustomPrompt="1" idx="2" type="title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/>
          <p:nvPr>
            <p:ph idx="3" type="subTitle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4" name="Google Shape;504;p19"/>
          <p:cNvSpPr txBox="1"/>
          <p:nvPr>
            <p:ph hasCustomPrompt="1" idx="4" type="title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/>
          <p:nvPr>
            <p:ph idx="5" type="subTitle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6" name="Google Shape;506;p19"/>
          <p:cNvSpPr/>
          <p:nvPr/>
        </p:nvSpPr>
        <p:spPr>
          <a:xfrm rot="5400000">
            <a:off x="9120511" y="6970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flipH="1" rot="5400000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flipH="1" rot="-5400000">
              <a:off x="229850" y="-2095662"/>
              <a:ext cx="1197198" cy="4338856"/>
            </a:xfrm>
            <a:custGeom>
              <a:rect b="b" l="l" r="r" t="t"/>
              <a:pathLst>
                <a:path extrusionOk="0" h="65507" w="18075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1" name="Google Shape;541;p20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542" name="Google Shape;542;p2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545" name="Google Shape;545;p2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46" name="Google Shape;546;p2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49" name="Google Shape;549;p2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1" name="Google Shape;551;p2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553" name="Google Shape;553;p2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rect b="b" l="l" r="r" t="t"/>
                <a:pathLst>
                  <a:path extrusionOk="0" h="145742" w="4321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55" name="Google Shape;555;p2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rect b="b" l="l" r="r" t="t"/>
                <a:pathLst>
                  <a:path extrusionOk="0" h="103852" w="13625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9" name="Google Shape;559;p2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1" name="Google Shape;561;p2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62" name="Google Shape;562;p2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563" name="Google Shape;563;p2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7" name="Google Shape;567;p2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flipH="1" rot="-5400000">
              <a:off x="399500" y="42238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flipH="1" rot="-5400000">
              <a:off x="99350" y="405013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0" name="Google Shape;570;p21"/>
            <p:cNvGrpSpPr/>
            <p:nvPr/>
          </p:nvGrpSpPr>
          <p:grpSpPr>
            <a:xfrm flipH="1" rot="10800000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flipH="1" rot="5400000">
              <a:off x="2929586" y="46036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 flipH="1" rot="10800000">
              <a:off x="8839514" y="33585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flipH="1" rot="10800000">
              <a:off x="-1381309" y="4693337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rect b="b" l="l" r="r" t="t"/>
                    <a:pathLst>
                      <a:path extrusionOk="0" fill="none" h="2777" w="4864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rect b="b" l="l" r="r" t="t"/>
                    <a:pathLst>
                      <a:path extrusionOk="0" fill="none" h="2719" w="2748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 lim="72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rect b="b" l="l" r="r" t="t"/>
                  <a:pathLst>
                    <a:path extrusionOk="0" h="96592" w="23262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/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5" name="Google Shape;595;p22"/>
          <p:cNvSpPr/>
          <p:nvPr/>
        </p:nvSpPr>
        <p:spPr>
          <a:xfrm rot="5400000">
            <a:off x="8249111" y="1753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flipH="1" rot="10800000">
              <a:off x="410803" y="209925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flipH="1" rot="10800000">
              <a:off x="247028" y="239040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flipH="1" rot="5400000">
              <a:off x="-365574" y="-152135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flipH="1" rot="-5400000">
              <a:off x="8788045" y="359895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6" name="Google Shape;616;p23"/>
            <p:cNvGrpSpPr/>
            <p:nvPr/>
          </p:nvGrpSpPr>
          <p:grpSpPr>
            <a:xfrm flipH="1" rot="-5400000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flipH="1" rot="5400000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flipH="1" rot="10800000">
              <a:off x="248565" y="16583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rect b="b" l="l" r="r" t="t"/>
              <a:pathLst>
                <a:path extrusionOk="0" h="92923" w="19046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2" name="Google Shape;62;p4"/>
            <p:cNvGrpSpPr/>
            <p:nvPr/>
          </p:nvGrpSpPr>
          <p:grpSpPr>
            <a:xfrm flipH="1" rot="10800000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6" name="Google Shape;66;p4"/>
            <p:cNvGrpSpPr/>
            <p:nvPr/>
          </p:nvGrpSpPr>
          <p:grpSpPr>
            <a:xfrm flipH="1" rot="-5400000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flipH="1" rot="5400000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rect b="b" l="l" r="r" t="t"/>
                <a:pathLst>
                  <a:path extrusionOk="0" h="17185" w="95259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subTitle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" name="Google Shape;139;p7"/>
          <p:cNvSpPr/>
          <p:nvPr>
            <p:ph idx="2" type="pic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rect b="b" l="l" r="r" t="t"/>
              <a:pathLst>
                <a:path extrusionOk="0" h="12495" w="98988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9" name="Google Shape;149;p7"/>
            <p:cNvGrpSpPr/>
            <p:nvPr/>
          </p:nvGrpSpPr>
          <p:grpSpPr>
            <a:xfrm flipH="1" rot="-5400000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rect b="b" l="l" r="r" t="t"/>
              <a:pathLst>
                <a:path extrusionOk="0" h="126889" w="55192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flipH="1" rot="5400000">
              <a:off x="8631182" y="440359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flipH="1" rot="10800000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flipH="1" rot="-5400000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9"/>
          <p:cNvSpPr txBox="1"/>
          <p:nvPr>
            <p:ph idx="1" type="subTitle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flipH="1" rot="-5400000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flipH="1" rot="5400000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flipH="1" rot="5400000">
              <a:off x="49529" y="9370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flipH="1" rot="5400000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res-17/progetti-universitari/blob/develop/iot/Data_management_and_Storage_IoT.pdf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5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MANAGEMENT AND STORAGE IN IoT</a:t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8" name="Google Shape;658;p25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59" name="Google Shape;659;p25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0" name="Google Shape;660;p25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25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2" name="Google Shape;662;p25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3" name="Google Shape;663;p25"/>
            <p:cNvSpPr/>
            <p:nvPr/>
          </p:nvSpPr>
          <p:spPr>
            <a:xfrm>
              <a:off x="7771212" y="2972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25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67" name="Google Shape;667;p25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5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9" name="Google Shape;669;p25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25"/>
          <p:cNvSpPr/>
          <p:nvPr/>
        </p:nvSpPr>
        <p:spPr>
          <a:xfrm rot="-5400000">
            <a:off x="8215875" y="805548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25"/>
          <p:cNvGrpSpPr/>
          <p:nvPr/>
        </p:nvGrpSpPr>
        <p:grpSpPr>
          <a:xfrm flipH="1" rot="10800000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2" name="Google Shape;672;p25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25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4" name="Google Shape;674;p25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5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76" name="Google Shape;676;p25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77" name="Google Shape;677;p25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25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25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25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25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2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2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2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2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2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7" name="Google Shape;687;p25"/>
            <p:cNvSpPr/>
            <p:nvPr/>
          </p:nvSpPr>
          <p:spPr>
            <a:xfrm>
              <a:off x="3329300" y="82325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88" name="Google Shape;688;p25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689" name="Google Shape;689;p25"/>
          <p:cNvSpPr txBox="1"/>
          <p:nvPr/>
        </p:nvSpPr>
        <p:spPr>
          <a:xfrm>
            <a:off x="1239100" y="4220925"/>
            <a:ext cx="4874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Riferimenti: </a:t>
            </a:r>
            <a:r>
              <a:rPr i="1" lang="en" sz="1200" u="sng">
                <a:solidFill>
                  <a:schemeClr val="hlink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/>
              </a:rPr>
              <a:t>Data Management and Storage IoT</a:t>
            </a:r>
            <a:r>
              <a:rPr i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 </a:t>
            </a:r>
            <a:endParaRPr i="1"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690" name="Google Shape;6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297575"/>
            <a:ext cx="232975" cy="2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4"/>
          <p:cNvSpPr txBox="1"/>
          <p:nvPr>
            <p:ph idx="1" type="subTitle"/>
          </p:nvPr>
        </p:nvSpPr>
        <p:spPr>
          <a:xfrm>
            <a:off x="496475" y="1460850"/>
            <a:ext cx="8006700" cy="2221800"/>
          </a:xfrm>
          <a:prstGeom prst="rect">
            <a:avLst/>
          </a:prstGeom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You et al. in [23] propone il calcolo dell’etichetta in base alle risorse energia e computazione del dispositivo locale e dal guadagno ottenuto dalla richiesta per l’intera rete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Rezaeibagha et al. in [16] propone un meccanismo per collezionare e accumulare dati provenienti da dispositivi IoT indossabili utilizzano la crittografia. La peculiarità dei meccanismo è che consente di effettuare operazioni di analisi dei dati direttamente dai dati crittografati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4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MANAGEMENT: COLLECTION, AGGREGATION, INTEGRATION</a:t>
            </a:r>
            <a:endParaRPr sz="1400"/>
          </a:p>
        </p:txBody>
      </p:sp>
      <p:sp>
        <p:nvSpPr>
          <p:cNvPr id="782" name="Google Shape;782;p34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4"/>
          <p:cNvSpPr txBox="1"/>
          <p:nvPr/>
        </p:nvSpPr>
        <p:spPr>
          <a:xfrm>
            <a:off x="492863" y="1179150"/>
            <a:ext cx="2015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RICERCHE SELEZIONATE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5"/>
          <p:cNvSpPr txBox="1"/>
          <p:nvPr>
            <p:ph idx="1" type="subTitle"/>
          </p:nvPr>
        </p:nvSpPr>
        <p:spPr>
          <a:xfrm>
            <a:off x="1286700" y="2487450"/>
            <a:ext cx="6570600" cy="58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Data Analytics comprende una serie di strumenti per compiere inferenza sui dati con modelli predittivi e per visualizzare i dati raccolti</a:t>
            </a:r>
            <a:endParaRPr/>
          </a:p>
        </p:txBody>
      </p:sp>
      <p:sp>
        <p:nvSpPr>
          <p:cNvPr id="790" name="Google Shape;790;p35"/>
          <p:cNvSpPr txBox="1"/>
          <p:nvPr>
            <p:ph type="title"/>
          </p:nvPr>
        </p:nvSpPr>
        <p:spPr>
          <a:xfrm>
            <a:off x="1660800" y="2073738"/>
            <a:ext cx="5822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ANALYTICS</a:t>
            </a:r>
            <a:endParaRPr sz="1400"/>
          </a:p>
        </p:txBody>
      </p:sp>
      <p:sp>
        <p:nvSpPr>
          <p:cNvPr id="791" name="Google Shape;791;p35"/>
          <p:cNvSpPr/>
          <p:nvPr/>
        </p:nvSpPr>
        <p:spPr>
          <a:xfrm rot="-5400000">
            <a:off x="1370385" y="218198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5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6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ANALYTICS</a:t>
            </a:r>
            <a:endParaRPr sz="1400"/>
          </a:p>
        </p:txBody>
      </p:sp>
      <p:sp>
        <p:nvSpPr>
          <p:cNvPr id="798" name="Google Shape;798;p36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9" name="Google Shape;7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25" y="1659600"/>
            <a:ext cx="3283098" cy="1824299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36"/>
          <p:cNvSpPr txBox="1"/>
          <p:nvPr/>
        </p:nvSpPr>
        <p:spPr>
          <a:xfrm>
            <a:off x="493700" y="984450"/>
            <a:ext cx="4235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Le operazioni di analisi, estrazione dei modelli e visualizzazione sono applicate su dati caricati a diversi livelli: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memoria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BI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analisi massiva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 metodi di analisi sono applicati in funzione della struttura dei dati e dai pattern da rilevare, alcuni algoritmi sono: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KNN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clustering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analisi predittiva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La visualizzazione dei dati risulta onerosa data la mole di dati e la variabilità delle strutture dati da sintetizzare. In commercio esistono numerosi strumenti che la semplificano, come: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Tableau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Kibana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01" name="Google Shape;801;p36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7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ANALYTICS</a:t>
            </a:r>
            <a:endParaRPr sz="1400"/>
          </a:p>
        </p:txBody>
      </p:sp>
      <p:sp>
        <p:nvSpPr>
          <p:cNvPr id="807" name="Google Shape;807;p37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7"/>
          <p:cNvSpPr txBox="1"/>
          <p:nvPr>
            <p:ph idx="1" type="subTitle"/>
          </p:nvPr>
        </p:nvSpPr>
        <p:spPr>
          <a:xfrm>
            <a:off x="496475" y="1460850"/>
            <a:ext cx="8006700" cy="2221800"/>
          </a:xfrm>
          <a:prstGeom prst="rect">
            <a:avLst/>
          </a:prstGeom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Wang et. al in [26] propone il metodo DGE per separare le caratteristiche multidimensionali e facilitare la rappresentazione del dato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Zhong et. al in [27] propone un metodo per visualizzare in real-time i Big Data memorizzati nel cloud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7"/>
          <p:cNvSpPr txBox="1"/>
          <p:nvPr/>
        </p:nvSpPr>
        <p:spPr>
          <a:xfrm>
            <a:off x="492863" y="1179150"/>
            <a:ext cx="2015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RICERCHE SELEZIONATE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0" name="Google Shape;810;p37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8"/>
          <p:cNvSpPr txBox="1"/>
          <p:nvPr>
            <p:ph idx="1" type="subTitle"/>
          </p:nvPr>
        </p:nvSpPr>
        <p:spPr>
          <a:xfrm>
            <a:off x="1286700" y="2487450"/>
            <a:ext cx="6570600" cy="76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Definisce in che modo, dove e per quanto tempo sono conservati i dati, il loro formato, il mezzo su cui vengono conservati, chi vi ha accesso e che cosa succede nel caso in cui si verifichi un accesso non autorizzato a tali dati</a:t>
            </a:r>
            <a:endParaRPr sz="1100"/>
          </a:p>
        </p:txBody>
      </p:sp>
      <p:sp>
        <p:nvSpPr>
          <p:cNvPr id="816" name="Google Shape;816;p38"/>
          <p:cNvSpPr txBox="1"/>
          <p:nvPr>
            <p:ph type="title"/>
          </p:nvPr>
        </p:nvSpPr>
        <p:spPr>
          <a:xfrm>
            <a:off x="1660800" y="2073738"/>
            <a:ext cx="5822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RETENTION POLICY</a:t>
            </a:r>
            <a:endParaRPr sz="1400"/>
          </a:p>
        </p:txBody>
      </p:sp>
      <p:sp>
        <p:nvSpPr>
          <p:cNvPr id="817" name="Google Shape;817;p38"/>
          <p:cNvSpPr/>
          <p:nvPr/>
        </p:nvSpPr>
        <p:spPr>
          <a:xfrm rot="-5400000">
            <a:off x="1370385" y="218198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8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9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RETENTION POLICY</a:t>
            </a:r>
            <a:endParaRPr sz="1400"/>
          </a:p>
        </p:txBody>
      </p:sp>
      <p:sp>
        <p:nvSpPr>
          <p:cNvPr id="824" name="Google Shape;824;p39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5" name="Google Shape;8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25" y="1752799"/>
            <a:ext cx="3283096" cy="16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39"/>
          <p:cNvSpPr txBox="1"/>
          <p:nvPr/>
        </p:nvSpPr>
        <p:spPr>
          <a:xfrm>
            <a:off x="493700" y="984450"/>
            <a:ext cx="4235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Gli strumenti di memorizzazione sono affiancati ad una serie di regolamentazioni alle quali i dati sono sottoposti. Le normative possono essere aziendali, settoriali o territoriali come la GDPR per gli stati membri dell’UE.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La complessità dell’attuazione delle normative è correlata alle strutture di memorizzazione utilizzate e dalla presenza di eventuali supporti offline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27" name="Google Shape;827;p39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0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RETENTION POLICY</a:t>
            </a:r>
            <a:endParaRPr sz="1400"/>
          </a:p>
        </p:txBody>
      </p:sp>
      <p:sp>
        <p:nvSpPr>
          <p:cNvPr id="833" name="Google Shape;833;p40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0"/>
          <p:cNvSpPr txBox="1"/>
          <p:nvPr>
            <p:ph idx="1" type="subTitle"/>
          </p:nvPr>
        </p:nvSpPr>
        <p:spPr>
          <a:xfrm>
            <a:off x="496475" y="1460850"/>
            <a:ext cx="8006700" cy="2221800"/>
          </a:xfrm>
          <a:prstGeom prst="rect">
            <a:avLst/>
          </a:prstGeom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Diène at al. [28] propone di crittografare ogni file con una chiave univoca e di utilizzarla per controllare la durata del file in memoria; gestendo in maniera centralizzata le chiavi, il sistema può sapere in ogni momento lo stato dei file sia su dispositivi online che offline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40"/>
          <p:cNvSpPr txBox="1"/>
          <p:nvPr/>
        </p:nvSpPr>
        <p:spPr>
          <a:xfrm>
            <a:off x="492863" y="1179150"/>
            <a:ext cx="2015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RICERCHE SELEZIONATE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6" name="Google Shape;836;p40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1"/>
          <p:cNvSpPr txBox="1"/>
          <p:nvPr>
            <p:ph idx="1" type="subTitle"/>
          </p:nvPr>
        </p:nvSpPr>
        <p:spPr>
          <a:xfrm>
            <a:off x="1286700" y="2487450"/>
            <a:ext cx="6570600" cy="129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 dispositivi IoT sono generalmente dotati di limitate capacità hardware che impediscono o limitano l’attuazione di strumenti di sicurezza.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Anche la varietà dei dispositivi IoT e le numerose soluzione architetturali contribuiscono ad innalzare la difficoltà di attuazione dei sistemi di sicurezza</a:t>
            </a:r>
            <a:endParaRPr sz="1100"/>
          </a:p>
        </p:txBody>
      </p:sp>
      <p:sp>
        <p:nvSpPr>
          <p:cNvPr id="842" name="Google Shape;842;p41"/>
          <p:cNvSpPr txBox="1"/>
          <p:nvPr>
            <p:ph type="title"/>
          </p:nvPr>
        </p:nvSpPr>
        <p:spPr>
          <a:xfrm>
            <a:off x="1660800" y="2073738"/>
            <a:ext cx="5822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SECURITY AND PRIVACY</a:t>
            </a:r>
            <a:endParaRPr sz="1400"/>
          </a:p>
        </p:txBody>
      </p:sp>
      <p:sp>
        <p:nvSpPr>
          <p:cNvPr id="843" name="Google Shape;843;p41"/>
          <p:cNvSpPr/>
          <p:nvPr/>
        </p:nvSpPr>
        <p:spPr>
          <a:xfrm rot="-5400000">
            <a:off x="1370385" y="218198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1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2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SECURITY AND PRIVACY</a:t>
            </a:r>
            <a:endParaRPr sz="1400"/>
          </a:p>
        </p:txBody>
      </p:sp>
      <p:sp>
        <p:nvSpPr>
          <p:cNvPr id="850" name="Google Shape;850;p42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1" name="Google Shape;8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25" y="1258511"/>
            <a:ext cx="3283095" cy="2626476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42"/>
          <p:cNvSpPr txBox="1"/>
          <p:nvPr/>
        </p:nvSpPr>
        <p:spPr>
          <a:xfrm>
            <a:off x="493700" y="984450"/>
            <a:ext cx="4235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La sicurezza dei sistemi IoT coinvolge l’applicazione di strumenti di sicurezza ad ogni livello: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Hardware: accessi, energia, porte aperte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reti di trasmissione: crittografia, autenticazione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supporti di memoria: privacy, accessi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visualizzazione dei dati: anonimizzazione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La privacy estende il concetto di sicurezza integrando anche le preferenze della persona sui dati archiviati e il rispetto delle normative legali.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La sicurezza di una infrastruttura IoT comprende anche la gestione di attacchi con software e/o dati mirati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3" name="Google Shape;853;p42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3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SECURITY AND PRIVACY</a:t>
            </a:r>
            <a:endParaRPr sz="1400"/>
          </a:p>
        </p:txBody>
      </p:sp>
      <p:sp>
        <p:nvSpPr>
          <p:cNvPr id="859" name="Google Shape;859;p43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3"/>
          <p:cNvSpPr txBox="1"/>
          <p:nvPr>
            <p:ph idx="1" type="subTitle"/>
          </p:nvPr>
        </p:nvSpPr>
        <p:spPr>
          <a:xfrm>
            <a:off x="496475" y="1460850"/>
            <a:ext cx="8006700" cy="2221800"/>
          </a:xfrm>
          <a:prstGeom prst="rect">
            <a:avLst/>
          </a:prstGeom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Ruckebush et al. [35] che propone aggiornamenti remoti parziali divisi in tre livelli di priorità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Vidgren et al. [32] ha illustrato come un avversario potrebbe compromettere i dispositivi IoT abilitati per ZigBee leggendo le chiavi trasmesse non crittografate durante l’inizializzazione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Hatzivasilis et al. [34] propone una confronto di 52 chip per la crittografia sui dispositivi IoT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43"/>
          <p:cNvSpPr txBox="1"/>
          <p:nvPr/>
        </p:nvSpPr>
        <p:spPr>
          <a:xfrm>
            <a:off x="492863" y="1179150"/>
            <a:ext cx="2015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RICERCHE SELEZIONATE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6"/>
          <p:cNvSpPr txBox="1"/>
          <p:nvPr/>
        </p:nvSpPr>
        <p:spPr>
          <a:xfrm>
            <a:off x="493700" y="984450"/>
            <a:ext cx="4235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Il mercato dell’IoT è in costante diffusione, favorito dal basso costo dei componenti e dalle basi consolidate dei </a:t>
            </a:r>
            <a:r>
              <a:rPr lang="en" sz="1100">
                <a:solidFill>
                  <a:schemeClr val="dk1"/>
                </a:solidFill>
              </a:rPr>
              <a:t>software</a:t>
            </a:r>
            <a:r>
              <a:rPr lang="en" sz="1100">
                <a:solidFill>
                  <a:schemeClr val="dk1"/>
                </a:solidFill>
              </a:rPr>
              <a:t> presenti sul mercato per manipolazione, raccolta ed analisi dei dati grezzi rilevanti nei punti di interesse.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Allo stesso modo cresce la necessità di consolidare gli aspetti chiave cosicchè sia possibile applicare l’IoT su larga scala.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96" name="Google Shape;696;p26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INTRO</a:t>
            </a:r>
            <a:endParaRPr sz="1400"/>
          </a:p>
        </p:txBody>
      </p:sp>
      <p:sp>
        <p:nvSpPr>
          <p:cNvPr id="697" name="Google Shape;697;p26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8" name="Google Shape;6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25" y="1710096"/>
            <a:ext cx="3283103" cy="1723308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26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4"/>
          <p:cNvSpPr txBox="1"/>
          <p:nvPr>
            <p:ph idx="1" type="subTitle"/>
          </p:nvPr>
        </p:nvSpPr>
        <p:spPr>
          <a:xfrm>
            <a:off x="1286700" y="2487450"/>
            <a:ext cx="6570600" cy="76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 scalabilità sono intese una serie di funzionalità che una infrastruttura IoT dovrebbe integrare, come la possibilità di aggiungere/rimuovere dispositivi eterogenei e seguire la domanda delle risorse</a:t>
            </a:r>
            <a:endParaRPr sz="1100"/>
          </a:p>
        </p:txBody>
      </p:sp>
      <p:sp>
        <p:nvSpPr>
          <p:cNvPr id="868" name="Google Shape;868;p44"/>
          <p:cNvSpPr txBox="1"/>
          <p:nvPr>
            <p:ph type="title"/>
          </p:nvPr>
        </p:nvSpPr>
        <p:spPr>
          <a:xfrm>
            <a:off x="1660800" y="2073738"/>
            <a:ext cx="5822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SCALABILITY</a:t>
            </a:r>
            <a:endParaRPr sz="1400"/>
          </a:p>
        </p:txBody>
      </p:sp>
      <p:sp>
        <p:nvSpPr>
          <p:cNvPr id="869" name="Google Shape;869;p44"/>
          <p:cNvSpPr/>
          <p:nvPr/>
        </p:nvSpPr>
        <p:spPr>
          <a:xfrm rot="-5400000">
            <a:off x="1370385" y="218198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4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5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SCALABILITY</a:t>
            </a:r>
            <a:endParaRPr sz="1400"/>
          </a:p>
        </p:txBody>
      </p:sp>
      <p:sp>
        <p:nvSpPr>
          <p:cNvPr id="876" name="Google Shape;876;p45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7" name="Google Shape;8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25" y="1648380"/>
            <a:ext cx="3283094" cy="1846741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45"/>
          <p:cNvSpPr txBox="1"/>
          <p:nvPr/>
        </p:nvSpPr>
        <p:spPr>
          <a:xfrm>
            <a:off x="493700" y="984450"/>
            <a:ext cx="4235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Per scalabilità s’intendono requisiti tecnici e funzionali del tipo: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Scalabilità delle risorse: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Orizzontale: distribuzione del carico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Verticale: dinamicità delle risorse impiegate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Allocazione delle risorse automatizzato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Controllo delle pipeline dei dati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Supporto a distribuzione/ parallelizzazione dei processi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Tolleranza agli errori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79" name="Google Shape;879;p45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6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SCALABILITY</a:t>
            </a:r>
            <a:endParaRPr sz="1400"/>
          </a:p>
        </p:txBody>
      </p:sp>
      <p:sp>
        <p:nvSpPr>
          <p:cNvPr id="885" name="Google Shape;885;p46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6"/>
          <p:cNvSpPr txBox="1"/>
          <p:nvPr>
            <p:ph idx="1" type="subTitle"/>
          </p:nvPr>
        </p:nvSpPr>
        <p:spPr>
          <a:xfrm>
            <a:off x="496475" y="1460850"/>
            <a:ext cx="8006700" cy="2221800"/>
          </a:xfrm>
          <a:prstGeom prst="rect">
            <a:avLst/>
          </a:prstGeom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Sarkar et al. in [38] propone un’architettura distribuita (DIAT) in grado di assecondare la scalabilità e interoperabilità del sistema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Miorandi et al. in [36] propone uno studio sull’allocazione delle risorse automatizzato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46"/>
          <p:cNvSpPr txBox="1"/>
          <p:nvPr/>
        </p:nvSpPr>
        <p:spPr>
          <a:xfrm>
            <a:off x="492863" y="1179150"/>
            <a:ext cx="2015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RICERCHE SELEZIONATE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8" name="Google Shape;888;p46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47"/>
          <p:cNvSpPr txBox="1"/>
          <p:nvPr/>
        </p:nvSpPr>
        <p:spPr>
          <a:xfrm>
            <a:off x="2116346" y="2292000"/>
            <a:ext cx="49113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Fine</a:t>
            </a:r>
            <a:endParaRPr i="1"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grazie per l’attenzione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4" name="Google Shape;894;p47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7"/>
          <p:cNvSpPr txBox="1"/>
          <p:nvPr>
            <p:ph idx="8" type="subTitle"/>
          </p:nvPr>
        </p:nvSpPr>
        <p:spPr>
          <a:xfrm>
            <a:off x="1547296" y="1159297"/>
            <a:ext cx="6343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ARCHITETTURE : CLOUD, EDGE COMPUTING</a:t>
            </a:r>
            <a:endParaRPr sz="1400"/>
          </a:p>
        </p:txBody>
      </p:sp>
      <p:sp>
        <p:nvSpPr>
          <p:cNvPr id="705" name="Google Shape;70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06" name="Google Shape;706;p27"/>
          <p:cNvSpPr txBox="1"/>
          <p:nvPr>
            <p:ph idx="2" type="title"/>
          </p:nvPr>
        </p:nvSpPr>
        <p:spPr>
          <a:xfrm>
            <a:off x="720006" y="1159304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7" name="Google Shape;707;p27"/>
          <p:cNvSpPr txBox="1"/>
          <p:nvPr>
            <p:ph idx="3" type="title"/>
          </p:nvPr>
        </p:nvSpPr>
        <p:spPr>
          <a:xfrm>
            <a:off x="720006" y="2862396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08" name="Google Shape;708;p27"/>
          <p:cNvSpPr txBox="1"/>
          <p:nvPr>
            <p:ph idx="4" type="title"/>
          </p:nvPr>
        </p:nvSpPr>
        <p:spPr>
          <a:xfrm>
            <a:off x="720006" y="1727001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9" name="Google Shape;709;p27"/>
          <p:cNvSpPr txBox="1"/>
          <p:nvPr>
            <p:ph idx="5" type="title"/>
          </p:nvPr>
        </p:nvSpPr>
        <p:spPr>
          <a:xfrm>
            <a:off x="720006" y="3430094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0" name="Google Shape;710;p27"/>
          <p:cNvSpPr txBox="1"/>
          <p:nvPr>
            <p:ph idx="6" type="title"/>
          </p:nvPr>
        </p:nvSpPr>
        <p:spPr>
          <a:xfrm>
            <a:off x="720006" y="2294699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1" name="Google Shape;711;p27"/>
          <p:cNvSpPr txBox="1"/>
          <p:nvPr>
            <p:ph idx="7" type="title"/>
          </p:nvPr>
        </p:nvSpPr>
        <p:spPr>
          <a:xfrm>
            <a:off x="720006" y="3997791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2" name="Google Shape;712;p27"/>
          <p:cNvSpPr txBox="1"/>
          <p:nvPr>
            <p:ph idx="1" type="subTitle"/>
          </p:nvPr>
        </p:nvSpPr>
        <p:spPr>
          <a:xfrm>
            <a:off x="1552024" y="3997800"/>
            <a:ext cx="6343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SCALABILITY</a:t>
            </a:r>
            <a:endParaRPr sz="1400"/>
          </a:p>
        </p:txBody>
      </p:sp>
      <p:sp>
        <p:nvSpPr>
          <p:cNvPr id="713" name="Google Shape;713;p27"/>
          <p:cNvSpPr txBox="1"/>
          <p:nvPr>
            <p:ph idx="9" type="subTitle"/>
          </p:nvPr>
        </p:nvSpPr>
        <p:spPr>
          <a:xfrm>
            <a:off x="1547274" y="1727000"/>
            <a:ext cx="6343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MANAGEMENT: COLLECTION, AGGREGATION, INTEGRATION</a:t>
            </a:r>
            <a:endParaRPr sz="1400"/>
          </a:p>
        </p:txBody>
      </p:sp>
      <p:sp>
        <p:nvSpPr>
          <p:cNvPr id="714" name="Google Shape;714;p27"/>
          <p:cNvSpPr txBox="1"/>
          <p:nvPr>
            <p:ph idx="13" type="subTitle"/>
          </p:nvPr>
        </p:nvSpPr>
        <p:spPr>
          <a:xfrm>
            <a:off x="1547287" y="2294700"/>
            <a:ext cx="6343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ANALYTICS</a:t>
            </a:r>
            <a:endParaRPr sz="1400"/>
          </a:p>
        </p:txBody>
      </p:sp>
      <p:sp>
        <p:nvSpPr>
          <p:cNvPr id="715" name="Google Shape;715;p27"/>
          <p:cNvSpPr txBox="1"/>
          <p:nvPr>
            <p:ph idx="14" type="subTitle"/>
          </p:nvPr>
        </p:nvSpPr>
        <p:spPr>
          <a:xfrm>
            <a:off x="1547287" y="2862400"/>
            <a:ext cx="6343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RETENTION POLICY</a:t>
            </a:r>
            <a:endParaRPr sz="1400"/>
          </a:p>
        </p:txBody>
      </p:sp>
      <p:sp>
        <p:nvSpPr>
          <p:cNvPr id="716" name="Google Shape;716;p27"/>
          <p:cNvSpPr txBox="1"/>
          <p:nvPr>
            <p:ph idx="15" type="subTitle"/>
          </p:nvPr>
        </p:nvSpPr>
        <p:spPr>
          <a:xfrm>
            <a:off x="1547287" y="3430100"/>
            <a:ext cx="6343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SECURITY AND PRIVACY</a:t>
            </a:r>
            <a:endParaRPr sz="1400"/>
          </a:p>
        </p:txBody>
      </p:sp>
      <p:grpSp>
        <p:nvGrpSpPr>
          <p:cNvPr id="717" name="Google Shape;717;p27"/>
          <p:cNvGrpSpPr/>
          <p:nvPr/>
        </p:nvGrpSpPr>
        <p:grpSpPr>
          <a:xfrm>
            <a:off x="1552025" y="1584250"/>
            <a:ext cx="974335" cy="3463350"/>
            <a:chOff x="691475" y="2153750"/>
            <a:chExt cx="974335" cy="3463350"/>
          </a:xfrm>
        </p:grpSpPr>
        <p:grpSp>
          <p:nvGrpSpPr>
            <p:cNvPr id="718" name="Google Shape;718;p27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19" name="Google Shape;719;p2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1" name="Google Shape;721;p27"/>
            <p:cNvSpPr/>
            <p:nvPr/>
          </p:nvSpPr>
          <p:spPr>
            <a:xfrm>
              <a:off x="691475" y="2153750"/>
              <a:ext cx="700000" cy="3463350"/>
            </a:xfrm>
            <a:custGeom>
              <a:rect b="b" l="l" r="r" t="t"/>
              <a:pathLst>
                <a:path extrusionOk="0" h="138534" w="2800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22" name="Google Shape;722;p27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8"/>
          <p:cNvSpPr txBox="1"/>
          <p:nvPr>
            <p:ph idx="1" type="subTitle"/>
          </p:nvPr>
        </p:nvSpPr>
        <p:spPr>
          <a:xfrm>
            <a:off x="4898150" y="1159125"/>
            <a:ext cx="3831300" cy="335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Edge Computing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Nodi fisicamente vicini alle sorgenti dati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Latenza diversificabile fornendo connessioni ad-hoc alle sorgenti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Capacità di applicare trasformazioni sui dati e memorizzazione sui nodi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Scelta del modello gerarchico (cluster, albero)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Manutenzione non trascurabile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Sincronizzazione delle memorie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Gestione dei requisiti tecnici </a:t>
            </a:r>
            <a:r>
              <a:rPr lang="en"/>
              <a:t>infrastrutturali</a:t>
            </a:r>
            <a:r>
              <a:rPr lang="en"/>
              <a:t> (sicurezza, privacy, scalabilità)</a:t>
            </a:r>
            <a:endParaRPr/>
          </a:p>
        </p:txBody>
      </p:sp>
      <p:sp>
        <p:nvSpPr>
          <p:cNvPr id="728" name="Google Shape;728;p28"/>
          <p:cNvSpPr txBox="1"/>
          <p:nvPr>
            <p:ph idx="1" type="subTitle"/>
          </p:nvPr>
        </p:nvSpPr>
        <p:spPr>
          <a:xfrm>
            <a:off x="492875" y="1159100"/>
            <a:ext cx="3835500" cy="335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Cloud Computing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Astrazione di manutenzione, allocazione e inizializzazione delle risorse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Diversificazione</a:t>
            </a:r>
            <a:r>
              <a:rPr lang="en"/>
              <a:t> dei servizi offerti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Risorse computazionali (</a:t>
            </a:r>
            <a:r>
              <a:rPr lang="en"/>
              <a:t>concettualmente</a:t>
            </a:r>
            <a:r>
              <a:rPr lang="en"/>
              <a:t>) illimitate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Astrazione requisiti tecnici come sicurezza, privacy e retention policies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Pay-per-use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Non fornisce priorità alle richieste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Latenza non trascurabile e non diversificabile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Vincolato alle condizioni offerte dal provider</a:t>
            </a:r>
            <a:endParaRPr/>
          </a:p>
        </p:txBody>
      </p:sp>
      <p:sp>
        <p:nvSpPr>
          <p:cNvPr id="729" name="Google Shape;729;p28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ARCHITETTURE</a:t>
            </a:r>
            <a:r>
              <a:rPr lang="en" sz="1400"/>
              <a:t> : CLOUD, EDGE COMPUTING</a:t>
            </a:r>
            <a:endParaRPr/>
          </a:p>
        </p:txBody>
      </p:sp>
      <p:sp>
        <p:nvSpPr>
          <p:cNvPr id="730" name="Google Shape;730;p28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8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9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ARCHITETTURE : CLOUD, EDGE COMPUTING</a:t>
            </a:r>
            <a:endParaRPr sz="1400"/>
          </a:p>
        </p:txBody>
      </p:sp>
      <p:sp>
        <p:nvSpPr>
          <p:cNvPr id="737" name="Google Shape;737;p29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9"/>
          <p:cNvSpPr txBox="1"/>
          <p:nvPr>
            <p:ph idx="1" type="subTitle"/>
          </p:nvPr>
        </p:nvSpPr>
        <p:spPr>
          <a:xfrm>
            <a:off x="496475" y="1460850"/>
            <a:ext cx="8006700" cy="2221800"/>
          </a:xfrm>
          <a:prstGeom prst="rect">
            <a:avLst/>
          </a:prstGeom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Barcelo et al. in [21] propone un framework che tratta le reti di nodi come un problema di flusso riducendo con un fattore di al massimo 80% le risorse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Zhang et al. [25] comprende il framework EVAPS utilizzando sia i concetti di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Cloud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Edge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per eliminare eventuali dati non utili al processo di prevenzione ed incremento della sicurezza delle strade urbane.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9"/>
          <p:cNvSpPr txBox="1"/>
          <p:nvPr/>
        </p:nvSpPr>
        <p:spPr>
          <a:xfrm>
            <a:off x="492863" y="1179150"/>
            <a:ext cx="2015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RICERCHE SELEZIONATE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0" name="Google Shape;740;p29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0"/>
          <p:cNvSpPr txBox="1"/>
          <p:nvPr>
            <p:ph idx="1" type="subTitle"/>
          </p:nvPr>
        </p:nvSpPr>
        <p:spPr>
          <a:xfrm>
            <a:off x="1286700" y="2487450"/>
            <a:ext cx="6570600" cy="58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 Data Management è l’insieme delle tecniche per la gestione dei flussi di dati e di tecniche atte a contenere i costi di gestione dei dati stessi.</a:t>
            </a:r>
            <a:endParaRPr sz="1100"/>
          </a:p>
        </p:txBody>
      </p:sp>
      <p:sp>
        <p:nvSpPr>
          <p:cNvPr id="746" name="Google Shape;746;p30"/>
          <p:cNvSpPr txBox="1"/>
          <p:nvPr>
            <p:ph type="title"/>
          </p:nvPr>
        </p:nvSpPr>
        <p:spPr>
          <a:xfrm>
            <a:off x="1660800" y="2073738"/>
            <a:ext cx="5822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MANAGEMENT: COLLECTION, AGGREGATION, INTEGRATION</a:t>
            </a:r>
            <a:endParaRPr sz="1400"/>
          </a:p>
        </p:txBody>
      </p:sp>
      <p:sp>
        <p:nvSpPr>
          <p:cNvPr id="747" name="Google Shape;747;p30"/>
          <p:cNvSpPr/>
          <p:nvPr/>
        </p:nvSpPr>
        <p:spPr>
          <a:xfrm rot="-5400000">
            <a:off x="1370385" y="218198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0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1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MANAGEMENT: COLLECTION, AGGREGATION, INTEGRATION</a:t>
            </a:r>
            <a:endParaRPr sz="1400"/>
          </a:p>
        </p:txBody>
      </p:sp>
      <p:sp>
        <p:nvSpPr>
          <p:cNvPr id="754" name="Google Shape;754;p31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5" name="Google Shape;7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25" y="1607061"/>
            <a:ext cx="3283100" cy="1929376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31"/>
          <p:cNvSpPr txBox="1"/>
          <p:nvPr/>
        </p:nvSpPr>
        <p:spPr>
          <a:xfrm>
            <a:off x="493700" y="984450"/>
            <a:ext cx="4235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DATA COLLECTION</a:t>
            </a:r>
            <a:endParaRPr b="1"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 metodi della Data Collection delineano le caratteristiche con i quali i dati sono caricati: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Priorità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di memorizzazione e caricamento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Compressione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dei dati grezzi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Standardizzazione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dei valori rilevati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Tecniche di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ridondanza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e accessibilità dei dati grezzi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Applicazione a livello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firmware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e/o 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software</a:t>
            </a:r>
            <a:endParaRPr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57" name="Google Shape;757;p31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2"/>
          <p:cNvSpPr txBox="1"/>
          <p:nvPr/>
        </p:nvSpPr>
        <p:spPr>
          <a:xfrm>
            <a:off x="493700" y="984450"/>
            <a:ext cx="4235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DATA AGGREGATION</a:t>
            </a:r>
            <a:endParaRPr b="1"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Costituisce una serie di metodi utili per aggregare i dati tenendo conto dell’infrastruttura e dei dati disponibili. Le tecniche si dividono per: aggregazione centralizzata, per cluster, per alberi.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Obiettivi: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Riduzione delle risorse impiegate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Maggior compressione e accuratezza dei dati fruibili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Riduzione delle ripetizioni tra intervalli temporali diversi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Evitare collisioni tra dati diversi ma di simile interpretazione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63" name="Google Shape;763;p32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MANAGEMENT: COLLECTION, AGGREGATION, INTEGRATION</a:t>
            </a:r>
            <a:endParaRPr sz="1400"/>
          </a:p>
        </p:txBody>
      </p:sp>
      <p:sp>
        <p:nvSpPr>
          <p:cNvPr id="764" name="Google Shape;764;p32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5" name="Google Shape;7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25" y="1648378"/>
            <a:ext cx="3283101" cy="1846744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2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3"/>
          <p:cNvSpPr txBox="1"/>
          <p:nvPr/>
        </p:nvSpPr>
        <p:spPr>
          <a:xfrm>
            <a:off x="493700" y="984450"/>
            <a:ext cx="4235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DATA INTEGRATION</a:t>
            </a:r>
            <a:endParaRPr b="1"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Si definisce come il processo di unione di dati provenienti da più sorgenti. Sono applicate tecniche di :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Estrazione delle feature di rilievo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trasformazione/mapping uniformando i dati con quelli esistenti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-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Caricamento nei sistemi di memoria per l’analisi dei dati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72" name="Google Shape;772;p33"/>
          <p:cNvSpPr txBox="1"/>
          <p:nvPr>
            <p:ph type="title"/>
          </p:nvPr>
        </p:nvSpPr>
        <p:spPr>
          <a:xfrm>
            <a:off x="690125" y="182325"/>
            <a:ext cx="76194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MANAGEMENT: COLLECTION, AGGREGATION, INTEGRATION</a:t>
            </a:r>
            <a:endParaRPr sz="1400"/>
          </a:p>
        </p:txBody>
      </p:sp>
      <p:sp>
        <p:nvSpPr>
          <p:cNvPr id="773" name="Google Shape;773;p33"/>
          <p:cNvSpPr/>
          <p:nvPr/>
        </p:nvSpPr>
        <p:spPr>
          <a:xfrm rot="-5400000">
            <a:off x="477460" y="2905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4" name="Google Shape;7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25" y="1587461"/>
            <a:ext cx="3283100" cy="1968578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33"/>
          <p:cNvSpPr/>
          <p:nvPr/>
        </p:nvSpPr>
        <p:spPr>
          <a:xfrm>
            <a:off x="6406825" y="4220925"/>
            <a:ext cx="2092800" cy="355200"/>
          </a:xfrm>
          <a:prstGeom prst="rect">
            <a:avLst/>
          </a:prstGeom>
          <a:solidFill>
            <a:srgbClr val="55558B">
              <a:alpha val="70000"/>
            </a:srgbClr>
          </a:solidFill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F0F2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Alessandro Schiavo</a:t>
            </a:r>
            <a:endParaRPr sz="1100">
              <a:solidFill>
                <a:srgbClr val="EEF0F2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