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6" r:id="rId15"/>
    <p:sldId id="278" r:id="rId16"/>
    <p:sldId id="279" r:id="rId17"/>
    <p:sldId id="294" r:id="rId18"/>
    <p:sldId id="293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69" r:id="rId32"/>
    <p:sldId id="270" r:id="rId33"/>
    <p:sldId id="271" r:id="rId34"/>
    <p:sldId id="272" r:id="rId35"/>
    <p:sldId id="273" r:id="rId36"/>
    <p:sldId id="274" r:id="rId37"/>
    <p:sldId id="280" r:id="rId3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4E9"/>
          </a:solidFill>
        </a:fill>
      </a:tcStyle>
    </a:wholeTbl>
    <a:band2H>
      <a:tcTxStyle/>
      <a:tcStyle>
        <a:tcBdr/>
        <a:fill>
          <a:solidFill>
            <a:srgbClr val="F0F2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1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"/>
          <p:cNvGrpSpPr/>
          <p:nvPr/>
        </p:nvGrpSpPr>
        <p:grpSpPr>
          <a:xfrm>
            <a:off x="685798" y="2393950"/>
            <a:ext cx="7772402" cy="109539"/>
            <a:chOff x="0" y="0"/>
            <a:chExt cx="7772400" cy="109537"/>
          </a:xfrm>
        </p:grpSpPr>
        <p:sp>
          <p:nvSpPr>
            <p:cNvPr id="25" name="Rectangle"/>
            <p:cNvSpPr/>
            <p:nvPr/>
          </p:nvSpPr>
          <p:spPr>
            <a:xfrm>
              <a:off x="0" y="0"/>
              <a:ext cx="4803345" cy="10953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26" name="Line"/>
            <p:cNvSpPr/>
            <p:nvPr/>
          </p:nvSpPr>
          <p:spPr>
            <a:xfrm>
              <a:off x="0" y="0"/>
              <a:ext cx="7772401" cy="1"/>
            </a:xfrm>
            <a:prstGeom prst="line">
              <a:avLst/>
            </a:prstGeom>
            <a:noFill/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8" name="Slide Number"/>
          <p:cNvSpPr>
            <a:spLocks noGrp="1"/>
          </p:cNvSpPr>
          <p:nvPr>
            <p:ph type="sldNum" sz="quarter" idx="2"/>
          </p:nvPr>
        </p:nvSpPr>
        <p:spPr>
          <a:xfrm>
            <a:off x="8201662" y="6248400"/>
            <a:ext cx="256539" cy="27546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"/>
          <p:cNvGrpSpPr/>
          <p:nvPr/>
        </p:nvGrpSpPr>
        <p:grpSpPr>
          <a:xfrm>
            <a:off x="609599" y="1185862"/>
            <a:ext cx="7958141" cy="109539"/>
            <a:chOff x="0" y="0"/>
            <a:chExt cx="7958139" cy="109537"/>
          </a:xfrm>
        </p:grpSpPr>
        <p:sp>
          <p:nvSpPr>
            <p:cNvPr id="2" name="Rectangle"/>
            <p:cNvSpPr/>
            <p:nvPr/>
          </p:nvSpPr>
          <p:spPr>
            <a:xfrm>
              <a:off x="-1" y="0"/>
              <a:ext cx="4655513" cy="10953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3" name="Line"/>
            <p:cNvSpPr/>
            <p:nvPr/>
          </p:nvSpPr>
          <p:spPr>
            <a:xfrm>
              <a:off x="-1" y="0"/>
              <a:ext cx="7958141" cy="1"/>
            </a:xfrm>
            <a:prstGeom prst="line">
              <a:avLst/>
            </a:prstGeom>
            <a:noFill/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" name="Line"/>
          <p:cNvSpPr/>
          <p:nvPr/>
        </p:nvSpPr>
        <p:spPr>
          <a:xfrm>
            <a:off x="609600" y="6173470"/>
            <a:ext cx="7924800" cy="1"/>
          </a:xfrm>
          <a:prstGeom prst="line">
            <a:avLst/>
          </a:prstGeom>
          <a:ln w="3175">
            <a:solidFill>
              <a:schemeClr val="accent2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6" name="logo" descr="logo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1187" y="6237287"/>
            <a:ext cx="277814" cy="287339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七月在线：ChatBot班"/>
          <p:cNvSpPr/>
          <p:nvPr/>
        </p:nvSpPr>
        <p:spPr>
          <a:xfrm>
            <a:off x="1014730" y="6202679"/>
            <a:ext cx="2554541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dirty="0" err="1"/>
              <a:t>七月在线</a:t>
            </a:r>
            <a:r>
              <a:rPr dirty="0"/>
              <a:t>：</a:t>
            </a:r>
            <a:r>
              <a:rPr lang="zh-Hans" altLang="en-US" dirty="0"/>
              <a:t>深度学习项目</a:t>
            </a:r>
            <a:r>
              <a:rPr dirty="0" err="1"/>
              <a:t>班</a:t>
            </a:r>
            <a:endParaRPr dirty="0"/>
          </a:p>
        </p:txBody>
      </p:sp>
      <p:sp>
        <p:nvSpPr>
          <p:cNvPr id="8" name="julyedu.com"/>
          <p:cNvSpPr/>
          <p:nvPr/>
        </p:nvSpPr>
        <p:spPr>
          <a:xfrm>
            <a:off x="7123430" y="6202679"/>
            <a:ext cx="1223974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julyedu.com</a:t>
            </a:r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2"/>
          </p:nvPr>
        </p:nvSpPr>
        <p:spPr>
          <a:xfrm>
            <a:off x="5008880" y="6250366"/>
            <a:ext cx="256539" cy="27546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" name="Title Text"/>
          <p:cNvSpPr>
            <a:spLocks noGrp="1"/>
          </p:cNvSpPr>
          <p:nvPr>
            <p:ph type="title"/>
          </p:nvPr>
        </p:nvSpPr>
        <p:spPr>
          <a:xfrm>
            <a:off x="1370012" y="0"/>
            <a:ext cx="7315201" cy="1836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b"/>
          <a:lstStyle/>
          <a:p>
            <a:r>
              <a:t>Title Text</a:t>
            </a:r>
          </a:p>
        </p:txBody>
      </p:sp>
      <p:sp>
        <p:nvSpPr>
          <p:cNvPr id="11" name="Body Level One…"/>
          <p:cNvSpPr>
            <a:spLocks noGrp="1"/>
          </p:cNvSpPr>
          <p:nvPr>
            <p:ph type="body" idx="1"/>
          </p:nvPr>
        </p:nvSpPr>
        <p:spPr>
          <a:xfrm>
            <a:off x="5103812" y="2438400"/>
            <a:ext cx="35814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469900" marR="0" indent="-469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975360" marR="0" indent="-50355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■"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424939" marR="0" indent="-51561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□"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887220" marR="0" indent="-58102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■"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359660" marR="0" indent="-66421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215265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Tx/>
        <a:buFont typeface="Wingdings"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260984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Tx/>
        <a:buFont typeface="Wingdings"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306704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Tx/>
        <a:buFont typeface="Wingdings"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352425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Tx/>
        <a:buFont typeface="Wingdings"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10.08565" TargetMode="External"/><Relationship Id="rId2" Type="http://schemas.openxmlformats.org/officeDocument/2006/relationships/hyperlink" Target="https://arxiv.org/abs/1507.04808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3.06155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603.08023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510.03055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6d542ff65b1e" TargetMode="External"/><Relationship Id="rId2" Type="http://schemas.openxmlformats.org/officeDocument/2006/relationships/hyperlink" Target="http://www.sogou.com/labs/resource/ca.php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log.csdn.net/qq_35037977/article/details/76274157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9B%BE%E7%81%B5%E6%B5%8B%E8%AF%95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bbc.co.uk/news/technology-27762088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as.org/content/112/12/3618.abstract" TargetMode="External"/><Relationship Id="rId2" Type="http://schemas.openxmlformats.org/officeDocument/2006/relationships/hyperlink" Target="https://arxiv.org/abs/1410.8027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arxiv.org/pdf/1505.00468v6.pdf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robots.ox.ac.uk/~vgg/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%E7%BB%B4%E5%9F%BA%E7%99%BE%E7%A7%91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amaaditya/VQA_Demo" TargetMode="External"/><Relationship Id="rId2" Type="http://schemas.openxmlformats.org/officeDocument/2006/relationships/hyperlink" Target="https://github.com/VT-vision-lab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bhshkdz/neural-vqa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409.3215" TargetMode="External"/><Relationship Id="rId2" Type="http://schemas.openxmlformats.org/officeDocument/2006/relationships/hyperlink" Target="https://arxiv.org/abs/1606.00061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hatBot第一课"/>
          <p:cNvSpPr>
            <a:spLocks noGrp="1"/>
          </p:cNvSpPr>
          <p:nvPr>
            <p:ph type="title" idx="4294967295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defRPr sz="4000"/>
            </a:pPr>
            <a:r>
              <a:rPr lang="zh-Hans" altLang="en-US" dirty="0"/>
              <a:t>深度学习项目班</a:t>
            </a:r>
            <a:endParaRPr dirty="0"/>
          </a:p>
        </p:txBody>
      </p:sp>
      <p:sp>
        <p:nvSpPr>
          <p:cNvPr id="38" name="七月在线 加号…"/>
          <p:cNvSpPr/>
          <p:nvPr/>
        </p:nvSpPr>
        <p:spPr>
          <a:xfrm>
            <a:off x="4643437" y="3933825"/>
            <a:ext cx="2992339" cy="916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spcBef>
                <a:spcPts val="500"/>
              </a:spcBef>
              <a:defRPr sz="2200">
                <a:latin typeface="华文新魏"/>
                <a:ea typeface="华文新魏"/>
                <a:cs typeface="华文新魏"/>
                <a:sym typeface="华文新魏"/>
              </a:defRPr>
            </a:pPr>
            <a:r>
              <a:t>七月在线 加号</a:t>
            </a:r>
          </a:p>
          <a:p>
            <a:pPr>
              <a:spcBef>
                <a:spcPts val="500"/>
              </a:spcBef>
              <a:defRPr sz="2200">
                <a:latin typeface="华文新魏"/>
                <a:ea typeface="华文新魏"/>
                <a:cs typeface="华文新魏"/>
                <a:sym typeface="华文新魏"/>
              </a:defRPr>
            </a:pPr>
            <a:r>
              <a:t>微博：@翻滚吧_加号</a:t>
            </a:r>
          </a:p>
        </p:txBody>
      </p:sp>
      <p:sp>
        <p:nvSpPr>
          <p:cNvPr id="39" name="行业综述"/>
          <p:cNvSpPr/>
          <p:nvPr/>
        </p:nvSpPr>
        <p:spPr>
          <a:xfrm>
            <a:off x="660400" y="2686050"/>
            <a:ext cx="5351463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zh-Hans" altLang="en-US" dirty="0"/>
              <a:t>聊天机器人从简单到复杂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78" name="Challenges：语境"/>
          <p:cNvSpPr/>
          <p:nvPr/>
        </p:nvSpPr>
        <p:spPr>
          <a:xfrm>
            <a:off x="652706" y="652780"/>
            <a:ext cx="1933720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Challenges：语境</a:t>
            </a:r>
          </a:p>
        </p:txBody>
      </p:sp>
      <p:sp>
        <p:nvSpPr>
          <p:cNvPr id="79" name="语言语境：这句话在说什么内容？（涉及到对语言的embed，比如word vector）…"/>
          <p:cNvSpPr/>
          <p:nvPr/>
        </p:nvSpPr>
        <p:spPr>
          <a:xfrm>
            <a:off x="678106" y="1541780"/>
            <a:ext cx="8220332" cy="1285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语言语境：这句话在说什么内容？（涉及到对语言的embed，比如word vector）</a:t>
            </a:r>
          </a:p>
          <a:p>
            <a:endParaRPr/>
          </a:p>
          <a:p>
            <a:endParaRPr/>
          </a:p>
          <a:p>
            <a:r>
              <a:t>物理语境：这句话在哪里说的？（涉及到物理环境，比如在哪里，现在几点）</a:t>
            </a:r>
          </a:p>
        </p:txBody>
      </p:sp>
      <p:sp>
        <p:nvSpPr>
          <p:cNvPr id="80" name="相关paper…"/>
          <p:cNvSpPr/>
          <p:nvPr/>
        </p:nvSpPr>
        <p:spPr>
          <a:xfrm>
            <a:off x="408709" y="3307081"/>
            <a:ext cx="8326582" cy="2593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54000" defTabSz="457200">
              <a:lnSpc>
                <a:spcPts val="4500"/>
              </a:lnSpc>
              <a:spcBef>
                <a:spcPts val="900"/>
              </a:spcBef>
              <a:defRPr sz="1400" b="1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相关paper</a:t>
            </a:r>
          </a:p>
          <a:p>
            <a:pPr marL="254000" defTabSz="457200">
              <a:lnSpc>
                <a:spcPts val="4500"/>
              </a:lnSpc>
              <a:spcBef>
                <a:spcPts val="900"/>
              </a:spcBef>
              <a:defRPr sz="1400" b="1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Building End-To-End Dialogue Systems Using Generative Hierarchical Neural Network Models（Lulian et al., 2015）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https://arxiv.org/abs/1507.04808</a:t>
            </a:r>
          </a:p>
          <a:p>
            <a:pPr marL="254000" defTabSz="457200">
              <a:lnSpc>
                <a:spcPts val="4500"/>
              </a:lnSpc>
              <a:spcBef>
                <a:spcPts val="900"/>
              </a:spcBef>
              <a:defRPr sz="1400" b="1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Attention with Intention for a Neural Network Conversation Model</a:t>
            </a:r>
          </a:p>
          <a:p>
            <a:pPr marL="254000" defTabSz="457200">
              <a:lnSpc>
                <a:spcPts val="4500"/>
              </a:lnSpc>
              <a:spcBef>
                <a:spcPts val="900"/>
              </a:spcBef>
              <a:defRPr sz="1400" b="1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(Yao, 2015)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https://arxiv.org/abs/1510.08565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"/>
          <p:cNvSpPr>
            <a:spLocks noGrp="1"/>
          </p:cNvSpPr>
          <p:nvPr>
            <p:ph type="sldNum" sz="quarter" idx="2"/>
          </p:nvPr>
        </p:nvSpPr>
        <p:spPr>
          <a:xfrm>
            <a:off x="5014535" y="6250366"/>
            <a:ext cx="250884" cy="2754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83" name="Challenges：统一的语言个性"/>
          <p:cNvSpPr/>
          <p:nvPr/>
        </p:nvSpPr>
        <p:spPr>
          <a:xfrm>
            <a:off x="652706" y="652780"/>
            <a:ext cx="3076720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Challenges：统一的语言个性</a:t>
            </a:r>
          </a:p>
        </p:txBody>
      </p:sp>
      <p:pic>
        <p:nvPicPr>
          <p:cNvPr id="84" name="Screen-Shot-2016-04-04-at-6.36.59-PM-300x95.png" descr="Screen-Shot-2016-04-04-at-6.36.59-PM-300x9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319" y="1566019"/>
            <a:ext cx="3810001" cy="1206501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相关paper…"/>
          <p:cNvSpPr/>
          <p:nvPr/>
        </p:nvSpPr>
        <p:spPr>
          <a:xfrm>
            <a:off x="609600" y="4175601"/>
            <a:ext cx="7924801" cy="1645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54000" defTabSz="457200">
              <a:lnSpc>
                <a:spcPts val="4600"/>
              </a:lnSpc>
              <a:spcBef>
                <a:spcPts val="900"/>
              </a:spcBef>
              <a:defRPr sz="1500" b="1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相关paper</a:t>
            </a:r>
          </a:p>
          <a:p>
            <a:pPr marL="254000" defTabSz="457200">
              <a:lnSpc>
                <a:spcPts val="4600"/>
              </a:lnSpc>
              <a:spcBef>
                <a:spcPts val="900"/>
              </a:spcBef>
              <a:defRPr sz="1500" b="1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 Persona-Based Neural Conversation Model (Li et al., 2016)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https://arxiv.org/abs/1603.06155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88" name="Challenges：模型验证"/>
          <p:cNvSpPr/>
          <p:nvPr/>
        </p:nvSpPr>
        <p:spPr>
          <a:xfrm>
            <a:off x="652706" y="652780"/>
            <a:ext cx="2390920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Challenges：模型验证</a:t>
            </a:r>
          </a:p>
        </p:txBody>
      </p:sp>
      <p:sp>
        <p:nvSpPr>
          <p:cNvPr id="89" name="几种难缠的情况：…"/>
          <p:cNvSpPr/>
          <p:nvPr/>
        </p:nvSpPr>
        <p:spPr>
          <a:xfrm>
            <a:off x="616027" y="1620266"/>
            <a:ext cx="6100023" cy="1165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355600">
              <a:defRPr sz="1400">
                <a:solidFill>
                  <a:srgbClr val="454545"/>
                </a:solidFill>
                <a:latin typeface="ArialUnicodeMS"/>
                <a:ea typeface="ArialUnicodeMS"/>
                <a:cs typeface="ArialUnicodeMS"/>
                <a:sym typeface="ArialUnicodeMS"/>
              </a:defRPr>
            </a:pPr>
            <a:r>
              <a:t>几种难缠的情况：</a:t>
            </a:r>
          </a:p>
          <a:p>
            <a:pPr marL="187157" indent="-187157" defTabSz="355600">
              <a:buSzPct val="100000"/>
              <a:buAutoNum type="arabicPeriod"/>
              <a:defRPr sz="1400">
                <a:solidFill>
                  <a:srgbClr val="454545"/>
                </a:solidFill>
                <a:latin typeface="ArialUnicodeMS"/>
                <a:ea typeface="ArialUnicodeMS"/>
                <a:cs typeface="ArialUnicodeMS"/>
                <a:sym typeface="ArialUnicodeMS"/>
              </a:defRPr>
            </a:pPr>
            <a:r>
              <a:t>我们自己对模型的正误判断需要人类智慧的解读：</a:t>
            </a:r>
            <a:br/>
            <a:r>
              <a:t>比如，你跟amazon的Alexa说，我想睡了，这时候，alexa帮你调整灯光</a:t>
            </a:r>
          </a:p>
          <a:p>
            <a:pPr marL="187157" indent="-187157" defTabSz="355600">
              <a:buSzPct val="100000"/>
              <a:buAutoNum type="arabicPeriod"/>
              <a:defRPr sz="1400">
                <a:solidFill>
                  <a:srgbClr val="454545"/>
                </a:solidFill>
                <a:latin typeface="ArialUnicodeMS"/>
                <a:ea typeface="ArialUnicodeMS"/>
                <a:cs typeface="ArialUnicodeMS"/>
                <a:sym typeface="ArialUnicodeMS"/>
              </a:defRPr>
            </a:pPr>
            <a:r>
              <a:t>不存在完美定义『完成task与否』的方案：</a:t>
            </a:r>
            <a:br/>
            <a:r>
              <a:t>比如，跟微软小冰瞎逼逼</a:t>
            </a:r>
          </a:p>
        </p:txBody>
      </p:sp>
      <p:sp>
        <p:nvSpPr>
          <p:cNvPr id="90" name="相关paper…"/>
          <p:cNvSpPr/>
          <p:nvPr/>
        </p:nvSpPr>
        <p:spPr>
          <a:xfrm>
            <a:off x="727278" y="3757235"/>
            <a:ext cx="7689444" cy="2491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54000" defTabSz="457200">
              <a:lnSpc>
                <a:spcPts val="4600"/>
              </a:lnSpc>
              <a:spcBef>
                <a:spcPts val="900"/>
              </a:spcBef>
              <a:defRPr sz="1500" b="1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相关paper</a:t>
            </a:r>
          </a:p>
          <a:p>
            <a:pPr marL="254000" defTabSz="457200">
              <a:lnSpc>
                <a:spcPts val="4600"/>
              </a:lnSpc>
              <a:spcBef>
                <a:spcPts val="900"/>
              </a:spcBef>
              <a:defRPr sz="1500" b="1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How NOT To Evaluate Your Dialogue System: An Empirical Study of Unsupervised Evaluation Metrics for Dialogue Response Generation（Liu, 2016）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https://arxiv.org/abs/1603.08023</a:t>
            </a:r>
          </a:p>
          <a:p>
            <a:pPr marL="254000" defTabSz="457200">
              <a:lnSpc>
                <a:spcPts val="4600"/>
              </a:lnSpc>
              <a:spcBef>
                <a:spcPts val="900"/>
              </a:spcBef>
              <a:defRPr sz="1500" b="1">
                <a:latin typeface="Lucida Grande"/>
                <a:ea typeface="Lucida Grande"/>
                <a:cs typeface="Lucida Grande"/>
                <a:sym typeface="Lucida Grande"/>
              </a:defRPr>
            </a:pPr>
            <a:endParaRPr u="sng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93" name="Challenges：多样性"/>
          <p:cNvSpPr/>
          <p:nvPr/>
        </p:nvSpPr>
        <p:spPr>
          <a:xfrm>
            <a:off x="652706" y="652780"/>
            <a:ext cx="2162320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Challenges：多样性</a:t>
            </a:r>
          </a:p>
        </p:txBody>
      </p:sp>
      <p:sp>
        <p:nvSpPr>
          <p:cNvPr id="94" name="吃了吗？…"/>
          <p:cNvSpPr/>
          <p:nvPr/>
        </p:nvSpPr>
        <p:spPr>
          <a:xfrm>
            <a:off x="640006" y="1541780"/>
            <a:ext cx="1578611" cy="21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180473" indent="-180473">
              <a:buSzPct val="100000"/>
              <a:buChar char="-"/>
              <a:defRPr sz="1400"/>
            </a:pPr>
            <a:r>
              <a:t>吃了吗？</a:t>
            </a:r>
          </a:p>
          <a:p>
            <a:pPr marL="180473" indent="-180473">
              <a:buSzPct val="100000"/>
              <a:buChar char="-"/>
              <a:defRPr sz="1400"/>
            </a:pPr>
            <a:r>
              <a:t>嗯</a:t>
            </a:r>
          </a:p>
          <a:p>
            <a:pPr marL="180473" indent="-180473">
              <a:buSzPct val="100000"/>
              <a:buChar char="-"/>
              <a:defRPr sz="1400"/>
            </a:pPr>
            <a:r>
              <a:t>今天天气好吗？</a:t>
            </a:r>
          </a:p>
          <a:p>
            <a:pPr marL="180473" indent="-180473">
              <a:buSzPct val="100000"/>
              <a:buChar char="-"/>
              <a:defRPr sz="1400"/>
            </a:pPr>
            <a:r>
              <a:t>嗯</a:t>
            </a:r>
          </a:p>
          <a:p>
            <a:pPr marL="180473" indent="-180473">
              <a:buSzPct val="100000"/>
              <a:buChar char="-"/>
              <a:defRPr sz="1400"/>
            </a:pPr>
            <a:r>
              <a:t>明天去哪儿玩？</a:t>
            </a:r>
          </a:p>
          <a:p>
            <a:pPr marL="180473" indent="-180473">
              <a:buSzPct val="100000"/>
              <a:buChar char="-"/>
              <a:defRPr sz="1400"/>
            </a:pPr>
            <a:r>
              <a:t>嗯</a:t>
            </a:r>
          </a:p>
          <a:p>
            <a:pPr marL="180473" indent="-180473">
              <a:buSzPct val="100000"/>
              <a:buChar char="-"/>
              <a:defRPr sz="1400"/>
            </a:pPr>
            <a:r>
              <a:t>你没病吧？</a:t>
            </a:r>
          </a:p>
          <a:p>
            <a:pPr marL="180473" indent="-180473">
              <a:buSzPct val="100000"/>
              <a:buChar char="-"/>
              <a:defRPr sz="1400"/>
            </a:pPr>
            <a:r>
              <a:t>嗯</a:t>
            </a:r>
          </a:p>
        </p:txBody>
      </p:sp>
      <p:sp>
        <p:nvSpPr>
          <p:cNvPr id="95" name="相关paper…"/>
          <p:cNvSpPr/>
          <p:nvPr/>
        </p:nvSpPr>
        <p:spPr>
          <a:xfrm>
            <a:off x="585758" y="4450655"/>
            <a:ext cx="7373947" cy="1645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54000" defTabSz="457200">
              <a:lnSpc>
                <a:spcPts val="4600"/>
              </a:lnSpc>
              <a:spcBef>
                <a:spcPts val="900"/>
              </a:spcBef>
              <a:defRPr sz="1500" b="1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相关paper</a:t>
            </a:r>
          </a:p>
          <a:p>
            <a:pPr marL="254000" defTabSz="457200">
              <a:lnSpc>
                <a:spcPts val="4600"/>
              </a:lnSpc>
              <a:spcBef>
                <a:spcPts val="900"/>
              </a:spcBef>
              <a:defRPr sz="1500" b="1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 Diversity-Promoting Objective Function for Neural Conversation Models（Li et al. 2015）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https://arxiv.org/abs/1510.03055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31" name="工业上的一些坑"/>
          <p:cNvSpPr/>
          <p:nvPr/>
        </p:nvSpPr>
        <p:spPr>
          <a:xfrm>
            <a:off x="627306" y="690880"/>
            <a:ext cx="17043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工业上的一些坑</a:t>
            </a:r>
          </a:p>
        </p:txBody>
      </p:sp>
      <p:sp>
        <p:nvSpPr>
          <p:cNvPr id="132" name="基于知识库…"/>
          <p:cNvSpPr/>
          <p:nvPr/>
        </p:nvSpPr>
        <p:spPr>
          <a:xfrm>
            <a:off x="3053006" y="2037081"/>
            <a:ext cx="1310652" cy="100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基于知识库</a:t>
            </a:r>
          </a:p>
          <a:p>
            <a:pPr lvl="2"/>
            <a:r>
              <a:t>         |</a:t>
            </a:r>
          </a:p>
          <a:p>
            <a:pPr lvl="2"/>
            <a:r>
              <a:t>  基于检索</a:t>
            </a:r>
          </a:p>
        </p:txBody>
      </p:sp>
      <p:sp>
        <p:nvSpPr>
          <p:cNvPr id="133" name="基于规则…"/>
          <p:cNvSpPr/>
          <p:nvPr/>
        </p:nvSpPr>
        <p:spPr>
          <a:xfrm>
            <a:off x="5008806" y="2037081"/>
            <a:ext cx="1082052" cy="100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基于规则</a:t>
            </a:r>
          </a:p>
          <a:p>
            <a:pPr lvl="2"/>
            <a:r>
              <a:t>       |</a:t>
            </a:r>
          </a:p>
          <a:p>
            <a:pPr lvl="2"/>
            <a:r>
              <a:t>基于数据</a:t>
            </a:r>
          </a:p>
        </p:txBody>
      </p:sp>
      <p:sp>
        <p:nvSpPr>
          <p:cNvPr id="134" name="查找…"/>
          <p:cNvSpPr/>
          <p:nvPr/>
        </p:nvSpPr>
        <p:spPr>
          <a:xfrm>
            <a:off x="1783006" y="2037081"/>
            <a:ext cx="624852" cy="100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查找</a:t>
            </a:r>
          </a:p>
          <a:p>
            <a:r>
              <a:t>   |</a:t>
            </a:r>
          </a:p>
          <a:p>
            <a:r>
              <a:t>发现</a:t>
            </a:r>
          </a:p>
        </p:txBody>
      </p:sp>
      <p:sp>
        <p:nvSpPr>
          <p:cNvPr id="135" name="app…"/>
          <p:cNvSpPr/>
          <p:nvPr/>
        </p:nvSpPr>
        <p:spPr>
          <a:xfrm>
            <a:off x="6736006" y="2056131"/>
            <a:ext cx="561339" cy="967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app</a:t>
            </a:r>
          </a:p>
          <a:p>
            <a:r>
              <a:t>   |</a:t>
            </a:r>
          </a:p>
          <a:p>
            <a:r>
              <a:t>硬件</a:t>
            </a:r>
          </a:p>
        </p:txBody>
      </p:sp>
      <p:sp>
        <p:nvSpPr>
          <p:cNvPr id="136" name="智能对话？…"/>
          <p:cNvSpPr/>
          <p:nvPr/>
        </p:nvSpPr>
        <p:spPr>
          <a:xfrm>
            <a:off x="4107106" y="3784600"/>
            <a:ext cx="1310652" cy="726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智能对话？</a:t>
            </a:r>
          </a:p>
          <a:p>
            <a:r>
              <a:t>自动化？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45" name="Rule-based 机器人"/>
          <p:cNvSpPr/>
          <p:nvPr/>
        </p:nvSpPr>
        <p:spPr>
          <a:xfrm>
            <a:off x="601906" y="627380"/>
            <a:ext cx="2022571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Rule-based 机器人</a:t>
            </a:r>
          </a:p>
        </p:txBody>
      </p:sp>
      <p:pic>
        <p:nvPicPr>
          <p:cNvPr id="146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71069" y="2025650"/>
            <a:ext cx="2235201" cy="2806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49" name="Rule-based 机器人"/>
          <p:cNvSpPr/>
          <p:nvPr/>
        </p:nvSpPr>
        <p:spPr>
          <a:xfrm>
            <a:off x="601906" y="627380"/>
            <a:ext cx="2022571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Rule-based 机器人</a:t>
            </a:r>
          </a:p>
        </p:txBody>
      </p:sp>
      <p:sp>
        <p:nvSpPr>
          <p:cNvPr id="150" name="【详见IPythonNotebook】"/>
          <p:cNvSpPr/>
          <p:nvPr/>
        </p:nvSpPr>
        <p:spPr>
          <a:xfrm>
            <a:off x="3185835" y="3224531"/>
            <a:ext cx="2772330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【详见IPythonNotebook】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代码+课件">
            <a:extLst>
              <a:ext uri="{FF2B5EF4-FFF2-40B4-BE49-F238E27FC236}">
                <a16:creationId xmlns:a16="http://schemas.microsoft.com/office/drawing/2014/main" id="{6558C838-1E6F-F44B-9DC8-5E8015B04681}"/>
              </a:ext>
            </a:extLst>
          </p:cNvPr>
          <p:cNvSpPr txBox="1"/>
          <p:nvPr/>
        </p:nvSpPr>
        <p:spPr>
          <a:xfrm>
            <a:off x="610053" y="536985"/>
            <a:ext cx="1066957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800"/>
            </a:lvl1pPr>
          </a:lstStyle>
          <a:p>
            <a:r>
              <a:rPr lang="zh-Hans" altLang="en-US" dirty="0"/>
              <a:t>作业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81240-75EA-D742-B68B-3DD016590D92}"/>
              </a:ext>
            </a:extLst>
          </p:cNvPr>
          <p:cNvSpPr txBox="1"/>
          <p:nvPr/>
        </p:nvSpPr>
        <p:spPr>
          <a:xfrm>
            <a:off x="478811" y="1574800"/>
            <a:ext cx="8665189" cy="45243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Hans" altLang="en-US" sz="1600" dirty="0"/>
              <a:t>中英文皆可</a:t>
            </a:r>
            <a:endParaRPr lang="en-GB" altLang="zh-Hans" sz="16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altLang="zh-Hans" sz="16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Hans" altLang="en-US" sz="1600" dirty="0"/>
              <a:t>工业级别：</a:t>
            </a:r>
            <a:endParaRPr lang="en-GB" altLang="zh-Hans" sz="16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altLang="zh-Hans" sz="16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Hans" altLang="en-US" sz="1600" dirty="0"/>
              <a:t>使用</a:t>
            </a:r>
            <a:r>
              <a:rPr lang="en-US" altLang="zh-Hans" sz="1600" dirty="0"/>
              <a:t>Word2Vec</a:t>
            </a:r>
            <a:r>
              <a:rPr lang="zh-Hans" altLang="en-US" sz="1600" dirty="0"/>
              <a:t>或相关算法，制作基于语义</a:t>
            </a:r>
            <a:r>
              <a:rPr lang="en-US" altLang="zh-Hans" sz="1600" dirty="0"/>
              <a:t>intent</a:t>
            </a:r>
            <a:r>
              <a:rPr lang="zh-Hans" altLang="en-US" sz="1600" dirty="0"/>
              <a:t>的聊天机器人</a:t>
            </a:r>
            <a:endParaRPr lang="en-GB" altLang="zh-Hans" sz="16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Hans" sz="1600" dirty="0"/>
              <a:t>Intents</a:t>
            </a:r>
            <a:r>
              <a:rPr lang="zh-Hans" altLang="en-US" sz="1600" dirty="0"/>
              <a:t>不得少于</a:t>
            </a:r>
            <a:r>
              <a:rPr lang="en-US" altLang="zh-Hans" sz="1600" dirty="0"/>
              <a:t>5</a:t>
            </a:r>
            <a:r>
              <a:rPr lang="zh-Hans" altLang="en-US" sz="1600" dirty="0"/>
              <a:t>种</a:t>
            </a:r>
            <a:endParaRPr lang="en-GB" altLang="zh-Hans" sz="16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Hans" sz="1600" dirty="0"/>
          </a:p>
          <a:p>
            <a:r>
              <a:rPr lang="zh-Hans" altLang="en-US" sz="1600" dirty="0"/>
              <a:t>中文语料库可参考</a:t>
            </a:r>
            <a:r>
              <a:rPr lang="en-GB" altLang="zh-Hans" sz="1600" dirty="0">
                <a:hlinkClick r:id="rId2"/>
              </a:rPr>
              <a:t>http://www.sogou.com/labs/resource/ca.php</a:t>
            </a:r>
            <a:endParaRPr lang="en-GB" altLang="zh-Hans" sz="1600" dirty="0"/>
          </a:p>
          <a:p>
            <a:r>
              <a:rPr lang="zh-Hans" altLang="en-US" sz="1600" dirty="0"/>
              <a:t>（教程：</a:t>
            </a:r>
            <a:r>
              <a:rPr lang="en-GB" altLang="zh-Hans" sz="1600" dirty="0">
                <a:hlinkClick r:id="rId3"/>
              </a:rPr>
              <a:t>https://www.jianshu.com/p/6d542ff65b1e</a:t>
            </a:r>
            <a:r>
              <a:rPr lang="zh-Hans" altLang="en-US" sz="1600" dirty="0"/>
              <a:t>）</a:t>
            </a:r>
            <a:endParaRPr lang="en-GB" altLang="zh-Hans" sz="1600" dirty="0"/>
          </a:p>
          <a:p>
            <a:r>
              <a:rPr lang="zh-Hans" altLang="en-US" sz="1600" dirty="0"/>
              <a:t>英文可使用</a:t>
            </a:r>
            <a:r>
              <a:rPr lang="en-US" altLang="zh-Hans" sz="1600" dirty="0" err="1"/>
              <a:t>reddit</a:t>
            </a:r>
            <a:r>
              <a:rPr lang="zh-Hans" altLang="en-US" sz="1600" dirty="0"/>
              <a:t> </a:t>
            </a:r>
            <a:r>
              <a:rPr lang="en-US" altLang="zh-Hans" sz="1600" dirty="0"/>
              <a:t>8</a:t>
            </a:r>
            <a:r>
              <a:rPr lang="zh-Hans" altLang="en-US" sz="1600" dirty="0"/>
              <a:t>年新闻数据</a:t>
            </a:r>
            <a:endParaRPr lang="en-GB" altLang="zh-Hans" sz="16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altLang="zh-Hans" sz="16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Hans" altLang="en-US" sz="1600" dirty="0"/>
              <a:t>创意玩法：</a:t>
            </a:r>
            <a:endParaRPr lang="en-GB" altLang="zh-Hans" sz="1600" dirty="0"/>
          </a:p>
          <a:p>
            <a:endParaRPr lang="en-GB" altLang="zh-Hans" sz="1600" dirty="0"/>
          </a:p>
          <a:p>
            <a:r>
              <a:rPr lang="zh-Hans" altLang="en-US" sz="1600" dirty="0"/>
              <a:t>结合</a:t>
            </a:r>
            <a:r>
              <a:rPr lang="en-US" altLang="zh-Hans" sz="1600" dirty="0"/>
              <a:t>Chatterbot</a:t>
            </a:r>
            <a:r>
              <a:rPr lang="zh-Hans" altLang="en-US" sz="1600" dirty="0"/>
              <a:t>库中任意方法和课上的贾维斯框架</a:t>
            </a:r>
            <a:endParaRPr lang="en-GB" altLang="zh-Hans" sz="1600" dirty="0"/>
          </a:p>
          <a:p>
            <a:endParaRPr lang="en-GB" altLang="zh-Hans" sz="1600" dirty="0"/>
          </a:p>
          <a:p>
            <a:r>
              <a:rPr lang="zh-Hans" altLang="en-US" sz="1600" dirty="0"/>
              <a:t>创建属于你自己的个人语音助手。</a:t>
            </a:r>
            <a:endParaRPr lang="en-GB" altLang="zh-Hans" sz="1600" dirty="0"/>
          </a:p>
          <a:p>
            <a:r>
              <a:rPr lang="zh-Hans" altLang="en-US" sz="1600" dirty="0"/>
              <a:t>（中文可使用百度语音识别</a:t>
            </a:r>
            <a:r>
              <a:rPr lang="en-US" altLang="zh-Hans" sz="1600" dirty="0"/>
              <a:t>API</a:t>
            </a:r>
            <a:r>
              <a:rPr lang="zh-Hans" altLang="en-US" sz="1600" dirty="0"/>
              <a:t>：</a:t>
            </a:r>
            <a:r>
              <a:rPr lang="en-GB" altLang="zh-Hans" sz="1600" dirty="0">
                <a:hlinkClick r:id="rId4"/>
              </a:rPr>
              <a:t>https://blog.csdn.net/qq_35037977/article/details/76274157</a:t>
            </a:r>
            <a:r>
              <a:rPr lang="zh-Hans" altLang="en-US" sz="1600" dirty="0"/>
              <a:t>）</a:t>
            </a:r>
            <a:endParaRPr lang="en-GB" altLang="zh-Hans" sz="16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altLang="zh-Hans" sz="1600" dirty="0"/>
          </a:p>
        </p:txBody>
      </p:sp>
    </p:spTree>
    <p:extLst>
      <p:ext uri="{BB962C8B-B14F-4D97-AF65-F5344CB8AC3E}">
        <p14:creationId xmlns:p14="http://schemas.microsoft.com/office/powerpoint/2010/main" val="43099623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代码+课件">
            <a:extLst>
              <a:ext uri="{FF2B5EF4-FFF2-40B4-BE49-F238E27FC236}">
                <a16:creationId xmlns:a16="http://schemas.microsoft.com/office/drawing/2014/main" id="{2AC5BD7A-3201-064F-819E-8239BCD0847F}"/>
              </a:ext>
            </a:extLst>
          </p:cNvPr>
          <p:cNvSpPr txBox="1"/>
          <p:nvPr/>
        </p:nvSpPr>
        <p:spPr>
          <a:xfrm>
            <a:off x="610053" y="536985"/>
            <a:ext cx="1121459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800"/>
            </a:lvl1pPr>
          </a:lstStyle>
          <a:p>
            <a:r>
              <a:rPr lang="en-US" altLang="zh-Hans" dirty="0"/>
              <a:t>VQA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29796-4E57-BB42-BEF8-60D4ECA828A0}"/>
              </a:ext>
            </a:extLst>
          </p:cNvPr>
          <p:cNvSpPr txBox="1"/>
          <p:nvPr/>
        </p:nvSpPr>
        <p:spPr>
          <a:xfrm>
            <a:off x="3733800" y="3302000"/>
            <a:ext cx="216982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Hans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升级版的深度机器人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4845896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8984" y="6237287"/>
            <a:ext cx="1803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189" name="链接: https://pan.baidu.com/s/1i5sZgjV 密码: sy94"/>
          <p:cNvSpPr txBox="1"/>
          <p:nvPr/>
        </p:nvSpPr>
        <p:spPr>
          <a:xfrm>
            <a:off x="2169357" y="3224530"/>
            <a:ext cx="4805286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链接: https://pan.baidu.com/s/1i5sZgjV 密码: sy94</a:t>
            </a:r>
          </a:p>
        </p:txBody>
      </p:sp>
      <p:sp>
        <p:nvSpPr>
          <p:cNvPr id="190" name="代码+课件"/>
          <p:cNvSpPr txBox="1"/>
          <p:nvPr/>
        </p:nvSpPr>
        <p:spPr>
          <a:xfrm>
            <a:off x="610053" y="549685"/>
            <a:ext cx="2306711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800"/>
            </a:lvl1pPr>
          </a:lstStyle>
          <a:p>
            <a:r>
              <a:rPr dirty="0" err="1"/>
              <a:t>代码+课件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751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"/>
          <p:cNvSpPr>
            <a:spLocks noGrp="1"/>
          </p:cNvSpPr>
          <p:nvPr>
            <p:ph type="sldNum" sz="quarter" idx="2"/>
          </p:nvPr>
        </p:nvSpPr>
        <p:spPr>
          <a:xfrm>
            <a:off x="5085080" y="6250366"/>
            <a:ext cx="180339" cy="2754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42" name="目录"/>
          <p:cNvSpPr/>
          <p:nvPr/>
        </p:nvSpPr>
        <p:spPr>
          <a:xfrm>
            <a:off x="601906" y="601980"/>
            <a:ext cx="5613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目录</a:t>
            </a:r>
          </a:p>
        </p:txBody>
      </p:sp>
      <p:sp>
        <p:nvSpPr>
          <p:cNvPr id="43" name="Bot的定义…"/>
          <p:cNvSpPr/>
          <p:nvPr/>
        </p:nvSpPr>
        <p:spPr>
          <a:xfrm>
            <a:off x="652706" y="1470343"/>
            <a:ext cx="2954651" cy="3139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180473" indent="-180473">
              <a:buSzPct val="100000"/>
              <a:buChar char="-"/>
            </a:pPr>
            <a:r>
              <a:rPr dirty="0" err="1"/>
              <a:t>Bot的定义</a:t>
            </a:r>
            <a:endParaRPr dirty="0"/>
          </a:p>
          <a:p>
            <a:pPr marL="180473" indent="-180473">
              <a:buSzPct val="100000"/>
              <a:buChar char="-"/>
            </a:pPr>
            <a:r>
              <a:rPr dirty="0" err="1"/>
              <a:t>ChatBot的玩法</a:t>
            </a:r>
            <a:endParaRPr dirty="0"/>
          </a:p>
          <a:p>
            <a:pPr marL="180473" indent="-180473">
              <a:buSzPct val="100000"/>
              <a:buChar char="-"/>
            </a:pPr>
            <a:r>
              <a:rPr dirty="0" err="1"/>
              <a:t>ChatBot目前的Challenges</a:t>
            </a:r>
            <a:endParaRPr dirty="0"/>
          </a:p>
          <a:p>
            <a:pPr marL="180473" indent="-180473">
              <a:buSzPct val="100000"/>
              <a:buChar char="-"/>
            </a:pPr>
            <a:r>
              <a:rPr dirty="0" err="1"/>
              <a:t>工业应用综述</a:t>
            </a:r>
            <a:endParaRPr dirty="0"/>
          </a:p>
          <a:p>
            <a:pPr marL="180473" indent="-180473">
              <a:buSzPct val="100000"/>
              <a:buChar char="-"/>
            </a:pPr>
            <a:r>
              <a:rPr dirty="0" err="1"/>
              <a:t>工业上一些坑</a:t>
            </a:r>
            <a:endParaRPr dirty="0"/>
          </a:p>
          <a:p>
            <a:pPr marL="180473" indent="-180473">
              <a:buSzPct val="100000"/>
              <a:buChar char="-"/>
            </a:pPr>
            <a:r>
              <a:rPr dirty="0"/>
              <a:t>Rule-based </a:t>
            </a:r>
            <a:r>
              <a:rPr dirty="0" err="1"/>
              <a:t>机器人</a:t>
            </a:r>
            <a:endParaRPr dirty="0"/>
          </a:p>
          <a:p>
            <a:pPr marL="180473" indent="-180473">
              <a:buSzPct val="100000"/>
              <a:buChar char="-"/>
            </a:pPr>
            <a:r>
              <a:rPr dirty="0" err="1"/>
              <a:t>升级I：knowledge</a:t>
            </a:r>
            <a:r>
              <a:rPr dirty="0"/>
              <a:t> base</a:t>
            </a:r>
          </a:p>
          <a:p>
            <a:pPr marL="180473" indent="-180473">
              <a:buSzPct val="100000"/>
              <a:buChar char="-"/>
            </a:pPr>
            <a:r>
              <a:rPr dirty="0" err="1"/>
              <a:t>升级II：intents</a:t>
            </a:r>
            <a:endParaRPr lang="en-GB" dirty="0"/>
          </a:p>
          <a:p>
            <a:pPr marL="180473" indent="-180473">
              <a:buSzPct val="100000"/>
              <a:buChar char="-"/>
            </a:pPr>
            <a:r>
              <a:rPr lang="zh-Hans" altLang="en-US" dirty="0"/>
              <a:t>升级</a:t>
            </a:r>
            <a:r>
              <a:rPr lang="en-US" altLang="zh-Hans" dirty="0"/>
              <a:t>III</a:t>
            </a:r>
            <a:r>
              <a:rPr lang="zh-Hans" altLang="en-US" dirty="0"/>
              <a:t>：语音互动</a:t>
            </a:r>
            <a:endParaRPr lang="en-GB" dirty="0"/>
          </a:p>
          <a:p>
            <a:pPr marL="180473" indent="-180473">
              <a:buSzPct val="100000"/>
              <a:buChar char="-"/>
            </a:pPr>
            <a:r>
              <a:rPr lang="zh-Hans" altLang="en-US" dirty="0"/>
              <a:t>深度学习加持：</a:t>
            </a:r>
            <a:r>
              <a:rPr lang="en-US" altLang="zh-Hans" dirty="0"/>
              <a:t>VQA</a:t>
            </a:r>
            <a:endParaRPr lang="en-GB" dirty="0"/>
          </a:p>
          <a:p>
            <a:pPr marL="180473" indent="-180473">
              <a:buSzPct val="100000"/>
              <a:buChar char="-"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8984" y="6237287"/>
            <a:ext cx="1803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93" name="VQA的起源"/>
          <p:cNvSpPr txBox="1"/>
          <p:nvPr/>
        </p:nvSpPr>
        <p:spPr>
          <a:xfrm>
            <a:off x="622753" y="549685"/>
            <a:ext cx="2597496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800"/>
            </a:lvl1pPr>
          </a:lstStyle>
          <a:p>
            <a:r>
              <a:rPr dirty="0" err="1"/>
              <a:t>VQA的起源</a:t>
            </a:r>
            <a:endParaRPr dirty="0"/>
          </a:p>
        </p:txBody>
      </p:sp>
      <p:pic>
        <p:nvPicPr>
          <p:cNvPr id="194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1368" y="1961157"/>
            <a:ext cx="2514601" cy="322580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ource: https://zh.wikipedia.org/wiki/%E5%9B%BE%E7%81%B5%E6%B5%8B%E8%AF%95"/>
          <p:cNvSpPr txBox="1"/>
          <p:nvPr/>
        </p:nvSpPr>
        <p:spPr>
          <a:xfrm>
            <a:off x="2172153" y="5471715"/>
            <a:ext cx="5498690" cy="237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100"/>
            </a:pPr>
            <a:r>
              <a:t>source: </a:t>
            </a:r>
            <a:r>
              <a:rPr u="sng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hlinkClick r:id="rId3"/>
              </a:rPr>
              <a:t>https://zh.wikipedia.org/wiki/%E5%9B%BE%E7%81%B5%E6%B5%8B%E8%AF%95</a:t>
            </a:r>
          </a:p>
        </p:txBody>
      </p:sp>
    </p:spTree>
    <p:extLst>
      <p:ext uri="{BB962C8B-B14F-4D97-AF65-F5344CB8AC3E}">
        <p14:creationId xmlns:p14="http://schemas.microsoft.com/office/powerpoint/2010/main" val="277756793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8984" y="6237287"/>
            <a:ext cx="1803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98" name="source: http://www.bbc.co.uk/news/technology-27762088"/>
          <p:cNvSpPr txBox="1"/>
          <p:nvPr/>
        </p:nvSpPr>
        <p:spPr>
          <a:xfrm>
            <a:off x="665876" y="4947295"/>
            <a:ext cx="4075532" cy="264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55600">
              <a:defRPr sz="1200">
                <a:solidFill>
                  <a:srgbClr val="E4AF0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</a:rPr>
              <a:t>source:</a:t>
            </a:r>
            <a:r>
              <a:rPr u="sng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</a:rPr>
              <a:t> </a:t>
            </a:r>
            <a:r>
              <a:rPr u="sng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hlinkClick r:id="rId2"/>
              </a:rPr>
              <a:t>http://www.bbc.co.uk/news/technology-27762088</a:t>
            </a:r>
          </a:p>
        </p:txBody>
      </p:sp>
      <p:pic>
        <p:nvPicPr>
          <p:cNvPr id="199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1500" y="1753245"/>
            <a:ext cx="4264284" cy="3117205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33%"/>
          <p:cNvSpPr txBox="1"/>
          <p:nvPr/>
        </p:nvSpPr>
        <p:spPr>
          <a:xfrm>
            <a:off x="6439353" y="3046977"/>
            <a:ext cx="1323341" cy="764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 b="1"/>
            </a:lvl1pPr>
          </a:lstStyle>
          <a:p>
            <a:r>
              <a:t>33%</a:t>
            </a:r>
          </a:p>
        </p:txBody>
      </p:sp>
      <p:sp>
        <p:nvSpPr>
          <p:cNvPr id="201" name="VQA的起源"/>
          <p:cNvSpPr txBox="1"/>
          <p:nvPr/>
        </p:nvSpPr>
        <p:spPr>
          <a:xfrm>
            <a:off x="610053" y="714785"/>
            <a:ext cx="2597496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800"/>
            </a:lvl1pPr>
          </a:lstStyle>
          <a:p>
            <a:r>
              <a:t>VQA的起源</a:t>
            </a:r>
          </a:p>
        </p:txBody>
      </p:sp>
    </p:spTree>
    <p:extLst>
      <p:ext uri="{BB962C8B-B14F-4D97-AF65-F5344CB8AC3E}">
        <p14:creationId xmlns:p14="http://schemas.microsoft.com/office/powerpoint/2010/main" val="174382229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8984" y="6237287"/>
            <a:ext cx="1803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204" name="VQA的起源"/>
          <p:cNvSpPr txBox="1"/>
          <p:nvPr/>
        </p:nvSpPr>
        <p:spPr>
          <a:xfrm>
            <a:off x="610053" y="714785"/>
            <a:ext cx="2597496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800"/>
            </a:lvl1pPr>
          </a:lstStyle>
          <a:p>
            <a:r>
              <a:t>VQA的起源</a:t>
            </a:r>
          </a:p>
        </p:txBody>
      </p:sp>
      <p:sp>
        <p:nvSpPr>
          <p:cNvPr id="205" name="新图灵测试的探讨"/>
          <p:cNvSpPr txBox="1"/>
          <p:nvPr/>
        </p:nvSpPr>
        <p:spPr>
          <a:xfrm>
            <a:off x="562428" y="1763936"/>
            <a:ext cx="19329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新图灵测试的探讨</a:t>
            </a:r>
          </a:p>
        </p:txBody>
      </p:sp>
      <p:sp>
        <p:nvSpPr>
          <p:cNvPr id="206" name="Malinowski, M. and Fritz, M., 2014. Towards a visual turing challenge. arXiv preprint arXiv:1410.8027.…"/>
          <p:cNvSpPr txBox="1"/>
          <p:nvPr/>
        </p:nvSpPr>
        <p:spPr>
          <a:xfrm>
            <a:off x="556578" y="2260413"/>
            <a:ext cx="7543314" cy="455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3000"/>
              </a:lnSpc>
              <a:defRPr sz="1300">
                <a:solidFill>
                  <a:srgbClr val="222222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Malinowski, M. and Fritz, M., 2014. Towards a visual turing challenge. </a:t>
            </a:r>
            <a:r>
              <a:rPr i="1"/>
              <a:t>arXiv preprint arXiv:1410.8027</a:t>
            </a:r>
            <a:r>
              <a:t>.</a:t>
            </a:r>
          </a:p>
          <a:p>
            <a:pPr defTabSz="355600">
              <a:defRPr sz="1200">
                <a:solidFill>
                  <a:srgbClr val="E4AF0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u="sng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hlinkClick r:id="rId2"/>
              </a:rPr>
              <a:t>https://arxiv.org/abs/1410.8027</a:t>
            </a:r>
          </a:p>
        </p:txBody>
      </p:sp>
      <p:sp>
        <p:nvSpPr>
          <p:cNvPr id="207" name="Geman, D., Geman, S., Hallonquist, N. and Younes, L., 2015. Visual turing test for computer vision systems. Proceedings of the National Academy of Sciences, 112(12), pp.3618-3623.…"/>
          <p:cNvSpPr txBox="1"/>
          <p:nvPr/>
        </p:nvSpPr>
        <p:spPr>
          <a:xfrm>
            <a:off x="556578" y="2803423"/>
            <a:ext cx="7543315" cy="645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3000"/>
              </a:lnSpc>
              <a:defRPr sz="1300">
                <a:solidFill>
                  <a:srgbClr val="222222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Geman, D., Geman, S., Hallonquist, N. and Younes, L., 2015. Visual turing test for computer vision systems. </a:t>
            </a:r>
            <a:r>
              <a:rPr i="1"/>
              <a:t>Proceedings of the National Academy of Sciences</a:t>
            </a:r>
            <a:r>
              <a:t>, </a:t>
            </a:r>
            <a:r>
              <a:rPr i="1"/>
              <a:t>112</a:t>
            </a:r>
            <a:r>
              <a:t>(12), pp.3618-3623.</a:t>
            </a:r>
          </a:p>
          <a:p>
            <a:pPr defTabSz="355600">
              <a:defRPr sz="1200">
                <a:solidFill>
                  <a:srgbClr val="E4AF0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u="sng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hlinkClick r:id="rId3"/>
              </a:rPr>
              <a:t>http://www.pnas.org/content/112/12/3618.abstract</a:t>
            </a:r>
          </a:p>
        </p:txBody>
      </p:sp>
    </p:spTree>
    <p:extLst>
      <p:ext uri="{BB962C8B-B14F-4D97-AF65-F5344CB8AC3E}">
        <p14:creationId xmlns:p14="http://schemas.microsoft.com/office/powerpoint/2010/main" val="352793836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8984" y="6237287"/>
            <a:ext cx="1803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210" name="VQA的起源"/>
          <p:cNvSpPr txBox="1"/>
          <p:nvPr/>
        </p:nvSpPr>
        <p:spPr>
          <a:xfrm>
            <a:off x="610053" y="714785"/>
            <a:ext cx="2597496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800"/>
            </a:lvl1pPr>
          </a:lstStyle>
          <a:p>
            <a:r>
              <a:t>VQA的起源</a:t>
            </a:r>
          </a:p>
        </p:txBody>
      </p:sp>
      <p:pic>
        <p:nvPicPr>
          <p:cNvPr id="211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5950" y="1763936"/>
            <a:ext cx="3848100" cy="647701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http://www.visualqa.org/"/>
          <p:cNvSpPr txBox="1"/>
          <p:nvPr/>
        </p:nvSpPr>
        <p:spPr>
          <a:xfrm>
            <a:off x="1506929" y="2499174"/>
            <a:ext cx="2370942" cy="348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http://www.visualqa.org/</a:t>
            </a:r>
          </a:p>
        </p:txBody>
      </p:sp>
      <p:pic>
        <p:nvPicPr>
          <p:cNvPr id="213" name="Pasted Graphic.tiff.tiff" descr="Pasted Graphic.tiff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5300" y="2966692"/>
            <a:ext cx="8153400" cy="30861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5667543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8984" y="6237287"/>
            <a:ext cx="1803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216" name="主要涉及：…"/>
          <p:cNvSpPr txBox="1"/>
          <p:nvPr/>
        </p:nvSpPr>
        <p:spPr>
          <a:xfrm>
            <a:off x="661644" y="1867763"/>
            <a:ext cx="2795766" cy="1152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55600">
              <a:defRPr sz="1700">
                <a:solidFill>
                  <a:srgbClr val="45454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主要涉及：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defTabSz="355600">
              <a:defRPr sz="17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NLP</a:t>
            </a:r>
          </a:p>
          <a:p>
            <a:pPr defTabSz="355600">
              <a:defRPr sz="17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Computer Vision</a:t>
            </a:r>
          </a:p>
          <a:p>
            <a:pPr defTabSz="355600">
              <a:defRPr sz="17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“common-sense” reasoning</a:t>
            </a:r>
          </a:p>
        </p:txBody>
      </p:sp>
      <p:sp>
        <p:nvSpPr>
          <p:cNvPr id="217" name="VQA的起源"/>
          <p:cNvSpPr txBox="1"/>
          <p:nvPr/>
        </p:nvSpPr>
        <p:spPr>
          <a:xfrm>
            <a:off x="610053" y="714785"/>
            <a:ext cx="2597496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800"/>
            </a:lvl1pPr>
          </a:lstStyle>
          <a:p>
            <a:r>
              <a:t>VQA的起源</a:t>
            </a:r>
          </a:p>
        </p:txBody>
      </p:sp>
    </p:spTree>
    <p:extLst>
      <p:ext uri="{BB962C8B-B14F-4D97-AF65-F5344CB8AC3E}">
        <p14:creationId xmlns:p14="http://schemas.microsoft.com/office/powerpoint/2010/main" val="423510733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8984" y="6237287"/>
            <a:ext cx="1803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220" name="VQA模型"/>
          <p:cNvSpPr txBox="1"/>
          <p:nvPr/>
        </p:nvSpPr>
        <p:spPr>
          <a:xfrm>
            <a:off x="610053" y="714785"/>
            <a:ext cx="2114896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800"/>
            </a:lvl1pPr>
          </a:lstStyle>
          <a:p>
            <a:r>
              <a:t>VQA模型</a:t>
            </a:r>
          </a:p>
        </p:txBody>
      </p:sp>
      <p:sp>
        <p:nvSpPr>
          <p:cNvPr id="221" name="第一步 生成答案"/>
          <p:cNvSpPr txBox="1"/>
          <p:nvPr/>
        </p:nvSpPr>
        <p:spPr>
          <a:xfrm>
            <a:off x="648153" y="1763936"/>
            <a:ext cx="176149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第一步 生成答案</a:t>
            </a:r>
          </a:p>
        </p:txBody>
      </p:sp>
      <p:pic>
        <p:nvPicPr>
          <p:cNvPr id="222" name="pasted-image.jpeg" descr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6023" y="2844391"/>
            <a:ext cx="5311954" cy="265597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1307515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8984" y="6237287"/>
            <a:ext cx="1803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225" name="VQA模型"/>
          <p:cNvSpPr txBox="1"/>
          <p:nvPr/>
        </p:nvSpPr>
        <p:spPr>
          <a:xfrm>
            <a:off x="610053" y="714785"/>
            <a:ext cx="2114896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800"/>
            </a:lvl1pPr>
          </a:lstStyle>
          <a:p>
            <a:r>
              <a:t>VQA模型</a:t>
            </a:r>
          </a:p>
        </p:txBody>
      </p:sp>
      <p:sp>
        <p:nvSpPr>
          <p:cNvPr id="226" name="第一步 生成答案"/>
          <p:cNvSpPr txBox="1"/>
          <p:nvPr/>
        </p:nvSpPr>
        <p:spPr>
          <a:xfrm>
            <a:off x="648153" y="1763936"/>
            <a:ext cx="176149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第一步 生成答案</a:t>
            </a:r>
          </a:p>
        </p:txBody>
      </p:sp>
      <p:sp>
        <p:nvSpPr>
          <p:cNvPr id="227" name="Antol, S., Agrawal, A., Lu, J., Mitchell, M., Batra, D., Lawrence Zitnick, C. and Parikh, D., 2015. Vqa: Visual question answering. In Proceedings of the IEEE International Conference on Computer Vision (pp. 2425-2433).…"/>
          <p:cNvSpPr txBox="1"/>
          <p:nvPr/>
        </p:nvSpPr>
        <p:spPr>
          <a:xfrm>
            <a:off x="738752" y="2260413"/>
            <a:ext cx="7666496" cy="798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defTabSz="355600">
              <a:defRPr sz="12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Antol, S., Agrawal, A., Lu, J., Mitchell, M., Batra, D., Lawrence Zitnick, C. and Parikh, D., 2015. Vqa: Visual question answering. In </a:t>
            </a:r>
            <a:r>
              <a:rPr i="1"/>
              <a:t>Proceedings of the IEEE International Conference on Computer Vision</a:t>
            </a:r>
            <a:r>
              <a:t> (pp. 2425-2433).</a:t>
            </a:r>
          </a:p>
          <a:p>
            <a:pPr defTabSz="355600">
              <a:defRPr sz="1200">
                <a:solidFill>
                  <a:srgbClr val="E4AF0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u="sng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hlinkClick r:id="rId2"/>
              </a:rPr>
              <a:t>https://arxiv.org/pdf/1505.00468v6.pdf</a:t>
            </a:r>
            <a:endParaRPr>
              <a:solidFill>
                <a:srgbClr val="454545"/>
              </a:solidFill>
            </a:endParaRPr>
          </a:p>
        </p:txBody>
      </p:sp>
      <p:grpSp>
        <p:nvGrpSpPr>
          <p:cNvPr id="240" name="Group"/>
          <p:cNvGrpSpPr/>
          <p:nvPr/>
        </p:nvGrpSpPr>
        <p:grpSpPr>
          <a:xfrm>
            <a:off x="6604000" y="3344853"/>
            <a:ext cx="252413" cy="2540963"/>
            <a:chOff x="0" y="0"/>
            <a:chExt cx="252412" cy="2540961"/>
          </a:xfrm>
        </p:grpSpPr>
        <p:grpSp>
          <p:nvGrpSpPr>
            <p:cNvPr id="233" name="Group"/>
            <p:cNvGrpSpPr/>
            <p:nvPr/>
          </p:nvGrpSpPr>
          <p:grpSpPr>
            <a:xfrm>
              <a:off x="0" y="0"/>
              <a:ext cx="252413" cy="1270962"/>
              <a:chOff x="0" y="0"/>
              <a:chExt cx="252412" cy="1270961"/>
            </a:xfrm>
          </p:grpSpPr>
          <p:sp>
            <p:nvSpPr>
              <p:cNvPr id="228" name="Rectangle"/>
              <p:cNvSpPr/>
              <p:nvPr/>
            </p:nvSpPr>
            <p:spPr>
              <a:xfrm>
                <a:off x="0" y="0"/>
                <a:ext cx="252413" cy="261938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29" name="Rectangle"/>
              <p:cNvSpPr/>
              <p:nvPr/>
            </p:nvSpPr>
            <p:spPr>
              <a:xfrm>
                <a:off x="0" y="254000"/>
                <a:ext cx="252413" cy="261938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30" name="Rectangle"/>
              <p:cNvSpPr/>
              <p:nvPr/>
            </p:nvSpPr>
            <p:spPr>
              <a:xfrm>
                <a:off x="0" y="787400"/>
                <a:ext cx="252413" cy="261938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31" name="Rectangle"/>
              <p:cNvSpPr/>
              <p:nvPr/>
            </p:nvSpPr>
            <p:spPr>
              <a:xfrm>
                <a:off x="0" y="508000"/>
                <a:ext cx="252413" cy="261938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32" name="Rectangle"/>
              <p:cNvSpPr/>
              <p:nvPr/>
            </p:nvSpPr>
            <p:spPr>
              <a:xfrm>
                <a:off x="0" y="1009023"/>
                <a:ext cx="252413" cy="261939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39" name="Group"/>
            <p:cNvGrpSpPr/>
            <p:nvPr/>
          </p:nvGrpSpPr>
          <p:grpSpPr>
            <a:xfrm>
              <a:off x="0" y="1270000"/>
              <a:ext cx="252413" cy="1270962"/>
              <a:chOff x="0" y="0"/>
              <a:chExt cx="252412" cy="1270961"/>
            </a:xfrm>
          </p:grpSpPr>
          <p:sp>
            <p:nvSpPr>
              <p:cNvPr id="234" name="Rectangle"/>
              <p:cNvSpPr/>
              <p:nvPr/>
            </p:nvSpPr>
            <p:spPr>
              <a:xfrm>
                <a:off x="0" y="0"/>
                <a:ext cx="252413" cy="261938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35" name="Rectangle"/>
              <p:cNvSpPr/>
              <p:nvPr/>
            </p:nvSpPr>
            <p:spPr>
              <a:xfrm>
                <a:off x="0" y="254000"/>
                <a:ext cx="252413" cy="261938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36" name="Rectangle"/>
              <p:cNvSpPr/>
              <p:nvPr/>
            </p:nvSpPr>
            <p:spPr>
              <a:xfrm>
                <a:off x="0" y="787400"/>
                <a:ext cx="252413" cy="261938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37" name="Rectangle"/>
              <p:cNvSpPr/>
              <p:nvPr/>
            </p:nvSpPr>
            <p:spPr>
              <a:xfrm>
                <a:off x="0" y="508000"/>
                <a:ext cx="252413" cy="261938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38" name="Rectangle"/>
              <p:cNvSpPr/>
              <p:nvPr/>
            </p:nvSpPr>
            <p:spPr>
              <a:xfrm>
                <a:off x="0" y="1009023"/>
                <a:ext cx="252413" cy="261939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pic>
        <p:nvPicPr>
          <p:cNvPr id="241" name="pasted-image.jpeg" descr="pasted-image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1361" y="3717661"/>
            <a:ext cx="3501482" cy="1795347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Arrow"/>
          <p:cNvSpPr/>
          <p:nvPr/>
        </p:nvSpPr>
        <p:spPr>
          <a:xfrm>
            <a:off x="4823421" y="4228864"/>
            <a:ext cx="1270001" cy="772942"/>
          </a:xfrm>
          <a:prstGeom prst="rightArrow">
            <a:avLst>
              <a:gd name="adj1" fmla="val 32000"/>
              <a:gd name="adj2" fmla="val 105157"/>
            </a:avLst>
          </a:prstGeom>
          <a:solidFill>
            <a:schemeClr val="accent2"/>
          </a:solidFill>
          <a:ln w="25400">
            <a:solidFill>
              <a:srgbClr val="950000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52347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245" name="VQA模型"/>
          <p:cNvSpPr txBox="1"/>
          <p:nvPr/>
        </p:nvSpPr>
        <p:spPr>
          <a:xfrm>
            <a:off x="610053" y="714785"/>
            <a:ext cx="2114896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800"/>
            </a:lvl1pPr>
          </a:lstStyle>
          <a:p>
            <a:r>
              <a:t>VQA模型</a:t>
            </a:r>
          </a:p>
        </p:txBody>
      </p:sp>
      <p:sp>
        <p:nvSpPr>
          <p:cNvPr id="246" name="第二步 处理输入源数据：图片"/>
          <p:cNvSpPr txBox="1"/>
          <p:nvPr/>
        </p:nvSpPr>
        <p:spPr>
          <a:xfrm>
            <a:off x="648153" y="1763936"/>
            <a:ext cx="313309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第二步 处理输入源数据：图片</a:t>
            </a:r>
          </a:p>
        </p:txBody>
      </p:sp>
      <p:sp>
        <p:nvSpPr>
          <p:cNvPr id="247" name="CNN：…"/>
          <p:cNvSpPr txBox="1"/>
          <p:nvPr/>
        </p:nvSpPr>
        <p:spPr>
          <a:xfrm>
            <a:off x="741078" y="2260413"/>
            <a:ext cx="4731282" cy="94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CNN：</a:t>
            </a:r>
          </a:p>
          <a:p>
            <a:r>
              <a:t>VGG-16(Visual Geometry Group, Uni of Oxford)</a:t>
            </a:r>
          </a:p>
          <a:p>
            <a:r>
              <a:rPr u="sng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hlinkClick r:id="rId2"/>
              </a:rPr>
              <a:t>http://www.robots.ox.ac.uk/~vgg/</a:t>
            </a:r>
          </a:p>
        </p:txBody>
      </p:sp>
      <p:pic>
        <p:nvPicPr>
          <p:cNvPr id="248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2842" y="3244588"/>
            <a:ext cx="5218316" cy="295086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0418224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18440" y="6237287"/>
            <a:ext cx="250886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251" name="def VGG_16(weights_path=None):…"/>
          <p:cNvSpPr txBox="1"/>
          <p:nvPr/>
        </p:nvSpPr>
        <p:spPr>
          <a:xfrm>
            <a:off x="176157" y="2457488"/>
            <a:ext cx="4676886" cy="330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def</a:t>
            </a:r>
            <a:r>
              <a:t> </a:t>
            </a:r>
            <a:r>
              <a:rPr>
                <a:solidFill>
                  <a:srgbClr val="021994"/>
                </a:solidFill>
              </a:rPr>
              <a:t>VGG_16</a:t>
            </a:r>
            <a:r>
              <a:t>(weights_path=</a:t>
            </a:r>
            <a:r>
              <a:rPr b="1"/>
              <a:t>None</a:t>
            </a:r>
            <a:r>
              <a:t>):</a:t>
            </a:r>
          </a:p>
          <a:p>
            <a:pPr defTabSz="457200"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model = </a:t>
            </a:r>
            <a:r>
              <a:rPr>
                <a:solidFill>
                  <a:srgbClr val="021994"/>
                </a:solidFill>
              </a:rPr>
              <a:t>Sequential</a:t>
            </a:r>
            <a:r>
              <a:t>()</a:t>
            </a:r>
          </a:p>
          <a:p>
            <a:pPr defTabSz="457200"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model.</a:t>
            </a:r>
            <a:r>
              <a:rPr>
                <a:solidFill>
                  <a:srgbClr val="021994"/>
                </a:solidFill>
              </a:rPr>
              <a:t>add</a:t>
            </a:r>
            <a:r>
              <a:t>(</a:t>
            </a:r>
            <a:r>
              <a:rPr>
                <a:solidFill>
                  <a:srgbClr val="021994"/>
                </a:solidFill>
              </a:rPr>
              <a:t>ZeroPadding2D</a:t>
            </a:r>
            <a:r>
              <a:t>((</a:t>
            </a:r>
            <a:r>
              <a:rPr>
                <a:solidFill>
                  <a:srgbClr val="BF8F00"/>
                </a:solidFill>
              </a:rPr>
              <a:t>1</a:t>
            </a:r>
            <a:r>
              <a:t>,</a:t>
            </a:r>
            <a:r>
              <a:rPr>
                <a:solidFill>
                  <a:srgbClr val="BF8F00"/>
                </a:solidFill>
              </a:rPr>
              <a:t>1</a:t>
            </a:r>
            <a:r>
              <a:t>),input_shape=(</a:t>
            </a:r>
            <a:r>
              <a:rPr>
                <a:solidFill>
                  <a:srgbClr val="BF8F00"/>
                </a:solidFill>
              </a:rPr>
              <a:t>3</a:t>
            </a:r>
            <a:r>
              <a:t>,</a:t>
            </a:r>
            <a:r>
              <a:rPr>
                <a:solidFill>
                  <a:srgbClr val="BF8F00"/>
                </a:solidFill>
              </a:rPr>
              <a:t>224</a:t>
            </a:r>
            <a:r>
              <a:t>,</a:t>
            </a:r>
            <a:r>
              <a:rPr>
                <a:solidFill>
                  <a:srgbClr val="BF8F00"/>
                </a:solidFill>
              </a:rPr>
              <a:t>224</a:t>
            </a:r>
            <a:r>
              <a:t>)))</a:t>
            </a:r>
          </a:p>
          <a:p>
            <a:pPr defTabSz="457200">
              <a:defRPr sz="1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  model.</a:t>
            </a:r>
            <a:r>
              <a:t>add</a:t>
            </a:r>
            <a:r>
              <a:rPr>
                <a:solidFill>
                  <a:srgbClr val="000000"/>
                </a:solidFill>
              </a:rPr>
              <a:t>(</a:t>
            </a:r>
            <a:r>
              <a:t>Convolution2D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BF8F00"/>
                </a:solidFill>
              </a:rPr>
              <a:t>64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BF8F00"/>
                </a:solidFill>
              </a:rPr>
              <a:t>3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BF8F00"/>
                </a:solidFill>
              </a:rPr>
              <a:t>3</a:t>
            </a:r>
            <a:r>
              <a:rPr>
                <a:solidFill>
                  <a:srgbClr val="000000"/>
                </a:solidFill>
              </a:rPr>
              <a:t>, activation=</a:t>
            </a:r>
            <a:r>
              <a:rPr>
                <a:solidFill>
                  <a:srgbClr val="CD1D00"/>
                </a:solidFill>
              </a:rPr>
              <a:t>'relu'</a:t>
            </a:r>
            <a:r>
              <a:rPr>
                <a:solidFill>
                  <a:srgbClr val="000000"/>
                </a:solidFill>
              </a:rPr>
              <a:t>))</a:t>
            </a:r>
          </a:p>
          <a:p>
            <a:pPr defTabSz="457200">
              <a:defRPr sz="1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  model.</a:t>
            </a:r>
            <a:r>
              <a:t>add</a:t>
            </a:r>
            <a:r>
              <a:rPr>
                <a:solidFill>
                  <a:srgbClr val="000000"/>
                </a:solidFill>
              </a:rPr>
              <a:t>(</a:t>
            </a:r>
            <a:r>
              <a:t>ZeroPadding2D</a:t>
            </a:r>
            <a:r>
              <a:rPr>
                <a:solidFill>
                  <a:srgbClr val="000000"/>
                </a:solidFill>
              </a:rPr>
              <a:t>((</a:t>
            </a:r>
            <a:r>
              <a:rPr>
                <a:solidFill>
                  <a:srgbClr val="BF8F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,</a:t>
            </a:r>
            <a:r>
              <a:rPr>
                <a:solidFill>
                  <a:srgbClr val="BF8F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)))</a:t>
            </a:r>
          </a:p>
          <a:p>
            <a:pPr defTabSz="457200">
              <a:defRPr sz="1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  model.</a:t>
            </a:r>
            <a:r>
              <a:t>add</a:t>
            </a:r>
            <a:r>
              <a:rPr>
                <a:solidFill>
                  <a:srgbClr val="000000"/>
                </a:solidFill>
              </a:rPr>
              <a:t>(</a:t>
            </a:r>
            <a:r>
              <a:t>Convolution2D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BF8F00"/>
                </a:solidFill>
              </a:rPr>
              <a:t>64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BF8F00"/>
                </a:solidFill>
              </a:rPr>
              <a:t>3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BF8F00"/>
                </a:solidFill>
              </a:rPr>
              <a:t>3</a:t>
            </a:r>
            <a:r>
              <a:rPr>
                <a:solidFill>
                  <a:srgbClr val="000000"/>
                </a:solidFill>
              </a:rPr>
              <a:t>, activation=</a:t>
            </a:r>
            <a:r>
              <a:rPr>
                <a:solidFill>
                  <a:srgbClr val="CD1D00"/>
                </a:solidFill>
              </a:rPr>
              <a:t>'relu'</a:t>
            </a:r>
            <a:r>
              <a:rPr>
                <a:solidFill>
                  <a:srgbClr val="000000"/>
                </a:solidFill>
              </a:rPr>
              <a:t>))</a:t>
            </a:r>
          </a:p>
          <a:p>
            <a:pPr defTabSz="457200">
              <a:defRPr sz="1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  model.</a:t>
            </a:r>
            <a:r>
              <a:t>add</a:t>
            </a:r>
            <a:r>
              <a:rPr>
                <a:solidFill>
                  <a:srgbClr val="000000"/>
                </a:solidFill>
              </a:rPr>
              <a:t>(</a:t>
            </a:r>
            <a:r>
              <a:t>MaxPooling2D</a:t>
            </a:r>
            <a:r>
              <a:rPr>
                <a:solidFill>
                  <a:srgbClr val="000000"/>
                </a:solidFill>
              </a:rPr>
              <a:t>((</a:t>
            </a:r>
            <a:r>
              <a:rPr>
                <a:solidFill>
                  <a:srgbClr val="BF8F00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,</a:t>
            </a:r>
            <a:r>
              <a:rPr>
                <a:solidFill>
                  <a:srgbClr val="BF8F00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), strides=(</a:t>
            </a:r>
            <a:r>
              <a:rPr>
                <a:solidFill>
                  <a:srgbClr val="BF8F00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,</a:t>
            </a:r>
            <a:r>
              <a:rPr>
                <a:solidFill>
                  <a:srgbClr val="BF8F00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)))</a:t>
            </a:r>
          </a:p>
          <a:p>
            <a:pPr defTabSz="457200"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solidFill>
                <a:srgbClr val="000000"/>
              </a:solidFill>
            </a:endParaRPr>
          </a:p>
          <a:p>
            <a:pPr defTabSz="457200">
              <a:defRPr sz="1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  model.</a:t>
            </a:r>
            <a:r>
              <a:t>add</a:t>
            </a:r>
            <a:r>
              <a:rPr>
                <a:solidFill>
                  <a:srgbClr val="000000"/>
                </a:solidFill>
              </a:rPr>
              <a:t>(</a:t>
            </a:r>
            <a:r>
              <a:t>ZeroPadding2D</a:t>
            </a:r>
            <a:r>
              <a:rPr>
                <a:solidFill>
                  <a:srgbClr val="000000"/>
                </a:solidFill>
              </a:rPr>
              <a:t>((</a:t>
            </a:r>
            <a:r>
              <a:rPr>
                <a:solidFill>
                  <a:srgbClr val="BF8F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,</a:t>
            </a:r>
            <a:r>
              <a:rPr>
                <a:solidFill>
                  <a:srgbClr val="BF8F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)))</a:t>
            </a:r>
          </a:p>
          <a:p>
            <a:pPr defTabSz="457200">
              <a:defRPr sz="1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  model.</a:t>
            </a:r>
            <a:r>
              <a:t>add</a:t>
            </a:r>
            <a:r>
              <a:rPr>
                <a:solidFill>
                  <a:srgbClr val="000000"/>
                </a:solidFill>
              </a:rPr>
              <a:t>(</a:t>
            </a:r>
            <a:r>
              <a:t>Convolution2D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BF8F00"/>
                </a:solidFill>
              </a:rPr>
              <a:t>128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BF8F00"/>
                </a:solidFill>
              </a:rPr>
              <a:t>3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BF8F00"/>
                </a:solidFill>
              </a:rPr>
              <a:t>3</a:t>
            </a:r>
            <a:r>
              <a:rPr>
                <a:solidFill>
                  <a:srgbClr val="000000"/>
                </a:solidFill>
              </a:rPr>
              <a:t>, activation=</a:t>
            </a:r>
            <a:r>
              <a:rPr>
                <a:solidFill>
                  <a:srgbClr val="CD1D00"/>
                </a:solidFill>
              </a:rPr>
              <a:t>'relu'</a:t>
            </a:r>
            <a:r>
              <a:rPr>
                <a:solidFill>
                  <a:srgbClr val="000000"/>
                </a:solidFill>
              </a:rPr>
              <a:t>))</a:t>
            </a:r>
          </a:p>
          <a:p>
            <a:pPr defTabSz="457200">
              <a:defRPr sz="1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  model.</a:t>
            </a:r>
            <a:r>
              <a:t>add</a:t>
            </a:r>
            <a:r>
              <a:rPr>
                <a:solidFill>
                  <a:srgbClr val="000000"/>
                </a:solidFill>
              </a:rPr>
              <a:t>(</a:t>
            </a:r>
            <a:r>
              <a:t>ZeroPadding2D</a:t>
            </a:r>
            <a:r>
              <a:rPr>
                <a:solidFill>
                  <a:srgbClr val="000000"/>
                </a:solidFill>
              </a:rPr>
              <a:t>((</a:t>
            </a:r>
            <a:r>
              <a:rPr>
                <a:solidFill>
                  <a:srgbClr val="BF8F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,</a:t>
            </a:r>
            <a:r>
              <a:rPr>
                <a:solidFill>
                  <a:srgbClr val="BF8F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)))</a:t>
            </a:r>
          </a:p>
          <a:p>
            <a:pPr defTabSz="457200">
              <a:defRPr sz="1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  model.</a:t>
            </a:r>
            <a:r>
              <a:t>add</a:t>
            </a:r>
            <a:r>
              <a:rPr>
                <a:solidFill>
                  <a:srgbClr val="000000"/>
                </a:solidFill>
              </a:rPr>
              <a:t>(</a:t>
            </a:r>
            <a:r>
              <a:t>Convolution2D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BF8F00"/>
                </a:solidFill>
              </a:rPr>
              <a:t>128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BF8F00"/>
                </a:solidFill>
              </a:rPr>
              <a:t>3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BF8F00"/>
                </a:solidFill>
              </a:rPr>
              <a:t>3</a:t>
            </a:r>
            <a:r>
              <a:rPr>
                <a:solidFill>
                  <a:srgbClr val="000000"/>
                </a:solidFill>
              </a:rPr>
              <a:t>, activation=</a:t>
            </a:r>
            <a:r>
              <a:rPr>
                <a:solidFill>
                  <a:srgbClr val="CD1D00"/>
                </a:solidFill>
              </a:rPr>
              <a:t>'relu'</a:t>
            </a:r>
            <a:r>
              <a:rPr>
                <a:solidFill>
                  <a:srgbClr val="000000"/>
                </a:solidFill>
              </a:rPr>
              <a:t>))</a:t>
            </a:r>
          </a:p>
          <a:p>
            <a:pPr defTabSz="457200">
              <a:defRPr sz="1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  model.</a:t>
            </a:r>
            <a:r>
              <a:t>add</a:t>
            </a:r>
            <a:r>
              <a:rPr>
                <a:solidFill>
                  <a:srgbClr val="000000"/>
                </a:solidFill>
              </a:rPr>
              <a:t>(</a:t>
            </a:r>
            <a:r>
              <a:t>MaxPooling2D</a:t>
            </a:r>
            <a:r>
              <a:rPr>
                <a:solidFill>
                  <a:srgbClr val="000000"/>
                </a:solidFill>
              </a:rPr>
              <a:t>((</a:t>
            </a:r>
            <a:r>
              <a:rPr>
                <a:solidFill>
                  <a:srgbClr val="BF8F00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,</a:t>
            </a:r>
            <a:r>
              <a:rPr>
                <a:solidFill>
                  <a:srgbClr val="BF8F00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), strides=(</a:t>
            </a:r>
            <a:r>
              <a:rPr>
                <a:solidFill>
                  <a:srgbClr val="BF8F00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,</a:t>
            </a:r>
            <a:r>
              <a:rPr>
                <a:solidFill>
                  <a:srgbClr val="BF8F00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)))</a:t>
            </a:r>
          </a:p>
          <a:p>
            <a:pPr defTabSz="457200"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solidFill>
                <a:srgbClr val="000000"/>
              </a:solidFill>
            </a:endParaRPr>
          </a:p>
          <a:p>
            <a:pPr defTabSz="457200">
              <a:defRPr sz="1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  model.</a:t>
            </a:r>
            <a:r>
              <a:t>add</a:t>
            </a:r>
            <a:r>
              <a:rPr>
                <a:solidFill>
                  <a:srgbClr val="000000"/>
                </a:solidFill>
              </a:rPr>
              <a:t>(</a:t>
            </a:r>
            <a:r>
              <a:t>ZeroPadding2D</a:t>
            </a:r>
            <a:r>
              <a:rPr>
                <a:solidFill>
                  <a:srgbClr val="000000"/>
                </a:solidFill>
              </a:rPr>
              <a:t>((</a:t>
            </a:r>
            <a:r>
              <a:rPr>
                <a:solidFill>
                  <a:srgbClr val="BF8F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,</a:t>
            </a:r>
            <a:r>
              <a:rPr>
                <a:solidFill>
                  <a:srgbClr val="BF8F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)))</a:t>
            </a:r>
          </a:p>
          <a:p>
            <a:pPr defTabSz="457200">
              <a:defRPr sz="1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  model.</a:t>
            </a:r>
            <a:r>
              <a:t>add</a:t>
            </a:r>
            <a:r>
              <a:rPr>
                <a:solidFill>
                  <a:srgbClr val="000000"/>
                </a:solidFill>
              </a:rPr>
              <a:t>(</a:t>
            </a:r>
            <a:r>
              <a:t>Convolution2D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BF8F00"/>
                </a:solidFill>
              </a:rPr>
              <a:t>256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BF8F00"/>
                </a:solidFill>
              </a:rPr>
              <a:t>3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BF8F00"/>
                </a:solidFill>
              </a:rPr>
              <a:t>3</a:t>
            </a:r>
            <a:r>
              <a:rPr>
                <a:solidFill>
                  <a:srgbClr val="000000"/>
                </a:solidFill>
              </a:rPr>
              <a:t>, activation=</a:t>
            </a:r>
            <a:r>
              <a:rPr>
                <a:solidFill>
                  <a:srgbClr val="CD1D00"/>
                </a:solidFill>
              </a:rPr>
              <a:t>'relu'</a:t>
            </a:r>
            <a:r>
              <a:rPr>
                <a:solidFill>
                  <a:srgbClr val="000000"/>
                </a:solidFill>
              </a:rPr>
              <a:t>))</a:t>
            </a:r>
          </a:p>
          <a:p>
            <a:pPr defTabSz="457200">
              <a:defRPr sz="1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  model.</a:t>
            </a:r>
            <a:r>
              <a:t>add</a:t>
            </a:r>
            <a:r>
              <a:rPr>
                <a:solidFill>
                  <a:srgbClr val="000000"/>
                </a:solidFill>
              </a:rPr>
              <a:t>(</a:t>
            </a:r>
            <a:r>
              <a:t>ZeroPadding2D</a:t>
            </a:r>
            <a:r>
              <a:rPr>
                <a:solidFill>
                  <a:srgbClr val="000000"/>
                </a:solidFill>
              </a:rPr>
              <a:t>((</a:t>
            </a:r>
            <a:r>
              <a:rPr>
                <a:solidFill>
                  <a:srgbClr val="BF8F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,</a:t>
            </a:r>
            <a:r>
              <a:rPr>
                <a:solidFill>
                  <a:srgbClr val="BF8F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)))</a:t>
            </a:r>
          </a:p>
          <a:p>
            <a:pPr defTabSz="457200">
              <a:defRPr sz="1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  model.</a:t>
            </a:r>
            <a:r>
              <a:t>add</a:t>
            </a:r>
            <a:r>
              <a:rPr>
                <a:solidFill>
                  <a:srgbClr val="000000"/>
                </a:solidFill>
              </a:rPr>
              <a:t>(</a:t>
            </a:r>
            <a:r>
              <a:t>Convolution2D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BF8F00"/>
                </a:solidFill>
              </a:rPr>
              <a:t>256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BF8F00"/>
                </a:solidFill>
              </a:rPr>
              <a:t>3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BF8F00"/>
                </a:solidFill>
              </a:rPr>
              <a:t>3</a:t>
            </a:r>
            <a:r>
              <a:rPr>
                <a:solidFill>
                  <a:srgbClr val="000000"/>
                </a:solidFill>
              </a:rPr>
              <a:t>, activation=</a:t>
            </a:r>
            <a:r>
              <a:rPr>
                <a:solidFill>
                  <a:srgbClr val="CD1D00"/>
                </a:solidFill>
              </a:rPr>
              <a:t>'relu'</a:t>
            </a:r>
            <a:r>
              <a:rPr>
                <a:solidFill>
                  <a:srgbClr val="000000"/>
                </a:solidFill>
              </a:rPr>
              <a:t>))</a:t>
            </a:r>
          </a:p>
          <a:p>
            <a:pPr defTabSz="457200">
              <a:defRPr sz="1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  model.</a:t>
            </a:r>
            <a:r>
              <a:t>add</a:t>
            </a:r>
            <a:r>
              <a:rPr>
                <a:solidFill>
                  <a:srgbClr val="000000"/>
                </a:solidFill>
              </a:rPr>
              <a:t>(</a:t>
            </a:r>
            <a:r>
              <a:t>ZeroPadding2D</a:t>
            </a:r>
            <a:r>
              <a:rPr>
                <a:solidFill>
                  <a:srgbClr val="000000"/>
                </a:solidFill>
              </a:rPr>
              <a:t>((</a:t>
            </a:r>
            <a:r>
              <a:rPr>
                <a:solidFill>
                  <a:srgbClr val="BF8F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,</a:t>
            </a:r>
            <a:r>
              <a:rPr>
                <a:solidFill>
                  <a:srgbClr val="BF8F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)))</a:t>
            </a:r>
          </a:p>
          <a:p>
            <a:pPr defTabSz="457200">
              <a:defRPr sz="1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  model.</a:t>
            </a:r>
            <a:r>
              <a:t>add</a:t>
            </a:r>
            <a:r>
              <a:rPr>
                <a:solidFill>
                  <a:srgbClr val="000000"/>
                </a:solidFill>
              </a:rPr>
              <a:t>(</a:t>
            </a:r>
            <a:r>
              <a:t>Convolution2D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BF8F00"/>
                </a:solidFill>
              </a:rPr>
              <a:t>256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BF8F00"/>
                </a:solidFill>
              </a:rPr>
              <a:t>3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BF8F00"/>
                </a:solidFill>
              </a:rPr>
              <a:t>3</a:t>
            </a:r>
            <a:r>
              <a:rPr>
                <a:solidFill>
                  <a:srgbClr val="000000"/>
                </a:solidFill>
              </a:rPr>
              <a:t>, activation=</a:t>
            </a:r>
            <a:r>
              <a:rPr>
                <a:solidFill>
                  <a:srgbClr val="CD1D00"/>
                </a:solidFill>
              </a:rPr>
              <a:t>'relu'</a:t>
            </a:r>
            <a:r>
              <a:rPr>
                <a:solidFill>
                  <a:srgbClr val="000000"/>
                </a:solidFill>
              </a:rPr>
              <a:t>))</a:t>
            </a:r>
          </a:p>
          <a:p>
            <a:pPr defTabSz="457200">
              <a:defRPr sz="1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  model.</a:t>
            </a:r>
            <a:r>
              <a:t>add</a:t>
            </a:r>
            <a:r>
              <a:rPr>
                <a:solidFill>
                  <a:srgbClr val="000000"/>
                </a:solidFill>
              </a:rPr>
              <a:t>(</a:t>
            </a:r>
            <a:r>
              <a:t>MaxPooling2D</a:t>
            </a:r>
            <a:r>
              <a:rPr>
                <a:solidFill>
                  <a:srgbClr val="000000"/>
                </a:solidFill>
              </a:rPr>
              <a:t>((</a:t>
            </a:r>
            <a:r>
              <a:rPr>
                <a:solidFill>
                  <a:srgbClr val="BF8F00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,</a:t>
            </a:r>
            <a:r>
              <a:rPr>
                <a:solidFill>
                  <a:srgbClr val="BF8F00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), strides=(</a:t>
            </a:r>
            <a:r>
              <a:rPr>
                <a:solidFill>
                  <a:srgbClr val="BF8F00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,</a:t>
            </a:r>
            <a:r>
              <a:rPr>
                <a:solidFill>
                  <a:srgbClr val="BF8F00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)))</a:t>
            </a:r>
          </a:p>
          <a:p>
            <a:pPr defTabSz="457200"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solidFill>
                <a:srgbClr val="000000"/>
              </a:solidFill>
            </a:endParaRPr>
          </a:p>
          <a:p>
            <a:pPr defTabSz="457200">
              <a:defRPr sz="1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 </a:t>
            </a:r>
          </a:p>
        </p:txBody>
      </p:sp>
      <p:sp>
        <p:nvSpPr>
          <p:cNvPr id="252" name="model.add(ZeroPadding2D((1,1)))…"/>
          <p:cNvSpPr txBox="1"/>
          <p:nvPr/>
        </p:nvSpPr>
        <p:spPr>
          <a:xfrm>
            <a:off x="4456064" y="2290921"/>
            <a:ext cx="4600672" cy="400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1" indent="228600" defTabSz="457200">
              <a:defRPr sz="1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</a:t>
            </a:r>
            <a:r>
              <a:rPr>
                <a:solidFill>
                  <a:srgbClr val="000000"/>
                </a:solidFill>
              </a:rPr>
              <a:t>model.</a:t>
            </a:r>
            <a:r>
              <a:t>add</a:t>
            </a:r>
            <a:r>
              <a:rPr>
                <a:solidFill>
                  <a:srgbClr val="000000"/>
                </a:solidFill>
              </a:rPr>
              <a:t>(</a:t>
            </a:r>
            <a:r>
              <a:t>ZeroPadding2D</a:t>
            </a:r>
            <a:r>
              <a:rPr>
                <a:solidFill>
                  <a:srgbClr val="000000"/>
                </a:solidFill>
              </a:rPr>
              <a:t>((</a:t>
            </a:r>
            <a:r>
              <a:rPr>
                <a:solidFill>
                  <a:srgbClr val="BF8F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,</a:t>
            </a:r>
            <a:r>
              <a:rPr>
                <a:solidFill>
                  <a:srgbClr val="BF8F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)))</a:t>
            </a:r>
          </a:p>
          <a:p>
            <a:pPr defTabSz="457200">
              <a:defRPr sz="1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  model.</a:t>
            </a:r>
            <a:r>
              <a:t>add</a:t>
            </a:r>
            <a:r>
              <a:rPr>
                <a:solidFill>
                  <a:srgbClr val="000000"/>
                </a:solidFill>
              </a:rPr>
              <a:t>(</a:t>
            </a:r>
            <a:r>
              <a:t>Convolution2D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BF8F00"/>
                </a:solidFill>
              </a:rPr>
              <a:t>512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BF8F00"/>
                </a:solidFill>
              </a:rPr>
              <a:t>3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BF8F00"/>
                </a:solidFill>
              </a:rPr>
              <a:t>3</a:t>
            </a:r>
            <a:r>
              <a:rPr>
                <a:solidFill>
                  <a:srgbClr val="000000"/>
                </a:solidFill>
              </a:rPr>
              <a:t>, activation=</a:t>
            </a:r>
            <a:r>
              <a:rPr>
                <a:solidFill>
                  <a:srgbClr val="CD1D00"/>
                </a:solidFill>
              </a:rPr>
              <a:t>'relu'</a:t>
            </a:r>
            <a:r>
              <a:rPr>
                <a:solidFill>
                  <a:srgbClr val="000000"/>
                </a:solidFill>
              </a:rPr>
              <a:t>))</a:t>
            </a:r>
          </a:p>
          <a:p>
            <a:pPr defTabSz="457200">
              <a:defRPr sz="1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  model.</a:t>
            </a:r>
            <a:r>
              <a:t>add</a:t>
            </a:r>
            <a:r>
              <a:rPr>
                <a:solidFill>
                  <a:srgbClr val="000000"/>
                </a:solidFill>
              </a:rPr>
              <a:t>(</a:t>
            </a:r>
            <a:r>
              <a:t>ZeroPadding2D</a:t>
            </a:r>
            <a:r>
              <a:rPr>
                <a:solidFill>
                  <a:srgbClr val="000000"/>
                </a:solidFill>
              </a:rPr>
              <a:t>((</a:t>
            </a:r>
            <a:r>
              <a:rPr>
                <a:solidFill>
                  <a:srgbClr val="BF8F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,</a:t>
            </a:r>
            <a:r>
              <a:rPr>
                <a:solidFill>
                  <a:srgbClr val="BF8F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)))</a:t>
            </a:r>
          </a:p>
          <a:p>
            <a:pPr defTabSz="457200">
              <a:defRPr sz="1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  model.</a:t>
            </a:r>
            <a:r>
              <a:t>add</a:t>
            </a:r>
            <a:r>
              <a:rPr>
                <a:solidFill>
                  <a:srgbClr val="000000"/>
                </a:solidFill>
              </a:rPr>
              <a:t>(</a:t>
            </a:r>
            <a:r>
              <a:t>Convolution2D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BF8F00"/>
                </a:solidFill>
              </a:rPr>
              <a:t>512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BF8F00"/>
                </a:solidFill>
              </a:rPr>
              <a:t>3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BF8F00"/>
                </a:solidFill>
              </a:rPr>
              <a:t>3</a:t>
            </a:r>
            <a:r>
              <a:rPr>
                <a:solidFill>
                  <a:srgbClr val="000000"/>
                </a:solidFill>
              </a:rPr>
              <a:t>, activation=</a:t>
            </a:r>
            <a:r>
              <a:rPr>
                <a:solidFill>
                  <a:srgbClr val="CD1D00"/>
                </a:solidFill>
              </a:rPr>
              <a:t>'relu'</a:t>
            </a:r>
            <a:r>
              <a:rPr>
                <a:solidFill>
                  <a:srgbClr val="000000"/>
                </a:solidFill>
              </a:rPr>
              <a:t>))</a:t>
            </a:r>
          </a:p>
          <a:p>
            <a:pPr defTabSz="457200">
              <a:defRPr sz="1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  model.</a:t>
            </a:r>
            <a:r>
              <a:t>add</a:t>
            </a:r>
            <a:r>
              <a:rPr>
                <a:solidFill>
                  <a:srgbClr val="000000"/>
                </a:solidFill>
              </a:rPr>
              <a:t>(</a:t>
            </a:r>
            <a:r>
              <a:t>ZeroPadding2D</a:t>
            </a:r>
            <a:r>
              <a:rPr>
                <a:solidFill>
                  <a:srgbClr val="000000"/>
                </a:solidFill>
              </a:rPr>
              <a:t>((</a:t>
            </a:r>
            <a:r>
              <a:rPr>
                <a:solidFill>
                  <a:srgbClr val="BF8F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,</a:t>
            </a:r>
            <a:r>
              <a:rPr>
                <a:solidFill>
                  <a:srgbClr val="BF8F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)))</a:t>
            </a:r>
          </a:p>
          <a:p>
            <a:pPr defTabSz="457200">
              <a:defRPr sz="1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  model.</a:t>
            </a:r>
            <a:r>
              <a:t>add</a:t>
            </a:r>
            <a:r>
              <a:rPr>
                <a:solidFill>
                  <a:srgbClr val="000000"/>
                </a:solidFill>
              </a:rPr>
              <a:t>(</a:t>
            </a:r>
            <a:r>
              <a:t>Convolution2D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BF8F00"/>
                </a:solidFill>
              </a:rPr>
              <a:t>512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BF8F00"/>
                </a:solidFill>
              </a:rPr>
              <a:t>3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BF8F00"/>
                </a:solidFill>
              </a:rPr>
              <a:t>3</a:t>
            </a:r>
            <a:r>
              <a:rPr>
                <a:solidFill>
                  <a:srgbClr val="000000"/>
                </a:solidFill>
              </a:rPr>
              <a:t>, activation=</a:t>
            </a:r>
            <a:r>
              <a:rPr>
                <a:solidFill>
                  <a:srgbClr val="CD1D00"/>
                </a:solidFill>
              </a:rPr>
              <a:t>'relu'</a:t>
            </a:r>
            <a:r>
              <a:rPr>
                <a:solidFill>
                  <a:srgbClr val="000000"/>
                </a:solidFill>
              </a:rPr>
              <a:t>))</a:t>
            </a:r>
          </a:p>
          <a:p>
            <a:pPr defTabSz="457200">
              <a:defRPr sz="1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  model.</a:t>
            </a:r>
            <a:r>
              <a:t>add</a:t>
            </a:r>
            <a:r>
              <a:rPr>
                <a:solidFill>
                  <a:srgbClr val="000000"/>
                </a:solidFill>
              </a:rPr>
              <a:t>(</a:t>
            </a:r>
            <a:r>
              <a:t>MaxPooling2D</a:t>
            </a:r>
            <a:r>
              <a:rPr>
                <a:solidFill>
                  <a:srgbClr val="000000"/>
                </a:solidFill>
              </a:rPr>
              <a:t>((</a:t>
            </a:r>
            <a:r>
              <a:rPr>
                <a:solidFill>
                  <a:srgbClr val="BF8F00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,</a:t>
            </a:r>
            <a:r>
              <a:rPr>
                <a:solidFill>
                  <a:srgbClr val="BF8F00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), strides=(</a:t>
            </a:r>
            <a:r>
              <a:rPr>
                <a:solidFill>
                  <a:srgbClr val="BF8F00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,</a:t>
            </a:r>
            <a:r>
              <a:rPr>
                <a:solidFill>
                  <a:srgbClr val="BF8F00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)))</a:t>
            </a:r>
          </a:p>
          <a:p>
            <a:pPr defTabSz="457200"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solidFill>
                <a:srgbClr val="000000"/>
              </a:solidFill>
            </a:endParaRPr>
          </a:p>
          <a:p>
            <a:pPr defTabSz="457200">
              <a:defRPr sz="1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  model.</a:t>
            </a:r>
            <a:r>
              <a:t>add</a:t>
            </a:r>
            <a:r>
              <a:rPr>
                <a:solidFill>
                  <a:srgbClr val="000000"/>
                </a:solidFill>
              </a:rPr>
              <a:t>(</a:t>
            </a:r>
            <a:r>
              <a:t>ZeroPadding2D</a:t>
            </a:r>
            <a:r>
              <a:rPr>
                <a:solidFill>
                  <a:srgbClr val="000000"/>
                </a:solidFill>
              </a:rPr>
              <a:t>((</a:t>
            </a:r>
            <a:r>
              <a:rPr>
                <a:solidFill>
                  <a:srgbClr val="BF8F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,</a:t>
            </a:r>
            <a:r>
              <a:rPr>
                <a:solidFill>
                  <a:srgbClr val="BF8F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)))</a:t>
            </a:r>
          </a:p>
          <a:p>
            <a:pPr defTabSz="457200">
              <a:defRPr sz="1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  model.</a:t>
            </a:r>
            <a:r>
              <a:t>add</a:t>
            </a:r>
            <a:r>
              <a:rPr>
                <a:solidFill>
                  <a:srgbClr val="000000"/>
                </a:solidFill>
              </a:rPr>
              <a:t>(</a:t>
            </a:r>
            <a:r>
              <a:t>Convolution2D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BF8F00"/>
                </a:solidFill>
              </a:rPr>
              <a:t>512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BF8F00"/>
                </a:solidFill>
              </a:rPr>
              <a:t>3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BF8F00"/>
                </a:solidFill>
              </a:rPr>
              <a:t>3</a:t>
            </a:r>
            <a:r>
              <a:rPr>
                <a:solidFill>
                  <a:srgbClr val="000000"/>
                </a:solidFill>
              </a:rPr>
              <a:t>, activation=</a:t>
            </a:r>
            <a:r>
              <a:rPr>
                <a:solidFill>
                  <a:srgbClr val="CD1D00"/>
                </a:solidFill>
              </a:rPr>
              <a:t>'relu'</a:t>
            </a:r>
            <a:r>
              <a:rPr>
                <a:solidFill>
                  <a:srgbClr val="000000"/>
                </a:solidFill>
              </a:rPr>
              <a:t>))</a:t>
            </a:r>
          </a:p>
          <a:p>
            <a:pPr defTabSz="457200">
              <a:defRPr sz="1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  model.</a:t>
            </a:r>
            <a:r>
              <a:t>add</a:t>
            </a:r>
            <a:r>
              <a:rPr>
                <a:solidFill>
                  <a:srgbClr val="000000"/>
                </a:solidFill>
              </a:rPr>
              <a:t>(</a:t>
            </a:r>
            <a:r>
              <a:t>ZeroPadding2D</a:t>
            </a:r>
            <a:r>
              <a:rPr>
                <a:solidFill>
                  <a:srgbClr val="000000"/>
                </a:solidFill>
              </a:rPr>
              <a:t>((</a:t>
            </a:r>
            <a:r>
              <a:rPr>
                <a:solidFill>
                  <a:srgbClr val="BF8F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,</a:t>
            </a:r>
            <a:r>
              <a:rPr>
                <a:solidFill>
                  <a:srgbClr val="BF8F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)))</a:t>
            </a:r>
          </a:p>
          <a:p>
            <a:pPr defTabSz="457200">
              <a:defRPr sz="1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  model.</a:t>
            </a:r>
            <a:r>
              <a:t>add</a:t>
            </a:r>
            <a:r>
              <a:rPr>
                <a:solidFill>
                  <a:srgbClr val="000000"/>
                </a:solidFill>
              </a:rPr>
              <a:t>(</a:t>
            </a:r>
            <a:r>
              <a:t>Convolution2D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BF8F00"/>
                </a:solidFill>
              </a:rPr>
              <a:t>512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BF8F00"/>
                </a:solidFill>
              </a:rPr>
              <a:t>3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BF8F00"/>
                </a:solidFill>
              </a:rPr>
              <a:t>3</a:t>
            </a:r>
            <a:r>
              <a:rPr>
                <a:solidFill>
                  <a:srgbClr val="000000"/>
                </a:solidFill>
              </a:rPr>
              <a:t>, activation=</a:t>
            </a:r>
            <a:r>
              <a:rPr>
                <a:solidFill>
                  <a:srgbClr val="CD1D00"/>
                </a:solidFill>
              </a:rPr>
              <a:t>'relu'</a:t>
            </a:r>
            <a:r>
              <a:rPr>
                <a:solidFill>
                  <a:srgbClr val="000000"/>
                </a:solidFill>
              </a:rPr>
              <a:t>))</a:t>
            </a:r>
          </a:p>
          <a:p>
            <a:pPr defTabSz="457200">
              <a:defRPr sz="1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  model.</a:t>
            </a:r>
            <a:r>
              <a:t>add</a:t>
            </a:r>
            <a:r>
              <a:rPr>
                <a:solidFill>
                  <a:srgbClr val="000000"/>
                </a:solidFill>
              </a:rPr>
              <a:t>(</a:t>
            </a:r>
            <a:r>
              <a:t>ZeroPadding2D</a:t>
            </a:r>
            <a:r>
              <a:rPr>
                <a:solidFill>
                  <a:srgbClr val="000000"/>
                </a:solidFill>
              </a:rPr>
              <a:t>((</a:t>
            </a:r>
            <a:r>
              <a:rPr>
                <a:solidFill>
                  <a:srgbClr val="BF8F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,</a:t>
            </a:r>
            <a:r>
              <a:rPr>
                <a:solidFill>
                  <a:srgbClr val="BF8F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)))</a:t>
            </a:r>
          </a:p>
          <a:p>
            <a:pPr defTabSz="457200">
              <a:defRPr sz="1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  model.</a:t>
            </a:r>
            <a:r>
              <a:t>add</a:t>
            </a:r>
            <a:r>
              <a:rPr>
                <a:solidFill>
                  <a:srgbClr val="000000"/>
                </a:solidFill>
              </a:rPr>
              <a:t>(</a:t>
            </a:r>
            <a:r>
              <a:t>Convolution2D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BF8F00"/>
                </a:solidFill>
              </a:rPr>
              <a:t>512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BF8F00"/>
                </a:solidFill>
              </a:rPr>
              <a:t>3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BF8F00"/>
                </a:solidFill>
              </a:rPr>
              <a:t>3</a:t>
            </a:r>
            <a:r>
              <a:rPr>
                <a:solidFill>
                  <a:srgbClr val="000000"/>
                </a:solidFill>
              </a:rPr>
              <a:t>, activation=</a:t>
            </a:r>
            <a:r>
              <a:rPr>
                <a:solidFill>
                  <a:srgbClr val="CD1D00"/>
                </a:solidFill>
              </a:rPr>
              <a:t>'relu'</a:t>
            </a:r>
            <a:r>
              <a:rPr>
                <a:solidFill>
                  <a:srgbClr val="000000"/>
                </a:solidFill>
              </a:rPr>
              <a:t>))</a:t>
            </a:r>
          </a:p>
          <a:p>
            <a:pPr defTabSz="457200">
              <a:defRPr sz="100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  model.</a:t>
            </a:r>
            <a:r>
              <a:t>add</a:t>
            </a:r>
            <a:r>
              <a:rPr>
                <a:solidFill>
                  <a:srgbClr val="000000"/>
                </a:solidFill>
              </a:rPr>
              <a:t>(</a:t>
            </a:r>
            <a:r>
              <a:t>MaxPooling2D</a:t>
            </a:r>
            <a:r>
              <a:rPr>
                <a:solidFill>
                  <a:srgbClr val="000000"/>
                </a:solidFill>
              </a:rPr>
              <a:t>((</a:t>
            </a:r>
            <a:r>
              <a:rPr>
                <a:solidFill>
                  <a:srgbClr val="BF8F00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,</a:t>
            </a:r>
            <a:r>
              <a:rPr>
                <a:solidFill>
                  <a:srgbClr val="BF8F00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), strides=(</a:t>
            </a:r>
            <a:r>
              <a:rPr>
                <a:solidFill>
                  <a:srgbClr val="BF8F00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,</a:t>
            </a:r>
            <a:r>
              <a:rPr>
                <a:solidFill>
                  <a:srgbClr val="BF8F00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)))</a:t>
            </a:r>
          </a:p>
          <a:p>
            <a:pPr defTabSz="457200"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solidFill>
                <a:srgbClr val="000000"/>
              </a:solidFill>
            </a:endParaRPr>
          </a:p>
          <a:p>
            <a:pPr defTabSz="457200"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model.</a:t>
            </a:r>
            <a:r>
              <a:rPr>
                <a:solidFill>
                  <a:srgbClr val="021994"/>
                </a:solidFill>
              </a:rPr>
              <a:t>add</a:t>
            </a:r>
            <a:r>
              <a:t>(</a:t>
            </a:r>
            <a:r>
              <a:rPr>
                <a:solidFill>
                  <a:srgbClr val="021994"/>
                </a:solidFill>
              </a:rPr>
              <a:t>Flatten</a:t>
            </a:r>
            <a:r>
              <a:t>())</a:t>
            </a:r>
          </a:p>
          <a:p>
            <a:pPr defTabSz="457200"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model.</a:t>
            </a:r>
            <a:r>
              <a:rPr>
                <a:solidFill>
                  <a:srgbClr val="021994"/>
                </a:solidFill>
              </a:rPr>
              <a:t>add</a:t>
            </a:r>
            <a:r>
              <a:t>(</a:t>
            </a:r>
            <a:r>
              <a:rPr>
                <a:solidFill>
                  <a:srgbClr val="021994"/>
                </a:solidFill>
              </a:rPr>
              <a:t>Dense</a:t>
            </a:r>
            <a:r>
              <a:t>(</a:t>
            </a:r>
            <a:r>
              <a:rPr>
                <a:solidFill>
                  <a:srgbClr val="BF8F00"/>
                </a:solidFill>
              </a:rPr>
              <a:t>4096</a:t>
            </a:r>
            <a:r>
              <a:t>, activation=</a:t>
            </a:r>
            <a:r>
              <a:rPr>
                <a:solidFill>
                  <a:srgbClr val="CD1D00"/>
                </a:solidFill>
              </a:rPr>
              <a:t>'relu'</a:t>
            </a:r>
            <a:r>
              <a:t>))</a:t>
            </a:r>
          </a:p>
          <a:p>
            <a:pPr defTabSz="457200"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model.</a:t>
            </a:r>
            <a:r>
              <a:rPr>
                <a:solidFill>
                  <a:srgbClr val="021994"/>
                </a:solidFill>
              </a:rPr>
              <a:t>add</a:t>
            </a:r>
            <a:r>
              <a:t>(</a:t>
            </a:r>
            <a:r>
              <a:rPr>
                <a:solidFill>
                  <a:srgbClr val="021994"/>
                </a:solidFill>
              </a:rPr>
              <a:t>Dropout</a:t>
            </a:r>
            <a:r>
              <a:t>(</a:t>
            </a:r>
            <a:r>
              <a:rPr>
                <a:solidFill>
                  <a:srgbClr val="BF8F00"/>
                </a:solidFill>
              </a:rPr>
              <a:t>0.5</a:t>
            </a:r>
            <a:r>
              <a:t>))</a:t>
            </a:r>
          </a:p>
          <a:p>
            <a:pPr defTabSz="457200"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model.</a:t>
            </a:r>
            <a:r>
              <a:rPr>
                <a:solidFill>
                  <a:srgbClr val="021994"/>
                </a:solidFill>
              </a:rPr>
              <a:t>add</a:t>
            </a:r>
            <a:r>
              <a:t>(</a:t>
            </a:r>
            <a:r>
              <a:rPr>
                <a:solidFill>
                  <a:srgbClr val="021994"/>
                </a:solidFill>
              </a:rPr>
              <a:t>Dense</a:t>
            </a:r>
            <a:r>
              <a:t>(</a:t>
            </a:r>
            <a:r>
              <a:rPr>
                <a:solidFill>
                  <a:srgbClr val="BF8F00"/>
                </a:solidFill>
              </a:rPr>
              <a:t>4096</a:t>
            </a:r>
            <a:r>
              <a:t>, activation=</a:t>
            </a:r>
            <a:r>
              <a:rPr>
                <a:solidFill>
                  <a:srgbClr val="CD1D00"/>
                </a:solidFill>
              </a:rPr>
              <a:t>'relu'</a:t>
            </a:r>
            <a:r>
              <a:t>))</a:t>
            </a:r>
          </a:p>
          <a:p>
            <a:pPr defTabSz="457200"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model.</a:t>
            </a:r>
            <a:r>
              <a:rPr>
                <a:solidFill>
                  <a:srgbClr val="021994"/>
                </a:solidFill>
              </a:rPr>
              <a:t>add</a:t>
            </a:r>
            <a:r>
              <a:t>(</a:t>
            </a:r>
            <a:r>
              <a:rPr>
                <a:solidFill>
                  <a:srgbClr val="021994"/>
                </a:solidFill>
              </a:rPr>
              <a:t>Dropout</a:t>
            </a:r>
            <a:r>
              <a:t>(</a:t>
            </a:r>
            <a:r>
              <a:rPr>
                <a:solidFill>
                  <a:srgbClr val="BF8F00"/>
                </a:solidFill>
              </a:rPr>
              <a:t>0.5</a:t>
            </a:r>
            <a:r>
              <a:t>))</a:t>
            </a:r>
          </a:p>
          <a:p>
            <a:pPr defTabSz="457200"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model.</a:t>
            </a:r>
            <a:r>
              <a:rPr>
                <a:solidFill>
                  <a:srgbClr val="021994"/>
                </a:solidFill>
              </a:rPr>
              <a:t>add</a:t>
            </a:r>
            <a:r>
              <a:t>(</a:t>
            </a:r>
            <a:r>
              <a:rPr>
                <a:solidFill>
                  <a:srgbClr val="021994"/>
                </a:solidFill>
              </a:rPr>
              <a:t>Dense</a:t>
            </a:r>
            <a:r>
              <a:t>(</a:t>
            </a:r>
            <a:r>
              <a:rPr>
                <a:solidFill>
                  <a:srgbClr val="BF8F00"/>
                </a:solidFill>
              </a:rPr>
              <a:t>1000</a:t>
            </a:r>
            <a:r>
              <a:t>, activation=</a:t>
            </a:r>
            <a:r>
              <a:rPr>
                <a:solidFill>
                  <a:srgbClr val="CD1D00"/>
                </a:solidFill>
              </a:rPr>
              <a:t>'softmax'</a:t>
            </a:r>
            <a:r>
              <a:t>))</a:t>
            </a:r>
          </a:p>
          <a:p>
            <a:pPr defTabSz="457200"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defTabSz="457200"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 b="1"/>
              <a:t>if</a:t>
            </a:r>
            <a:r>
              <a:t> weights_path:</a:t>
            </a:r>
          </a:p>
          <a:p>
            <a:pPr defTabSz="457200"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model.</a:t>
            </a:r>
            <a:r>
              <a:rPr>
                <a:solidFill>
                  <a:srgbClr val="021994"/>
                </a:solidFill>
              </a:rPr>
              <a:t>load_weights</a:t>
            </a:r>
            <a:r>
              <a:t>(weights_path)</a:t>
            </a:r>
          </a:p>
          <a:p>
            <a:pPr defTabSz="457200"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defTabSz="457200"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 b="1"/>
              <a:t>return</a:t>
            </a:r>
            <a:r>
              <a:t> model</a:t>
            </a:r>
          </a:p>
        </p:txBody>
      </p:sp>
      <p:sp>
        <p:nvSpPr>
          <p:cNvPr id="253" name="VQA模型"/>
          <p:cNvSpPr txBox="1"/>
          <p:nvPr/>
        </p:nvSpPr>
        <p:spPr>
          <a:xfrm>
            <a:off x="610053" y="714785"/>
            <a:ext cx="2114896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800"/>
            </a:lvl1pPr>
          </a:lstStyle>
          <a:p>
            <a:r>
              <a:t>VQA模型</a:t>
            </a:r>
          </a:p>
        </p:txBody>
      </p:sp>
      <p:sp>
        <p:nvSpPr>
          <p:cNvPr id="254" name="VGG-16的标准构造 (keras)"/>
          <p:cNvSpPr txBox="1"/>
          <p:nvPr/>
        </p:nvSpPr>
        <p:spPr>
          <a:xfrm>
            <a:off x="648153" y="1763936"/>
            <a:ext cx="2738846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VGG-16的标准构造 (keras)</a:t>
            </a:r>
          </a:p>
        </p:txBody>
      </p:sp>
    </p:spTree>
    <p:extLst>
      <p:ext uri="{BB962C8B-B14F-4D97-AF65-F5344CB8AC3E}">
        <p14:creationId xmlns:p14="http://schemas.microsoft.com/office/powerpoint/2010/main" val="209039975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257" name="VQA模型"/>
          <p:cNvSpPr txBox="1"/>
          <p:nvPr/>
        </p:nvSpPr>
        <p:spPr>
          <a:xfrm>
            <a:off x="610053" y="714785"/>
            <a:ext cx="2114896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800"/>
            </a:lvl1pPr>
          </a:lstStyle>
          <a:p>
            <a:r>
              <a:t>VQA模型</a:t>
            </a:r>
          </a:p>
        </p:txBody>
      </p:sp>
      <p:sp>
        <p:nvSpPr>
          <p:cNvPr id="258" name="第二步 处理输入源数据：图片"/>
          <p:cNvSpPr txBox="1"/>
          <p:nvPr/>
        </p:nvSpPr>
        <p:spPr>
          <a:xfrm>
            <a:off x="648153" y="1763936"/>
            <a:ext cx="313309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第二步 处理输入源数据：图片</a:t>
            </a:r>
          </a:p>
        </p:txBody>
      </p:sp>
      <p:pic>
        <p:nvPicPr>
          <p:cNvPr id="259" name="images.jpg" descr="imag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2151" y="2688954"/>
            <a:ext cx="2273301" cy="2273301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CNN"/>
          <p:cNvSpPr txBox="1"/>
          <p:nvPr/>
        </p:nvSpPr>
        <p:spPr>
          <a:xfrm>
            <a:off x="4055307" y="3651389"/>
            <a:ext cx="586791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CNN</a:t>
            </a:r>
          </a:p>
        </p:txBody>
      </p:sp>
      <p:sp>
        <p:nvSpPr>
          <p:cNvPr id="261" name="Line"/>
          <p:cNvSpPr/>
          <p:nvPr/>
        </p:nvSpPr>
        <p:spPr>
          <a:xfrm>
            <a:off x="3312357" y="3825604"/>
            <a:ext cx="586791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62" name="Line"/>
          <p:cNvSpPr/>
          <p:nvPr/>
        </p:nvSpPr>
        <p:spPr>
          <a:xfrm>
            <a:off x="4798257" y="3825604"/>
            <a:ext cx="586791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grpSp>
        <p:nvGrpSpPr>
          <p:cNvPr id="275" name="Group"/>
          <p:cNvGrpSpPr/>
          <p:nvPr/>
        </p:nvGrpSpPr>
        <p:grpSpPr>
          <a:xfrm>
            <a:off x="5905500" y="2653660"/>
            <a:ext cx="252413" cy="2540962"/>
            <a:chOff x="0" y="0"/>
            <a:chExt cx="252412" cy="2540961"/>
          </a:xfrm>
        </p:grpSpPr>
        <p:grpSp>
          <p:nvGrpSpPr>
            <p:cNvPr id="268" name="Group"/>
            <p:cNvGrpSpPr/>
            <p:nvPr/>
          </p:nvGrpSpPr>
          <p:grpSpPr>
            <a:xfrm>
              <a:off x="0" y="0"/>
              <a:ext cx="252413" cy="1270962"/>
              <a:chOff x="0" y="0"/>
              <a:chExt cx="252412" cy="1270961"/>
            </a:xfrm>
          </p:grpSpPr>
          <p:sp>
            <p:nvSpPr>
              <p:cNvPr id="263" name="Rectangle"/>
              <p:cNvSpPr/>
              <p:nvPr/>
            </p:nvSpPr>
            <p:spPr>
              <a:xfrm>
                <a:off x="0" y="0"/>
                <a:ext cx="252413" cy="261938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4" name="Rectangle"/>
              <p:cNvSpPr/>
              <p:nvPr/>
            </p:nvSpPr>
            <p:spPr>
              <a:xfrm>
                <a:off x="0" y="254000"/>
                <a:ext cx="252413" cy="261938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5" name="Rectangle"/>
              <p:cNvSpPr/>
              <p:nvPr/>
            </p:nvSpPr>
            <p:spPr>
              <a:xfrm>
                <a:off x="0" y="787400"/>
                <a:ext cx="252413" cy="261938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6" name="Rectangle"/>
              <p:cNvSpPr/>
              <p:nvPr/>
            </p:nvSpPr>
            <p:spPr>
              <a:xfrm>
                <a:off x="0" y="508000"/>
                <a:ext cx="252413" cy="261938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7" name="Rectangle"/>
              <p:cNvSpPr/>
              <p:nvPr/>
            </p:nvSpPr>
            <p:spPr>
              <a:xfrm>
                <a:off x="0" y="1009023"/>
                <a:ext cx="252413" cy="261939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74" name="Group"/>
            <p:cNvGrpSpPr/>
            <p:nvPr/>
          </p:nvGrpSpPr>
          <p:grpSpPr>
            <a:xfrm>
              <a:off x="0" y="1270000"/>
              <a:ext cx="252413" cy="1270962"/>
              <a:chOff x="0" y="0"/>
              <a:chExt cx="252412" cy="1270961"/>
            </a:xfrm>
          </p:grpSpPr>
          <p:sp>
            <p:nvSpPr>
              <p:cNvPr id="269" name="Rectangle"/>
              <p:cNvSpPr/>
              <p:nvPr/>
            </p:nvSpPr>
            <p:spPr>
              <a:xfrm>
                <a:off x="0" y="0"/>
                <a:ext cx="252413" cy="261938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70" name="Rectangle"/>
              <p:cNvSpPr/>
              <p:nvPr/>
            </p:nvSpPr>
            <p:spPr>
              <a:xfrm>
                <a:off x="0" y="254000"/>
                <a:ext cx="252413" cy="261938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71" name="Rectangle"/>
              <p:cNvSpPr/>
              <p:nvPr/>
            </p:nvSpPr>
            <p:spPr>
              <a:xfrm>
                <a:off x="0" y="787400"/>
                <a:ext cx="252413" cy="261938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72" name="Rectangle"/>
              <p:cNvSpPr/>
              <p:nvPr/>
            </p:nvSpPr>
            <p:spPr>
              <a:xfrm>
                <a:off x="0" y="508000"/>
                <a:ext cx="252413" cy="261938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73" name="Rectangle"/>
              <p:cNvSpPr/>
              <p:nvPr/>
            </p:nvSpPr>
            <p:spPr>
              <a:xfrm>
                <a:off x="0" y="1009023"/>
                <a:ext cx="252413" cy="261939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8638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"/>
          <p:cNvSpPr>
            <a:spLocks noGrp="1"/>
          </p:cNvSpPr>
          <p:nvPr>
            <p:ph type="sldNum" sz="quarter" idx="2"/>
          </p:nvPr>
        </p:nvSpPr>
        <p:spPr>
          <a:xfrm>
            <a:off x="5085080" y="6250366"/>
            <a:ext cx="180339" cy="2754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46" name="Bot的定义"/>
          <p:cNvSpPr/>
          <p:nvPr/>
        </p:nvSpPr>
        <p:spPr>
          <a:xfrm>
            <a:off x="638632" y="621030"/>
            <a:ext cx="1133062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Bot的定义</a:t>
            </a:r>
          </a:p>
        </p:txBody>
      </p:sp>
      <p:sp>
        <p:nvSpPr>
          <p:cNvPr id="47" name="维基百科中的机器人是指主要用于协助编者执行大量自动化、高速或机械式、繁琐的编辑工作的计算机程序或脚本及其所登录的帐户。"/>
          <p:cNvSpPr/>
          <p:nvPr/>
        </p:nvSpPr>
        <p:spPr>
          <a:xfrm>
            <a:off x="2828394" y="2935097"/>
            <a:ext cx="4693710" cy="987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355600">
              <a:defRPr sz="1500">
                <a:solidFill>
                  <a:srgbClr val="454545"/>
                </a:solidFill>
                <a:latin typeface="ArialUnicodeMS"/>
                <a:ea typeface="ArialUnicodeMS"/>
                <a:cs typeface="ArialUnicodeMS"/>
                <a:sym typeface="ArialUnicodeMS"/>
              </a:defRPr>
            </a:pPr>
            <a:r>
              <a:rPr u="sng">
                <a:solidFill>
                  <a:srgbClr val="E4AF0A"/>
                </a:solidFill>
                <a:uFill>
                  <a:solidFill>
                    <a:srgbClr val="E4AF0A"/>
                  </a:solidFill>
                </a:uFill>
                <a:hlinkClick r:id="rId2"/>
              </a:rPr>
              <a:t>维基百科</a:t>
            </a:r>
            <a:r>
              <a:t>中的机器人是指主要用于协助编者执行大量自动化、高速或机械式、繁琐的编辑工作的计算机程序或脚本及其所登录的帐户。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278" name="第二步 处理输入源数据：文字"/>
          <p:cNvSpPr txBox="1"/>
          <p:nvPr/>
        </p:nvSpPr>
        <p:spPr>
          <a:xfrm>
            <a:off x="648153" y="1763936"/>
            <a:ext cx="313309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第二步 处理输入源数据：文字</a:t>
            </a:r>
          </a:p>
        </p:txBody>
      </p:sp>
      <p:sp>
        <p:nvSpPr>
          <p:cNvPr id="279" name="VQA模型"/>
          <p:cNvSpPr txBox="1"/>
          <p:nvPr/>
        </p:nvSpPr>
        <p:spPr>
          <a:xfrm>
            <a:off x="610053" y="714785"/>
            <a:ext cx="2114896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800"/>
            </a:lvl1pPr>
          </a:lstStyle>
          <a:p>
            <a:r>
              <a:t>VQA模型</a:t>
            </a:r>
          </a:p>
        </p:txBody>
      </p:sp>
      <p:sp>
        <p:nvSpPr>
          <p:cNvPr id="280" name="Rule-Based"/>
          <p:cNvSpPr txBox="1"/>
          <p:nvPr/>
        </p:nvSpPr>
        <p:spPr>
          <a:xfrm>
            <a:off x="3986660" y="3038885"/>
            <a:ext cx="1170680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Rule-Based</a:t>
            </a:r>
          </a:p>
        </p:txBody>
      </p:sp>
      <p:sp>
        <p:nvSpPr>
          <p:cNvPr id="281" name="Word Vectors"/>
          <p:cNvSpPr txBox="1"/>
          <p:nvPr/>
        </p:nvSpPr>
        <p:spPr>
          <a:xfrm>
            <a:off x="3916208" y="3851526"/>
            <a:ext cx="1344921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Word Vectors</a:t>
            </a:r>
          </a:p>
        </p:txBody>
      </p:sp>
      <p:sp>
        <p:nvSpPr>
          <p:cNvPr id="282" name="RNN Language Model"/>
          <p:cNvSpPr txBox="1"/>
          <p:nvPr/>
        </p:nvSpPr>
        <p:spPr>
          <a:xfrm>
            <a:off x="3472421" y="4664168"/>
            <a:ext cx="2199158" cy="348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RNN Language Model</a:t>
            </a:r>
          </a:p>
        </p:txBody>
      </p:sp>
      <p:sp>
        <p:nvSpPr>
          <p:cNvPr id="283" name="what are they playing?"/>
          <p:cNvSpPr txBox="1"/>
          <p:nvPr/>
        </p:nvSpPr>
        <p:spPr>
          <a:xfrm>
            <a:off x="439031" y="3998165"/>
            <a:ext cx="2179736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what are they playing?</a:t>
            </a:r>
          </a:p>
        </p:txBody>
      </p:sp>
      <p:sp>
        <p:nvSpPr>
          <p:cNvPr id="284" name="Line"/>
          <p:cNvSpPr/>
          <p:nvPr/>
        </p:nvSpPr>
        <p:spPr>
          <a:xfrm flipV="1">
            <a:off x="2689591" y="3318240"/>
            <a:ext cx="1162683" cy="75086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5" name="Line"/>
          <p:cNvSpPr/>
          <p:nvPr/>
        </p:nvSpPr>
        <p:spPr>
          <a:xfrm>
            <a:off x="2682701" y="4059125"/>
            <a:ext cx="1035683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6" name="Line"/>
          <p:cNvSpPr/>
          <p:nvPr/>
        </p:nvSpPr>
        <p:spPr>
          <a:xfrm>
            <a:off x="2691681" y="4007145"/>
            <a:ext cx="776884" cy="77688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7" name="Line"/>
          <p:cNvSpPr/>
          <p:nvPr/>
        </p:nvSpPr>
        <p:spPr>
          <a:xfrm>
            <a:off x="5291726" y="3213100"/>
            <a:ext cx="605571" cy="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8" name="Line"/>
          <p:cNvSpPr/>
          <p:nvPr/>
        </p:nvSpPr>
        <p:spPr>
          <a:xfrm>
            <a:off x="5458954" y="4025741"/>
            <a:ext cx="605570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9" name="Line"/>
          <p:cNvSpPr/>
          <p:nvPr/>
        </p:nvSpPr>
        <p:spPr>
          <a:xfrm>
            <a:off x="5710826" y="4838382"/>
            <a:ext cx="605571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614551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292" name="VQA模型"/>
          <p:cNvSpPr txBox="1"/>
          <p:nvPr/>
        </p:nvSpPr>
        <p:spPr>
          <a:xfrm>
            <a:off x="610053" y="714785"/>
            <a:ext cx="2114896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800"/>
            </a:lvl1pPr>
          </a:lstStyle>
          <a:p>
            <a:r>
              <a:t>VQA模型</a:t>
            </a:r>
          </a:p>
        </p:txBody>
      </p:sp>
      <p:sp>
        <p:nvSpPr>
          <p:cNvPr id="293" name="第三部 选取VQA模型-MLP"/>
          <p:cNvSpPr txBox="1"/>
          <p:nvPr/>
        </p:nvSpPr>
        <p:spPr>
          <a:xfrm>
            <a:off x="648153" y="1763936"/>
            <a:ext cx="2802916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第三部 选取VQA模型-MLP</a:t>
            </a:r>
          </a:p>
        </p:txBody>
      </p:sp>
      <p:pic>
        <p:nvPicPr>
          <p:cNvPr id="294" name="Pasted Graphic.tiff.tiff" descr="Pasted Graphic.tiff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1637" y="2343885"/>
            <a:ext cx="7100726" cy="322591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3810962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297" name="VQA模型"/>
          <p:cNvSpPr txBox="1"/>
          <p:nvPr/>
        </p:nvSpPr>
        <p:spPr>
          <a:xfrm>
            <a:off x="610053" y="714785"/>
            <a:ext cx="2114896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800"/>
            </a:lvl1pPr>
          </a:lstStyle>
          <a:p>
            <a:r>
              <a:t>VQA模型</a:t>
            </a:r>
          </a:p>
        </p:txBody>
      </p:sp>
      <p:pic>
        <p:nvPicPr>
          <p:cNvPr id="298" name="Pasted Graphic.tiff.tiff" descr="Pasted Graphic.tiff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4311" y="2304871"/>
            <a:ext cx="5442097" cy="3790495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第三部 选取VQA模型-LSTM"/>
          <p:cNvSpPr txBox="1"/>
          <p:nvPr/>
        </p:nvSpPr>
        <p:spPr>
          <a:xfrm>
            <a:off x="648153" y="1763936"/>
            <a:ext cx="294255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第三部 选取VQA模型-LSTM</a:t>
            </a:r>
          </a:p>
        </p:txBody>
      </p:sp>
    </p:spTree>
    <p:extLst>
      <p:ext uri="{BB962C8B-B14F-4D97-AF65-F5344CB8AC3E}">
        <p14:creationId xmlns:p14="http://schemas.microsoft.com/office/powerpoint/2010/main" val="154449980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302" name="VQA模型"/>
          <p:cNvSpPr txBox="1"/>
          <p:nvPr/>
        </p:nvSpPr>
        <p:spPr>
          <a:xfrm>
            <a:off x="610053" y="714785"/>
            <a:ext cx="2114896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800"/>
            </a:lvl1pPr>
          </a:lstStyle>
          <a:p>
            <a:r>
              <a:t>VQA模型</a:t>
            </a:r>
          </a:p>
        </p:txBody>
      </p:sp>
    </p:spTree>
    <p:extLst>
      <p:ext uri="{BB962C8B-B14F-4D97-AF65-F5344CB8AC3E}">
        <p14:creationId xmlns:p14="http://schemas.microsoft.com/office/powerpoint/2010/main" val="2891972481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305" name="VQA实战"/>
          <p:cNvSpPr txBox="1"/>
          <p:nvPr/>
        </p:nvSpPr>
        <p:spPr>
          <a:xfrm>
            <a:off x="610053" y="714785"/>
            <a:ext cx="2114896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800"/>
            </a:lvl1pPr>
          </a:lstStyle>
          <a:p>
            <a:r>
              <a:t>VQA实战</a:t>
            </a:r>
          </a:p>
        </p:txBody>
      </p:sp>
      <p:sp>
        <p:nvSpPr>
          <p:cNvPr id="306" name="【代码见相应iPythonNotebook】"/>
          <p:cNvSpPr txBox="1"/>
          <p:nvPr/>
        </p:nvSpPr>
        <p:spPr>
          <a:xfrm>
            <a:off x="2913367" y="3224529"/>
            <a:ext cx="3317266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【代码见相应iPythonNotebook】</a:t>
            </a:r>
          </a:p>
        </p:txBody>
      </p:sp>
    </p:spTree>
    <p:extLst>
      <p:ext uri="{BB962C8B-B14F-4D97-AF65-F5344CB8AC3E}">
        <p14:creationId xmlns:p14="http://schemas.microsoft.com/office/powerpoint/2010/main" val="96698048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309" name="https://github.com/VT-vision-lab"/>
          <p:cNvSpPr txBox="1"/>
          <p:nvPr/>
        </p:nvSpPr>
        <p:spPr>
          <a:xfrm>
            <a:off x="2520758" y="2391185"/>
            <a:ext cx="3169033" cy="615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hlinkClick r:id="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hlinkClick r:id="rId2"/>
              </a:rPr>
              <a:t>https://github.com/VT-vision-lab</a:t>
            </a:r>
          </a:p>
        </p:txBody>
      </p:sp>
      <p:sp>
        <p:nvSpPr>
          <p:cNvPr id="310" name="VQA一些开源代码参考"/>
          <p:cNvSpPr txBox="1"/>
          <p:nvPr/>
        </p:nvSpPr>
        <p:spPr>
          <a:xfrm>
            <a:off x="610053" y="714785"/>
            <a:ext cx="5010496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800"/>
            </a:lvl1pPr>
          </a:lstStyle>
          <a:p>
            <a:r>
              <a:t>VQA一些开源代码参考</a:t>
            </a:r>
          </a:p>
        </p:txBody>
      </p:sp>
      <p:sp>
        <p:nvSpPr>
          <p:cNvPr id="311" name="https://github.com/iamaaditya/VQA_Demo"/>
          <p:cNvSpPr txBox="1"/>
          <p:nvPr/>
        </p:nvSpPr>
        <p:spPr>
          <a:xfrm>
            <a:off x="2507289" y="3216685"/>
            <a:ext cx="4129421" cy="615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hlinkClick r:id="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hlinkClick r:id="rId3"/>
              </a:rPr>
              <a:t>https://github.com/iamaaditya/VQA_Demo</a:t>
            </a:r>
          </a:p>
        </p:txBody>
      </p:sp>
      <p:sp>
        <p:nvSpPr>
          <p:cNvPr id="312" name="https://github.com/abhshkdz/neural-vqa"/>
          <p:cNvSpPr txBox="1"/>
          <p:nvPr/>
        </p:nvSpPr>
        <p:spPr>
          <a:xfrm>
            <a:off x="2523208" y="2797585"/>
            <a:ext cx="3799134" cy="615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hlinkClick r:id="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hlinkClick r:id="rId4"/>
              </a:rPr>
              <a:t>https://github.com/abhshkdz/neural-vqa</a:t>
            </a:r>
          </a:p>
        </p:txBody>
      </p:sp>
    </p:spTree>
    <p:extLst>
      <p:ext uri="{BB962C8B-B14F-4D97-AF65-F5344CB8AC3E}">
        <p14:creationId xmlns:p14="http://schemas.microsoft.com/office/powerpoint/2010/main" val="37017640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315" name="VQA进阶发展"/>
          <p:cNvSpPr txBox="1"/>
          <p:nvPr/>
        </p:nvSpPr>
        <p:spPr>
          <a:xfrm>
            <a:off x="610053" y="714785"/>
            <a:ext cx="3080096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800"/>
            </a:lvl1pPr>
          </a:lstStyle>
          <a:p>
            <a:r>
              <a:t>VQA进阶发展</a:t>
            </a:r>
          </a:p>
        </p:txBody>
      </p:sp>
      <p:sp>
        <p:nvSpPr>
          <p:cNvPr id="316" name="Lu, J., Yang, J., Batra, D. and Parikh, D., 2016. Hierarchical question-image co-attention for visual question answering. In Advances In Neural Information Processing Systems (pp. 289-297).…"/>
          <p:cNvSpPr txBox="1"/>
          <p:nvPr/>
        </p:nvSpPr>
        <p:spPr>
          <a:xfrm>
            <a:off x="665495" y="2398007"/>
            <a:ext cx="7292310" cy="848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3000"/>
              </a:lnSpc>
              <a:defRPr sz="1300">
                <a:solidFill>
                  <a:srgbClr val="222222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Lu, J., Yang, J., Batra, D. and Parikh, D., 2016. Hierarchical question-image co-attention for visual question answering. In </a:t>
            </a:r>
            <a:r>
              <a:rPr i="1"/>
              <a:t>Advances In Neural Information Processing Systems</a:t>
            </a:r>
            <a:r>
              <a:t> (pp. 289-297).</a:t>
            </a:r>
          </a:p>
          <a:p>
            <a:pPr defTabSz="457200">
              <a:lnSpc>
                <a:spcPts val="3000"/>
              </a:lnSpc>
              <a:defRPr sz="1300">
                <a:solidFill>
                  <a:srgbClr val="222222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u="sng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hlinkClick r:id="rId2"/>
              </a:rPr>
              <a:t>https://arxiv.org/abs/1606.00061</a:t>
            </a:r>
          </a:p>
        </p:txBody>
      </p:sp>
      <p:sp>
        <p:nvSpPr>
          <p:cNvPr id="317" name="Sutskever, I., Vinyals, O. and Le, Q.V., 2014. Sequence to sequence learning with neural networks. In Advances in neural information processing systems (pp. 3104-3112).…"/>
          <p:cNvSpPr txBox="1"/>
          <p:nvPr/>
        </p:nvSpPr>
        <p:spPr>
          <a:xfrm>
            <a:off x="601384" y="4164727"/>
            <a:ext cx="7420532" cy="657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3000"/>
              </a:lnSpc>
              <a:defRPr sz="1300">
                <a:solidFill>
                  <a:srgbClr val="222222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Sutskever, I., Vinyals, O. and Le, Q.V., 2014. Sequence to sequence learning with neural networks. In </a:t>
            </a:r>
            <a:r>
              <a:rPr i="1"/>
              <a:t>Advances in neural information processing systems</a:t>
            </a:r>
            <a:r>
              <a:t> (pp. 3104-3112).</a:t>
            </a:r>
          </a:p>
          <a:p>
            <a:pPr defTabSz="457200">
              <a:lnSpc>
                <a:spcPts val="3000"/>
              </a:lnSpc>
              <a:defRPr sz="1300">
                <a:solidFill>
                  <a:srgbClr val="222222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u="sng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hlinkClick r:id="rId3"/>
              </a:rPr>
              <a:t>https://arxiv.org/abs/1409.3215</a:t>
            </a:r>
          </a:p>
        </p:txBody>
      </p:sp>
      <p:sp>
        <p:nvSpPr>
          <p:cNvPr id="318" name="带上注意力的模型"/>
          <p:cNvSpPr txBox="1"/>
          <p:nvPr/>
        </p:nvSpPr>
        <p:spPr>
          <a:xfrm>
            <a:off x="673553" y="1832733"/>
            <a:ext cx="19329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带上注意力的模型</a:t>
            </a:r>
          </a:p>
        </p:txBody>
      </p:sp>
      <p:sp>
        <p:nvSpPr>
          <p:cNvPr id="319" name="『真正』的VQA（参考）"/>
          <p:cNvSpPr txBox="1"/>
          <p:nvPr/>
        </p:nvSpPr>
        <p:spPr>
          <a:xfrm>
            <a:off x="673553" y="3621134"/>
            <a:ext cx="265680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『真正』的VQA（参考）</a:t>
            </a:r>
          </a:p>
        </p:txBody>
      </p:sp>
    </p:spTree>
    <p:extLst>
      <p:ext uri="{BB962C8B-B14F-4D97-AF65-F5344CB8AC3E}">
        <p14:creationId xmlns:p14="http://schemas.microsoft.com/office/powerpoint/2010/main" val="2250006361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153" name="感谢大家！…"/>
          <p:cNvSpPr/>
          <p:nvPr/>
        </p:nvSpPr>
        <p:spPr>
          <a:xfrm>
            <a:off x="1908175" y="2565400"/>
            <a:ext cx="5759450" cy="2210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spcBef>
                <a:spcPts val="2600"/>
              </a:spcBef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</a:t>
            </a:r>
            <a:r>
              <a:rPr>
                <a:latin typeface="华文行楷"/>
                <a:ea typeface="华文行楷"/>
                <a:cs typeface="华文行楷"/>
                <a:sym typeface="华文行楷"/>
              </a:rPr>
              <a:t>感谢大家！</a:t>
            </a:r>
          </a:p>
          <a:p>
            <a:pPr>
              <a:spcBef>
                <a:spcPts val="1000"/>
              </a:spcBef>
              <a:defRPr sz="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>
              <a:latin typeface="华文行楷"/>
              <a:ea typeface="华文行楷"/>
              <a:cs typeface="华文行楷"/>
              <a:sym typeface="华文行楷"/>
            </a:endParaRPr>
          </a:p>
          <a:p>
            <a:pPr>
              <a:spcBef>
                <a:spcPts val="2600"/>
              </a:spcBef>
              <a:defRPr sz="4400">
                <a:latin typeface="华文行楷"/>
                <a:ea typeface="华文行楷"/>
                <a:cs typeface="华文行楷"/>
                <a:sym typeface="华文行楷"/>
              </a:defRPr>
            </a:pPr>
            <a:r>
              <a:t>恳请大家批评指正！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xfrm>
            <a:off x="5085080" y="6250366"/>
            <a:ext cx="180339" cy="2754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50" name="ChatBot的玩法：Retrieval-based"/>
          <p:cNvSpPr/>
          <p:nvPr/>
        </p:nvSpPr>
        <p:spPr>
          <a:xfrm>
            <a:off x="589206" y="640080"/>
            <a:ext cx="3445517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ChatBot的玩法：Retrieval-based</a:t>
            </a:r>
          </a:p>
        </p:txBody>
      </p:sp>
      <p:pic>
        <p:nvPicPr>
          <p:cNvPr id="51" name="Pasted Graphic.tiff" descr="Pasted Graphic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4700" y="1663700"/>
            <a:ext cx="5054600" cy="3530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"/>
          <p:cNvSpPr>
            <a:spLocks noGrp="1"/>
          </p:cNvSpPr>
          <p:nvPr>
            <p:ph type="sldNum" sz="quarter" idx="2"/>
          </p:nvPr>
        </p:nvSpPr>
        <p:spPr>
          <a:xfrm>
            <a:off x="5085080" y="6250366"/>
            <a:ext cx="180339" cy="2754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54" name="How are you?…"/>
          <p:cNvSpPr/>
          <p:nvPr/>
        </p:nvSpPr>
        <p:spPr>
          <a:xfrm>
            <a:off x="1971142" y="2979370"/>
            <a:ext cx="1421282" cy="899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355600">
              <a:defRPr sz="14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How are you?</a:t>
            </a:r>
          </a:p>
          <a:p>
            <a:pPr defTabSz="355600">
              <a:defRPr sz="14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defTabSz="355600">
              <a:defRPr sz="14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defTabSz="355600">
              <a:defRPr sz="14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How do you do?</a:t>
            </a:r>
          </a:p>
        </p:txBody>
      </p:sp>
      <p:sp>
        <p:nvSpPr>
          <p:cNvPr id="55" name="Intent"/>
          <p:cNvSpPr/>
          <p:nvPr/>
        </p:nvSpPr>
        <p:spPr>
          <a:xfrm>
            <a:off x="5021506" y="3243581"/>
            <a:ext cx="676086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Intent</a:t>
            </a:r>
          </a:p>
        </p:txBody>
      </p:sp>
      <p:sp>
        <p:nvSpPr>
          <p:cNvPr id="56" name="Line"/>
          <p:cNvSpPr/>
          <p:nvPr/>
        </p:nvSpPr>
        <p:spPr>
          <a:xfrm>
            <a:off x="3340761" y="3146955"/>
            <a:ext cx="1419425" cy="22041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" name="Line"/>
          <p:cNvSpPr/>
          <p:nvPr/>
        </p:nvSpPr>
        <p:spPr>
          <a:xfrm flipV="1">
            <a:off x="3398314" y="3542038"/>
            <a:ext cx="1452150" cy="21761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8" name="ChatBot的玩法：Retrieval-based"/>
          <p:cNvSpPr/>
          <p:nvPr/>
        </p:nvSpPr>
        <p:spPr>
          <a:xfrm>
            <a:off x="589206" y="640080"/>
            <a:ext cx="3445517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ChatBot的玩法：Retrieval-based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"/>
          <p:cNvSpPr>
            <a:spLocks noGrp="1"/>
          </p:cNvSpPr>
          <p:nvPr>
            <p:ph type="sldNum" sz="quarter" idx="2"/>
          </p:nvPr>
        </p:nvSpPr>
        <p:spPr>
          <a:xfrm>
            <a:off x="5085080" y="6250366"/>
            <a:ext cx="180339" cy="2754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61" name="ChatBot的玩法：Generative"/>
          <p:cNvSpPr/>
          <p:nvPr/>
        </p:nvSpPr>
        <p:spPr>
          <a:xfrm>
            <a:off x="589206" y="640080"/>
            <a:ext cx="2962755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ChatBot的玩法：Generative</a:t>
            </a:r>
          </a:p>
        </p:txBody>
      </p:sp>
      <p:pic>
        <p:nvPicPr>
          <p:cNvPr id="62" name="Pasted Graphic 1.tiff" descr="Pasted Graphic 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3844" y="2546348"/>
            <a:ext cx="7529651" cy="2159002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Text"/>
          <p:cNvSpPr/>
          <p:nvPr/>
        </p:nvSpPr>
        <p:spPr>
          <a:xfrm>
            <a:off x="823844" y="2152650"/>
            <a:ext cx="127001" cy="44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355600">
              <a:defRPr sz="12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xfrm>
            <a:off x="5085080" y="6250366"/>
            <a:ext cx="180339" cy="2754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66" name="ChatBot的玩法：Generative"/>
          <p:cNvSpPr/>
          <p:nvPr/>
        </p:nvSpPr>
        <p:spPr>
          <a:xfrm>
            <a:off x="589206" y="640080"/>
            <a:ext cx="2962755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ChatBot的玩法：Generative</a:t>
            </a:r>
          </a:p>
        </p:txBody>
      </p:sp>
      <p:pic>
        <p:nvPicPr>
          <p:cNvPr id="67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2930" y="2406685"/>
            <a:ext cx="7958140" cy="20446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"/>
          <p:cNvSpPr>
            <a:spLocks noGrp="1"/>
          </p:cNvSpPr>
          <p:nvPr>
            <p:ph type="sldNum" sz="quarter" idx="2"/>
          </p:nvPr>
        </p:nvSpPr>
        <p:spPr>
          <a:xfrm>
            <a:off x="5085080" y="6250366"/>
            <a:ext cx="180339" cy="2754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70" name="ChatBot的玩法：知识框架"/>
          <p:cNvSpPr/>
          <p:nvPr/>
        </p:nvSpPr>
        <p:spPr>
          <a:xfrm>
            <a:off x="589206" y="640080"/>
            <a:ext cx="2758935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ChatBot的玩法：知识框架</a:t>
            </a:r>
          </a:p>
        </p:txBody>
      </p:sp>
      <p:pic>
        <p:nvPicPr>
          <p:cNvPr id="71" name="Pasted Graphic.tiff" descr="Pasted Graphic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1585" y="1379375"/>
            <a:ext cx="5034170" cy="47085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"/>
          <p:cNvSpPr>
            <a:spLocks noGrp="1"/>
          </p:cNvSpPr>
          <p:nvPr>
            <p:ph type="sldNum" sz="quarter" idx="2"/>
          </p:nvPr>
        </p:nvSpPr>
        <p:spPr>
          <a:xfrm>
            <a:off x="5085080" y="6250366"/>
            <a:ext cx="180339" cy="2754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74" name="ChatBot的玩法：LONG VS. SHORT"/>
          <p:cNvSpPr/>
          <p:nvPr/>
        </p:nvSpPr>
        <p:spPr>
          <a:xfrm>
            <a:off x="589206" y="640080"/>
            <a:ext cx="3783952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ChatBot的玩法：LONG VS. SHORT</a:t>
            </a:r>
          </a:p>
        </p:txBody>
      </p:sp>
      <p:sp>
        <p:nvSpPr>
          <p:cNvPr id="75" name="Short:  Y / N…"/>
          <p:cNvSpPr/>
          <p:nvPr/>
        </p:nvSpPr>
        <p:spPr>
          <a:xfrm>
            <a:off x="3402045" y="2945131"/>
            <a:ext cx="2339910" cy="967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Short:  Y / N</a:t>
            </a:r>
          </a:p>
          <a:p>
            <a:endParaRPr/>
          </a:p>
          <a:p>
            <a:r>
              <a:t>Long: 穿山甲说了啥？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_Profile">
  <a:themeElements>
    <a:clrScheme name="3_Profi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3B2C1"/>
      </a:accent1>
      <a:accent2>
        <a:srgbClr val="CC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3_Profil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3_Profi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_Profile">
  <a:themeElements>
    <a:clrScheme name="3_Profi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3B2C1"/>
      </a:accent1>
      <a:accent2>
        <a:srgbClr val="CC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3_Profil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3_Profi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1462</Words>
  <Application>Microsoft Macintosh PowerPoint</Application>
  <PresentationFormat>On-screen Show (4:3)</PresentationFormat>
  <Paragraphs>245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ArialUnicodeMS</vt:lpstr>
      <vt:lpstr>PingFang SC Regular</vt:lpstr>
      <vt:lpstr>华文行楷</vt:lpstr>
      <vt:lpstr>华文新魏</vt:lpstr>
      <vt:lpstr>Arial</vt:lpstr>
      <vt:lpstr>Courier New</vt:lpstr>
      <vt:lpstr>Helvetica</vt:lpstr>
      <vt:lpstr>Helvetica Neue</vt:lpstr>
      <vt:lpstr>Lucida Grande</vt:lpstr>
      <vt:lpstr>Times New Roman</vt:lpstr>
      <vt:lpstr>Verdana</vt:lpstr>
      <vt:lpstr>Wingdings</vt:lpstr>
      <vt:lpstr>3_Profile</vt:lpstr>
      <vt:lpstr>深度学习项目班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</dc:title>
  <cp:lastModifiedBy>jiahao sun</cp:lastModifiedBy>
  <cp:revision>8</cp:revision>
  <dcterms:modified xsi:type="dcterms:W3CDTF">2018-04-22T09:29:52Z</dcterms:modified>
</cp:coreProperties>
</file>