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tags/tag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2.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theme/themeOverride2.xml" ContentType="application/vnd.openxmlformats-officedocument.themeOverride+xml"/>
  <Override PartName="/ppt/notesSlides/notesSlide5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54"/>
  </p:notesMasterIdLst>
  <p:handoutMasterIdLst>
    <p:handoutMasterId r:id="rId55"/>
  </p:handoutMasterIdLst>
  <p:sldIdLst>
    <p:sldId id="256" r:id="rId2"/>
    <p:sldId id="2012" r:id="rId3"/>
    <p:sldId id="2007" r:id="rId4"/>
    <p:sldId id="2011" r:id="rId5"/>
    <p:sldId id="2008" r:id="rId6"/>
    <p:sldId id="2009" r:id="rId7"/>
    <p:sldId id="2010" r:id="rId8"/>
    <p:sldId id="1707" r:id="rId9"/>
    <p:sldId id="1831" r:id="rId10"/>
    <p:sldId id="1856" r:id="rId11"/>
    <p:sldId id="1946" r:id="rId12"/>
    <p:sldId id="1916" r:id="rId13"/>
    <p:sldId id="1917" r:id="rId14"/>
    <p:sldId id="1947" r:id="rId15"/>
    <p:sldId id="1918" r:id="rId16"/>
    <p:sldId id="1919" r:id="rId17"/>
    <p:sldId id="1984" r:id="rId18"/>
    <p:sldId id="1985" r:id="rId19"/>
    <p:sldId id="1948" r:id="rId20"/>
    <p:sldId id="1949" r:id="rId21"/>
    <p:sldId id="1989" r:id="rId22"/>
    <p:sldId id="1986" r:id="rId23"/>
    <p:sldId id="1987" r:id="rId24"/>
    <p:sldId id="1988" r:id="rId25"/>
    <p:sldId id="1990" r:id="rId26"/>
    <p:sldId id="1950" r:id="rId27"/>
    <p:sldId id="1951" r:id="rId28"/>
    <p:sldId id="1992" r:id="rId29"/>
    <p:sldId id="1991" r:id="rId30"/>
    <p:sldId id="1993" r:id="rId31"/>
    <p:sldId id="1994" r:id="rId32"/>
    <p:sldId id="1953" r:id="rId33"/>
    <p:sldId id="1954" r:id="rId34"/>
    <p:sldId id="1955" r:id="rId35"/>
    <p:sldId id="1995" r:id="rId36"/>
    <p:sldId id="1996" r:id="rId37"/>
    <p:sldId id="1997" r:id="rId38"/>
    <p:sldId id="1998" r:id="rId39"/>
    <p:sldId id="1999" r:id="rId40"/>
    <p:sldId id="1960" r:id="rId41"/>
    <p:sldId id="2000" r:id="rId42"/>
    <p:sldId id="2002" r:id="rId43"/>
    <p:sldId id="2003" r:id="rId44"/>
    <p:sldId id="1961" r:id="rId45"/>
    <p:sldId id="2005" r:id="rId46"/>
    <p:sldId id="2004" r:id="rId47"/>
    <p:sldId id="1962" r:id="rId48"/>
    <p:sldId id="1963" r:id="rId49"/>
    <p:sldId id="1964" r:id="rId50"/>
    <p:sldId id="1965" r:id="rId51"/>
    <p:sldId id="1966" r:id="rId52"/>
    <p:sldId id="261" r:id="rId5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ai Chunhua" initials="BC" lastIdx="1" clrIdx="0">
    <p:extLst>
      <p:ext uri="{19B8F6BF-5375-455C-9EA6-DF929625EA0E}">
        <p15:presenceInfo xmlns:p15="http://schemas.microsoft.com/office/powerpoint/2012/main" userId="9e87ab04e170281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8F1FE"/>
    <a:srgbClr val="AFD4FD"/>
    <a:srgbClr val="0099FF"/>
    <a:srgbClr val="1DA5A1"/>
    <a:srgbClr val="FCB53C"/>
    <a:srgbClr val="EAC38B"/>
    <a:srgbClr val="44546A"/>
    <a:srgbClr val="A8CACC"/>
    <a:srgbClr val="45A09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中度样式 4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112" d="100"/>
          <a:sy n="112" d="100"/>
        </p:scale>
        <p:origin x="546" y="114"/>
      </p:cViewPr>
      <p:guideLst/>
    </p:cSldViewPr>
  </p:slideViewPr>
  <p:notesTextViewPr>
    <p:cViewPr>
      <p:scale>
        <a:sx n="1" d="1"/>
        <a:sy n="1" d="1"/>
      </p:scale>
      <p:origin x="0" y="0"/>
    </p:cViewPr>
  </p:notesTextViewPr>
  <p:sorterViewPr>
    <p:cViewPr>
      <p:scale>
        <a:sx n="125" d="100"/>
        <a:sy n="125"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commentAuthors" Target="commentAuthor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t>2021/3/7</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t>‹#›</a:t>
            </a:fld>
            <a:endParaRPr lang="zh-CN" altLang="en-US"/>
          </a:p>
        </p:txBody>
      </p:sp>
    </p:spTree>
    <p:extLst>
      <p:ext uri="{BB962C8B-B14F-4D97-AF65-F5344CB8AC3E}">
        <p14:creationId xmlns:p14="http://schemas.microsoft.com/office/powerpoint/2010/main" val="347192863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543DE76-AB28-4417-8D9D-28409C43EEBE}" type="datetimeFigureOut">
              <a:rPr lang="zh-CN" altLang="en-US" smtClean="0"/>
              <a:t>2021/3/7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C557799-C120-4320-A1EE-38D8F89076F9}" type="slidenum">
              <a:rPr lang="zh-CN" altLang="en-US" smtClean="0"/>
              <a:t>‹#›</a:t>
            </a:fld>
            <a:endParaRPr lang="zh-CN" altLang="en-US"/>
          </a:p>
        </p:txBody>
      </p:sp>
    </p:spTree>
    <p:extLst>
      <p:ext uri="{BB962C8B-B14F-4D97-AF65-F5344CB8AC3E}">
        <p14:creationId xmlns:p14="http://schemas.microsoft.com/office/powerpoint/2010/main" val="1075856260"/>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6C557799-C120-4320-A1EE-38D8F89076F9}" type="slidenum">
              <a:rPr lang="zh-CN" altLang="en-US" smtClean="0"/>
              <a:t>1</a:t>
            </a:fld>
            <a:endParaRPr lang="zh-CN" altLang="en-US"/>
          </a:p>
        </p:txBody>
      </p:sp>
    </p:spTree>
    <p:extLst>
      <p:ext uri="{BB962C8B-B14F-4D97-AF65-F5344CB8AC3E}">
        <p14:creationId xmlns:p14="http://schemas.microsoft.com/office/powerpoint/2010/main" val="28047466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6C557799-C120-4320-A1EE-38D8F89076F9}" type="slidenum">
              <a:rPr lang="zh-CN" altLang="en-US" smtClean="0"/>
              <a:t>10</a:t>
            </a:fld>
            <a:endParaRPr lang="zh-CN" altLang="en-US"/>
          </a:p>
        </p:txBody>
      </p:sp>
    </p:spTree>
    <p:extLst>
      <p:ext uri="{BB962C8B-B14F-4D97-AF65-F5344CB8AC3E}">
        <p14:creationId xmlns:p14="http://schemas.microsoft.com/office/powerpoint/2010/main" val="11905829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6C557799-C120-4320-A1EE-38D8F89076F9}" type="slidenum">
              <a:rPr lang="zh-CN" altLang="en-US" smtClean="0"/>
              <a:t>11</a:t>
            </a:fld>
            <a:endParaRPr lang="zh-CN" altLang="en-US"/>
          </a:p>
        </p:txBody>
      </p:sp>
    </p:spTree>
    <p:extLst>
      <p:ext uri="{BB962C8B-B14F-4D97-AF65-F5344CB8AC3E}">
        <p14:creationId xmlns:p14="http://schemas.microsoft.com/office/powerpoint/2010/main" val="38449015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6C557799-C120-4320-A1EE-38D8F89076F9}" type="slidenum">
              <a:rPr lang="zh-CN" altLang="en-US" smtClean="0"/>
              <a:t>12</a:t>
            </a:fld>
            <a:endParaRPr lang="zh-CN" altLang="en-US"/>
          </a:p>
        </p:txBody>
      </p:sp>
    </p:spTree>
    <p:extLst>
      <p:ext uri="{BB962C8B-B14F-4D97-AF65-F5344CB8AC3E}">
        <p14:creationId xmlns:p14="http://schemas.microsoft.com/office/powerpoint/2010/main" val="29191778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6C557799-C120-4320-A1EE-38D8F89076F9}" type="slidenum">
              <a:rPr lang="zh-CN" altLang="en-US" smtClean="0"/>
              <a:t>13</a:t>
            </a:fld>
            <a:endParaRPr lang="zh-CN" altLang="en-US"/>
          </a:p>
        </p:txBody>
      </p:sp>
    </p:spTree>
    <p:extLst>
      <p:ext uri="{BB962C8B-B14F-4D97-AF65-F5344CB8AC3E}">
        <p14:creationId xmlns:p14="http://schemas.microsoft.com/office/powerpoint/2010/main" val="39396888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6C557799-C120-4320-A1EE-38D8F89076F9}" type="slidenum">
              <a:rPr lang="zh-CN" altLang="en-US" smtClean="0"/>
              <a:t>14</a:t>
            </a:fld>
            <a:endParaRPr lang="zh-CN" altLang="en-US"/>
          </a:p>
        </p:txBody>
      </p:sp>
    </p:spTree>
    <p:extLst>
      <p:ext uri="{BB962C8B-B14F-4D97-AF65-F5344CB8AC3E}">
        <p14:creationId xmlns:p14="http://schemas.microsoft.com/office/powerpoint/2010/main" val="5660354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6C557799-C120-4320-A1EE-38D8F89076F9}" type="slidenum">
              <a:rPr lang="zh-CN" altLang="en-US" smtClean="0"/>
              <a:t>15</a:t>
            </a:fld>
            <a:endParaRPr lang="zh-CN" altLang="en-US"/>
          </a:p>
        </p:txBody>
      </p:sp>
    </p:spTree>
    <p:extLst>
      <p:ext uri="{BB962C8B-B14F-4D97-AF65-F5344CB8AC3E}">
        <p14:creationId xmlns:p14="http://schemas.microsoft.com/office/powerpoint/2010/main" val="145063494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6C557799-C120-4320-A1EE-38D8F89076F9}" type="slidenum">
              <a:rPr lang="zh-CN" altLang="en-US" smtClean="0"/>
              <a:t>16</a:t>
            </a:fld>
            <a:endParaRPr lang="zh-CN" altLang="en-US"/>
          </a:p>
        </p:txBody>
      </p:sp>
    </p:spTree>
    <p:extLst>
      <p:ext uri="{BB962C8B-B14F-4D97-AF65-F5344CB8AC3E}">
        <p14:creationId xmlns:p14="http://schemas.microsoft.com/office/powerpoint/2010/main" val="250084058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6C557799-C120-4320-A1EE-38D8F89076F9}" type="slidenum">
              <a:rPr lang="zh-CN" altLang="en-US" smtClean="0"/>
              <a:t>17</a:t>
            </a:fld>
            <a:endParaRPr lang="zh-CN" altLang="en-US"/>
          </a:p>
        </p:txBody>
      </p:sp>
    </p:spTree>
    <p:extLst>
      <p:ext uri="{BB962C8B-B14F-4D97-AF65-F5344CB8AC3E}">
        <p14:creationId xmlns:p14="http://schemas.microsoft.com/office/powerpoint/2010/main" val="393294346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6C557799-C120-4320-A1EE-38D8F89076F9}" type="slidenum">
              <a:rPr lang="zh-CN" altLang="en-US" smtClean="0"/>
              <a:t>18</a:t>
            </a:fld>
            <a:endParaRPr lang="zh-CN" altLang="en-US"/>
          </a:p>
        </p:txBody>
      </p:sp>
    </p:spTree>
    <p:extLst>
      <p:ext uri="{BB962C8B-B14F-4D97-AF65-F5344CB8AC3E}">
        <p14:creationId xmlns:p14="http://schemas.microsoft.com/office/powerpoint/2010/main" val="247337051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6C557799-C120-4320-A1EE-38D8F89076F9}" type="slidenum">
              <a:rPr lang="zh-CN" altLang="en-US" smtClean="0"/>
              <a:t>19</a:t>
            </a:fld>
            <a:endParaRPr lang="zh-CN" altLang="en-US"/>
          </a:p>
        </p:txBody>
      </p:sp>
    </p:spTree>
    <p:extLst>
      <p:ext uri="{BB962C8B-B14F-4D97-AF65-F5344CB8AC3E}">
        <p14:creationId xmlns:p14="http://schemas.microsoft.com/office/powerpoint/2010/main" val="2011816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6C557799-C120-4320-A1EE-38D8F89076F9}" type="slidenum">
              <a:rPr lang="zh-CN" altLang="en-US" smtClean="0"/>
              <a:t>2</a:t>
            </a:fld>
            <a:endParaRPr lang="zh-CN" altLang="en-US"/>
          </a:p>
        </p:txBody>
      </p:sp>
    </p:spTree>
    <p:extLst>
      <p:ext uri="{BB962C8B-B14F-4D97-AF65-F5344CB8AC3E}">
        <p14:creationId xmlns:p14="http://schemas.microsoft.com/office/powerpoint/2010/main" val="161536476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6C557799-C120-4320-A1EE-38D8F89076F9}" type="slidenum">
              <a:rPr lang="zh-CN" altLang="en-US" smtClean="0"/>
              <a:t>20</a:t>
            </a:fld>
            <a:endParaRPr lang="zh-CN" altLang="en-US"/>
          </a:p>
        </p:txBody>
      </p:sp>
    </p:spTree>
    <p:extLst>
      <p:ext uri="{BB962C8B-B14F-4D97-AF65-F5344CB8AC3E}">
        <p14:creationId xmlns:p14="http://schemas.microsoft.com/office/powerpoint/2010/main" val="259931708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6C557799-C120-4320-A1EE-38D8F89076F9}" type="slidenum">
              <a:rPr lang="zh-CN" altLang="en-US" smtClean="0"/>
              <a:t>21</a:t>
            </a:fld>
            <a:endParaRPr lang="zh-CN" altLang="en-US"/>
          </a:p>
        </p:txBody>
      </p:sp>
    </p:spTree>
    <p:extLst>
      <p:ext uri="{BB962C8B-B14F-4D97-AF65-F5344CB8AC3E}">
        <p14:creationId xmlns:p14="http://schemas.microsoft.com/office/powerpoint/2010/main" val="122001406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6C557799-C120-4320-A1EE-38D8F89076F9}" type="slidenum">
              <a:rPr lang="zh-CN" altLang="en-US" smtClean="0"/>
              <a:t>22</a:t>
            </a:fld>
            <a:endParaRPr lang="zh-CN" altLang="en-US"/>
          </a:p>
        </p:txBody>
      </p:sp>
    </p:spTree>
    <p:extLst>
      <p:ext uri="{BB962C8B-B14F-4D97-AF65-F5344CB8AC3E}">
        <p14:creationId xmlns:p14="http://schemas.microsoft.com/office/powerpoint/2010/main" val="377043693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6C557799-C120-4320-A1EE-38D8F89076F9}" type="slidenum">
              <a:rPr lang="zh-CN" altLang="en-US" smtClean="0"/>
              <a:t>23</a:t>
            </a:fld>
            <a:endParaRPr lang="zh-CN" altLang="en-US"/>
          </a:p>
        </p:txBody>
      </p:sp>
    </p:spTree>
    <p:extLst>
      <p:ext uri="{BB962C8B-B14F-4D97-AF65-F5344CB8AC3E}">
        <p14:creationId xmlns:p14="http://schemas.microsoft.com/office/powerpoint/2010/main" val="76144422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6C557799-C120-4320-A1EE-38D8F89076F9}" type="slidenum">
              <a:rPr lang="zh-CN" altLang="en-US" smtClean="0"/>
              <a:t>24</a:t>
            </a:fld>
            <a:endParaRPr lang="zh-CN" altLang="en-US"/>
          </a:p>
        </p:txBody>
      </p:sp>
    </p:spTree>
    <p:extLst>
      <p:ext uri="{BB962C8B-B14F-4D97-AF65-F5344CB8AC3E}">
        <p14:creationId xmlns:p14="http://schemas.microsoft.com/office/powerpoint/2010/main" val="297133459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6C557799-C120-4320-A1EE-38D8F89076F9}" type="slidenum">
              <a:rPr lang="zh-CN" altLang="en-US" smtClean="0"/>
              <a:t>25</a:t>
            </a:fld>
            <a:endParaRPr lang="zh-CN" altLang="en-US"/>
          </a:p>
        </p:txBody>
      </p:sp>
    </p:spTree>
    <p:extLst>
      <p:ext uri="{BB962C8B-B14F-4D97-AF65-F5344CB8AC3E}">
        <p14:creationId xmlns:p14="http://schemas.microsoft.com/office/powerpoint/2010/main" val="78345664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6C557799-C120-4320-A1EE-38D8F89076F9}" type="slidenum">
              <a:rPr lang="zh-CN" altLang="en-US" smtClean="0"/>
              <a:t>26</a:t>
            </a:fld>
            <a:endParaRPr lang="zh-CN" altLang="en-US"/>
          </a:p>
        </p:txBody>
      </p:sp>
    </p:spTree>
    <p:extLst>
      <p:ext uri="{BB962C8B-B14F-4D97-AF65-F5344CB8AC3E}">
        <p14:creationId xmlns:p14="http://schemas.microsoft.com/office/powerpoint/2010/main" val="150923384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6C557799-C120-4320-A1EE-38D8F89076F9}" type="slidenum">
              <a:rPr lang="zh-CN" altLang="en-US" smtClean="0"/>
              <a:t>27</a:t>
            </a:fld>
            <a:endParaRPr lang="zh-CN" altLang="en-US"/>
          </a:p>
        </p:txBody>
      </p:sp>
    </p:spTree>
    <p:extLst>
      <p:ext uri="{BB962C8B-B14F-4D97-AF65-F5344CB8AC3E}">
        <p14:creationId xmlns:p14="http://schemas.microsoft.com/office/powerpoint/2010/main" val="335698028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6C557799-C120-4320-A1EE-38D8F89076F9}" type="slidenum">
              <a:rPr lang="zh-CN" altLang="en-US" smtClean="0"/>
              <a:t>28</a:t>
            </a:fld>
            <a:endParaRPr lang="zh-CN" altLang="en-US"/>
          </a:p>
        </p:txBody>
      </p:sp>
    </p:spTree>
    <p:extLst>
      <p:ext uri="{BB962C8B-B14F-4D97-AF65-F5344CB8AC3E}">
        <p14:creationId xmlns:p14="http://schemas.microsoft.com/office/powerpoint/2010/main" val="199582283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6C557799-C120-4320-A1EE-38D8F89076F9}" type="slidenum">
              <a:rPr lang="zh-CN" altLang="en-US" smtClean="0"/>
              <a:t>29</a:t>
            </a:fld>
            <a:endParaRPr lang="zh-CN" altLang="en-US"/>
          </a:p>
        </p:txBody>
      </p:sp>
    </p:spTree>
    <p:extLst>
      <p:ext uri="{BB962C8B-B14F-4D97-AF65-F5344CB8AC3E}">
        <p14:creationId xmlns:p14="http://schemas.microsoft.com/office/powerpoint/2010/main" val="38161376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6C557799-C120-4320-A1EE-38D8F89076F9}" type="slidenum">
              <a:rPr lang="zh-CN" altLang="en-US" smtClean="0"/>
              <a:t>3</a:t>
            </a:fld>
            <a:endParaRPr lang="zh-CN" altLang="en-US"/>
          </a:p>
        </p:txBody>
      </p:sp>
    </p:spTree>
    <p:extLst>
      <p:ext uri="{BB962C8B-B14F-4D97-AF65-F5344CB8AC3E}">
        <p14:creationId xmlns:p14="http://schemas.microsoft.com/office/powerpoint/2010/main" val="106660984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6C557799-C120-4320-A1EE-38D8F89076F9}" type="slidenum">
              <a:rPr lang="zh-CN" altLang="en-US" smtClean="0"/>
              <a:t>30</a:t>
            </a:fld>
            <a:endParaRPr lang="zh-CN" altLang="en-US"/>
          </a:p>
        </p:txBody>
      </p:sp>
    </p:spTree>
    <p:extLst>
      <p:ext uri="{BB962C8B-B14F-4D97-AF65-F5344CB8AC3E}">
        <p14:creationId xmlns:p14="http://schemas.microsoft.com/office/powerpoint/2010/main" val="279625393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6C557799-C120-4320-A1EE-38D8F89076F9}" type="slidenum">
              <a:rPr lang="zh-CN" altLang="en-US" smtClean="0"/>
              <a:t>31</a:t>
            </a:fld>
            <a:endParaRPr lang="zh-CN" altLang="en-US"/>
          </a:p>
        </p:txBody>
      </p:sp>
    </p:spTree>
    <p:extLst>
      <p:ext uri="{BB962C8B-B14F-4D97-AF65-F5344CB8AC3E}">
        <p14:creationId xmlns:p14="http://schemas.microsoft.com/office/powerpoint/2010/main" val="974338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6C557799-C120-4320-A1EE-38D8F89076F9}" type="slidenum">
              <a:rPr lang="zh-CN" altLang="en-US" smtClean="0"/>
              <a:t>32</a:t>
            </a:fld>
            <a:endParaRPr lang="zh-CN" altLang="en-US"/>
          </a:p>
        </p:txBody>
      </p:sp>
    </p:spTree>
    <p:extLst>
      <p:ext uri="{BB962C8B-B14F-4D97-AF65-F5344CB8AC3E}">
        <p14:creationId xmlns:p14="http://schemas.microsoft.com/office/powerpoint/2010/main" val="314795269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6C557799-C120-4320-A1EE-38D8F89076F9}" type="slidenum">
              <a:rPr lang="zh-CN" altLang="en-US" smtClean="0"/>
              <a:t>33</a:t>
            </a:fld>
            <a:endParaRPr lang="zh-CN" altLang="en-US"/>
          </a:p>
        </p:txBody>
      </p:sp>
    </p:spTree>
    <p:extLst>
      <p:ext uri="{BB962C8B-B14F-4D97-AF65-F5344CB8AC3E}">
        <p14:creationId xmlns:p14="http://schemas.microsoft.com/office/powerpoint/2010/main" val="409890041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6C557799-C120-4320-A1EE-38D8F89076F9}" type="slidenum">
              <a:rPr lang="zh-CN" altLang="en-US" smtClean="0"/>
              <a:t>34</a:t>
            </a:fld>
            <a:endParaRPr lang="zh-CN" altLang="en-US"/>
          </a:p>
        </p:txBody>
      </p:sp>
    </p:spTree>
    <p:extLst>
      <p:ext uri="{BB962C8B-B14F-4D97-AF65-F5344CB8AC3E}">
        <p14:creationId xmlns:p14="http://schemas.microsoft.com/office/powerpoint/2010/main" val="265641690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6C557799-C120-4320-A1EE-38D8F89076F9}" type="slidenum">
              <a:rPr lang="zh-CN" altLang="en-US" smtClean="0"/>
              <a:t>35</a:t>
            </a:fld>
            <a:endParaRPr lang="zh-CN" altLang="en-US"/>
          </a:p>
        </p:txBody>
      </p:sp>
    </p:spTree>
    <p:extLst>
      <p:ext uri="{BB962C8B-B14F-4D97-AF65-F5344CB8AC3E}">
        <p14:creationId xmlns:p14="http://schemas.microsoft.com/office/powerpoint/2010/main" val="128822242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6C557799-C120-4320-A1EE-38D8F89076F9}" type="slidenum">
              <a:rPr lang="zh-CN" altLang="en-US" smtClean="0"/>
              <a:t>36</a:t>
            </a:fld>
            <a:endParaRPr lang="zh-CN" altLang="en-US"/>
          </a:p>
        </p:txBody>
      </p:sp>
    </p:spTree>
    <p:extLst>
      <p:ext uri="{BB962C8B-B14F-4D97-AF65-F5344CB8AC3E}">
        <p14:creationId xmlns:p14="http://schemas.microsoft.com/office/powerpoint/2010/main" val="287102627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6C557799-C120-4320-A1EE-38D8F89076F9}" type="slidenum">
              <a:rPr lang="zh-CN" altLang="en-US" smtClean="0"/>
              <a:t>37</a:t>
            </a:fld>
            <a:endParaRPr lang="zh-CN" altLang="en-US"/>
          </a:p>
        </p:txBody>
      </p:sp>
    </p:spTree>
    <p:extLst>
      <p:ext uri="{BB962C8B-B14F-4D97-AF65-F5344CB8AC3E}">
        <p14:creationId xmlns:p14="http://schemas.microsoft.com/office/powerpoint/2010/main" val="173538952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6C557799-C120-4320-A1EE-38D8F89076F9}" type="slidenum">
              <a:rPr lang="zh-CN" altLang="en-US" smtClean="0"/>
              <a:t>38</a:t>
            </a:fld>
            <a:endParaRPr lang="zh-CN" altLang="en-US"/>
          </a:p>
        </p:txBody>
      </p:sp>
    </p:spTree>
    <p:extLst>
      <p:ext uri="{BB962C8B-B14F-4D97-AF65-F5344CB8AC3E}">
        <p14:creationId xmlns:p14="http://schemas.microsoft.com/office/powerpoint/2010/main" val="276162823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6C557799-C120-4320-A1EE-38D8F89076F9}" type="slidenum">
              <a:rPr lang="zh-CN" altLang="en-US" smtClean="0"/>
              <a:t>39</a:t>
            </a:fld>
            <a:endParaRPr lang="zh-CN" altLang="en-US"/>
          </a:p>
        </p:txBody>
      </p:sp>
    </p:spTree>
    <p:extLst>
      <p:ext uri="{BB962C8B-B14F-4D97-AF65-F5344CB8AC3E}">
        <p14:creationId xmlns:p14="http://schemas.microsoft.com/office/powerpoint/2010/main" val="34726459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6C557799-C120-4320-A1EE-38D8F89076F9}" type="slidenum">
              <a:rPr lang="zh-CN" altLang="en-US" smtClean="0"/>
              <a:t>4</a:t>
            </a:fld>
            <a:endParaRPr lang="zh-CN" altLang="en-US"/>
          </a:p>
        </p:txBody>
      </p:sp>
    </p:spTree>
    <p:extLst>
      <p:ext uri="{BB962C8B-B14F-4D97-AF65-F5344CB8AC3E}">
        <p14:creationId xmlns:p14="http://schemas.microsoft.com/office/powerpoint/2010/main" val="378434316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6C557799-C120-4320-A1EE-38D8F89076F9}" type="slidenum">
              <a:rPr lang="zh-CN" altLang="en-US" smtClean="0"/>
              <a:t>40</a:t>
            </a:fld>
            <a:endParaRPr lang="zh-CN" altLang="en-US"/>
          </a:p>
        </p:txBody>
      </p:sp>
    </p:spTree>
    <p:extLst>
      <p:ext uri="{BB962C8B-B14F-4D97-AF65-F5344CB8AC3E}">
        <p14:creationId xmlns:p14="http://schemas.microsoft.com/office/powerpoint/2010/main" val="179822076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6C557799-C120-4320-A1EE-38D8F89076F9}" type="slidenum">
              <a:rPr lang="zh-CN" altLang="en-US" smtClean="0"/>
              <a:t>41</a:t>
            </a:fld>
            <a:endParaRPr lang="zh-CN" altLang="en-US"/>
          </a:p>
        </p:txBody>
      </p:sp>
    </p:spTree>
    <p:extLst>
      <p:ext uri="{BB962C8B-B14F-4D97-AF65-F5344CB8AC3E}">
        <p14:creationId xmlns:p14="http://schemas.microsoft.com/office/powerpoint/2010/main" val="427695887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6C557799-C120-4320-A1EE-38D8F89076F9}" type="slidenum">
              <a:rPr lang="zh-CN" altLang="en-US" smtClean="0"/>
              <a:t>42</a:t>
            </a:fld>
            <a:endParaRPr lang="zh-CN" altLang="en-US"/>
          </a:p>
        </p:txBody>
      </p:sp>
    </p:spTree>
    <p:extLst>
      <p:ext uri="{BB962C8B-B14F-4D97-AF65-F5344CB8AC3E}">
        <p14:creationId xmlns:p14="http://schemas.microsoft.com/office/powerpoint/2010/main" val="139913493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6C557799-C120-4320-A1EE-38D8F89076F9}" type="slidenum">
              <a:rPr lang="zh-CN" altLang="en-US" smtClean="0"/>
              <a:t>43</a:t>
            </a:fld>
            <a:endParaRPr lang="zh-CN" altLang="en-US"/>
          </a:p>
        </p:txBody>
      </p:sp>
    </p:spTree>
    <p:extLst>
      <p:ext uri="{BB962C8B-B14F-4D97-AF65-F5344CB8AC3E}">
        <p14:creationId xmlns:p14="http://schemas.microsoft.com/office/powerpoint/2010/main" val="191436467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6C557799-C120-4320-A1EE-38D8F89076F9}" type="slidenum">
              <a:rPr lang="zh-CN" altLang="en-US" smtClean="0"/>
              <a:t>44</a:t>
            </a:fld>
            <a:endParaRPr lang="zh-CN" altLang="en-US"/>
          </a:p>
        </p:txBody>
      </p:sp>
    </p:spTree>
    <p:extLst>
      <p:ext uri="{BB962C8B-B14F-4D97-AF65-F5344CB8AC3E}">
        <p14:creationId xmlns:p14="http://schemas.microsoft.com/office/powerpoint/2010/main" val="358700702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6C557799-C120-4320-A1EE-38D8F89076F9}" type="slidenum">
              <a:rPr lang="zh-CN" altLang="en-US" smtClean="0"/>
              <a:t>45</a:t>
            </a:fld>
            <a:endParaRPr lang="zh-CN" altLang="en-US"/>
          </a:p>
        </p:txBody>
      </p:sp>
    </p:spTree>
    <p:extLst>
      <p:ext uri="{BB962C8B-B14F-4D97-AF65-F5344CB8AC3E}">
        <p14:creationId xmlns:p14="http://schemas.microsoft.com/office/powerpoint/2010/main" val="354802351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6C557799-C120-4320-A1EE-38D8F89076F9}" type="slidenum">
              <a:rPr lang="zh-CN" altLang="en-US" smtClean="0"/>
              <a:t>46</a:t>
            </a:fld>
            <a:endParaRPr lang="zh-CN" altLang="en-US"/>
          </a:p>
        </p:txBody>
      </p:sp>
    </p:spTree>
    <p:extLst>
      <p:ext uri="{BB962C8B-B14F-4D97-AF65-F5344CB8AC3E}">
        <p14:creationId xmlns:p14="http://schemas.microsoft.com/office/powerpoint/2010/main" val="408167984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6C557799-C120-4320-A1EE-38D8F89076F9}" type="slidenum">
              <a:rPr lang="zh-CN" altLang="en-US" smtClean="0"/>
              <a:t>47</a:t>
            </a:fld>
            <a:endParaRPr lang="zh-CN" altLang="en-US"/>
          </a:p>
        </p:txBody>
      </p:sp>
    </p:spTree>
    <p:extLst>
      <p:ext uri="{BB962C8B-B14F-4D97-AF65-F5344CB8AC3E}">
        <p14:creationId xmlns:p14="http://schemas.microsoft.com/office/powerpoint/2010/main" val="32468184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6C557799-C120-4320-A1EE-38D8F89076F9}" type="slidenum">
              <a:rPr lang="zh-CN" altLang="en-US" smtClean="0"/>
              <a:t>48</a:t>
            </a:fld>
            <a:endParaRPr lang="zh-CN" altLang="en-US"/>
          </a:p>
        </p:txBody>
      </p:sp>
    </p:spTree>
    <p:extLst>
      <p:ext uri="{BB962C8B-B14F-4D97-AF65-F5344CB8AC3E}">
        <p14:creationId xmlns:p14="http://schemas.microsoft.com/office/powerpoint/2010/main" val="422227214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6C557799-C120-4320-A1EE-38D8F89076F9}" type="slidenum">
              <a:rPr lang="zh-CN" altLang="en-US" smtClean="0"/>
              <a:t>49</a:t>
            </a:fld>
            <a:endParaRPr lang="zh-CN" altLang="en-US"/>
          </a:p>
        </p:txBody>
      </p:sp>
    </p:spTree>
    <p:extLst>
      <p:ext uri="{BB962C8B-B14F-4D97-AF65-F5344CB8AC3E}">
        <p14:creationId xmlns:p14="http://schemas.microsoft.com/office/powerpoint/2010/main" val="38398248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6C557799-C120-4320-A1EE-38D8F89076F9}" type="slidenum">
              <a:rPr lang="zh-CN" altLang="en-US" smtClean="0"/>
              <a:t>5</a:t>
            </a:fld>
            <a:endParaRPr lang="zh-CN" altLang="en-US"/>
          </a:p>
        </p:txBody>
      </p:sp>
    </p:spTree>
    <p:extLst>
      <p:ext uri="{BB962C8B-B14F-4D97-AF65-F5344CB8AC3E}">
        <p14:creationId xmlns:p14="http://schemas.microsoft.com/office/powerpoint/2010/main" val="225836862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6C557799-C120-4320-A1EE-38D8F89076F9}" type="slidenum">
              <a:rPr lang="zh-CN" altLang="en-US" smtClean="0"/>
              <a:t>50</a:t>
            </a:fld>
            <a:endParaRPr lang="zh-CN" altLang="en-US"/>
          </a:p>
        </p:txBody>
      </p:sp>
    </p:spTree>
    <p:extLst>
      <p:ext uri="{BB962C8B-B14F-4D97-AF65-F5344CB8AC3E}">
        <p14:creationId xmlns:p14="http://schemas.microsoft.com/office/powerpoint/2010/main" val="247509483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6C557799-C120-4320-A1EE-38D8F89076F9}" type="slidenum">
              <a:rPr lang="zh-CN" altLang="en-US" smtClean="0"/>
              <a:t>51</a:t>
            </a:fld>
            <a:endParaRPr lang="zh-CN" altLang="en-US"/>
          </a:p>
        </p:txBody>
      </p:sp>
    </p:spTree>
    <p:extLst>
      <p:ext uri="{BB962C8B-B14F-4D97-AF65-F5344CB8AC3E}">
        <p14:creationId xmlns:p14="http://schemas.microsoft.com/office/powerpoint/2010/main" val="276304004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6C557799-C120-4320-A1EE-38D8F89076F9}" type="slidenum">
              <a:rPr lang="zh-CN" altLang="en-US" smtClean="0"/>
              <a:t>52</a:t>
            </a:fld>
            <a:endParaRPr lang="zh-CN" altLang="en-US"/>
          </a:p>
        </p:txBody>
      </p:sp>
    </p:spTree>
    <p:extLst>
      <p:ext uri="{BB962C8B-B14F-4D97-AF65-F5344CB8AC3E}">
        <p14:creationId xmlns:p14="http://schemas.microsoft.com/office/powerpoint/2010/main" val="42248174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6C557799-C120-4320-A1EE-38D8F89076F9}" type="slidenum">
              <a:rPr lang="zh-CN" altLang="en-US" smtClean="0"/>
              <a:t>6</a:t>
            </a:fld>
            <a:endParaRPr lang="zh-CN" altLang="en-US"/>
          </a:p>
        </p:txBody>
      </p:sp>
    </p:spTree>
    <p:extLst>
      <p:ext uri="{BB962C8B-B14F-4D97-AF65-F5344CB8AC3E}">
        <p14:creationId xmlns:p14="http://schemas.microsoft.com/office/powerpoint/2010/main" val="6192671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6C557799-C120-4320-A1EE-38D8F89076F9}" type="slidenum">
              <a:rPr lang="zh-CN" altLang="en-US" smtClean="0"/>
              <a:t>7</a:t>
            </a:fld>
            <a:endParaRPr lang="zh-CN" altLang="en-US"/>
          </a:p>
        </p:txBody>
      </p:sp>
    </p:spTree>
    <p:extLst>
      <p:ext uri="{BB962C8B-B14F-4D97-AF65-F5344CB8AC3E}">
        <p14:creationId xmlns:p14="http://schemas.microsoft.com/office/powerpoint/2010/main" val="36533073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6C557799-C120-4320-A1EE-38D8F89076F9}" type="slidenum">
              <a:rPr lang="zh-CN" altLang="en-US" smtClean="0"/>
              <a:t>8</a:t>
            </a:fld>
            <a:endParaRPr lang="zh-CN" altLang="en-US"/>
          </a:p>
        </p:txBody>
      </p:sp>
    </p:spTree>
    <p:extLst>
      <p:ext uri="{BB962C8B-B14F-4D97-AF65-F5344CB8AC3E}">
        <p14:creationId xmlns:p14="http://schemas.microsoft.com/office/powerpoint/2010/main" val="21848713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6C557799-C120-4320-A1EE-38D8F89076F9}" type="slidenum">
              <a:rPr lang="zh-CN" altLang="en-US" smtClean="0"/>
              <a:t>9</a:t>
            </a:fld>
            <a:endParaRPr lang="zh-CN" altLang="en-US"/>
          </a:p>
        </p:txBody>
      </p:sp>
    </p:spTree>
    <p:extLst>
      <p:ext uri="{BB962C8B-B14F-4D97-AF65-F5344CB8AC3E}">
        <p14:creationId xmlns:p14="http://schemas.microsoft.com/office/powerpoint/2010/main" val="131585229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7.jpe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幻灯片">
    <p:bg>
      <p:bgPr>
        <a:solidFill>
          <a:schemeClr val="bg1"/>
        </a:solidFill>
        <a:effectLst/>
      </p:bgPr>
    </p:bg>
    <p:spTree>
      <p:nvGrpSpPr>
        <p:cNvPr id="1" name=""/>
        <p:cNvGrpSpPr/>
        <p:nvPr/>
      </p:nvGrpSpPr>
      <p:grpSpPr>
        <a:xfrm>
          <a:off x="0" y="0"/>
          <a:ext cx="0" cy="0"/>
          <a:chOff x="0" y="0"/>
          <a:chExt cx="0" cy="0"/>
        </a:xfrm>
      </p:grpSpPr>
      <p:sp>
        <p:nvSpPr>
          <p:cNvPr id="3" name="矩形 2"/>
          <p:cNvSpPr/>
          <p:nvPr userDrawn="1"/>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 name="图片 1"/>
          <p:cNvPicPr>
            <a:picLocks noChangeAspect="1"/>
          </p:cNvPicPr>
          <p:nvPr userDrawn="1"/>
        </p:nvPicPr>
        <p:blipFill>
          <a:blip r:embed="rId2"/>
          <a:stretch>
            <a:fillRect/>
          </a:stretch>
        </p:blipFill>
        <p:spPr>
          <a:xfrm>
            <a:off x="0" y="0"/>
            <a:ext cx="8784336" cy="6858000"/>
          </a:xfrm>
          <a:prstGeom prst="rect">
            <a:avLst/>
          </a:prstGeom>
        </p:spPr>
      </p:pic>
      <p:sp>
        <p:nvSpPr>
          <p:cNvPr id="7" name="副标题 2"/>
          <p:cNvSpPr>
            <a:spLocks noGrp="1"/>
          </p:cNvSpPr>
          <p:nvPr>
            <p:ph type="subTitle" idx="1"/>
          </p:nvPr>
        </p:nvSpPr>
        <p:spPr>
          <a:xfrm>
            <a:off x="6096000" y="3655085"/>
            <a:ext cx="5424488" cy="558799"/>
          </a:xfrm>
        </p:spPr>
        <p:txBody>
          <a:bodyPr anchor="ctr">
            <a:normAutofit/>
          </a:bodyPr>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8" name="标题 1"/>
          <p:cNvSpPr>
            <a:spLocks noGrp="1"/>
          </p:cNvSpPr>
          <p:nvPr>
            <p:ph type="ctrTitle"/>
          </p:nvPr>
        </p:nvSpPr>
        <p:spPr>
          <a:xfrm>
            <a:off x="6096000" y="2320538"/>
            <a:ext cx="5424488" cy="1308152"/>
          </a:xfrm>
        </p:spPr>
        <p:txBody>
          <a:bodyPr anchor="ctr">
            <a:normAutofit/>
          </a:bodyPr>
          <a:lstStyle>
            <a:lvl1pPr algn="l">
              <a:defRPr sz="4000">
                <a:solidFill>
                  <a:schemeClr val="bg1"/>
                </a:solidFill>
              </a:defRPr>
            </a:lvl1pPr>
          </a:lstStyle>
          <a:p>
            <a:r>
              <a:rPr lang="en-US" dirty="0"/>
              <a:t>Click to edit Master title style</a:t>
            </a:r>
            <a:endParaRPr lang="zh-CN" altLang="en-US" dirty="0"/>
          </a:p>
        </p:txBody>
      </p:sp>
      <p:sp>
        <p:nvSpPr>
          <p:cNvPr id="9" name="文本占位符 13"/>
          <p:cNvSpPr>
            <a:spLocks noGrp="1"/>
          </p:cNvSpPr>
          <p:nvPr>
            <p:ph type="body" sz="quarter" idx="11" hasCustomPrompt="1"/>
          </p:nvPr>
        </p:nvSpPr>
        <p:spPr>
          <a:xfrm>
            <a:off x="6096000" y="4720818"/>
            <a:ext cx="5424488" cy="296271"/>
          </a:xfrm>
        </p:spPr>
        <p:txBody>
          <a:bodyPr vert="horz" anchor="ctr">
            <a:noAutofit/>
          </a:bodyPr>
          <a:lstStyle>
            <a:lvl1pPr marL="0" indent="0" algn="l">
              <a:buNone/>
              <a:defRPr sz="1500" b="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a:t>Date</a:t>
            </a:r>
            <a:endParaRPr lang="zh-CN" altLang="en-US" dirty="0"/>
          </a:p>
        </p:txBody>
      </p:sp>
      <p:sp>
        <p:nvSpPr>
          <p:cNvPr id="10" name="文本占位符 13"/>
          <p:cNvSpPr>
            <a:spLocks noGrp="1"/>
          </p:cNvSpPr>
          <p:nvPr>
            <p:ph type="body" sz="quarter" idx="12" hasCustomPrompt="1"/>
          </p:nvPr>
        </p:nvSpPr>
        <p:spPr>
          <a:xfrm>
            <a:off x="6096000" y="4422343"/>
            <a:ext cx="5424488" cy="296271"/>
          </a:xfrm>
        </p:spPr>
        <p:txBody>
          <a:bodyPr vert="horz" anchor="ctr">
            <a:noAutofit/>
          </a:bodyPr>
          <a:lstStyle>
            <a:lvl1pPr marL="0" indent="0" algn="l">
              <a:buNone/>
              <a:defRPr sz="1500" b="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a:t>Signature</a:t>
            </a:r>
          </a:p>
        </p:txBody>
      </p:sp>
      <p:pic>
        <p:nvPicPr>
          <p:cNvPr id="6" name="图片 5" descr="132-132logo"/>
          <p:cNvPicPr>
            <a:picLocks noChangeAspect="1"/>
          </p:cNvPicPr>
          <p:nvPr userDrawn="1"/>
        </p:nvPicPr>
        <p:blipFill>
          <a:blip r:embed="rId3"/>
          <a:stretch>
            <a:fillRect/>
          </a:stretch>
        </p:blipFill>
        <p:spPr>
          <a:xfrm>
            <a:off x="2255520" y="3873500"/>
            <a:ext cx="1612900" cy="406400"/>
          </a:xfrm>
          <a:prstGeom prst="rect">
            <a:avLst/>
          </a:prstGeom>
        </p:spPr>
      </p:pic>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节标题">
    <p:bg>
      <p:bgPr>
        <a:solidFill>
          <a:schemeClr val="bg1"/>
        </a:solidFill>
        <a:effectLst/>
      </p:bgPr>
    </p:bg>
    <p:spTree>
      <p:nvGrpSpPr>
        <p:cNvPr id="1" name=""/>
        <p:cNvGrpSpPr/>
        <p:nvPr/>
      </p:nvGrpSpPr>
      <p:grpSpPr>
        <a:xfrm>
          <a:off x="0" y="0"/>
          <a:ext cx="0" cy="0"/>
          <a:chOff x="0" y="0"/>
          <a:chExt cx="0" cy="0"/>
        </a:xfrm>
      </p:grpSpPr>
      <p:sp>
        <p:nvSpPr>
          <p:cNvPr id="8" name="矩形 7"/>
          <p:cNvSpPr/>
          <p:nvPr userDrawn="1"/>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AutoShape 3"/>
          <p:cNvSpPr>
            <a:spLocks noChangeAspect="1" noChangeArrowheads="1" noTextEdit="1"/>
          </p:cNvSpPr>
          <p:nvPr userDrawn="1"/>
        </p:nvSpPr>
        <p:spPr bwMode="auto">
          <a:xfrm>
            <a:off x="1"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pic>
        <p:nvPicPr>
          <p:cNvPr id="2" name="图片 1"/>
          <p:cNvPicPr>
            <a:picLocks noChangeAspect="1"/>
          </p:cNvPicPr>
          <p:nvPr userDrawn="1"/>
        </p:nvPicPr>
        <p:blipFill>
          <a:blip r:embed="rId2"/>
          <a:stretch>
            <a:fillRect/>
          </a:stretch>
        </p:blipFill>
        <p:spPr>
          <a:xfrm>
            <a:off x="0" y="217167"/>
            <a:ext cx="6767147" cy="3828620"/>
          </a:xfrm>
          <a:prstGeom prst="rect">
            <a:avLst/>
          </a:prstGeom>
        </p:spPr>
      </p:pic>
      <p:sp>
        <p:nvSpPr>
          <p:cNvPr id="6" name="标题 1"/>
          <p:cNvSpPr>
            <a:spLocks noGrp="1"/>
          </p:cNvSpPr>
          <p:nvPr>
            <p:ph type="title"/>
          </p:nvPr>
        </p:nvSpPr>
        <p:spPr>
          <a:xfrm>
            <a:off x="6026331" y="2981325"/>
            <a:ext cx="5229104" cy="895350"/>
          </a:xfrm>
        </p:spPr>
        <p:txBody>
          <a:bodyPr anchor="b">
            <a:normAutofit/>
          </a:bodyPr>
          <a:lstStyle>
            <a:lvl1pPr algn="l">
              <a:defRPr sz="2400" b="1">
                <a:solidFill>
                  <a:schemeClr val="bg1"/>
                </a:solidFill>
              </a:defRPr>
            </a:lvl1pPr>
          </a:lstStyle>
          <a:p>
            <a:r>
              <a:rPr lang="en-US" dirty="0"/>
              <a:t>Click to edit Master title style</a:t>
            </a:r>
            <a:endParaRPr lang="zh-CN" altLang="en-US" dirty="0"/>
          </a:p>
        </p:txBody>
      </p:sp>
      <p:sp>
        <p:nvSpPr>
          <p:cNvPr id="7" name="文本占位符 2"/>
          <p:cNvSpPr>
            <a:spLocks noGrp="1"/>
          </p:cNvSpPr>
          <p:nvPr>
            <p:ph type="body" idx="1"/>
          </p:nvPr>
        </p:nvSpPr>
        <p:spPr>
          <a:xfrm>
            <a:off x="6027447" y="3876675"/>
            <a:ext cx="5229104" cy="1015623"/>
          </a:xfrm>
        </p:spPr>
        <p:txBody>
          <a:bodyPr anchor="t">
            <a:normAutofit/>
          </a:bodyPr>
          <a:lstStyle>
            <a:lvl1pPr marL="0" indent="0" algn="l">
              <a:lnSpc>
                <a:spcPct val="100000"/>
              </a:lnSpc>
              <a:buNone/>
              <a:defRPr sz="11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pic>
        <p:nvPicPr>
          <p:cNvPr id="3" name="图片 2" descr="132-132logo"/>
          <p:cNvPicPr>
            <a:picLocks noChangeAspect="1"/>
          </p:cNvPicPr>
          <p:nvPr userDrawn="1"/>
        </p:nvPicPr>
        <p:blipFill>
          <a:blip r:embed="rId3"/>
          <a:stretch>
            <a:fillRect/>
          </a:stretch>
        </p:blipFill>
        <p:spPr>
          <a:xfrm>
            <a:off x="1541780" y="334010"/>
            <a:ext cx="1612900" cy="406400"/>
          </a:xfrm>
          <a:prstGeom prst="rect">
            <a:avLst/>
          </a:prstGeom>
        </p:spPr>
      </p:pic>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12" name="灯片编号占位符 4"/>
          <p:cNvSpPr>
            <a:spLocks noGrp="1"/>
          </p:cNvSpPr>
          <p:nvPr>
            <p:ph type="sldNum" sz="quarter" idx="12"/>
          </p:nvPr>
        </p:nvSpPr>
        <p:spPr>
          <a:xfrm>
            <a:off x="8610599" y="6240463"/>
            <a:ext cx="2909888" cy="206381"/>
          </a:xfrm>
        </p:spPr>
        <p:txBody>
          <a:bodyPr/>
          <a:lstStyle/>
          <a:p>
            <a:fld id="{5DD3DB80-B894-403A-B48E-6FDC1A72010E}"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69924" y="1"/>
            <a:ext cx="10850563" cy="1028699"/>
          </a:xfrm>
          <a:prstGeom prst="rect">
            <a:avLst/>
          </a:prstGeom>
        </p:spPr>
        <p:txBody>
          <a:bodyPr/>
          <a:lstStyle>
            <a:lvl1pPr>
              <a:defRPr/>
            </a:lvl1pPr>
          </a:lstStyle>
          <a:p>
            <a:r>
              <a:rPr lang="en-US" altLang="zh-CN" dirty="0"/>
              <a:t>Click to edit Master title style</a:t>
            </a:r>
            <a:endParaRPr lang="zh-CN" altLang="en-US" dirty="0"/>
          </a:p>
        </p:txBody>
      </p:sp>
      <p:sp>
        <p:nvSpPr>
          <p:cNvPr id="5" name="灯片编号占位符 4"/>
          <p:cNvSpPr>
            <a:spLocks noGrp="1"/>
          </p:cNvSpPr>
          <p:nvPr>
            <p:ph type="sldNum" sz="quarter" idx="12"/>
          </p:nvPr>
        </p:nvSpPr>
        <p:spPr/>
        <p:txBody>
          <a:bodyPr/>
          <a:lstStyle/>
          <a:p>
            <a:fld id="{5DD3DB80-B894-403A-B48E-6FDC1A72010E}" type="slidenum">
              <a:rPr lang="zh-CN" altLang="en-US" smtClean="0"/>
              <a:t>‹#›</a:t>
            </a:fld>
            <a:endParaRPr lang="zh-CN" altLang="en-US"/>
          </a:p>
        </p:txBody>
      </p:sp>
      <p:pic>
        <p:nvPicPr>
          <p:cNvPr id="8" name="图片 7" descr="logo0"/>
          <p:cNvPicPr>
            <a:picLocks noChangeAspect="1"/>
          </p:cNvPicPr>
          <p:nvPr userDrawn="1"/>
        </p:nvPicPr>
        <p:blipFill>
          <a:blip r:embed="rId2"/>
          <a:stretch>
            <a:fillRect/>
          </a:stretch>
        </p:blipFill>
        <p:spPr>
          <a:xfrm>
            <a:off x="669925" y="6240780"/>
            <a:ext cx="762000" cy="20701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末尾幻灯片">
    <p:bg>
      <p:bgPr>
        <a:solidFill>
          <a:schemeClr val="bg1"/>
        </a:solidFill>
        <a:effectLst/>
      </p:bgPr>
    </p:bg>
    <p:spTree>
      <p:nvGrpSpPr>
        <p:cNvPr id="1" name=""/>
        <p:cNvGrpSpPr/>
        <p:nvPr/>
      </p:nvGrpSpPr>
      <p:grpSpPr>
        <a:xfrm>
          <a:off x="0" y="0"/>
          <a:ext cx="0" cy="0"/>
          <a:chOff x="0" y="0"/>
          <a:chExt cx="0" cy="0"/>
        </a:xfrm>
      </p:grpSpPr>
      <p:sp>
        <p:nvSpPr>
          <p:cNvPr id="10" name="矩形 9"/>
          <p:cNvSpPr/>
          <p:nvPr userDrawn="1"/>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 name="图片 1"/>
          <p:cNvPicPr>
            <a:picLocks noChangeAspect="1"/>
          </p:cNvPicPr>
          <p:nvPr userDrawn="1"/>
        </p:nvPicPr>
        <p:blipFill>
          <a:blip r:embed="rId2"/>
          <a:stretch>
            <a:fillRect/>
          </a:stretch>
        </p:blipFill>
        <p:spPr>
          <a:xfrm>
            <a:off x="2215684" y="109143"/>
            <a:ext cx="3316511" cy="6748857"/>
          </a:xfrm>
          <a:prstGeom prst="rect">
            <a:avLst/>
          </a:prstGeom>
        </p:spPr>
      </p:pic>
      <p:sp>
        <p:nvSpPr>
          <p:cNvPr id="7" name="标题 1"/>
          <p:cNvSpPr>
            <a:spLocks noGrp="1"/>
          </p:cNvSpPr>
          <p:nvPr>
            <p:ph type="ctrTitle" hasCustomPrompt="1"/>
          </p:nvPr>
        </p:nvSpPr>
        <p:spPr>
          <a:xfrm>
            <a:off x="6424612" y="2895270"/>
            <a:ext cx="5095876" cy="1621509"/>
          </a:xfrm>
        </p:spPr>
        <p:txBody>
          <a:bodyPr anchor="b">
            <a:normAutofit/>
          </a:bodyPr>
          <a:lstStyle>
            <a:lvl1pPr marL="0" indent="0" algn="l">
              <a:buFont typeface="Arial" panose="020B0604020202020204" pitchFamily="34" charset="0"/>
              <a:buNone/>
              <a:defRPr sz="3200">
                <a:solidFill>
                  <a:schemeClr val="bg1"/>
                </a:solidFill>
              </a:defRPr>
            </a:lvl1pPr>
          </a:lstStyle>
          <a:p>
            <a:r>
              <a:rPr lang="en-US" altLang="zh-CN" dirty="0"/>
              <a:t>Conclusion</a:t>
            </a:r>
            <a:endParaRPr lang="zh-CN" altLang="en-US" dirty="0"/>
          </a:p>
        </p:txBody>
      </p:sp>
      <p:sp>
        <p:nvSpPr>
          <p:cNvPr id="8" name="文本占位符 62"/>
          <p:cNvSpPr>
            <a:spLocks noGrp="1"/>
          </p:cNvSpPr>
          <p:nvPr>
            <p:ph type="body" sz="quarter" idx="18" hasCustomPrompt="1"/>
          </p:nvPr>
        </p:nvSpPr>
        <p:spPr>
          <a:xfrm>
            <a:off x="6874192" y="3550506"/>
            <a:ext cx="5095876" cy="310871"/>
          </a:xfrm>
        </p:spPr>
        <p:txBody>
          <a:bodyPr vert="horz" lIns="91440" tIns="45720" rIns="91440" bIns="45720" rtlCol="0">
            <a:normAutofit/>
          </a:bodyPr>
          <a:lstStyle>
            <a:lvl1pPr marL="0" indent="0" algn="l">
              <a:buNone/>
              <a:defRPr lang="zh-CN" altLang="en-US" sz="1500" smtClean="0">
                <a:solidFill>
                  <a:schemeClr val="bg1"/>
                </a:solidFill>
              </a:defRPr>
            </a:lvl1pPr>
            <a:lvl2pPr>
              <a:defRPr lang="zh-CN" altLang="en-US" sz="2000" smtClean="0"/>
            </a:lvl2pPr>
            <a:lvl3pPr>
              <a:defRPr lang="zh-CN" altLang="en-US" sz="1800" smtClean="0"/>
            </a:lvl3pPr>
            <a:lvl4pPr>
              <a:defRPr lang="zh-CN" altLang="en-US" sz="1600" smtClean="0"/>
            </a:lvl4pPr>
            <a:lvl5pPr>
              <a:defRPr lang="zh-CN" altLang="en-US" sz="1600"/>
            </a:lvl5pPr>
          </a:lstStyle>
          <a:p>
            <a:pPr marL="228600" marR="0" lvl="0" indent="-228600" fontAlgn="auto">
              <a:spcAft>
                <a:spcPts val="0"/>
              </a:spcAft>
              <a:buClrTx/>
              <a:buSzTx/>
            </a:pPr>
            <a:r>
              <a:rPr lang="en-US" altLang="zh-CN" dirty="0"/>
              <a:t>微信扫一扫关注我们</a:t>
            </a:r>
          </a:p>
        </p:txBody>
      </p:sp>
      <p:sp>
        <p:nvSpPr>
          <p:cNvPr id="9" name="文本占位符 13"/>
          <p:cNvSpPr>
            <a:spLocks noGrp="1"/>
          </p:cNvSpPr>
          <p:nvPr>
            <p:ph type="body" sz="quarter" idx="10" hasCustomPrompt="1"/>
          </p:nvPr>
        </p:nvSpPr>
        <p:spPr>
          <a:xfrm>
            <a:off x="6424613" y="4905235"/>
            <a:ext cx="5095876" cy="296271"/>
          </a:xfrm>
        </p:spPr>
        <p:txBody>
          <a:bodyPr vert="horz" anchor="ctr">
            <a:noAutofit/>
          </a:bodyPr>
          <a:lstStyle>
            <a:lvl1pPr marL="0" indent="0" algn="l">
              <a:buNone/>
              <a:defRPr sz="1500" b="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a:t>Signature</a:t>
            </a:r>
          </a:p>
        </p:txBody>
      </p:sp>
      <p:pic>
        <p:nvPicPr>
          <p:cNvPr id="4" name="图片 3" descr="09"/>
          <p:cNvPicPr>
            <a:picLocks noChangeAspect="1"/>
          </p:cNvPicPr>
          <p:nvPr userDrawn="1"/>
        </p:nvPicPr>
        <p:blipFill>
          <a:blip r:embed="rId3"/>
          <a:stretch>
            <a:fillRect/>
          </a:stretch>
        </p:blipFill>
        <p:spPr>
          <a:xfrm>
            <a:off x="3275330" y="4692650"/>
            <a:ext cx="1270000" cy="317500"/>
          </a:xfrm>
          <a:prstGeom prst="rect">
            <a:avLst/>
          </a:prstGeom>
        </p:spPr>
      </p:pic>
      <p:pic>
        <p:nvPicPr>
          <p:cNvPr id="6" name="图片 5" descr="七月在线实验室 二维码大"/>
          <p:cNvPicPr>
            <a:picLocks noChangeAspect="1"/>
          </p:cNvPicPr>
          <p:nvPr userDrawn="1"/>
        </p:nvPicPr>
        <p:blipFill>
          <a:blip r:embed="rId4"/>
          <a:stretch>
            <a:fillRect/>
          </a:stretch>
        </p:blipFill>
        <p:spPr>
          <a:xfrm>
            <a:off x="5393055" y="1477010"/>
            <a:ext cx="1833880" cy="1833880"/>
          </a:xfrm>
          <a:prstGeom prst="rect">
            <a:avLst/>
          </a:prstGeom>
        </p:spPr>
      </p:pic>
      <p:sp>
        <p:nvSpPr>
          <p:cNvPr id="11" name="文本占位符 62"/>
          <p:cNvSpPr>
            <a:spLocks noGrp="1"/>
          </p:cNvSpPr>
          <p:nvPr>
            <p:ph type="body" sz="quarter" idx="13" hasCustomPrompt="1"/>
          </p:nvPr>
        </p:nvSpPr>
        <p:spPr>
          <a:xfrm>
            <a:off x="6551612" y="5328506"/>
            <a:ext cx="5095876" cy="310871"/>
          </a:xfrm>
        </p:spPr>
        <p:txBody>
          <a:bodyPr vert="horz" lIns="91440" tIns="45720" rIns="91440" bIns="45720" rtlCol="0">
            <a:normAutofit/>
          </a:bodyPr>
          <a:lstStyle>
            <a:lvl1pPr marL="0" indent="0" algn="l">
              <a:buNone/>
              <a:defRPr lang="zh-CN" altLang="en-US" sz="1500" smtClean="0">
                <a:solidFill>
                  <a:schemeClr val="bg1"/>
                </a:solidFill>
              </a:defRPr>
            </a:lvl1pPr>
            <a:lvl2pPr>
              <a:defRPr lang="zh-CN" altLang="en-US" sz="2000" smtClean="0"/>
            </a:lvl2pPr>
            <a:lvl3pPr>
              <a:defRPr lang="zh-CN" altLang="en-US" sz="1800" smtClean="0"/>
            </a:lvl3pPr>
            <a:lvl4pPr>
              <a:defRPr lang="zh-CN" altLang="en-US" sz="1600" smtClean="0"/>
            </a:lvl4pPr>
            <a:lvl5pPr>
              <a:defRPr lang="zh-CN" altLang="en-US" sz="1600"/>
            </a:lvl5pPr>
          </a:lstStyle>
          <a:p>
            <a:pPr marL="228600" marR="0" lvl="0" indent="-228600" fontAlgn="auto">
              <a:spcAft>
                <a:spcPts val="0"/>
              </a:spcAft>
              <a:buClrTx/>
              <a:buSzTx/>
            </a:pPr>
            <a:r>
              <a:rPr lang="en-US" altLang="zh-CN" dirty="0"/>
              <a:t>Data</a:t>
            </a:r>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标题占位符 1"/>
          <p:cNvSpPr>
            <a:spLocks noGrp="1"/>
          </p:cNvSpPr>
          <p:nvPr>
            <p:ph type="title"/>
          </p:nvPr>
        </p:nvSpPr>
        <p:spPr>
          <a:xfrm>
            <a:off x="669924" y="1"/>
            <a:ext cx="10850563" cy="1028699"/>
          </a:xfrm>
          <a:prstGeom prst="rect">
            <a:avLst/>
          </a:prstGeom>
        </p:spPr>
        <p:txBody>
          <a:bodyPr vert="horz" lIns="91440" tIns="45720" rIns="91440" bIns="45720" rtlCol="0" anchor="b">
            <a:normAutofit/>
          </a:bodyPr>
          <a:lstStyle/>
          <a:p>
            <a:r>
              <a:rPr lang="en-US" altLang="zh-CN" dirty="0"/>
              <a:t>Click to edit Master title style</a:t>
            </a:r>
            <a:endParaRPr lang="zh-CN" altLang="en-US" dirty="0"/>
          </a:p>
        </p:txBody>
      </p:sp>
      <p:sp>
        <p:nvSpPr>
          <p:cNvPr id="10" name="文本占位符 2"/>
          <p:cNvSpPr>
            <a:spLocks noGrp="1"/>
          </p:cNvSpPr>
          <p:nvPr>
            <p:ph type="body" idx="1"/>
          </p:nvPr>
        </p:nvSpPr>
        <p:spPr>
          <a:xfrm>
            <a:off x="669924" y="1123950"/>
            <a:ext cx="10850563" cy="5019675"/>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zh-CN" altLang="en-US" dirty="0"/>
          </a:p>
        </p:txBody>
      </p:sp>
      <p:cxnSp>
        <p:nvCxnSpPr>
          <p:cNvPr id="11" name="直接连接符 10"/>
          <p:cNvCxnSpPr/>
          <p:nvPr userDrawn="1"/>
        </p:nvCxnSpPr>
        <p:spPr>
          <a:xfrm>
            <a:off x="669924" y="1028700"/>
            <a:ext cx="10850563" cy="0"/>
          </a:xfrm>
          <a:prstGeom prst="line">
            <a:avLst/>
          </a:prstGeom>
          <a:ln w="31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灯片编号占位符 5"/>
          <p:cNvSpPr>
            <a:spLocks noGrp="1"/>
          </p:cNvSpPr>
          <p:nvPr>
            <p:ph type="sldNum" sz="quarter" idx="4"/>
          </p:nvPr>
        </p:nvSpPr>
        <p:spPr>
          <a:xfrm>
            <a:off x="8610599" y="6240463"/>
            <a:ext cx="2909888" cy="206381"/>
          </a:xfrm>
          <a:prstGeom prst="rect">
            <a:avLst/>
          </a:prstGeom>
        </p:spPr>
        <p:txBody>
          <a:bodyPr vert="horz" lIns="91440" tIns="45720" rIns="91440" bIns="45720" rtlCol="0" anchor="ctr"/>
          <a:lstStyle>
            <a:lvl1pPr algn="r">
              <a:defRPr sz="1000">
                <a:solidFill>
                  <a:schemeClr val="tx1">
                    <a:lumMod val="50000"/>
                    <a:lumOff val="50000"/>
                  </a:schemeClr>
                </a:solidFill>
              </a:defRPr>
            </a:lvl1pPr>
          </a:lstStyle>
          <a:p>
            <a:fld id="{5DD3DB80-B894-403A-B48E-6FDC1A72010E}" type="slidenum">
              <a:rPr lang="zh-CN" altLang="en-US" smtClean="0"/>
              <a:t>‹#›</a:t>
            </a:fld>
            <a:endParaRPr lang="zh-CN" altLang="en-US"/>
          </a:p>
        </p:txBody>
      </p:sp>
      <p:pic>
        <p:nvPicPr>
          <p:cNvPr id="2" name="图片 1" descr="logo0"/>
          <p:cNvPicPr>
            <a:picLocks noChangeAspect="1"/>
          </p:cNvPicPr>
          <p:nvPr userDrawn="1"/>
        </p:nvPicPr>
        <p:blipFill>
          <a:blip r:embed="rId8"/>
          <a:stretch>
            <a:fillRect/>
          </a:stretch>
        </p:blipFill>
        <p:spPr>
          <a:xfrm>
            <a:off x="669925" y="6240780"/>
            <a:ext cx="762000" cy="207010"/>
          </a:xfrm>
          <a:prstGeom prst="rect">
            <a:avLst/>
          </a:prstGeom>
        </p:spPr>
      </p:pic>
      <p:sp>
        <p:nvSpPr>
          <p:cNvPr id="4" name="文本框 3"/>
          <p:cNvSpPr txBox="1"/>
          <p:nvPr userDrawn="1"/>
        </p:nvSpPr>
        <p:spPr>
          <a:xfrm>
            <a:off x="4848225" y="6222365"/>
            <a:ext cx="2395220" cy="245110"/>
          </a:xfrm>
          <a:prstGeom prst="rect">
            <a:avLst/>
          </a:prstGeom>
          <a:noFill/>
        </p:spPr>
        <p:txBody>
          <a:bodyPr wrap="square" rtlCol="0">
            <a:spAutoFit/>
          </a:bodyPr>
          <a:lstStyle/>
          <a:p>
            <a:pPr algn="ctr"/>
            <a:r>
              <a:rPr lang="zh-CN" altLang="en-US" sz="1000">
                <a:solidFill>
                  <a:schemeClr val="tx2"/>
                </a:solidFill>
                <a:latin typeface="HelveticaNeueLT Std Thin" panose="020B0403020202020204" charset="0"/>
                <a:cs typeface="HelveticaNeueLT Std Thin" panose="020B0403020202020204" charset="0"/>
              </a:rPr>
              <a:t>julyedu.com</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hf hdr="0" dt="0"/>
  <p:txStyles>
    <p:titleStyle>
      <a:lvl1pPr algn="l" defTabSz="913765" rtl="0" eaLnBrk="1" latinLnBrk="0" hangingPunct="1">
        <a:lnSpc>
          <a:spcPct val="90000"/>
        </a:lnSpc>
        <a:spcBef>
          <a:spcPct val="0"/>
        </a:spcBef>
        <a:buNone/>
        <a:defRPr sz="2800" b="1" kern="1200">
          <a:solidFill>
            <a:schemeClr val="tx1"/>
          </a:solidFill>
          <a:latin typeface="+mj-lt"/>
          <a:ea typeface="+mj-ea"/>
          <a:cs typeface="+mj-cs"/>
        </a:defRPr>
      </a:lvl1pPr>
    </p:titleStyle>
    <p:bodyStyle>
      <a:lvl1pPr marL="228600" indent="-228600" algn="l" defTabSz="913765"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3765"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3765"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3765"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3765"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xml"/><Relationship Id="rId1" Type="http://schemas.openxmlformats.org/officeDocument/2006/relationships/themeOverride" Target="../theme/themeOverride1.xml"/><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4.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4.xml"/><Relationship Id="rId4" Type="http://schemas.openxmlformats.org/officeDocument/2006/relationships/hyperlink" Target="https://magi.com/"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4.xml"/><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4.xml"/><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4.xml"/><Relationship Id="rId5" Type="http://schemas.openxmlformats.org/officeDocument/2006/relationships/image" Target="../media/image19.png"/><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23.png"/><Relationship Id="rId2" Type="http://schemas.openxmlformats.org/officeDocument/2006/relationships/notesSlide" Target="../notesSlides/notesSlide18.xml"/><Relationship Id="rId1" Type="http://schemas.openxmlformats.org/officeDocument/2006/relationships/slideLayout" Target="../slideLayouts/slideLayout4.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4.xml"/><Relationship Id="rId4" Type="http://schemas.openxmlformats.org/officeDocument/2006/relationships/image" Target="../media/image24.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4.xml"/><Relationship Id="rId5" Type="http://schemas.openxmlformats.org/officeDocument/2006/relationships/image" Target="../media/image26.png"/><Relationship Id="rId4" Type="http://schemas.openxmlformats.org/officeDocument/2006/relationships/image" Target="../media/image25.png"/></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4.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4.xml"/><Relationship Id="rId4" Type="http://schemas.openxmlformats.org/officeDocument/2006/relationships/image" Target="../media/image27.png"/></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4.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4.xml"/><Relationship Id="rId5" Type="http://schemas.openxmlformats.org/officeDocument/2006/relationships/image" Target="../media/image34.png"/><Relationship Id="rId4" Type="http://schemas.openxmlformats.org/officeDocument/2006/relationships/image" Target="../media/image33.png"/></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4.xml"/><Relationship Id="rId4" Type="http://schemas.openxmlformats.org/officeDocument/2006/relationships/image" Target="../media/image35.png"/></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4.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hyperlink" Target="https://www.aaai.org/ocs/index.php/AAAI/AAAI15/paper/view/9571" TargetMode="External"/></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7.xml"/><Relationship Id="rId1" Type="http://schemas.openxmlformats.org/officeDocument/2006/relationships/slideLayout" Target="../slideLayouts/slideLayout4.xml"/><Relationship Id="rId5" Type="http://schemas.openxmlformats.org/officeDocument/2006/relationships/image" Target="../media/image39.png"/><Relationship Id="rId4" Type="http://schemas.openxmlformats.org/officeDocument/2006/relationships/image" Target="../media/image38.png"/></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8.xml"/><Relationship Id="rId1" Type="http://schemas.openxmlformats.org/officeDocument/2006/relationships/slideLayout" Target="../slideLayouts/slideLayout4.xml"/><Relationship Id="rId4" Type="http://schemas.openxmlformats.org/officeDocument/2006/relationships/image" Target="../media/image40.png"/></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9.xml"/><Relationship Id="rId1" Type="http://schemas.openxmlformats.org/officeDocument/2006/relationships/slideLayout" Target="../slideLayouts/slideLayout4.xml"/><Relationship Id="rId4" Type="http://schemas.openxmlformats.org/officeDocument/2006/relationships/image" Target="../media/image41.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0.xml"/><Relationship Id="rId1" Type="http://schemas.openxmlformats.org/officeDocument/2006/relationships/slideLayout" Target="../slideLayouts/slideLayout4.xml"/><Relationship Id="rId4" Type="http://schemas.openxmlformats.org/officeDocument/2006/relationships/image" Target="../media/image33.png"/></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1.xml"/><Relationship Id="rId1" Type="http://schemas.openxmlformats.org/officeDocument/2006/relationships/slideLayout" Target="../slideLayouts/slideLayout4.xml"/><Relationship Id="rId5" Type="http://schemas.openxmlformats.org/officeDocument/2006/relationships/image" Target="../media/image43.png"/><Relationship Id="rId4" Type="http://schemas.openxmlformats.org/officeDocument/2006/relationships/image" Target="../media/image42.png"/></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2.xml"/><Relationship Id="rId1" Type="http://schemas.openxmlformats.org/officeDocument/2006/relationships/slideLayout" Target="../slideLayouts/slideLayout4.xml"/><Relationship Id="rId4" Type="http://schemas.openxmlformats.org/officeDocument/2006/relationships/image" Target="../media/image44.png"/></Relationships>
</file>

<file path=ppt/slides/_rels/slide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3.xml"/><Relationship Id="rId1" Type="http://schemas.openxmlformats.org/officeDocument/2006/relationships/slideLayout" Target="../slideLayouts/slideLayout4.xml"/><Relationship Id="rId4" Type="http://schemas.openxmlformats.org/officeDocument/2006/relationships/image" Target="../media/image45.png"/></Relationships>
</file>

<file path=ppt/slides/_rels/slide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4.xml"/><Relationship Id="rId1" Type="http://schemas.openxmlformats.org/officeDocument/2006/relationships/slideLayout" Target="../slideLayouts/slideLayout4.xml"/><Relationship Id="rId5" Type="http://schemas.openxmlformats.org/officeDocument/2006/relationships/image" Target="../media/image46.png"/><Relationship Id="rId4" Type="http://schemas.openxmlformats.org/officeDocument/2006/relationships/hyperlink" Target="https://arxiv.org/pdf/1412.6575.pdf" TargetMode="External"/></Relationships>
</file>

<file path=ppt/slides/_rels/slide3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5.xml"/><Relationship Id="rId1" Type="http://schemas.openxmlformats.org/officeDocument/2006/relationships/slideLayout" Target="../slideLayouts/slideLayout4.xml"/><Relationship Id="rId5" Type="http://schemas.openxmlformats.org/officeDocument/2006/relationships/image" Target="../media/image47.png"/><Relationship Id="rId4" Type="http://schemas.openxmlformats.org/officeDocument/2006/relationships/image" Target="../media/image38.png"/></Relationships>
</file>

<file path=ppt/slides/_rels/slide3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6.xml"/><Relationship Id="rId1" Type="http://schemas.openxmlformats.org/officeDocument/2006/relationships/slideLayout" Target="../slideLayouts/slideLayout4.xml"/><Relationship Id="rId4" Type="http://schemas.openxmlformats.org/officeDocument/2006/relationships/image" Target="../media/image48.png"/></Relationships>
</file>

<file path=ppt/slides/_rels/slide3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7.xml"/><Relationship Id="rId1" Type="http://schemas.openxmlformats.org/officeDocument/2006/relationships/slideLayout" Target="../slideLayouts/slideLayout4.xml"/><Relationship Id="rId4" Type="http://schemas.openxmlformats.org/officeDocument/2006/relationships/image" Target="../media/image49.png"/></Relationships>
</file>

<file path=ppt/slides/_rels/slide3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8.xml"/><Relationship Id="rId1" Type="http://schemas.openxmlformats.org/officeDocument/2006/relationships/slideLayout" Target="../slideLayouts/slideLayout4.xml"/><Relationship Id="rId4" Type="http://schemas.openxmlformats.org/officeDocument/2006/relationships/image" Target="../media/image33.png"/></Relationships>
</file>

<file path=ppt/slides/_rels/slide3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9.xml"/><Relationship Id="rId1" Type="http://schemas.openxmlformats.org/officeDocument/2006/relationships/slideLayout" Target="../slideLayouts/slideLayout4.xml"/><Relationship Id="rId4" Type="http://schemas.openxmlformats.org/officeDocument/2006/relationships/image" Target="../media/image50.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4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0.xml"/><Relationship Id="rId1" Type="http://schemas.openxmlformats.org/officeDocument/2006/relationships/slideLayout" Target="../slideLayouts/slideLayout4.xml"/><Relationship Id="rId6" Type="http://schemas.openxmlformats.org/officeDocument/2006/relationships/image" Target="../media/image53.png"/><Relationship Id="rId5" Type="http://schemas.openxmlformats.org/officeDocument/2006/relationships/image" Target="../media/image52.png"/><Relationship Id="rId4" Type="http://schemas.openxmlformats.org/officeDocument/2006/relationships/image" Target="../media/image51.png"/></Relationships>
</file>

<file path=ppt/slides/_rels/slide4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1.xml"/><Relationship Id="rId1" Type="http://schemas.openxmlformats.org/officeDocument/2006/relationships/slideLayout" Target="../slideLayouts/slideLayout4.xml"/><Relationship Id="rId6" Type="http://schemas.openxmlformats.org/officeDocument/2006/relationships/image" Target="../media/image55.png"/><Relationship Id="rId5" Type="http://schemas.openxmlformats.org/officeDocument/2006/relationships/image" Target="../media/image54.png"/><Relationship Id="rId4" Type="http://schemas.openxmlformats.org/officeDocument/2006/relationships/image" Target="../media/image38.png"/></Relationships>
</file>

<file path=ppt/slides/_rels/slide4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2.xml"/><Relationship Id="rId1" Type="http://schemas.openxmlformats.org/officeDocument/2006/relationships/slideLayout" Target="../slideLayouts/slideLayout4.xml"/><Relationship Id="rId5" Type="http://schemas.openxmlformats.org/officeDocument/2006/relationships/image" Target="../media/image57.png"/><Relationship Id="rId4" Type="http://schemas.openxmlformats.org/officeDocument/2006/relationships/image" Target="../media/image56.png"/></Relationships>
</file>

<file path=ppt/slides/_rels/slide4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3.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4.xml"/><Relationship Id="rId1" Type="http://schemas.openxmlformats.org/officeDocument/2006/relationships/slideLayout" Target="../slideLayouts/slideLayout4.xml"/><Relationship Id="rId4" Type="http://schemas.openxmlformats.org/officeDocument/2006/relationships/image" Target="../media/image58.png"/></Relationships>
</file>

<file path=ppt/slides/_rels/slide4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5.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7.xml"/><Relationship Id="rId1" Type="http://schemas.openxmlformats.org/officeDocument/2006/relationships/slideLayout" Target="../slideLayouts/slideLayout4.xml"/><Relationship Id="rId6" Type="http://schemas.openxmlformats.org/officeDocument/2006/relationships/image" Target="../media/image60.png"/><Relationship Id="rId5" Type="http://schemas.openxmlformats.org/officeDocument/2006/relationships/image" Target="../media/image59.png"/><Relationship Id="rId4" Type="http://schemas.openxmlformats.org/officeDocument/2006/relationships/hyperlink" Target="https://arxiv.org/abs/1909.03193" TargetMode="External"/></Relationships>
</file>

<file path=ppt/slides/_rels/slide4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8.xml"/><Relationship Id="rId1" Type="http://schemas.openxmlformats.org/officeDocument/2006/relationships/slideLayout" Target="../slideLayouts/slideLayout4.xml"/><Relationship Id="rId5" Type="http://schemas.openxmlformats.org/officeDocument/2006/relationships/image" Target="../media/image62.png"/><Relationship Id="rId4" Type="http://schemas.openxmlformats.org/officeDocument/2006/relationships/image" Target="../media/image61.png"/></Relationships>
</file>

<file path=ppt/slides/_rels/slide4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9.xml"/><Relationship Id="rId1" Type="http://schemas.openxmlformats.org/officeDocument/2006/relationships/slideLayout" Target="../slideLayouts/slideLayout4.xml"/><Relationship Id="rId4" Type="http://schemas.openxmlformats.org/officeDocument/2006/relationships/hyperlink" Target="https://arxiv.org/abs/1909.07606"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4.xml"/><Relationship Id="rId5" Type="http://schemas.openxmlformats.org/officeDocument/2006/relationships/image" Target="../media/image11.png"/><Relationship Id="rId4" Type="http://schemas.openxmlformats.org/officeDocument/2006/relationships/image" Target="../media/image10.png"/></Relationships>
</file>

<file path=ppt/slides/_rels/slide5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0.xml"/><Relationship Id="rId1" Type="http://schemas.openxmlformats.org/officeDocument/2006/relationships/slideLayout" Target="../slideLayouts/slideLayout4.xml"/><Relationship Id="rId4" Type="http://schemas.openxmlformats.org/officeDocument/2006/relationships/image" Target="../media/image63.png"/></Relationships>
</file>

<file path=ppt/slides/_rels/slide5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1.xml"/><Relationship Id="rId1" Type="http://schemas.openxmlformats.org/officeDocument/2006/relationships/slideLayout" Target="../slideLayouts/slideLayout4.xml"/><Relationship Id="rId4" Type="http://schemas.openxmlformats.org/officeDocument/2006/relationships/image" Target="../media/image64.png"/></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52.xml"/><Relationship Id="rId2" Type="http://schemas.openxmlformats.org/officeDocument/2006/relationships/slideLayout" Target="../slideLayouts/slideLayout6.xml"/><Relationship Id="rId1" Type="http://schemas.openxmlformats.org/officeDocument/2006/relationships/themeOverride" Target="../theme/themeOverride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5.xml"/><Relationship Id="rId1" Type="http://schemas.openxmlformats.org/officeDocument/2006/relationships/tags" Target="../tags/tag2.xml"/><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a:xfrm>
            <a:off x="6055230" y="3093889"/>
            <a:ext cx="5948454" cy="911069"/>
          </a:xfrm>
        </p:spPr>
        <p:txBody>
          <a:bodyPr>
            <a:normAutofit/>
          </a:bodyPr>
          <a:lstStyle/>
          <a:p>
            <a:r>
              <a:rPr lang="zh-CN" altLang="en-US" sz="2400" dirty="0"/>
              <a:t>知识表示</a:t>
            </a:r>
          </a:p>
        </p:txBody>
      </p:sp>
      <p:sp>
        <p:nvSpPr>
          <p:cNvPr id="6" name="文本占位符 5"/>
          <p:cNvSpPr>
            <a:spLocks noGrp="1"/>
          </p:cNvSpPr>
          <p:nvPr>
            <p:ph type="body" sz="quarter" idx="11"/>
          </p:nvPr>
        </p:nvSpPr>
        <p:spPr>
          <a:xfrm>
            <a:off x="6096000" y="4572681"/>
            <a:ext cx="5424488" cy="296271"/>
          </a:xfrm>
        </p:spPr>
        <p:txBody>
          <a:bodyPr/>
          <a:lstStyle/>
          <a:p>
            <a:r>
              <a:rPr lang="en-US" altLang="zh-CN" dirty="0"/>
              <a:t>https://www.julyedu.com/</a:t>
            </a:r>
          </a:p>
        </p:txBody>
      </p:sp>
      <p:sp>
        <p:nvSpPr>
          <p:cNvPr id="7" name="文本占位符 6"/>
          <p:cNvSpPr>
            <a:spLocks noGrp="1"/>
          </p:cNvSpPr>
          <p:nvPr>
            <p:ph type="body" sz="quarter" idx="12"/>
          </p:nvPr>
        </p:nvSpPr>
        <p:spPr>
          <a:xfrm>
            <a:off x="6096000" y="4214752"/>
            <a:ext cx="5424488" cy="296271"/>
          </a:xfrm>
        </p:spPr>
        <p:txBody>
          <a:bodyPr/>
          <a:lstStyle/>
          <a:p>
            <a:r>
              <a:rPr lang="en-US" altLang="zh-CN" dirty="0"/>
              <a:t>Joe</a:t>
            </a:r>
          </a:p>
        </p:txBody>
      </p:sp>
      <p:grpSp>
        <p:nvGrpSpPr>
          <p:cNvPr id="19" name="组合 18"/>
          <p:cNvGrpSpPr/>
          <p:nvPr/>
        </p:nvGrpSpPr>
        <p:grpSpPr>
          <a:xfrm>
            <a:off x="6213476" y="1092232"/>
            <a:ext cx="2955924" cy="1138221"/>
            <a:chOff x="2383834" y="4961879"/>
            <a:chExt cx="2518367" cy="969735"/>
          </a:xfrm>
        </p:grpSpPr>
        <p:grpSp>
          <p:nvGrpSpPr>
            <p:cNvPr id="20" name="组合 19"/>
            <p:cNvGrpSpPr/>
            <p:nvPr/>
          </p:nvGrpSpPr>
          <p:grpSpPr>
            <a:xfrm>
              <a:off x="2396533" y="4961879"/>
              <a:ext cx="2505668" cy="969735"/>
              <a:chOff x="5139956" y="1908357"/>
              <a:chExt cx="3957318" cy="1423337"/>
            </a:xfrm>
          </p:grpSpPr>
          <p:grpSp>
            <p:nvGrpSpPr>
              <p:cNvPr id="23" name="组合 22"/>
              <p:cNvGrpSpPr/>
              <p:nvPr/>
            </p:nvGrpSpPr>
            <p:grpSpPr>
              <a:xfrm>
                <a:off x="5139956" y="2066117"/>
                <a:ext cx="3957318" cy="1265577"/>
                <a:chOff x="1" y="2662635"/>
                <a:chExt cx="3766541" cy="1473715"/>
              </a:xfrm>
            </p:grpSpPr>
            <p:sp>
              <p:nvSpPr>
                <p:cNvPr id="25" name="文本框 24"/>
                <p:cNvSpPr txBox="1"/>
                <p:nvPr/>
              </p:nvSpPr>
              <p:spPr>
                <a:xfrm>
                  <a:off x="1" y="3229398"/>
                  <a:ext cx="3766541" cy="906952"/>
                </a:xfrm>
                <a:prstGeom prst="rect">
                  <a:avLst/>
                </a:prstGeom>
                <a:noFill/>
              </p:spPr>
              <p:txBody>
                <a:bodyPr wrap="none" rtlCol="0">
                  <a:prstTxWarp prst="textPlain">
                    <a:avLst/>
                  </a:prstTxWarp>
                  <a:spAutoFit/>
                </a:bodyPr>
                <a:lstStyle/>
                <a:p>
                  <a:pPr algn="l"/>
                  <a:r>
                    <a:rPr lang="en-US" altLang="zh-CN" sz="16600" b="1" dirty="0">
                      <a:solidFill>
                        <a:srgbClr val="FCB53C"/>
                      </a:solidFill>
                      <a:latin typeface="+mn-lt"/>
                    </a:rPr>
                    <a:t>JULYED</a:t>
                  </a:r>
                </a:p>
              </p:txBody>
            </p:sp>
            <p:sp>
              <p:nvSpPr>
                <p:cNvPr id="26" name="矩形 25"/>
                <p:cNvSpPr/>
                <p:nvPr/>
              </p:nvSpPr>
              <p:spPr>
                <a:xfrm>
                  <a:off x="1" y="2662635"/>
                  <a:ext cx="1841176" cy="321360"/>
                </a:xfrm>
                <a:prstGeom prst="rect">
                  <a:avLst/>
                </a:prstGeom>
                <a:noFill/>
              </p:spPr>
              <p:txBody>
                <a:bodyPr wrap="none" numCol="1" rtlCol="0">
                  <a:prstTxWarp prst="textPlain">
                    <a:avLst/>
                  </a:prstTxWarp>
                  <a:spAutoFit/>
                </a:bodyPr>
                <a:lstStyle/>
                <a:p>
                  <a:pPr lvl="0"/>
                  <a:r>
                    <a:rPr lang="en-US" altLang="zh-CN" sz="16600" noProof="0" dirty="0">
                      <a:solidFill>
                        <a:schemeClr val="bg1"/>
                      </a:solidFill>
                      <a:latin typeface="+mn-lt"/>
                    </a:rPr>
                    <a:t>BUSINESS</a:t>
                  </a:r>
                </a:p>
              </p:txBody>
            </p:sp>
          </p:grpSp>
          <p:sp>
            <p:nvSpPr>
              <p:cNvPr id="24" name="文本框 23"/>
              <p:cNvSpPr txBox="1"/>
              <p:nvPr/>
            </p:nvSpPr>
            <p:spPr>
              <a:xfrm>
                <a:off x="7457736" y="1908357"/>
                <a:ext cx="1519191" cy="521934"/>
              </a:xfrm>
              <a:prstGeom prst="rect">
                <a:avLst/>
              </a:prstGeom>
              <a:noFill/>
            </p:spPr>
            <p:txBody>
              <a:bodyPr wrap="none" rtlCol="0">
                <a:prstTxWarp prst="textPlain">
                  <a:avLst/>
                </a:prstTxWarp>
                <a:spAutoFit/>
              </a:bodyPr>
              <a:lstStyle/>
              <a:p>
                <a:r>
                  <a:rPr lang="en-US" altLang="zh-CN" sz="9600" dirty="0">
                    <a:solidFill>
                      <a:schemeClr val="bg1"/>
                    </a:solidFill>
                    <a:latin typeface="Impact" panose="020B0806030902050204" pitchFamily="34" charset="0"/>
                  </a:rPr>
                  <a:t>2021</a:t>
                </a:r>
                <a:endParaRPr lang="zh-CN" altLang="en-US" sz="9600" dirty="0">
                  <a:solidFill>
                    <a:schemeClr val="bg1"/>
                  </a:solidFill>
                  <a:latin typeface="Impact" panose="020B0806030902050204" pitchFamily="34" charset="0"/>
                </a:endParaRPr>
              </a:p>
            </p:txBody>
          </p:sp>
        </p:grpSp>
        <p:cxnSp>
          <p:nvCxnSpPr>
            <p:cNvPr id="21" name="直接连接符 20"/>
            <p:cNvCxnSpPr/>
            <p:nvPr/>
          </p:nvCxnSpPr>
          <p:spPr>
            <a:xfrm>
              <a:off x="2383834" y="4961879"/>
              <a:ext cx="142616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2383834" y="5317480"/>
              <a:ext cx="142616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Tree>
    <p:custDataLst>
      <p:tags r:id="rId2"/>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1800" b="0" dirty="0">
                <a:latin typeface="+mn-lt"/>
                <a:ea typeface="+mn-ea"/>
                <a:cs typeface="+mn-cs"/>
              </a:rPr>
              <a:t>知识图谱回顾</a:t>
            </a:r>
          </a:p>
        </p:txBody>
      </p:sp>
      <p:sp>
        <p:nvSpPr>
          <p:cNvPr id="4" name="灯片编号占位符 3"/>
          <p:cNvSpPr>
            <a:spLocks noGrp="1"/>
          </p:cNvSpPr>
          <p:nvPr>
            <p:ph type="sldNum" sz="quarter" idx="12"/>
          </p:nvPr>
        </p:nvSpPr>
        <p:spPr/>
        <p:txBody>
          <a:bodyPr/>
          <a:lstStyle/>
          <a:p>
            <a:fld id="{5DD3DB80-B894-403A-B48E-6FDC1A72010E}" type="slidenum">
              <a:rPr lang="zh-CN" altLang="en-US" smtClean="0"/>
              <a:t>10</a:t>
            </a:fld>
            <a:endParaRPr lang="zh-CN" altLang="en-US" dirty="0"/>
          </a:p>
        </p:txBody>
      </p:sp>
      <p:pic>
        <p:nvPicPr>
          <p:cNvPr id="40" name="图片 39" descr="logo0"/>
          <p:cNvPicPr>
            <a:picLocks noChangeAspect="1"/>
          </p:cNvPicPr>
          <p:nvPr userDrawn="1"/>
        </p:nvPicPr>
        <p:blipFill>
          <a:blip r:embed="rId3"/>
          <a:stretch>
            <a:fillRect/>
          </a:stretch>
        </p:blipFill>
        <p:spPr>
          <a:xfrm>
            <a:off x="9822815" y="491490"/>
            <a:ext cx="1638300" cy="445135"/>
          </a:xfrm>
          <a:prstGeom prst="rect">
            <a:avLst/>
          </a:prstGeom>
        </p:spPr>
      </p:pic>
      <p:sp>
        <p:nvSpPr>
          <p:cNvPr id="3" name="文本框 2">
            <a:extLst>
              <a:ext uri="{FF2B5EF4-FFF2-40B4-BE49-F238E27FC236}">
                <a16:creationId xmlns:a16="http://schemas.microsoft.com/office/drawing/2014/main" id="{AEB1689A-0433-4ACE-AEE5-922C43B537E9}"/>
              </a:ext>
            </a:extLst>
          </p:cNvPr>
          <p:cNvSpPr txBox="1"/>
          <p:nvPr/>
        </p:nvSpPr>
        <p:spPr>
          <a:xfrm>
            <a:off x="669924" y="1307890"/>
            <a:ext cx="10759911" cy="2585323"/>
          </a:xfrm>
          <a:prstGeom prst="rect">
            <a:avLst/>
          </a:prstGeom>
          <a:noFill/>
        </p:spPr>
        <p:txBody>
          <a:bodyPr wrap="square" rtlCol="0">
            <a:spAutoFit/>
          </a:bodyPr>
          <a:lstStyle/>
          <a:p>
            <a:r>
              <a:rPr lang="zh-CN" altLang="en-US" dirty="0"/>
              <a:t>知识图谱属于异质图</a:t>
            </a:r>
            <a:endParaRPr lang="en-US" altLang="zh-CN" dirty="0"/>
          </a:p>
          <a:p>
            <a:endParaRPr lang="en-US" altLang="zh-CN" dirty="0"/>
          </a:p>
          <a:p>
            <a:r>
              <a:rPr lang="zh-CN" altLang="en-US" dirty="0"/>
              <a:t>图谱有三个重要的属性，实体、类型、关系</a:t>
            </a:r>
            <a:endParaRPr lang="en-US" altLang="zh-CN" dirty="0"/>
          </a:p>
          <a:p>
            <a:endParaRPr lang="en-US" altLang="zh-CN" dirty="0"/>
          </a:p>
          <a:p>
            <a:r>
              <a:rPr lang="zh-CN" altLang="en-US" dirty="0"/>
              <a:t>实体</a:t>
            </a:r>
            <a:r>
              <a:rPr lang="en-US" altLang="zh-CN" dirty="0"/>
              <a:t>entity</a:t>
            </a:r>
            <a:r>
              <a:rPr lang="zh-CN" altLang="en-US" dirty="0"/>
              <a:t>就是图中的节点</a:t>
            </a:r>
            <a:endParaRPr lang="en-US" altLang="zh-CN" dirty="0"/>
          </a:p>
          <a:p>
            <a:r>
              <a:rPr lang="zh-CN" altLang="en-US" dirty="0"/>
              <a:t>类型表示的是图中节点的标识</a:t>
            </a:r>
            <a:endParaRPr lang="en-US" altLang="zh-CN" dirty="0"/>
          </a:p>
          <a:p>
            <a:r>
              <a:rPr lang="zh-CN" altLang="en-US" dirty="0"/>
              <a:t>关系标识的是图中节点的边</a:t>
            </a:r>
            <a:endParaRPr lang="en-US" altLang="zh-CN" dirty="0"/>
          </a:p>
          <a:p>
            <a:endParaRPr lang="en-US" altLang="zh-CN" dirty="0"/>
          </a:p>
          <a:p>
            <a:r>
              <a:rPr lang="zh-CN" altLang="en-US" dirty="0"/>
              <a:t>其次实体又包括头实体与尾实体</a:t>
            </a:r>
          </a:p>
        </p:txBody>
      </p:sp>
      <p:pic>
        <p:nvPicPr>
          <p:cNvPr id="9" name="图片 8">
            <a:extLst>
              <a:ext uri="{FF2B5EF4-FFF2-40B4-BE49-F238E27FC236}">
                <a16:creationId xmlns:a16="http://schemas.microsoft.com/office/drawing/2014/main" id="{5684C2D8-906C-42DD-8FC4-E2ACE6049DD1}"/>
              </a:ext>
            </a:extLst>
          </p:cNvPr>
          <p:cNvPicPr>
            <a:picLocks noChangeAspect="1"/>
          </p:cNvPicPr>
          <p:nvPr/>
        </p:nvPicPr>
        <p:blipFill>
          <a:blip r:embed="rId4"/>
          <a:stretch>
            <a:fillRect/>
          </a:stretch>
        </p:blipFill>
        <p:spPr>
          <a:xfrm>
            <a:off x="6228983" y="1728086"/>
            <a:ext cx="2981325" cy="3581400"/>
          </a:xfrm>
          <a:prstGeom prst="rect">
            <a:avLst/>
          </a:prstGeom>
        </p:spPr>
      </p:pic>
    </p:spTree>
    <p:extLst>
      <p:ext uri="{BB962C8B-B14F-4D97-AF65-F5344CB8AC3E}">
        <p14:creationId xmlns:p14="http://schemas.microsoft.com/office/powerpoint/2010/main" val="25480716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1800" b="0" dirty="0">
                <a:latin typeface="+mn-lt"/>
                <a:ea typeface="+mn-ea"/>
                <a:cs typeface="+mn-cs"/>
              </a:rPr>
              <a:t>知识图谱回顾</a:t>
            </a:r>
          </a:p>
        </p:txBody>
      </p:sp>
      <p:sp>
        <p:nvSpPr>
          <p:cNvPr id="4" name="灯片编号占位符 3"/>
          <p:cNvSpPr>
            <a:spLocks noGrp="1"/>
          </p:cNvSpPr>
          <p:nvPr>
            <p:ph type="sldNum" sz="quarter" idx="12"/>
          </p:nvPr>
        </p:nvSpPr>
        <p:spPr/>
        <p:txBody>
          <a:bodyPr/>
          <a:lstStyle/>
          <a:p>
            <a:fld id="{5DD3DB80-B894-403A-B48E-6FDC1A72010E}" type="slidenum">
              <a:rPr lang="zh-CN" altLang="en-US" smtClean="0"/>
              <a:t>11</a:t>
            </a:fld>
            <a:endParaRPr lang="zh-CN" altLang="en-US" dirty="0"/>
          </a:p>
        </p:txBody>
      </p:sp>
      <p:pic>
        <p:nvPicPr>
          <p:cNvPr id="40" name="图片 39" descr="logo0"/>
          <p:cNvPicPr>
            <a:picLocks noChangeAspect="1"/>
          </p:cNvPicPr>
          <p:nvPr userDrawn="1"/>
        </p:nvPicPr>
        <p:blipFill>
          <a:blip r:embed="rId3"/>
          <a:stretch>
            <a:fillRect/>
          </a:stretch>
        </p:blipFill>
        <p:spPr>
          <a:xfrm>
            <a:off x="9822815" y="491490"/>
            <a:ext cx="1638300" cy="445135"/>
          </a:xfrm>
          <a:prstGeom prst="rect">
            <a:avLst/>
          </a:prstGeom>
        </p:spPr>
      </p:pic>
      <p:sp>
        <p:nvSpPr>
          <p:cNvPr id="7" name="文本框 6">
            <a:extLst>
              <a:ext uri="{FF2B5EF4-FFF2-40B4-BE49-F238E27FC236}">
                <a16:creationId xmlns:a16="http://schemas.microsoft.com/office/drawing/2014/main" id="{9193CBDF-0478-4915-AAEB-860EA431BD21}"/>
              </a:ext>
            </a:extLst>
          </p:cNvPr>
          <p:cNvSpPr txBox="1"/>
          <p:nvPr/>
        </p:nvSpPr>
        <p:spPr>
          <a:xfrm>
            <a:off x="663959" y="1348451"/>
            <a:ext cx="10586633" cy="1754326"/>
          </a:xfrm>
          <a:prstGeom prst="rect">
            <a:avLst/>
          </a:prstGeom>
          <a:noFill/>
        </p:spPr>
        <p:txBody>
          <a:bodyPr wrap="square" rtlCol="0">
            <a:spAutoFit/>
          </a:bodyPr>
          <a:lstStyle/>
          <a:p>
            <a:r>
              <a:rPr lang="zh-CN" altLang="en-US" dirty="0"/>
              <a:t>通俗地讲，知识图谱就是把所有不同种类的信息连接在一起而得到的一个关系网络。</a:t>
            </a:r>
            <a:endParaRPr lang="en-US" altLang="zh-CN" dirty="0"/>
          </a:p>
          <a:p>
            <a:endParaRPr lang="en-US" altLang="zh-CN" dirty="0"/>
          </a:p>
          <a:p>
            <a:endParaRPr lang="en-US" altLang="zh-CN" dirty="0"/>
          </a:p>
          <a:p>
            <a:r>
              <a:rPr lang="en-US" altLang="zh-CN" dirty="0">
                <a:hlinkClick r:id="rId4"/>
              </a:rPr>
              <a:t>https://magi.com/</a:t>
            </a:r>
            <a:endParaRPr lang="en-US" altLang="zh-CN" dirty="0"/>
          </a:p>
          <a:p>
            <a:endParaRPr lang="en-US" altLang="zh-CN" dirty="0"/>
          </a:p>
          <a:p>
            <a:r>
              <a:rPr lang="en-US" altLang="zh-CN" dirty="0"/>
              <a:t>https://www.ownthink.com/knowledge.html</a:t>
            </a:r>
            <a:endParaRPr lang="zh-CN" altLang="en-US" dirty="0"/>
          </a:p>
        </p:txBody>
      </p:sp>
    </p:spTree>
    <p:extLst>
      <p:ext uri="{BB962C8B-B14F-4D97-AF65-F5344CB8AC3E}">
        <p14:creationId xmlns:p14="http://schemas.microsoft.com/office/powerpoint/2010/main" val="19472152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1800" b="0" dirty="0">
                <a:latin typeface="+mn-lt"/>
                <a:ea typeface="+mn-ea"/>
                <a:cs typeface="+mn-cs"/>
              </a:rPr>
              <a:t>知识图谱回顾</a:t>
            </a:r>
          </a:p>
        </p:txBody>
      </p:sp>
      <p:sp>
        <p:nvSpPr>
          <p:cNvPr id="4" name="灯片编号占位符 3"/>
          <p:cNvSpPr>
            <a:spLocks noGrp="1"/>
          </p:cNvSpPr>
          <p:nvPr>
            <p:ph type="sldNum" sz="quarter" idx="12"/>
          </p:nvPr>
        </p:nvSpPr>
        <p:spPr/>
        <p:txBody>
          <a:bodyPr/>
          <a:lstStyle/>
          <a:p>
            <a:fld id="{5DD3DB80-B894-403A-B48E-6FDC1A72010E}" type="slidenum">
              <a:rPr lang="zh-CN" altLang="en-US" smtClean="0"/>
              <a:t>12</a:t>
            </a:fld>
            <a:endParaRPr lang="zh-CN" altLang="en-US" dirty="0"/>
          </a:p>
        </p:txBody>
      </p:sp>
      <p:pic>
        <p:nvPicPr>
          <p:cNvPr id="40" name="图片 39" descr="logo0"/>
          <p:cNvPicPr>
            <a:picLocks noChangeAspect="1"/>
          </p:cNvPicPr>
          <p:nvPr userDrawn="1"/>
        </p:nvPicPr>
        <p:blipFill>
          <a:blip r:embed="rId3"/>
          <a:stretch>
            <a:fillRect/>
          </a:stretch>
        </p:blipFill>
        <p:spPr>
          <a:xfrm>
            <a:off x="9822815" y="491490"/>
            <a:ext cx="1638300" cy="445135"/>
          </a:xfrm>
          <a:prstGeom prst="rect">
            <a:avLst/>
          </a:prstGeom>
        </p:spPr>
      </p:pic>
      <p:sp>
        <p:nvSpPr>
          <p:cNvPr id="3" name="文本框 2">
            <a:extLst>
              <a:ext uri="{FF2B5EF4-FFF2-40B4-BE49-F238E27FC236}">
                <a16:creationId xmlns:a16="http://schemas.microsoft.com/office/drawing/2014/main" id="{AEB1689A-0433-4ACE-AEE5-922C43B537E9}"/>
              </a:ext>
            </a:extLst>
          </p:cNvPr>
          <p:cNvSpPr txBox="1"/>
          <p:nvPr/>
        </p:nvSpPr>
        <p:spPr>
          <a:xfrm>
            <a:off x="669924" y="1307890"/>
            <a:ext cx="10759911" cy="1477328"/>
          </a:xfrm>
          <a:prstGeom prst="rect">
            <a:avLst/>
          </a:prstGeom>
          <a:noFill/>
        </p:spPr>
        <p:txBody>
          <a:bodyPr wrap="square" rtlCol="0">
            <a:spAutoFit/>
          </a:bodyPr>
          <a:lstStyle/>
          <a:p>
            <a:r>
              <a:rPr lang="zh-CN" altLang="en-US" dirty="0"/>
              <a:t>知识图谱的</a:t>
            </a:r>
            <a:r>
              <a:rPr lang="en-US" altLang="zh-CN" dirty="0"/>
              <a:t>schema</a:t>
            </a:r>
          </a:p>
          <a:p>
            <a:endParaRPr lang="en-US" altLang="zh-CN" dirty="0"/>
          </a:p>
          <a:p>
            <a:r>
              <a:rPr lang="en-US" altLang="zh-CN" dirty="0" err="1"/>
              <a:t>schame</a:t>
            </a:r>
            <a:r>
              <a:rPr lang="zh-CN" altLang="en-US" dirty="0"/>
              <a:t>即有哪些类型的实体，实体之间的关系</a:t>
            </a:r>
            <a:endParaRPr lang="en-US" altLang="zh-CN" dirty="0"/>
          </a:p>
          <a:p>
            <a:endParaRPr lang="en-US" altLang="zh-CN" dirty="0"/>
          </a:p>
          <a:p>
            <a:r>
              <a:rPr lang="zh-CN" altLang="en-US" dirty="0"/>
              <a:t>例如下图是一个关于论文的图谱</a:t>
            </a:r>
            <a:r>
              <a:rPr lang="en-US" altLang="zh-CN" dirty="0" err="1"/>
              <a:t>schame</a:t>
            </a:r>
            <a:endParaRPr lang="en-US" altLang="zh-CN" dirty="0"/>
          </a:p>
        </p:txBody>
      </p:sp>
      <p:pic>
        <p:nvPicPr>
          <p:cNvPr id="6" name="图片 5">
            <a:extLst>
              <a:ext uri="{FF2B5EF4-FFF2-40B4-BE49-F238E27FC236}">
                <a16:creationId xmlns:a16="http://schemas.microsoft.com/office/drawing/2014/main" id="{71B7E790-2725-42D7-8E3E-882AD07CABB7}"/>
              </a:ext>
            </a:extLst>
          </p:cNvPr>
          <p:cNvPicPr>
            <a:picLocks noChangeAspect="1"/>
          </p:cNvPicPr>
          <p:nvPr/>
        </p:nvPicPr>
        <p:blipFill>
          <a:blip r:embed="rId4"/>
          <a:stretch>
            <a:fillRect/>
          </a:stretch>
        </p:blipFill>
        <p:spPr>
          <a:xfrm>
            <a:off x="3128597" y="3064408"/>
            <a:ext cx="6134100" cy="2933700"/>
          </a:xfrm>
          <a:prstGeom prst="rect">
            <a:avLst/>
          </a:prstGeom>
        </p:spPr>
      </p:pic>
    </p:spTree>
    <p:extLst>
      <p:ext uri="{BB962C8B-B14F-4D97-AF65-F5344CB8AC3E}">
        <p14:creationId xmlns:p14="http://schemas.microsoft.com/office/powerpoint/2010/main" val="24102069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1800" b="0" dirty="0">
                <a:latin typeface="+mn-lt"/>
                <a:ea typeface="+mn-ea"/>
                <a:cs typeface="+mn-cs"/>
              </a:rPr>
              <a:t>知识图谱回顾</a:t>
            </a:r>
          </a:p>
        </p:txBody>
      </p:sp>
      <p:sp>
        <p:nvSpPr>
          <p:cNvPr id="4" name="灯片编号占位符 3"/>
          <p:cNvSpPr>
            <a:spLocks noGrp="1"/>
          </p:cNvSpPr>
          <p:nvPr>
            <p:ph type="sldNum" sz="quarter" idx="12"/>
          </p:nvPr>
        </p:nvSpPr>
        <p:spPr/>
        <p:txBody>
          <a:bodyPr/>
          <a:lstStyle/>
          <a:p>
            <a:fld id="{5DD3DB80-B894-403A-B48E-6FDC1A72010E}" type="slidenum">
              <a:rPr lang="zh-CN" altLang="en-US" smtClean="0"/>
              <a:t>13</a:t>
            </a:fld>
            <a:endParaRPr lang="zh-CN" altLang="en-US" dirty="0"/>
          </a:p>
        </p:txBody>
      </p:sp>
      <p:pic>
        <p:nvPicPr>
          <p:cNvPr id="40" name="图片 39" descr="logo0"/>
          <p:cNvPicPr>
            <a:picLocks noChangeAspect="1"/>
          </p:cNvPicPr>
          <p:nvPr userDrawn="1"/>
        </p:nvPicPr>
        <p:blipFill>
          <a:blip r:embed="rId3"/>
          <a:stretch>
            <a:fillRect/>
          </a:stretch>
        </p:blipFill>
        <p:spPr>
          <a:xfrm>
            <a:off x="9822815" y="491490"/>
            <a:ext cx="1638300" cy="445135"/>
          </a:xfrm>
          <a:prstGeom prst="rect">
            <a:avLst/>
          </a:prstGeom>
        </p:spPr>
      </p:pic>
      <p:pic>
        <p:nvPicPr>
          <p:cNvPr id="8" name="图片 7">
            <a:extLst>
              <a:ext uri="{FF2B5EF4-FFF2-40B4-BE49-F238E27FC236}">
                <a16:creationId xmlns:a16="http://schemas.microsoft.com/office/drawing/2014/main" id="{4494FC59-D853-4665-BD3C-43CBDBC01F44}"/>
              </a:ext>
            </a:extLst>
          </p:cNvPr>
          <p:cNvPicPr>
            <a:picLocks noChangeAspect="1"/>
          </p:cNvPicPr>
          <p:nvPr/>
        </p:nvPicPr>
        <p:blipFill>
          <a:blip r:embed="rId4"/>
          <a:stretch>
            <a:fillRect/>
          </a:stretch>
        </p:blipFill>
        <p:spPr>
          <a:xfrm>
            <a:off x="1347578" y="1299006"/>
            <a:ext cx="9496843" cy="4646974"/>
          </a:xfrm>
          <a:prstGeom prst="rect">
            <a:avLst/>
          </a:prstGeom>
        </p:spPr>
      </p:pic>
      <p:sp>
        <p:nvSpPr>
          <p:cNvPr id="5" name="文本框 4">
            <a:extLst>
              <a:ext uri="{FF2B5EF4-FFF2-40B4-BE49-F238E27FC236}">
                <a16:creationId xmlns:a16="http://schemas.microsoft.com/office/drawing/2014/main" id="{4530938E-5C35-4A23-BD94-AC8E16EB61F8}"/>
              </a:ext>
            </a:extLst>
          </p:cNvPr>
          <p:cNvSpPr txBox="1"/>
          <p:nvPr/>
        </p:nvSpPr>
        <p:spPr>
          <a:xfrm>
            <a:off x="669924" y="1299006"/>
            <a:ext cx="2413245" cy="369332"/>
          </a:xfrm>
          <a:prstGeom prst="rect">
            <a:avLst/>
          </a:prstGeom>
          <a:noFill/>
        </p:spPr>
        <p:txBody>
          <a:bodyPr wrap="square" rtlCol="0">
            <a:spAutoFit/>
          </a:bodyPr>
          <a:lstStyle/>
          <a:p>
            <a:r>
              <a:rPr lang="zh-CN" altLang="en-US" dirty="0"/>
              <a:t>一个生物知识图谱</a:t>
            </a:r>
          </a:p>
        </p:txBody>
      </p:sp>
    </p:spTree>
    <p:extLst>
      <p:ext uri="{BB962C8B-B14F-4D97-AF65-F5344CB8AC3E}">
        <p14:creationId xmlns:p14="http://schemas.microsoft.com/office/powerpoint/2010/main" val="34817441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标题 4"/>
          <p:cNvSpPr>
            <a:spLocks noGrp="1"/>
          </p:cNvSpPr>
          <p:nvPr>
            <p:ph type="title"/>
          </p:nvPr>
        </p:nvSpPr>
        <p:spPr/>
        <p:txBody>
          <a:bodyPr/>
          <a:lstStyle/>
          <a:p>
            <a:pPr>
              <a:lnSpc>
                <a:spcPct val="120000"/>
              </a:lnSpc>
            </a:pPr>
            <a:r>
              <a:rPr lang="zh-CN" altLang="en-US" sz="2400" dirty="0"/>
              <a:t>知识表示</a:t>
            </a:r>
            <a:endParaRPr lang="en-US" altLang="zh-CN" sz="2400" dirty="0"/>
          </a:p>
        </p:txBody>
      </p:sp>
      <p:cxnSp>
        <p:nvCxnSpPr>
          <p:cNvPr id="18" name="直接连接符 17"/>
          <p:cNvCxnSpPr/>
          <p:nvPr/>
        </p:nvCxnSpPr>
        <p:spPr>
          <a:xfrm>
            <a:off x="5867400" y="3473450"/>
            <a:ext cx="0" cy="99695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4483100" y="3483598"/>
            <a:ext cx="1022345" cy="993152"/>
          </a:xfrm>
          <a:prstGeom prst="rect">
            <a:avLst/>
          </a:prstGeom>
          <a:noFill/>
          <a:ln w="117475">
            <a:noFill/>
          </a:ln>
        </p:spPr>
        <p:txBody>
          <a:bodyPr wrap="none" rtlCol="0">
            <a:prstTxWarp prst="textPlain">
              <a:avLst/>
            </a:prstTxWarp>
            <a:spAutoFit/>
          </a:bodyPr>
          <a:lstStyle/>
          <a:p>
            <a:r>
              <a:rPr lang="en-US" altLang="zh-CN" spc="100" dirty="0">
                <a:solidFill>
                  <a:schemeClr val="bg1"/>
                </a:solidFill>
                <a:latin typeface="Impact" panose="020B0806030902050204" pitchFamily="34" charset="0"/>
                <a:cs typeface="Arial" panose="020B0604020202020204" pitchFamily="34" charset="0"/>
              </a:rPr>
              <a:t>02</a:t>
            </a:r>
            <a:endParaRPr lang="zh-CN" altLang="en-US" spc="100" dirty="0">
              <a:solidFill>
                <a:schemeClr val="bg1"/>
              </a:solidFill>
              <a:latin typeface="Impact" panose="020B0806030902050204" pitchFamily="34" charset="0"/>
              <a:cs typeface="Arial" panose="020B0604020202020204" pitchFamily="34" charset="0"/>
            </a:endParaRPr>
          </a:p>
        </p:txBody>
      </p:sp>
    </p:spTree>
    <p:extLst>
      <p:ext uri="{BB962C8B-B14F-4D97-AF65-F5344CB8AC3E}">
        <p14:creationId xmlns:p14="http://schemas.microsoft.com/office/powerpoint/2010/main" val="30449899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1800" b="0" dirty="0">
                <a:latin typeface="+mn-lt"/>
                <a:ea typeface="+mn-ea"/>
                <a:cs typeface="+mn-cs"/>
              </a:rPr>
              <a:t>知识表示</a:t>
            </a:r>
          </a:p>
        </p:txBody>
      </p:sp>
      <p:sp>
        <p:nvSpPr>
          <p:cNvPr id="4" name="灯片编号占位符 3"/>
          <p:cNvSpPr>
            <a:spLocks noGrp="1"/>
          </p:cNvSpPr>
          <p:nvPr>
            <p:ph type="sldNum" sz="quarter" idx="12"/>
          </p:nvPr>
        </p:nvSpPr>
        <p:spPr/>
        <p:txBody>
          <a:bodyPr/>
          <a:lstStyle/>
          <a:p>
            <a:fld id="{5DD3DB80-B894-403A-B48E-6FDC1A72010E}" type="slidenum">
              <a:rPr lang="zh-CN" altLang="en-US" smtClean="0"/>
              <a:t>15</a:t>
            </a:fld>
            <a:endParaRPr lang="zh-CN" altLang="en-US" dirty="0"/>
          </a:p>
        </p:txBody>
      </p:sp>
      <p:pic>
        <p:nvPicPr>
          <p:cNvPr id="40" name="图片 39" descr="logo0"/>
          <p:cNvPicPr>
            <a:picLocks noChangeAspect="1"/>
          </p:cNvPicPr>
          <p:nvPr userDrawn="1"/>
        </p:nvPicPr>
        <p:blipFill>
          <a:blip r:embed="rId3"/>
          <a:stretch>
            <a:fillRect/>
          </a:stretch>
        </p:blipFill>
        <p:spPr>
          <a:xfrm>
            <a:off x="9822815" y="491490"/>
            <a:ext cx="1638300" cy="445135"/>
          </a:xfrm>
          <a:prstGeom prst="rect">
            <a:avLst/>
          </a:prstGeom>
        </p:spPr>
      </p:pic>
      <p:sp>
        <p:nvSpPr>
          <p:cNvPr id="5" name="文本框 4">
            <a:extLst>
              <a:ext uri="{FF2B5EF4-FFF2-40B4-BE49-F238E27FC236}">
                <a16:creationId xmlns:a16="http://schemas.microsoft.com/office/drawing/2014/main" id="{4530938E-5C35-4A23-BD94-AC8E16EB61F8}"/>
              </a:ext>
            </a:extLst>
          </p:cNvPr>
          <p:cNvSpPr txBox="1"/>
          <p:nvPr/>
        </p:nvSpPr>
        <p:spPr>
          <a:xfrm>
            <a:off x="669924" y="1299006"/>
            <a:ext cx="10791191" cy="1200329"/>
          </a:xfrm>
          <a:prstGeom prst="rect">
            <a:avLst/>
          </a:prstGeom>
          <a:noFill/>
        </p:spPr>
        <p:txBody>
          <a:bodyPr wrap="square" rtlCol="0">
            <a:spAutoFit/>
          </a:bodyPr>
          <a:lstStyle/>
          <a:p>
            <a:r>
              <a:rPr lang="zh-CN" altLang="en-US" dirty="0"/>
              <a:t>如果我们有一个巨大的知识图谱，难免会缺少一些关系，实体。例如给定了头结点和关系，怎么去预测缺失的尾结点？</a:t>
            </a:r>
            <a:endParaRPr lang="en-US" altLang="zh-CN" dirty="0"/>
          </a:p>
          <a:p>
            <a:endParaRPr lang="en-US" altLang="zh-CN" dirty="0"/>
          </a:p>
          <a:p>
            <a:r>
              <a:rPr lang="zh-CN" altLang="en-US" dirty="0"/>
              <a:t>一种简单的办法，采用上次课给大家讲解的</a:t>
            </a:r>
            <a:r>
              <a:rPr lang="en-US" altLang="zh-CN" dirty="0"/>
              <a:t>node embedding</a:t>
            </a:r>
            <a:r>
              <a:rPr lang="zh-CN" altLang="en-US" dirty="0"/>
              <a:t>方法</a:t>
            </a:r>
          </a:p>
        </p:txBody>
      </p:sp>
      <p:pic>
        <p:nvPicPr>
          <p:cNvPr id="6" name="图片 5">
            <a:extLst>
              <a:ext uri="{FF2B5EF4-FFF2-40B4-BE49-F238E27FC236}">
                <a16:creationId xmlns:a16="http://schemas.microsoft.com/office/drawing/2014/main" id="{34A6D37A-E770-45E6-9864-1AE1E7ED107D}"/>
              </a:ext>
            </a:extLst>
          </p:cNvPr>
          <p:cNvPicPr>
            <a:picLocks noChangeAspect="1"/>
          </p:cNvPicPr>
          <p:nvPr/>
        </p:nvPicPr>
        <p:blipFill>
          <a:blip r:embed="rId4"/>
          <a:stretch>
            <a:fillRect/>
          </a:stretch>
        </p:blipFill>
        <p:spPr>
          <a:xfrm>
            <a:off x="713580" y="3048732"/>
            <a:ext cx="5381625" cy="2314575"/>
          </a:xfrm>
          <a:prstGeom prst="rect">
            <a:avLst/>
          </a:prstGeom>
        </p:spPr>
      </p:pic>
      <p:pic>
        <p:nvPicPr>
          <p:cNvPr id="9" name="图片 8">
            <a:extLst>
              <a:ext uri="{FF2B5EF4-FFF2-40B4-BE49-F238E27FC236}">
                <a16:creationId xmlns:a16="http://schemas.microsoft.com/office/drawing/2014/main" id="{61DEAC05-52E3-4CD1-BDD3-5E7512015DC9}"/>
              </a:ext>
            </a:extLst>
          </p:cNvPr>
          <p:cNvPicPr>
            <a:picLocks noChangeAspect="1"/>
          </p:cNvPicPr>
          <p:nvPr/>
        </p:nvPicPr>
        <p:blipFill>
          <a:blip r:embed="rId5"/>
          <a:stretch>
            <a:fillRect/>
          </a:stretch>
        </p:blipFill>
        <p:spPr>
          <a:xfrm>
            <a:off x="7402670" y="3100381"/>
            <a:ext cx="3239295" cy="2539036"/>
          </a:xfrm>
          <a:prstGeom prst="rect">
            <a:avLst/>
          </a:prstGeom>
        </p:spPr>
      </p:pic>
    </p:spTree>
    <p:extLst>
      <p:ext uri="{BB962C8B-B14F-4D97-AF65-F5344CB8AC3E}">
        <p14:creationId xmlns:p14="http://schemas.microsoft.com/office/powerpoint/2010/main" val="38026970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1800" b="0" dirty="0">
                <a:latin typeface="+mn-lt"/>
                <a:ea typeface="+mn-ea"/>
                <a:cs typeface="+mn-cs"/>
              </a:rPr>
              <a:t>知识表示</a:t>
            </a:r>
          </a:p>
        </p:txBody>
      </p:sp>
      <p:sp>
        <p:nvSpPr>
          <p:cNvPr id="4" name="灯片编号占位符 3"/>
          <p:cNvSpPr>
            <a:spLocks noGrp="1"/>
          </p:cNvSpPr>
          <p:nvPr>
            <p:ph type="sldNum" sz="quarter" idx="12"/>
          </p:nvPr>
        </p:nvSpPr>
        <p:spPr/>
        <p:txBody>
          <a:bodyPr/>
          <a:lstStyle/>
          <a:p>
            <a:fld id="{5DD3DB80-B894-403A-B48E-6FDC1A72010E}" type="slidenum">
              <a:rPr lang="zh-CN" altLang="en-US" smtClean="0"/>
              <a:t>16</a:t>
            </a:fld>
            <a:endParaRPr lang="zh-CN" altLang="en-US" dirty="0"/>
          </a:p>
        </p:txBody>
      </p:sp>
      <p:pic>
        <p:nvPicPr>
          <p:cNvPr id="40" name="图片 39" descr="logo0"/>
          <p:cNvPicPr>
            <a:picLocks noChangeAspect="1"/>
          </p:cNvPicPr>
          <p:nvPr userDrawn="1"/>
        </p:nvPicPr>
        <p:blipFill>
          <a:blip r:embed="rId3"/>
          <a:stretch>
            <a:fillRect/>
          </a:stretch>
        </p:blipFill>
        <p:spPr>
          <a:xfrm>
            <a:off x="9822815" y="491490"/>
            <a:ext cx="1638300" cy="445135"/>
          </a:xfrm>
          <a:prstGeom prst="rect">
            <a:avLst/>
          </a:prstGeom>
        </p:spPr>
      </p:pic>
      <p:sp>
        <p:nvSpPr>
          <p:cNvPr id="5" name="文本框 4">
            <a:extLst>
              <a:ext uri="{FF2B5EF4-FFF2-40B4-BE49-F238E27FC236}">
                <a16:creationId xmlns:a16="http://schemas.microsoft.com/office/drawing/2014/main" id="{4530938E-5C35-4A23-BD94-AC8E16EB61F8}"/>
              </a:ext>
            </a:extLst>
          </p:cNvPr>
          <p:cNvSpPr txBox="1"/>
          <p:nvPr/>
        </p:nvSpPr>
        <p:spPr>
          <a:xfrm>
            <a:off x="669924" y="1299006"/>
            <a:ext cx="10791191" cy="3416320"/>
          </a:xfrm>
          <a:prstGeom prst="rect">
            <a:avLst/>
          </a:prstGeom>
          <a:noFill/>
        </p:spPr>
        <p:txBody>
          <a:bodyPr wrap="square" rtlCol="0">
            <a:spAutoFit/>
          </a:bodyPr>
          <a:lstStyle/>
          <a:p>
            <a:r>
              <a:rPr lang="zh-CN" altLang="en-US" dirty="0"/>
              <a:t>在图谱中，我们采用三元组的形式来表示</a:t>
            </a:r>
            <a:endParaRPr lang="en-US" altLang="zh-CN" dirty="0"/>
          </a:p>
          <a:p>
            <a:endParaRPr lang="en-US" altLang="zh-CN" dirty="0"/>
          </a:p>
          <a:p>
            <a:r>
              <a:rPr lang="en-US" altLang="zh-CN" dirty="0"/>
              <a:t>triples(</a:t>
            </a:r>
            <a:r>
              <a:rPr lang="en-US" altLang="zh-CN" dirty="0" err="1"/>
              <a:t>h,r,t</a:t>
            </a:r>
            <a:r>
              <a:rPr lang="en-US" altLang="zh-CN" dirty="0"/>
              <a:t>)     triples(</a:t>
            </a:r>
            <a:r>
              <a:rPr lang="en-US" altLang="zh-CN" dirty="0" err="1"/>
              <a:t>s,p,o</a:t>
            </a:r>
            <a:r>
              <a:rPr lang="en-US" altLang="zh-CN" dirty="0"/>
              <a:t>)</a:t>
            </a:r>
          </a:p>
          <a:p>
            <a:endParaRPr lang="en-US" altLang="zh-CN" dirty="0"/>
          </a:p>
          <a:p>
            <a:endParaRPr lang="en-US" altLang="zh-CN" dirty="0"/>
          </a:p>
          <a:p>
            <a:r>
              <a:rPr lang="zh-CN" altLang="en-US" dirty="0"/>
              <a:t>首先，我们把头实体和关系，都转换成</a:t>
            </a:r>
            <a:r>
              <a:rPr lang="en-US" altLang="zh-CN" dirty="0"/>
              <a:t>embedding</a:t>
            </a:r>
            <a:r>
              <a:rPr lang="zh-CN" altLang="en-US" dirty="0"/>
              <a:t>的形式，</a:t>
            </a:r>
            <a:r>
              <a:rPr lang="en-US" altLang="zh-CN" dirty="0"/>
              <a:t>embedding(</a:t>
            </a:r>
            <a:r>
              <a:rPr lang="en-US" altLang="zh-CN" dirty="0" err="1"/>
              <a:t>h,r</a:t>
            </a:r>
            <a:r>
              <a:rPr lang="en-US" altLang="zh-CN" dirty="0"/>
              <a:t>)</a:t>
            </a:r>
            <a:r>
              <a:rPr lang="zh-CN" altLang="en-US" dirty="0"/>
              <a:t>，我们的目标是希望</a:t>
            </a:r>
            <a:r>
              <a:rPr lang="en-US" altLang="zh-CN" dirty="0"/>
              <a:t>embedding</a:t>
            </a:r>
            <a:r>
              <a:rPr lang="zh-CN" altLang="en-US" dirty="0"/>
              <a:t>的结果尽可能接近</a:t>
            </a:r>
            <a:r>
              <a:rPr lang="en-US" altLang="zh-CN" dirty="0"/>
              <a:t>embedding(t)</a:t>
            </a:r>
          </a:p>
          <a:p>
            <a:endParaRPr lang="en-US" altLang="zh-CN" dirty="0"/>
          </a:p>
          <a:p>
            <a:r>
              <a:rPr lang="zh-CN" altLang="en-US" dirty="0"/>
              <a:t>所以，我们有</a:t>
            </a:r>
            <a:r>
              <a:rPr lang="en-US" altLang="zh-CN" dirty="0"/>
              <a:t>2</a:t>
            </a:r>
            <a:r>
              <a:rPr lang="zh-CN" altLang="en-US" dirty="0"/>
              <a:t>个问题需要解决</a:t>
            </a:r>
            <a:endParaRPr lang="en-US" altLang="zh-CN" dirty="0"/>
          </a:p>
          <a:p>
            <a:r>
              <a:rPr lang="en-US" altLang="zh-CN" dirty="0"/>
              <a:t>1</a:t>
            </a:r>
            <a:r>
              <a:rPr lang="zh-CN" altLang="en-US" dirty="0"/>
              <a:t>、如何</a:t>
            </a:r>
            <a:r>
              <a:rPr lang="en-US" altLang="zh-CN" dirty="0"/>
              <a:t>embedding</a:t>
            </a:r>
          </a:p>
          <a:p>
            <a:r>
              <a:rPr lang="en-US" altLang="zh-CN" dirty="0"/>
              <a:t>2</a:t>
            </a:r>
            <a:r>
              <a:rPr lang="zh-CN" altLang="en-US" dirty="0"/>
              <a:t>、如果让两者更加的接近</a:t>
            </a:r>
          </a:p>
          <a:p>
            <a:endParaRPr lang="zh-CN" altLang="en-US" dirty="0"/>
          </a:p>
        </p:txBody>
      </p:sp>
    </p:spTree>
    <p:extLst>
      <p:ext uri="{BB962C8B-B14F-4D97-AF65-F5344CB8AC3E}">
        <p14:creationId xmlns:p14="http://schemas.microsoft.com/office/powerpoint/2010/main" val="20913029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1800" b="0" dirty="0">
                <a:latin typeface="+mn-lt"/>
                <a:ea typeface="+mn-ea"/>
                <a:cs typeface="+mn-cs"/>
              </a:rPr>
              <a:t>关系模式</a:t>
            </a:r>
          </a:p>
        </p:txBody>
      </p:sp>
      <p:sp>
        <p:nvSpPr>
          <p:cNvPr id="4" name="灯片编号占位符 3"/>
          <p:cNvSpPr>
            <a:spLocks noGrp="1"/>
          </p:cNvSpPr>
          <p:nvPr>
            <p:ph type="sldNum" sz="quarter" idx="12"/>
          </p:nvPr>
        </p:nvSpPr>
        <p:spPr/>
        <p:txBody>
          <a:bodyPr/>
          <a:lstStyle/>
          <a:p>
            <a:fld id="{5DD3DB80-B894-403A-B48E-6FDC1A72010E}" type="slidenum">
              <a:rPr lang="zh-CN" altLang="en-US" smtClean="0"/>
              <a:t>17</a:t>
            </a:fld>
            <a:endParaRPr lang="zh-CN" altLang="en-US" dirty="0"/>
          </a:p>
        </p:txBody>
      </p:sp>
      <p:pic>
        <p:nvPicPr>
          <p:cNvPr id="40" name="图片 39" descr="logo0"/>
          <p:cNvPicPr>
            <a:picLocks noChangeAspect="1"/>
          </p:cNvPicPr>
          <p:nvPr userDrawn="1"/>
        </p:nvPicPr>
        <p:blipFill>
          <a:blip r:embed="rId3"/>
          <a:stretch>
            <a:fillRect/>
          </a:stretch>
        </p:blipFill>
        <p:spPr>
          <a:xfrm>
            <a:off x="9822815" y="491490"/>
            <a:ext cx="1638300" cy="445135"/>
          </a:xfrm>
          <a:prstGeom prst="rect">
            <a:avLst/>
          </a:prstGeom>
        </p:spPr>
      </p:pic>
      <p:sp>
        <p:nvSpPr>
          <p:cNvPr id="3" name="文本框 2">
            <a:extLst>
              <a:ext uri="{FF2B5EF4-FFF2-40B4-BE49-F238E27FC236}">
                <a16:creationId xmlns:a16="http://schemas.microsoft.com/office/drawing/2014/main" id="{DA19211C-0EC0-4547-B237-44C80EDEC20F}"/>
              </a:ext>
            </a:extLst>
          </p:cNvPr>
          <p:cNvSpPr txBox="1"/>
          <p:nvPr/>
        </p:nvSpPr>
        <p:spPr>
          <a:xfrm>
            <a:off x="669924" y="1320800"/>
            <a:ext cx="10850563" cy="2031325"/>
          </a:xfrm>
          <a:prstGeom prst="rect">
            <a:avLst/>
          </a:prstGeom>
          <a:noFill/>
        </p:spPr>
        <p:txBody>
          <a:bodyPr wrap="square" rtlCol="0">
            <a:spAutoFit/>
          </a:bodyPr>
          <a:lstStyle/>
          <a:p>
            <a:r>
              <a:rPr lang="zh-CN" altLang="en-US" dirty="0"/>
              <a:t>在图谱中，关系通常会有不同的表现模式，例如</a:t>
            </a:r>
            <a:endParaRPr lang="en-US" altLang="zh-CN" dirty="0"/>
          </a:p>
          <a:p>
            <a:endParaRPr lang="en-US" altLang="zh-CN" dirty="0"/>
          </a:p>
          <a:p>
            <a:r>
              <a:rPr lang="zh-CN" altLang="en-US" dirty="0"/>
              <a:t>对称关系：同学、同事、室友</a:t>
            </a:r>
            <a:endParaRPr lang="en-US" altLang="zh-CN" dirty="0"/>
          </a:p>
          <a:p>
            <a:endParaRPr lang="en-US" altLang="zh-CN" dirty="0"/>
          </a:p>
          <a:p>
            <a:r>
              <a:rPr lang="zh-CN" altLang="en-US" dirty="0"/>
              <a:t>逆向关系：昆凌是周杰伦的老婆，周杰伦是昆凌的老公</a:t>
            </a:r>
            <a:endParaRPr lang="en-US" altLang="zh-CN" dirty="0"/>
          </a:p>
          <a:p>
            <a:endParaRPr lang="en-US" altLang="zh-CN" dirty="0"/>
          </a:p>
          <a:p>
            <a:r>
              <a:rPr lang="zh-CN" altLang="en-US" dirty="0"/>
              <a:t>那我们能否使用</a:t>
            </a:r>
            <a:r>
              <a:rPr lang="en-US" altLang="zh-CN" dirty="0" err="1"/>
              <a:t>TransE</a:t>
            </a:r>
            <a:r>
              <a:rPr lang="zh-CN" altLang="en-US" dirty="0"/>
              <a:t>识别出这些不同类型的关系呢</a:t>
            </a:r>
          </a:p>
        </p:txBody>
      </p:sp>
    </p:spTree>
    <p:extLst>
      <p:ext uri="{BB962C8B-B14F-4D97-AF65-F5344CB8AC3E}">
        <p14:creationId xmlns:p14="http://schemas.microsoft.com/office/powerpoint/2010/main" val="3105851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1800" b="0" dirty="0">
                <a:latin typeface="+mn-lt"/>
                <a:ea typeface="+mn-ea"/>
                <a:cs typeface="+mn-cs"/>
              </a:rPr>
              <a:t>关系模式</a:t>
            </a:r>
          </a:p>
        </p:txBody>
      </p:sp>
      <p:sp>
        <p:nvSpPr>
          <p:cNvPr id="4" name="灯片编号占位符 3"/>
          <p:cNvSpPr>
            <a:spLocks noGrp="1"/>
          </p:cNvSpPr>
          <p:nvPr>
            <p:ph type="sldNum" sz="quarter" idx="12"/>
          </p:nvPr>
        </p:nvSpPr>
        <p:spPr/>
        <p:txBody>
          <a:bodyPr/>
          <a:lstStyle/>
          <a:p>
            <a:fld id="{5DD3DB80-B894-403A-B48E-6FDC1A72010E}" type="slidenum">
              <a:rPr lang="zh-CN" altLang="en-US" smtClean="0"/>
              <a:t>18</a:t>
            </a:fld>
            <a:endParaRPr lang="zh-CN" altLang="en-US" dirty="0"/>
          </a:p>
        </p:txBody>
      </p:sp>
      <p:pic>
        <p:nvPicPr>
          <p:cNvPr id="40" name="图片 39" descr="logo0"/>
          <p:cNvPicPr>
            <a:picLocks noChangeAspect="1"/>
          </p:cNvPicPr>
          <p:nvPr userDrawn="1"/>
        </p:nvPicPr>
        <p:blipFill>
          <a:blip r:embed="rId3"/>
          <a:stretch>
            <a:fillRect/>
          </a:stretch>
        </p:blipFill>
        <p:spPr>
          <a:xfrm>
            <a:off x="9822815" y="491490"/>
            <a:ext cx="1638300" cy="445135"/>
          </a:xfrm>
          <a:prstGeom prst="rect">
            <a:avLst/>
          </a:prstGeom>
        </p:spPr>
      </p:pic>
      <p:sp>
        <p:nvSpPr>
          <p:cNvPr id="3" name="文本框 2">
            <a:extLst>
              <a:ext uri="{FF2B5EF4-FFF2-40B4-BE49-F238E27FC236}">
                <a16:creationId xmlns:a16="http://schemas.microsoft.com/office/drawing/2014/main" id="{DA19211C-0EC0-4547-B237-44C80EDEC20F}"/>
              </a:ext>
            </a:extLst>
          </p:cNvPr>
          <p:cNvSpPr txBox="1"/>
          <p:nvPr/>
        </p:nvSpPr>
        <p:spPr>
          <a:xfrm>
            <a:off x="669924" y="1320800"/>
            <a:ext cx="10850563" cy="3693319"/>
          </a:xfrm>
          <a:prstGeom prst="rect">
            <a:avLst/>
          </a:prstGeom>
          <a:noFill/>
        </p:spPr>
        <p:txBody>
          <a:bodyPr wrap="square" rtlCol="0">
            <a:spAutoFit/>
          </a:bodyPr>
          <a:lstStyle/>
          <a:p>
            <a:r>
              <a:rPr lang="zh-CN" altLang="en-US" dirty="0"/>
              <a:t>对称</a:t>
            </a:r>
            <a:r>
              <a:rPr lang="en-US" altLang="zh-CN" dirty="0"/>
              <a:t>(</a:t>
            </a:r>
            <a:r>
              <a:rPr lang="zh-CN" altLang="en-US" dirty="0"/>
              <a:t>逆对称</a:t>
            </a:r>
            <a:r>
              <a:rPr lang="en-US" altLang="zh-CN" dirty="0"/>
              <a:t>)</a:t>
            </a:r>
            <a:r>
              <a:rPr lang="zh-CN" altLang="en-US" dirty="0"/>
              <a:t>关系：</a:t>
            </a:r>
            <a:endParaRPr lang="en-US" altLang="zh-CN" dirty="0"/>
          </a:p>
          <a:p>
            <a:endParaRPr lang="en-US" altLang="zh-CN" dirty="0"/>
          </a:p>
          <a:p>
            <a:endParaRPr lang="en-US" altLang="zh-CN" dirty="0"/>
          </a:p>
          <a:p>
            <a:endParaRPr lang="en-US" altLang="zh-CN" dirty="0"/>
          </a:p>
          <a:p>
            <a:r>
              <a:rPr lang="zh-CN" altLang="en-US" dirty="0"/>
              <a:t>逆向关系：</a:t>
            </a:r>
            <a:endParaRPr lang="en-US" altLang="zh-CN" dirty="0"/>
          </a:p>
          <a:p>
            <a:endParaRPr lang="en-US" altLang="zh-CN" dirty="0"/>
          </a:p>
          <a:p>
            <a:endParaRPr lang="en-US" altLang="zh-CN" dirty="0"/>
          </a:p>
          <a:p>
            <a:endParaRPr lang="en-US" altLang="zh-CN" dirty="0"/>
          </a:p>
          <a:p>
            <a:r>
              <a:rPr lang="zh-CN" altLang="en-US" dirty="0"/>
              <a:t>组合关系：</a:t>
            </a:r>
            <a:endParaRPr lang="en-US" altLang="zh-CN" dirty="0"/>
          </a:p>
          <a:p>
            <a:endParaRPr lang="en-US" altLang="zh-CN" dirty="0"/>
          </a:p>
          <a:p>
            <a:endParaRPr lang="en-US" altLang="zh-CN" dirty="0"/>
          </a:p>
          <a:p>
            <a:endParaRPr lang="en-US" altLang="zh-CN" dirty="0"/>
          </a:p>
          <a:p>
            <a:r>
              <a:rPr lang="en-US" altLang="zh-CN" dirty="0"/>
              <a:t>1-N</a:t>
            </a:r>
            <a:r>
              <a:rPr lang="zh-CN" altLang="en-US" dirty="0"/>
              <a:t>关系</a:t>
            </a:r>
          </a:p>
        </p:txBody>
      </p:sp>
      <p:pic>
        <p:nvPicPr>
          <p:cNvPr id="6" name="图片 5">
            <a:extLst>
              <a:ext uri="{FF2B5EF4-FFF2-40B4-BE49-F238E27FC236}">
                <a16:creationId xmlns:a16="http://schemas.microsoft.com/office/drawing/2014/main" id="{47F83606-874B-44F7-BB19-C9D35A2243CC}"/>
              </a:ext>
            </a:extLst>
          </p:cNvPr>
          <p:cNvPicPr>
            <a:picLocks noChangeAspect="1"/>
          </p:cNvPicPr>
          <p:nvPr/>
        </p:nvPicPr>
        <p:blipFill>
          <a:blip r:embed="rId4"/>
          <a:stretch>
            <a:fillRect/>
          </a:stretch>
        </p:blipFill>
        <p:spPr>
          <a:xfrm>
            <a:off x="513618" y="1773714"/>
            <a:ext cx="6080614" cy="426710"/>
          </a:xfrm>
          <a:prstGeom prst="rect">
            <a:avLst/>
          </a:prstGeom>
        </p:spPr>
      </p:pic>
      <p:pic>
        <p:nvPicPr>
          <p:cNvPr id="8" name="图片 7">
            <a:extLst>
              <a:ext uri="{FF2B5EF4-FFF2-40B4-BE49-F238E27FC236}">
                <a16:creationId xmlns:a16="http://schemas.microsoft.com/office/drawing/2014/main" id="{A5C35BEE-1F7C-45A7-BDE5-86C3B7C255A7}"/>
              </a:ext>
            </a:extLst>
          </p:cNvPr>
          <p:cNvPicPr>
            <a:picLocks noChangeAspect="1"/>
          </p:cNvPicPr>
          <p:nvPr/>
        </p:nvPicPr>
        <p:blipFill>
          <a:blip r:embed="rId5"/>
          <a:stretch>
            <a:fillRect/>
          </a:stretch>
        </p:blipFill>
        <p:spPr>
          <a:xfrm>
            <a:off x="669924" y="2798128"/>
            <a:ext cx="2568087" cy="489866"/>
          </a:xfrm>
          <a:prstGeom prst="rect">
            <a:avLst/>
          </a:prstGeom>
        </p:spPr>
      </p:pic>
      <p:pic>
        <p:nvPicPr>
          <p:cNvPr id="10" name="图片 9">
            <a:extLst>
              <a:ext uri="{FF2B5EF4-FFF2-40B4-BE49-F238E27FC236}">
                <a16:creationId xmlns:a16="http://schemas.microsoft.com/office/drawing/2014/main" id="{A054C522-5D87-4775-81C3-205C5A2455E3}"/>
              </a:ext>
            </a:extLst>
          </p:cNvPr>
          <p:cNvPicPr>
            <a:picLocks noChangeAspect="1"/>
          </p:cNvPicPr>
          <p:nvPr/>
        </p:nvPicPr>
        <p:blipFill>
          <a:blip r:embed="rId6"/>
          <a:stretch>
            <a:fillRect/>
          </a:stretch>
        </p:blipFill>
        <p:spPr>
          <a:xfrm>
            <a:off x="669924" y="3885698"/>
            <a:ext cx="5063636" cy="435045"/>
          </a:xfrm>
          <a:prstGeom prst="rect">
            <a:avLst/>
          </a:prstGeom>
        </p:spPr>
      </p:pic>
      <p:pic>
        <p:nvPicPr>
          <p:cNvPr id="12" name="图片 11">
            <a:extLst>
              <a:ext uri="{FF2B5EF4-FFF2-40B4-BE49-F238E27FC236}">
                <a16:creationId xmlns:a16="http://schemas.microsoft.com/office/drawing/2014/main" id="{80F6435D-C252-491C-940F-28FEF3176927}"/>
              </a:ext>
            </a:extLst>
          </p:cNvPr>
          <p:cNvPicPr>
            <a:picLocks noChangeAspect="1"/>
          </p:cNvPicPr>
          <p:nvPr/>
        </p:nvPicPr>
        <p:blipFill>
          <a:blip r:embed="rId7"/>
          <a:stretch>
            <a:fillRect/>
          </a:stretch>
        </p:blipFill>
        <p:spPr>
          <a:xfrm>
            <a:off x="669925" y="5008171"/>
            <a:ext cx="4060338" cy="508535"/>
          </a:xfrm>
          <a:prstGeom prst="rect">
            <a:avLst/>
          </a:prstGeom>
        </p:spPr>
      </p:pic>
    </p:spTree>
    <p:extLst>
      <p:ext uri="{BB962C8B-B14F-4D97-AF65-F5344CB8AC3E}">
        <p14:creationId xmlns:p14="http://schemas.microsoft.com/office/powerpoint/2010/main" val="23681026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1800" b="0" dirty="0" err="1">
                <a:latin typeface="+mn-lt"/>
                <a:ea typeface="+mn-ea"/>
                <a:cs typeface="+mn-cs"/>
              </a:rPr>
              <a:t>TransE</a:t>
            </a:r>
            <a:endParaRPr lang="zh-CN" altLang="en-US" sz="1800" b="0" dirty="0">
              <a:latin typeface="+mn-lt"/>
              <a:ea typeface="+mn-ea"/>
              <a:cs typeface="+mn-cs"/>
            </a:endParaRPr>
          </a:p>
        </p:txBody>
      </p:sp>
      <p:sp>
        <p:nvSpPr>
          <p:cNvPr id="4" name="灯片编号占位符 3"/>
          <p:cNvSpPr>
            <a:spLocks noGrp="1"/>
          </p:cNvSpPr>
          <p:nvPr>
            <p:ph type="sldNum" sz="quarter" idx="12"/>
          </p:nvPr>
        </p:nvSpPr>
        <p:spPr/>
        <p:txBody>
          <a:bodyPr/>
          <a:lstStyle/>
          <a:p>
            <a:fld id="{5DD3DB80-B894-403A-B48E-6FDC1A72010E}" type="slidenum">
              <a:rPr lang="zh-CN" altLang="en-US" smtClean="0"/>
              <a:t>19</a:t>
            </a:fld>
            <a:endParaRPr lang="zh-CN" altLang="en-US" dirty="0"/>
          </a:p>
        </p:txBody>
      </p:sp>
      <p:pic>
        <p:nvPicPr>
          <p:cNvPr id="40" name="图片 39" descr="logo0"/>
          <p:cNvPicPr>
            <a:picLocks noChangeAspect="1"/>
          </p:cNvPicPr>
          <p:nvPr userDrawn="1"/>
        </p:nvPicPr>
        <p:blipFill>
          <a:blip r:embed="rId3"/>
          <a:stretch>
            <a:fillRect/>
          </a:stretch>
        </p:blipFill>
        <p:spPr>
          <a:xfrm>
            <a:off x="9822815" y="491490"/>
            <a:ext cx="1638300" cy="445135"/>
          </a:xfrm>
          <a:prstGeom prst="rect">
            <a:avLst/>
          </a:prstGeom>
        </p:spPr>
      </p:pic>
      <p:sp>
        <p:nvSpPr>
          <p:cNvPr id="5" name="文本框 4">
            <a:extLst>
              <a:ext uri="{FF2B5EF4-FFF2-40B4-BE49-F238E27FC236}">
                <a16:creationId xmlns:a16="http://schemas.microsoft.com/office/drawing/2014/main" id="{4530938E-5C35-4A23-BD94-AC8E16EB61F8}"/>
              </a:ext>
            </a:extLst>
          </p:cNvPr>
          <p:cNvSpPr txBox="1"/>
          <p:nvPr/>
        </p:nvSpPr>
        <p:spPr>
          <a:xfrm>
            <a:off x="669924" y="1299006"/>
            <a:ext cx="10791191" cy="1477328"/>
          </a:xfrm>
          <a:prstGeom prst="rect">
            <a:avLst/>
          </a:prstGeom>
          <a:noFill/>
        </p:spPr>
        <p:txBody>
          <a:bodyPr wrap="square" rtlCol="0">
            <a:spAutoFit/>
          </a:bodyPr>
          <a:lstStyle/>
          <a:p>
            <a:r>
              <a:rPr lang="en-US" altLang="zh-CN" dirty="0"/>
              <a:t>https://proceedings.neurips.cc/paper/2013/file/1cecc7a77928ca8133fa24680a88d2f9-Paper.pdf</a:t>
            </a:r>
          </a:p>
          <a:p>
            <a:endParaRPr lang="en-US" altLang="zh-CN" dirty="0"/>
          </a:p>
          <a:p>
            <a:r>
              <a:rPr lang="zh-CN" altLang="en-US" dirty="0"/>
              <a:t>给定一个三元组，</a:t>
            </a:r>
            <a:r>
              <a:rPr lang="en-US" altLang="zh-CN" dirty="0"/>
              <a:t>triple(</a:t>
            </a:r>
            <a:r>
              <a:rPr lang="en-US" altLang="zh-CN" dirty="0" err="1"/>
              <a:t>h,r,t</a:t>
            </a:r>
            <a:r>
              <a:rPr lang="en-US" altLang="zh-CN" dirty="0"/>
              <a:t>)</a:t>
            </a:r>
            <a:r>
              <a:rPr lang="zh-CN" altLang="en-US" dirty="0"/>
              <a:t>其中</a:t>
            </a:r>
            <a:r>
              <a:rPr lang="en-US" altLang="zh-CN" dirty="0"/>
              <a:t>h</a:t>
            </a:r>
            <a:r>
              <a:rPr lang="zh-CN" altLang="en-US" dirty="0"/>
              <a:t>，</a:t>
            </a:r>
            <a:r>
              <a:rPr lang="en-US" altLang="zh-CN" dirty="0"/>
              <a:t>r</a:t>
            </a:r>
            <a:r>
              <a:rPr lang="zh-CN" altLang="en-US" dirty="0"/>
              <a:t>，</a:t>
            </a:r>
            <a:r>
              <a:rPr lang="en-US" altLang="zh-CN" dirty="0"/>
              <a:t>t</a:t>
            </a:r>
            <a:r>
              <a:rPr lang="zh-CN" altLang="en-US" dirty="0"/>
              <a:t>的维度都是</a:t>
            </a:r>
            <a:r>
              <a:rPr lang="en-US" altLang="zh-CN" dirty="0"/>
              <a:t>d</a:t>
            </a:r>
            <a:r>
              <a:rPr lang="zh-CN" altLang="en-US" dirty="0"/>
              <a:t>维的</a:t>
            </a:r>
            <a:endParaRPr lang="en-US" altLang="zh-CN" dirty="0"/>
          </a:p>
          <a:p>
            <a:endParaRPr lang="en-US" altLang="zh-CN" dirty="0"/>
          </a:p>
          <a:p>
            <a:r>
              <a:rPr lang="zh-CN" altLang="en-US" dirty="0"/>
              <a:t>如果</a:t>
            </a:r>
            <a:r>
              <a:rPr lang="en-US" altLang="zh-CN" dirty="0"/>
              <a:t>t</a:t>
            </a:r>
            <a:r>
              <a:rPr lang="zh-CN" altLang="en-US" dirty="0"/>
              <a:t>和</a:t>
            </a:r>
            <a:r>
              <a:rPr lang="en-US" altLang="zh-CN" dirty="0"/>
              <a:t>h</a:t>
            </a:r>
            <a:r>
              <a:rPr lang="zh-CN" altLang="en-US" dirty="0"/>
              <a:t>，</a:t>
            </a:r>
            <a:r>
              <a:rPr lang="en-US" altLang="zh-CN" dirty="0"/>
              <a:t>r</a:t>
            </a:r>
            <a:r>
              <a:rPr lang="zh-CN" altLang="en-US" dirty="0"/>
              <a:t>能组成三元组，那么我们认为</a:t>
            </a:r>
            <a:r>
              <a:rPr lang="en-US" altLang="zh-CN" dirty="0" err="1"/>
              <a:t>h+r</a:t>
            </a:r>
            <a:r>
              <a:rPr lang="en-US" altLang="zh-CN" dirty="0"/>
              <a:t>=t</a:t>
            </a:r>
            <a:endParaRPr lang="zh-CN" altLang="en-US" dirty="0"/>
          </a:p>
        </p:txBody>
      </p:sp>
      <p:pic>
        <p:nvPicPr>
          <p:cNvPr id="6" name="图片 5">
            <a:extLst>
              <a:ext uri="{FF2B5EF4-FFF2-40B4-BE49-F238E27FC236}">
                <a16:creationId xmlns:a16="http://schemas.microsoft.com/office/drawing/2014/main" id="{0CE44B20-7E99-4D87-BA43-8CDE3DFDCF5E}"/>
              </a:ext>
            </a:extLst>
          </p:cNvPr>
          <p:cNvPicPr>
            <a:picLocks noChangeAspect="1"/>
          </p:cNvPicPr>
          <p:nvPr/>
        </p:nvPicPr>
        <p:blipFill>
          <a:blip r:embed="rId4"/>
          <a:stretch>
            <a:fillRect/>
          </a:stretch>
        </p:blipFill>
        <p:spPr>
          <a:xfrm>
            <a:off x="669924" y="3046640"/>
            <a:ext cx="9877425" cy="3000375"/>
          </a:xfrm>
          <a:prstGeom prst="rect">
            <a:avLst/>
          </a:prstGeom>
        </p:spPr>
      </p:pic>
    </p:spTree>
    <p:extLst>
      <p:ext uri="{BB962C8B-B14F-4D97-AF65-F5344CB8AC3E}">
        <p14:creationId xmlns:p14="http://schemas.microsoft.com/office/powerpoint/2010/main" val="16186911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标题 4"/>
          <p:cNvSpPr>
            <a:spLocks noGrp="1"/>
          </p:cNvSpPr>
          <p:nvPr>
            <p:ph type="title"/>
          </p:nvPr>
        </p:nvSpPr>
        <p:spPr/>
        <p:txBody>
          <a:bodyPr/>
          <a:lstStyle/>
          <a:p>
            <a:pPr>
              <a:lnSpc>
                <a:spcPct val="120000"/>
              </a:lnSpc>
            </a:pPr>
            <a:r>
              <a:rPr lang="zh-CN" altLang="en-US" sz="2400" dirty="0"/>
              <a:t>内容补充</a:t>
            </a:r>
            <a:endParaRPr lang="en-US" altLang="zh-CN" sz="2400" dirty="0"/>
          </a:p>
        </p:txBody>
      </p:sp>
      <p:cxnSp>
        <p:nvCxnSpPr>
          <p:cNvPr id="18" name="直接连接符 17"/>
          <p:cNvCxnSpPr/>
          <p:nvPr/>
        </p:nvCxnSpPr>
        <p:spPr>
          <a:xfrm>
            <a:off x="5867400" y="3473450"/>
            <a:ext cx="0" cy="99695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4483100" y="3483598"/>
            <a:ext cx="1022345" cy="993152"/>
          </a:xfrm>
          <a:prstGeom prst="rect">
            <a:avLst/>
          </a:prstGeom>
          <a:noFill/>
          <a:ln w="117475">
            <a:noFill/>
          </a:ln>
        </p:spPr>
        <p:txBody>
          <a:bodyPr wrap="none" rtlCol="0">
            <a:prstTxWarp prst="textPlain">
              <a:avLst/>
            </a:prstTxWarp>
            <a:spAutoFit/>
          </a:bodyPr>
          <a:lstStyle/>
          <a:p>
            <a:r>
              <a:rPr lang="en-US" altLang="zh-CN" spc="100" dirty="0">
                <a:solidFill>
                  <a:schemeClr val="bg1"/>
                </a:solidFill>
                <a:latin typeface="Impact" panose="020B0806030902050204" pitchFamily="34" charset="0"/>
                <a:cs typeface="Arial" panose="020B0604020202020204" pitchFamily="34" charset="0"/>
              </a:rPr>
              <a:t>00</a:t>
            </a:r>
            <a:endParaRPr lang="zh-CN" altLang="en-US" spc="100" dirty="0">
              <a:solidFill>
                <a:schemeClr val="bg1"/>
              </a:solidFill>
              <a:latin typeface="Impact" panose="020B0806030902050204" pitchFamily="34" charset="0"/>
              <a:cs typeface="Arial" panose="020B0604020202020204" pitchFamily="34" charset="0"/>
            </a:endParaRPr>
          </a:p>
        </p:txBody>
      </p:sp>
    </p:spTree>
    <p:extLst>
      <p:ext uri="{BB962C8B-B14F-4D97-AF65-F5344CB8AC3E}">
        <p14:creationId xmlns:p14="http://schemas.microsoft.com/office/powerpoint/2010/main" val="9405364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1800" b="0" dirty="0" err="1">
                <a:latin typeface="+mn-lt"/>
                <a:ea typeface="+mn-ea"/>
                <a:cs typeface="+mn-cs"/>
              </a:rPr>
              <a:t>TransE</a:t>
            </a:r>
            <a:endParaRPr lang="zh-CN" altLang="en-US" sz="1800" b="0" dirty="0">
              <a:latin typeface="+mn-lt"/>
              <a:ea typeface="+mn-ea"/>
              <a:cs typeface="+mn-cs"/>
            </a:endParaRPr>
          </a:p>
        </p:txBody>
      </p:sp>
      <p:sp>
        <p:nvSpPr>
          <p:cNvPr id="4" name="灯片编号占位符 3"/>
          <p:cNvSpPr>
            <a:spLocks noGrp="1"/>
          </p:cNvSpPr>
          <p:nvPr>
            <p:ph type="sldNum" sz="quarter" idx="12"/>
          </p:nvPr>
        </p:nvSpPr>
        <p:spPr/>
        <p:txBody>
          <a:bodyPr/>
          <a:lstStyle/>
          <a:p>
            <a:fld id="{5DD3DB80-B894-403A-B48E-6FDC1A72010E}" type="slidenum">
              <a:rPr lang="zh-CN" altLang="en-US" smtClean="0"/>
              <a:t>20</a:t>
            </a:fld>
            <a:endParaRPr lang="zh-CN" altLang="en-US" dirty="0"/>
          </a:p>
        </p:txBody>
      </p:sp>
      <p:pic>
        <p:nvPicPr>
          <p:cNvPr id="40" name="图片 39" descr="logo0"/>
          <p:cNvPicPr>
            <a:picLocks noChangeAspect="1"/>
          </p:cNvPicPr>
          <p:nvPr userDrawn="1"/>
        </p:nvPicPr>
        <p:blipFill>
          <a:blip r:embed="rId3"/>
          <a:stretch>
            <a:fillRect/>
          </a:stretch>
        </p:blipFill>
        <p:spPr>
          <a:xfrm>
            <a:off x="9822815" y="491490"/>
            <a:ext cx="1638300" cy="445135"/>
          </a:xfrm>
          <a:prstGeom prst="rect">
            <a:avLst/>
          </a:prstGeom>
        </p:spPr>
      </p:pic>
      <p:pic>
        <p:nvPicPr>
          <p:cNvPr id="6" name="图片 5">
            <a:extLst>
              <a:ext uri="{FF2B5EF4-FFF2-40B4-BE49-F238E27FC236}">
                <a16:creationId xmlns:a16="http://schemas.microsoft.com/office/drawing/2014/main" id="{C6C0ED09-F75C-41F9-A45B-576AC70BABB6}"/>
              </a:ext>
            </a:extLst>
          </p:cNvPr>
          <p:cNvPicPr>
            <a:picLocks noChangeAspect="1"/>
          </p:cNvPicPr>
          <p:nvPr/>
        </p:nvPicPr>
        <p:blipFill>
          <a:blip r:embed="rId4"/>
          <a:stretch>
            <a:fillRect/>
          </a:stretch>
        </p:blipFill>
        <p:spPr>
          <a:xfrm>
            <a:off x="669924" y="1149868"/>
            <a:ext cx="8392014" cy="4300040"/>
          </a:xfrm>
          <a:prstGeom prst="rect">
            <a:avLst/>
          </a:prstGeom>
        </p:spPr>
      </p:pic>
      <p:pic>
        <p:nvPicPr>
          <p:cNvPr id="8" name="图片 7">
            <a:extLst>
              <a:ext uri="{FF2B5EF4-FFF2-40B4-BE49-F238E27FC236}">
                <a16:creationId xmlns:a16="http://schemas.microsoft.com/office/drawing/2014/main" id="{7E33273B-7629-4BE6-9D5D-53D9DA0C433A}"/>
              </a:ext>
            </a:extLst>
          </p:cNvPr>
          <p:cNvPicPr>
            <a:picLocks noChangeAspect="1"/>
          </p:cNvPicPr>
          <p:nvPr/>
        </p:nvPicPr>
        <p:blipFill>
          <a:blip r:embed="rId5"/>
          <a:stretch>
            <a:fillRect/>
          </a:stretch>
        </p:blipFill>
        <p:spPr>
          <a:xfrm>
            <a:off x="741083" y="5449908"/>
            <a:ext cx="7518320" cy="751231"/>
          </a:xfrm>
          <a:prstGeom prst="rect">
            <a:avLst/>
          </a:prstGeom>
        </p:spPr>
      </p:pic>
    </p:spTree>
    <p:extLst>
      <p:ext uri="{BB962C8B-B14F-4D97-AF65-F5344CB8AC3E}">
        <p14:creationId xmlns:p14="http://schemas.microsoft.com/office/powerpoint/2010/main" val="12392669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1800" b="0" dirty="0" err="1">
                <a:latin typeface="+mn-lt"/>
                <a:ea typeface="+mn-ea"/>
                <a:cs typeface="+mn-cs"/>
              </a:rPr>
              <a:t>TransE</a:t>
            </a:r>
            <a:endParaRPr lang="zh-CN" altLang="en-US" sz="1800" b="0" dirty="0">
              <a:latin typeface="+mn-lt"/>
              <a:ea typeface="+mn-ea"/>
              <a:cs typeface="+mn-cs"/>
            </a:endParaRPr>
          </a:p>
        </p:txBody>
      </p:sp>
      <p:sp>
        <p:nvSpPr>
          <p:cNvPr id="4" name="灯片编号占位符 3"/>
          <p:cNvSpPr>
            <a:spLocks noGrp="1"/>
          </p:cNvSpPr>
          <p:nvPr>
            <p:ph type="sldNum" sz="quarter" idx="12"/>
          </p:nvPr>
        </p:nvSpPr>
        <p:spPr/>
        <p:txBody>
          <a:bodyPr/>
          <a:lstStyle/>
          <a:p>
            <a:fld id="{5DD3DB80-B894-403A-B48E-6FDC1A72010E}" type="slidenum">
              <a:rPr lang="zh-CN" altLang="en-US" smtClean="0"/>
              <a:t>21</a:t>
            </a:fld>
            <a:endParaRPr lang="zh-CN" altLang="en-US" dirty="0"/>
          </a:p>
        </p:txBody>
      </p:sp>
      <p:pic>
        <p:nvPicPr>
          <p:cNvPr id="40" name="图片 39" descr="logo0"/>
          <p:cNvPicPr>
            <a:picLocks noChangeAspect="1"/>
          </p:cNvPicPr>
          <p:nvPr userDrawn="1"/>
        </p:nvPicPr>
        <p:blipFill>
          <a:blip r:embed="rId3"/>
          <a:stretch>
            <a:fillRect/>
          </a:stretch>
        </p:blipFill>
        <p:spPr>
          <a:xfrm>
            <a:off x="9822815" y="491490"/>
            <a:ext cx="1638300" cy="445135"/>
          </a:xfrm>
          <a:prstGeom prst="rect">
            <a:avLst/>
          </a:prstGeom>
        </p:spPr>
      </p:pic>
      <p:pic>
        <p:nvPicPr>
          <p:cNvPr id="5" name="图片 4">
            <a:extLst>
              <a:ext uri="{FF2B5EF4-FFF2-40B4-BE49-F238E27FC236}">
                <a16:creationId xmlns:a16="http://schemas.microsoft.com/office/drawing/2014/main" id="{97F49B22-067D-4B49-ADD7-9BC5103FEC0A}"/>
              </a:ext>
            </a:extLst>
          </p:cNvPr>
          <p:cNvPicPr>
            <a:picLocks noChangeAspect="1"/>
          </p:cNvPicPr>
          <p:nvPr/>
        </p:nvPicPr>
        <p:blipFill>
          <a:blip r:embed="rId4"/>
          <a:stretch>
            <a:fillRect/>
          </a:stretch>
        </p:blipFill>
        <p:spPr>
          <a:xfrm>
            <a:off x="669924" y="3705687"/>
            <a:ext cx="4241106" cy="1932381"/>
          </a:xfrm>
          <a:prstGeom prst="rect">
            <a:avLst/>
          </a:prstGeom>
        </p:spPr>
      </p:pic>
      <p:sp>
        <p:nvSpPr>
          <p:cNvPr id="7" name="文本框 6">
            <a:extLst>
              <a:ext uri="{FF2B5EF4-FFF2-40B4-BE49-F238E27FC236}">
                <a16:creationId xmlns:a16="http://schemas.microsoft.com/office/drawing/2014/main" id="{EAA817E9-B50D-46C3-B84C-8ABFFFC87781}"/>
              </a:ext>
            </a:extLst>
          </p:cNvPr>
          <p:cNvSpPr txBox="1"/>
          <p:nvPr/>
        </p:nvSpPr>
        <p:spPr>
          <a:xfrm>
            <a:off x="732692" y="1312985"/>
            <a:ext cx="7297616" cy="646331"/>
          </a:xfrm>
          <a:prstGeom prst="rect">
            <a:avLst/>
          </a:prstGeom>
          <a:noFill/>
        </p:spPr>
        <p:txBody>
          <a:bodyPr wrap="square" rtlCol="0">
            <a:spAutoFit/>
          </a:bodyPr>
          <a:lstStyle/>
          <a:p>
            <a:r>
              <a:rPr lang="en-US" altLang="zh-CN" dirty="0" err="1"/>
              <a:t>TransE</a:t>
            </a:r>
            <a:r>
              <a:rPr lang="zh-CN" altLang="en-US" dirty="0"/>
              <a:t>不可以处理对称的关系，同学</a:t>
            </a:r>
            <a:endParaRPr lang="en-US" altLang="zh-CN" dirty="0"/>
          </a:p>
          <a:p>
            <a:endParaRPr lang="en-US" altLang="zh-CN" dirty="0"/>
          </a:p>
        </p:txBody>
      </p:sp>
      <p:pic>
        <p:nvPicPr>
          <p:cNvPr id="6" name="图片 5">
            <a:extLst>
              <a:ext uri="{FF2B5EF4-FFF2-40B4-BE49-F238E27FC236}">
                <a16:creationId xmlns:a16="http://schemas.microsoft.com/office/drawing/2014/main" id="{19A96921-E0ED-4FDB-9FF7-9F917DA36CD9}"/>
              </a:ext>
            </a:extLst>
          </p:cNvPr>
          <p:cNvPicPr>
            <a:picLocks noChangeAspect="1"/>
          </p:cNvPicPr>
          <p:nvPr/>
        </p:nvPicPr>
        <p:blipFill>
          <a:blip r:embed="rId5"/>
          <a:stretch>
            <a:fillRect/>
          </a:stretch>
        </p:blipFill>
        <p:spPr>
          <a:xfrm>
            <a:off x="732692" y="1919751"/>
            <a:ext cx="4914900" cy="647700"/>
          </a:xfrm>
          <a:prstGeom prst="rect">
            <a:avLst/>
          </a:prstGeom>
        </p:spPr>
      </p:pic>
      <p:pic>
        <p:nvPicPr>
          <p:cNvPr id="9" name="图片 8">
            <a:extLst>
              <a:ext uri="{FF2B5EF4-FFF2-40B4-BE49-F238E27FC236}">
                <a16:creationId xmlns:a16="http://schemas.microsoft.com/office/drawing/2014/main" id="{D5ACCDCF-F647-4F73-A31C-F195A29920A2}"/>
              </a:ext>
            </a:extLst>
          </p:cNvPr>
          <p:cNvPicPr>
            <a:picLocks noChangeAspect="1"/>
          </p:cNvPicPr>
          <p:nvPr/>
        </p:nvPicPr>
        <p:blipFill>
          <a:blip r:embed="rId6"/>
          <a:stretch>
            <a:fillRect/>
          </a:stretch>
        </p:blipFill>
        <p:spPr>
          <a:xfrm>
            <a:off x="5380891" y="3107012"/>
            <a:ext cx="3415811" cy="2438003"/>
          </a:xfrm>
          <a:prstGeom prst="rect">
            <a:avLst/>
          </a:prstGeom>
        </p:spPr>
      </p:pic>
    </p:spTree>
    <p:extLst>
      <p:ext uri="{BB962C8B-B14F-4D97-AF65-F5344CB8AC3E}">
        <p14:creationId xmlns:p14="http://schemas.microsoft.com/office/powerpoint/2010/main" val="33167095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1800" b="0" dirty="0" err="1">
                <a:latin typeface="+mn-lt"/>
                <a:ea typeface="+mn-ea"/>
                <a:cs typeface="+mn-cs"/>
              </a:rPr>
              <a:t>TransE</a:t>
            </a:r>
            <a:endParaRPr lang="zh-CN" altLang="en-US" sz="1800" b="0" dirty="0">
              <a:latin typeface="+mn-lt"/>
              <a:ea typeface="+mn-ea"/>
              <a:cs typeface="+mn-cs"/>
            </a:endParaRPr>
          </a:p>
        </p:txBody>
      </p:sp>
      <p:sp>
        <p:nvSpPr>
          <p:cNvPr id="4" name="灯片编号占位符 3"/>
          <p:cNvSpPr>
            <a:spLocks noGrp="1"/>
          </p:cNvSpPr>
          <p:nvPr>
            <p:ph type="sldNum" sz="quarter" idx="12"/>
          </p:nvPr>
        </p:nvSpPr>
        <p:spPr/>
        <p:txBody>
          <a:bodyPr/>
          <a:lstStyle/>
          <a:p>
            <a:fld id="{5DD3DB80-B894-403A-B48E-6FDC1A72010E}" type="slidenum">
              <a:rPr lang="zh-CN" altLang="en-US" smtClean="0"/>
              <a:t>22</a:t>
            </a:fld>
            <a:endParaRPr lang="zh-CN" altLang="en-US" dirty="0"/>
          </a:p>
        </p:txBody>
      </p:sp>
      <p:pic>
        <p:nvPicPr>
          <p:cNvPr id="40" name="图片 39" descr="logo0"/>
          <p:cNvPicPr>
            <a:picLocks noChangeAspect="1"/>
          </p:cNvPicPr>
          <p:nvPr userDrawn="1"/>
        </p:nvPicPr>
        <p:blipFill>
          <a:blip r:embed="rId3"/>
          <a:stretch>
            <a:fillRect/>
          </a:stretch>
        </p:blipFill>
        <p:spPr>
          <a:xfrm>
            <a:off x="9822815" y="491490"/>
            <a:ext cx="1638300" cy="445135"/>
          </a:xfrm>
          <a:prstGeom prst="rect">
            <a:avLst/>
          </a:prstGeom>
        </p:spPr>
      </p:pic>
      <p:pic>
        <p:nvPicPr>
          <p:cNvPr id="5" name="图片 4">
            <a:extLst>
              <a:ext uri="{FF2B5EF4-FFF2-40B4-BE49-F238E27FC236}">
                <a16:creationId xmlns:a16="http://schemas.microsoft.com/office/drawing/2014/main" id="{97F49B22-067D-4B49-ADD7-9BC5103FEC0A}"/>
              </a:ext>
            </a:extLst>
          </p:cNvPr>
          <p:cNvPicPr>
            <a:picLocks noChangeAspect="1"/>
          </p:cNvPicPr>
          <p:nvPr/>
        </p:nvPicPr>
        <p:blipFill>
          <a:blip r:embed="rId4"/>
          <a:stretch>
            <a:fillRect/>
          </a:stretch>
        </p:blipFill>
        <p:spPr>
          <a:xfrm>
            <a:off x="669924" y="2966304"/>
            <a:ext cx="5581650" cy="2543175"/>
          </a:xfrm>
          <a:prstGeom prst="rect">
            <a:avLst/>
          </a:prstGeom>
        </p:spPr>
      </p:pic>
      <p:sp>
        <p:nvSpPr>
          <p:cNvPr id="7" name="文本框 6">
            <a:extLst>
              <a:ext uri="{FF2B5EF4-FFF2-40B4-BE49-F238E27FC236}">
                <a16:creationId xmlns:a16="http://schemas.microsoft.com/office/drawing/2014/main" id="{EAA817E9-B50D-46C3-B84C-8ABFFFC87781}"/>
              </a:ext>
            </a:extLst>
          </p:cNvPr>
          <p:cNvSpPr txBox="1"/>
          <p:nvPr/>
        </p:nvSpPr>
        <p:spPr>
          <a:xfrm>
            <a:off x="732692" y="1312985"/>
            <a:ext cx="7297616" cy="1477328"/>
          </a:xfrm>
          <a:prstGeom prst="rect">
            <a:avLst/>
          </a:prstGeom>
          <a:noFill/>
        </p:spPr>
        <p:txBody>
          <a:bodyPr wrap="square" rtlCol="0">
            <a:spAutoFit/>
          </a:bodyPr>
          <a:lstStyle/>
          <a:p>
            <a:r>
              <a:rPr lang="en-US" altLang="zh-CN" dirty="0" err="1"/>
              <a:t>TransE</a:t>
            </a:r>
            <a:r>
              <a:rPr lang="zh-CN" altLang="en-US" dirty="0"/>
              <a:t>可以处理逆对称的关系，车是轿车的上位词</a:t>
            </a:r>
            <a:endParaRPr lang="en-US" altLang="zh-CN" dirty="0"/>
          </a:p>
          <a:p>
            <a:endParaRPr lang="en-US" altLang="zh-CN" dirty="0"/>
          </a:p>
          <a:p>
            <a:r>
              <a:rPr lang="en-US" altLang="zh-CN" dirty="0" err="1"/>
              <a:t>h+r</a:t>
            </a:r>
            <a:r>
              <a:rPr lang="en-US" altLang="zh-CN" dirty="0"/>
              <a:t>=t</a:t>
            </a:r>
          </a:p>
          <a:p>
            <a:r>
              <a:rPr lang="zh-CN" altLang="en-US" dirty="0"/>
              <a:t>但是</a:t>
            </a:r>
            <a:endParaRPr lang="en-US" altLang="zh-CN" dirty="0"/>
          </a:p>
          <a:p>
            <a:r>
              <a:rPr lang="en-US" altLang="zh-CN" dirty="0" err="1"/>
              <a:t>t+r</a:t>
            </a:r>
            <a:r>
              <a:rPr lang="en-US" altLang="zh-CN" dirty="0"/>
              <a:t>!=h</a:t>
            </a:r>
            <a:endParaRPr lang="zh-CN" altLang="en-US" dirty="0"/>
          </a:p>
        </p:txBody>
      </p:sp>
    </p:spTree>
    <p:extLst>
      <p:ext uri="{BB962C8B-B14F-4D97-AF65-F5344CB8AC3E}">
        <p14:creationId xmlns:p14="http://schemas.microsoft.com/office/powerpoint/2010/main" val="38809211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1800" b="0" dirty="0" err="1">
                <a:latin typeface="+mn-lt"/>
                <a:ea typeface="+mn-ea"/>
                <a:cs typeface="+mn-cs"/>
              </a:rPr>
              <a:t>TransE</a:t>
            </a:r>
            <a:endParaRPr lang="zh-CN" altLang="en-US" sz="1800" b="0" dirty="0">
              <a:latin typeface="+mn-lt"/>
              <a:ea typeface="+mn-ea"/>
              <a:cs typeface="+mn-cs"/>
            </a:endParaRPr>
          </a:p>
        </p:txBody>
      </p:sp>
      <p:sp>
        <p:nvSpPr>
          <p:cNvPr id="4" name="灯片编号占位符 3"/>
          <p:cNvSpPr>
            <a:spLocks noGrp="1"/>
          </p:cNvSpPr>
          <p:nvPr>
            <p:ph type="sldNum" sz="quarter" idx="12"/>
          </p:nvPr>
        </p:nvSpPr>
        <p:spPr/>
        <p:txBody>
          <a:bodyPr/>
          <a:lstStyle/>
          <a:p>
            <a:fld id="{5DD3DB80-B894-403A-B48E-6FDC1A72010E}" type="slidenum">
              <a:rPr lang="zh-CN" altLang="en-US" smtClean="0"/>
              <a:t>23</a:t>
            </a:fld>
            <a:endParaRPr lang="zh-CN" altLang="en-US" dirty="0"/>
          </a:p>
        </p:txBody>
      </p:sp>
      <p:pic>
        <p:nvPicPr>
          <p:cNvPr id="40" name="图片 39" descr="logo0"/>
          <p:cNvPicPr>
            <a:picLocks noChangeAspect="1"/>
          </p:cNvPicPr>
          <p:nvPr userDrawn="1"/>
        </p:nvPicPr>
        <p:blipFill>
          <a:blip r:embed="rId3"/>
          <a:stretch>
            <a:fillRect/>
          </a:stretch>
        </p:blipFill>
        <p:spPr>
          <a:xfrm>
            <a:off x="9822815" y="491490"/>
            <a:ext cx="1638300" cy="445135"/>
          </a:xfrm>
          <a:prstGeom prst="rect">
            <a:avLst/>
          </a:prstGeom>
        </p:spPr>
      </p:pic>
      <p:sp>
        <p:nvSpPr>
          <p:cNvPr id="7" name="文本框 6">
            <a:extLst>
              <a:ext uri="{FF2B5EF4-FFF2-40B4-BE49-F238E27FC236}">
                <a16:creationId xmlns:a16="http://schemas.microsoft.com/office/drawing/2014/main" id="{EAA817E9-B50D-46C3-B84C-8ABFFFC87781}"/>
              </a:ext>
            </a:extLst>
          </p:cNvPr>
          <p:cNvSpPr txBox="1"/>
          <p:nvPr/>
        </p:nvSpPr>
        <p:spPr>
          <a:xfrm>
            <a:off x="732692" y="1312985"/>
            <a:ext cx="7297616" cy="646331"/>
          </a:xfrm>
          <a:prstGeom prst="rect">
            <a:avLst/>
          </a:prstGeom>
          <a:noFill/>
        </p:spPr>
        <p:txBody>
          <a:bodyPr wrap="square" rtlCol="0">
            <a:spAutoFit/>
          </a:bodyPr>
          <a:lstStyle/>
          <a:p>
            <a:r>
              <a:rPr lang="en-US" altLang="zh-CN" dirty="0" err="1"/>
              <a:t>TransE</a:t>
            </a:r>
            <a:r>
              <a:rPr lang="zh-CN" altLang="en-US" dirty="0"/>
              <a:t>可以处理逆向关系，老板和职员</a:t>
            </a:r>
            <a:endParaRPr lang="en-US" altLang="zh-CN" dirty="0"/>
          </a:p>
          <a:p>
            <a:endParaRPr lang="en-US" altLang="zh-CN" dirty="0"/>
          </a:p>
        </p:txBody>
      </p:sp>
      <p:pic>
        <p:nvPicPr>
          <p:cNvPr id="6" name="图片 5">
            <a:extLst>
              <a:ext uri="{FF2B5EF4-FFF2-40B4-BE49-F238E27FC236}">
                <a16:creationId xmlns:a16="http://schemas.microsoft.com/office/drawing/2014/main" id="{A9373371-2388-4DCB-B3B9-3A6E2A96D635}"/>
              </a:ext>
            </a:extLst>
          </p:cNvPr>
          <p:cNvPicPr>
            <a:picLocks noChangeAspect="1"/>
          </p:cNvPicPr>
          <p:nvPr/>
        </p:nvPicPr>
        <p:blipFill>
          <a:blip r:embed="rId4"/>
          <a:stretch>
            <a:fillRect/>
          </a:stretch>
        </p:blipFill>
        <p:spPr>
          <a:xfrm>
            <a:off x="669924" y="2035688"/>
            <a:ext cx="3562107" cy="620226"/>
          </a:xfrm>
          <a:prstGeom prst="rect">
            <a:avLst/>
          </a:prstGeom>
        </p:spPr>
      </p:pic>
      <p:pic>
        <p:nvPicPr>
          <p:cNvPr id="9" name="图片 8">
            <a:extLst>
              <a:ext uri="{FF2B5EF4-FFF2-40B4-BE49-F238E27FC236}">
                <a16:creationId xmlns:a16="http://schemas.microsoft.com/office/drawing/2014/main" id="{50FECD96-FFA9-4D3D-B6FF-74F8DB295431}"/>
              </a:ext>
            </a:extLst>
          </p:cNvPr>
          <p:cNvPicPr>
            <a:picLocks noChangeAspect="1"/>
          </p:cNvPicPr>
          <p:nvPr/>
        </p:nvPicPr>
        <p:blipFill>
          <a:blip r:embed="rId5"/>
          <a:stretch>
            <a:fillRect/>
          </a:stretch>
        </p:blipFill>
        <p:spPr>
          <a:xfrm>
            <a:off x="4031615" y="3556198"/>
            <a:ext cx="5791200" cy="695325"/>
          </a:xfrm>
          <a:prstGeom prst="rect">
            <a:avLst/>
          </a:prstGeom>
        </p:spPr>
      </p:pic>
      <p:pic>
        <p:nvPicPr>
          <p:cNvPr id="11" name="图片 10">
            <a:extLst>
              <a:ext uri="{FF2B5EF4-FFF2-40B4-BE49-F238E27FC236}">
                <a16:creationId xmlns:a16="http://schemas.microsoft.com/office/drawing/2014/main" id="{7909B1D8-E724-4B3A-A6AB-54E50B6FFE8C}"/>
              </a:ext>
            </a:extLst>
          </p:cNvPr>
          <p:cNvPicPr>
            <a:picLocks noChangeAspect="1"/>
          </p:cNvPicPr>
          <p:nvPr/>
        </p:nvPicPr>
        <p:blipFill>
          <a:blip r:embed="rId6"/>
          <a:stretch>
            <a:fillRect/>
          </a:stretch>
        </p:blipFill>
        <p:spPr>
          <a:xfrm>
            <a:off x="732692" y="2732286"/>
            <a:ext cx="2771775" cy="2343150"/>
          </a:xfrm>
          <a:prstGeom prst="rect">
            <a:avLst/>
          </a:prstGeom>
        </p:spPr>
      </p:pic>
    </p:spTree>
    <p:extLst>
      <p:ext uri="{BB962C8B-B14F-4D97-AF65-F5344CB8AC3E}">
        <p14:creationId xmlns:p14="http://schemas.microsoft.com/office/powerpoint/2010/main" val="11224009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1800" b="0" dirty="0" err="1">
                <a:latin typeface="+mn-lt"/>
                <a:ea typeface="+mn-ea"/>
                <a:cs typeface="+mn-cs"/>
              </a:rPr>
              <a:t>TransE</a:t>
            </a:r>
            <a:endParaRPr lang="zh-CN" altLang="en-US" sz="1800" b="0" dirty="0">
              <a:latin typeface="+mn-lt"/>
              <a:ea typeface="+mn-ea"/>
              <a:cs typeface="+mn-cs"/>
            </a:endParaRPr>
          </a:p>
        </p:txBody>
      </p:sp>
      <p:sp>
        <p:nvSpPr>
          <p:cNvPr id="4" name="灯片编号占位符 3"/>
          <p:cNvSpPr>
            <a:spLocks noGrp="1"/>
          </p:cNvSpPr>
          <p:nvPr>
            <p:ph type="sldNum" sz="quarter" idx="12"/>
          </p:nvPr>
        </p:nvSpPr>
        <p:spPr/>
        <p:txBody>
          <a:bodyPr/>
          <a:lstStyle/>
          <a:p>
            <a:fld id="{5DD3DB80-B894-403A-B48E-6FDC1A72010E}" type="slidenum">
              <a:rPr lang="zh-CN" altLang="en-US" smtClean="0"/>
              <a:t>24</a:t>
            </a:fld>
            <a:endParaRPr lang="zh-CN" altLang="en-US" dirty="0"/>
          </a:p>
        </p:txBody>
      </p:sp>
      <p:pic>
        <p:nvPicPr>
          <p:cNvPr id="40" name="图片 39" descr="logo0"/>
          <p:cNvPicPr>
            <a:picLocks noChangeAspect="1"/>
          </p:cNvPicPr>
          <p:nvPr userDrawn="1"/>
        </p:nvPicPr>
        <p:blipFill>
          <a:blip r:embed="rId3"/>
          <a:stretch>
            <a:fillRect/>
          </a:stretch>
        </p:blipFill>
        <p:spPr>
          <a:xfrm>
            <a:off x="9822815" y="491490"/>
            <a:ext cx="1638300" cy="445135"/>
          </a:xfrm>
          <a:prstGeom prst="rect">
            <a:avLst/>
          </a:prstGeom>
        </p:spPr>
      </p:pic>
      <p:sp>
        <p:nvSpPr>
          <p:cNvPr id="7" name="文本框 6">
            <a:extLst>
              <a:ext uri="{FF2B5EF4-FFF2-40B4-BE49-F238E27FC236}">
                <a16:creationId xmlns:a16="http://schemas.microsoft.com/office/drawing/2014/main" id="{EAA817E9-B50D-46C3-B84C-8ABFFFC87781}"/>
              </a:ext>
            </a:extLst>
          </p:cNvPr>
          <p:cNvSpPr txBox="1"/>
          <p:nvPr/>
        </p:nvSpPr>
        <p:spPr>
          <a:xfrm>
            <a:off x="732692" y="1312985"/>
            <a:ext cx="7297616" cy="646331"/>
          </a:xfrm>
          <a:prstGeom prst="rect">
            <a:avLst/>
          </a:prstGeom>
          <a:noFill/>
        </p:spPr>
        <p:txBody>
          <a:bodyPr wrap="square" rtlCol="0">
            <a:spAutoFit/>
          </a:bodyPr>
          <a:lstStyle/>
          <a:p>
            <a:r>
              <a:rPr lang="en-US" altLang="zh-CN" dirty="0" err="1"/>
              <a:t>TransE</a:t>
            </a:r>
            <a:r>
              <a:rPr lang="zh-CN" altLang="en-US" dirty="0"/>
              <a:t>可以处理组合关系，我妈妈的老公是我的爸爸</a:t>
            </a:r>
            <a:endParaRPr lang="en-US" altLang="zh-CN" dirty="0"/>
          </a:p>
          <a:p>
            <a:endParaRPr lang="en-US" altLang="zh-CN" dirty="0"/>
          </a:p>
        </p:txBody>
      </p:sp>
      <p:pic>
        <p:nvPicPr>
          <p:cNvPr id="13" name="图片 12">
            <a:extLst>
              <a:ext uri="{FF2B5EF4-FFF2-40B4-BE49-F238E27FC236}">
                <a16:creationId xmlns:a16="http://schemas.microsoft.com/office/drawing/2014/main" id="{FA0992A1-953D-437D-B9CB-59B9224AD3AB}"/>
              </a:ext>
            </a:extLst>
          </p:cNvPr>
          <p:cNvPicPr>
            <a:picLocks noChangeAspect="1"/>
          </p:cNvPicPr>
          <p:nvPr/>
        </p:nvPicPr>
        <p:blipFill>
          <a:blip r:embed="rId4"/>
          <a:stretch>
            <a:fillRect/>
          </a:stretch>
        </p:blipFill>
        <p:spPr>
          <a:xfrm>
            <a:off x="828674" y="1976901"/>
            <a:ext cx="7781925" cy="552450"/>
          </a:xfrm>
          <a:prstGeom prst="rect">
            <a:avLst/>
          </a:prstGeom>
        </p:spPr>
      </p:pic>
      <p:pic>
        <p:nvPicPr>
          <p:cNvPr id="15" name="图片 14">
            <a:extLst>
              <a:ext uri="{FF2B5EF4-FFF2-40B4-BE49-F238E27FC236}">
                <a16:creationId xmlns:a16="http://schemas.microsoft.com/office/drawing/2014/main" id="{9184549F-3106-49A9-9284-8F92344858B8}"/>
              </a:ext>
            </a:extLst>
          </p:cNvPr>
          <p:cNvPicPr>
            <a:picLocks noChangeAspect="1"/>
          </p:cNvPicPr>
          <p:nvPr/>
        </p:nvPicPr>
        <p:blipFill>
          <a:blip r:embed="rId5"/>
          <a:stretch>
            <a:fillRect/>
          </a:stretch>
        </p:blipFill>
        <p:spPr>
          <a:xfrm>
            <a:off x="669924" y="2837351"/>
            <a:ext cx="5676900" cy="3305175"/>
          </a:xfrm>
          <a:prstGeom prst="rect">
            <a:avLst/>
          </a:prstGeom>
        </p:spPr>
      </p:pic>
    </p:spTree>
    <p:extLst>
      <p:ext uri="{BB962C8B-B14F-4D97-AF65-F5344CB8AC3E}">
        <p14:creationId xmlns:p14="http://schemas.microsoft.com/office/powerpoint/2010/main" val="17093885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1800" b="0" dirty="0" err="1">
                <a:latin typeface="+mn-lt"/>
                <a:ea typeface="+mn-ea"/>
                <a:cs typeface="+mn-cs"/>
              </a:rPr>
              <a:t>TransE</a:t>
            </a:r>
            <a:endParaRPr lang="zh-CN" altLang="en-US" sz="1800" b="0" dirty="0">
              <a:latin typeface="+mn-lt"/>
              <a:ea typeface="+mn-ea"/>
              <a:cs typeface="+mn-cs"/>
            </a:endParaRPr>
          </a:p>
        </p:txBody>
      </p:sp>
      <p:sp>
        <p:nvSpPr>
          <p:cNvPr id="4" name="灯片编号占位符 3"/>
          <p:cNvSpPr>
            <a:spLocks noGrp="1"/>
          </p:cNvSpPr>
          <p:nvPr>
            <p:ph type="sldNum" sz="quarter" idx="12"/>
          </p:nvPr>
        </p:nvSpPr>
        <p:spPr/>
        <p:txBody>
          <a:bodyPr/>
          <a:lstStyle/>
          <a:p>
            <a:fld id="{5DD3DB80-B894-403A-B48E-6FDC1A72010E}" type="slidenum">
              <a:rPr lang="zh-CN" altLang="en-US" smtClean="0"/>
              <a:t>25</a:t>
            </a:fld>
            <a:endParaRPr lang="zh-CN" altLang="en-US" dirty="0"/>
          </a:p>
        </p:txBody>
      </p:sp>
      <p:pic>
        <p:nvPicPr>
          <p:cNvPr id="40" name="图片 39" descr="logo0"/>
          <p:cNvPicPr>
            <a:picLocks noChangeAspect="1"/>
          </p:cNvPicPr>
          <p:nvPr userDrawn="1"/>
        </p:nvPicPr>
        <p:blipFill>
          <a:blip r:embed="rId3"/>
          <a:stretch>
            <a:fillRect/>
          </a:stretch>
        </p:blipFill>
        <p:spPr>
          <a:xfrm>
            <a:off x="9822815" y="491490"/>
            <a:ext cx="1638300" cy="445135"/>
          </a:xfrm>
          <a:prstGeom prst="rect">
            <a:avLst/>
          </a:prstGeom>
        </p:spPr>
      </p:pic>
      <p:sp>
        <p:nvSpPr>
          <p:cNvPr id="7" name="文本框 6">
            <a:extLst>
              <a:ext uri="{FF2B5EF4-FFF2-40B4-BE49-F238E27FC236}">
                <a16:creationId xmlns:a16="http://schemas.microsoft.com/office/drawing/2014/main" id="{EAA817E9-B50D-46C3-B84C-8ABFFFC87781}"/>
              </a:ext>
            </a:extLst>
          </p:cNvPr>
          <p:cNvSpPr txBox="1"/>
          <p:nvPr/>
        </p:nvSpPr>
        <p:spPr>
          <a:xfrm>
            <a:off x="732692" y="1312985"/>
            <a:ext cx="7297616" cy="646331"/>
          </a:xfrm>
          <a:prstGeom prst="rect">
            <a:avLst/>
          </a:prstGeom>
          <a:noFill/>
        </p:spPr>
        <p:txBody>
          <a:bodyPr wrap="square" rtlCol="0">
            <a:spAutoFit/>
          </a:bodyPr>
          <a:lstStyle/>
          <a:p>
            <a:r>
              <a:rPr lang="en-US" altLang="zh-CN" dirty="0" err="1"/>
              <a:t>TransE</a:t>
            </a:r>
            <a:r>
              <a:rPr lang="zh-CN" altLang="en-US" dirty="0"/>
              <a:t>不可以处理</a:t>
            </a:r>
            <a:r>
              <a:rPr lang="en-US" altLang="zh-CN" dirty="0"/>
              <a:t>1-N</a:t>
            </a:r>
            <a:r>
              <a:rPr lang="zh-CN" altLang="en-US" dirty="0"/>
              <a:t>关系，老师学生</a:t>
            </a:r>
            <a:endParaRPr lang="en-US" altLang="zh-CN" dirty="0"/>
          </a:p>
          <a:p>
            <a:endParaRPr lang="en-US" altLang="zh-CN" dirty="0"/>
          </a:p>
        </p:txBody>
      </p:sp>
      <p:pic>
        <p:nvPicPr>
          <p:cNvPr id="5" name="图片 4">
            <a:extLst>
              <a:ext uri="{FF2B5EF4-FFF2-40B4-BE49-F238E27FC236}">
                <a16:creationId xmlns:a16="http://schemas.microsoft.com/office/drawing/2014/main" id="{3CBF9804-BC10-4B38-BDAD-F805822AA361}"/>
              </a:ext>
            </a:extLst>
          </p:cNvPr>
          <p:cNvPicPr>
            <a:picLocks noChangeAspect="1"/>
          </p:cNvPicPr>
          <p:nvPr/>
        </p:nvPicPr>
        <p:blipFill>
          <a:blip r:embed="rId4"/>
          <a:stretch>
            <a:fillRect/>
          </a:stretch>
        </p:blipFill>
        <p:spPr>
          <a:xfrm>
            <a:off x="732692" y="1959316"/>
            <a:ext cx="9182100" cy="2924175"/>
          </a:xfrm>
          <a:prstGeom prst="rect">
            <a:avLst/>
          </a:prstGeom>
        </p:spPr>
      </p:pic>
    </p:spTree>
    <p:extLst>
      <p:ext uri="{BB962C8B-B14F-4D97-AF65-F5344CB8AC3E}">
        <p14:creationId xmlns:p14="http://schemas.microsoft.com/office/powerpoint/2010/main" val="36923941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1800" b="0" dirty="0" err="1">
                <a:latin typeface="+mn-lt"/>
                <a:ea typeface="+mn-ea"/>
                <a:cs typeface="+mn-cs"/>
              </a:rPr>
              <a:t>TransR</a:t>
            </a:r>
            <a:endParaRPr lang="zh-CN" altLang="en-US" sz="1800" b="0" dirty="0">
              <a:latin typeface="+mn-lt"/>
              <a:ea typeface="+mn-ea"/>
              <a:cs typeface="+mn-cs"/>
            </a:endParaRPr>
          </a:p>
        </p:txBody>
      </p:sp>
      <p:sp>
        <p:nvSpPr>
          <p:cNvPr id="4" name="灯片编号占位符 3"/>
          <p:cNvSpPr>
            <a:spLocks noGrp="1"/>
          </p:cNvSpPr>
          <p:nvPr>
            <p:ph type="sldNum" sz="quarter" idx="12"/>
          </p:nvPr>
        </p:nvSpPr>
        <p:spPr/>
        <p:txBody>
          <a:bodyPr/>
          <a:lstStyle/>
          <a:p>
            <a:fld id="{5DD3DB80-B894-403A-B48E-6FDC1A72010E}" type="slidenum">
              <a:rPr lang="zh-CN" altLang="en-US" smtClean="0"/>
              <a:t>26</a:t>
            </a:fld>
            <a:endParaRPr lang="zh-CN" altLang="en-US" dirty="0"/>
          </a:p>
        </p:txBody>
      </p:sp>
      <p:pic>
        <p:nvPicPr>
          <p:cNvPr id="40" name="图片 39" descr="logo0"/>
          <p:cNvPicPr>
            <a:picLocks noChangeAspect="1"/>
          </p:cNvPicPr>
          <p:nvPr userDrawn="1"/>
        </p:nvPicPr>
        <p:blipFill>
          <a:blip r:embed="rId3"/>
          <a:stretch>
            <a:fillRect/>
          </a:stretch>
        </p:blipFill>
        <p:spPr>
          <a:xfrm>
            <a:off x="9822815" y="491490"/>
            <a:ext cx="1638300" cy="445135"/>
          </a:xfrm>
          <a:prstGeom prst="rect">
            <a:avLst/>
          </a:prstGeom>
        </p:spPr>
      </p:pic>
      <p:sp>
        <p:nvSpPr>
          <p:cNvPr id="5" name="文本框 4">
            <a:extLst>
              <a:ext uri="{FF2B5EF4-FFF2-40B4-BE49-F238E27FC236}">
                <a16:creationId xmlns:a16="http://schemas.microsoft.com/office/drawing/2014/main" id="{4530938E-5C35-4A23-BD94-AC8E16EB61F8}"/>
              </a:ext>
            </a:extLst>
          </p:cNvPr>
          <p:cNvSpPr txBox="1"/>
          <p:nvPr/>
        </p:nvSpPr>
        <p:spPr>
          <a:xfrm>
            <a:off x="669924" y="1299006"/>
            <a:ext cx="10791191" cy="1754326"/>
          </a:xfrm>
          <a:prstGeom prst="rect">
            <a:avLst/>
          </a:prstGeom>
          <a:noFill/>
        </p:spPr>
        <p:txBody>
          <a:bodyPr wrap="square" rtlCol="0">
            <a:spAutoFit/>
          </a:bodyPr>
          <a:lstStyle/>
          <a:p>
            <a:r>
              <a:rPr lang="en-US" altLang="zh-CN" dirty="0">
                <a:hlinkClick r:id="rId4"/>
              </a:rPr>
              <a:t>https://www.aaai.org/ocs/index.php/AAAI/AAAI15/paper/view/9571</a:t>
            </a:r>
            <a:endParaRPr lang="en-US" altLang="zh-CN" dirty="0"/>
          </a:p>
          <a:p>
            <a:endParaRPr lang="en-US" altLang="zh-CN" dirty="0"/>
          </a:p>
          <a:p>
            <a:r>
              <a:rPr lang="en-US" altLang="zh-CN" dirty="0" err="1"/>
              <a:t>TransE</a:t>
            </a:r>
            <a:r>
              <a:rPr lang="zh-CN" altLang="en-US" dirty="0"/>
              <a:t>模型的的所有关系</a:t>
            </a:r>
            <a:r>
              <a:rPr lang="en-US" altLang="zh-CN" dirty="0"/>
              <a:t>embedding</a:t>
            </a:r>
            <a:r>
              <a:rPr lang="zh-CN" altLang="en-US" dirty="0"/>
              <a:t>都是在同一个空间内，那么对于不同的关系，我们能否设计一个新的空间，把关系转移到该空间内。</a:t>
            </a:r>
            <a:endParaRPr lang="en-US" altLang="zh-CN" dirty="0"/>
          </a:p>
          <a:p>
            <a:endParaRPr lang="en-US" altLang="zh-CN" dirty="0"/>
          </a:p>
          <a:p>
            <a:r>
              <a:rPr lang="en-US" altLang="zh-CN" sz="1800" b="0" dirty="0" err="1">
                <a:latin typeface="+mn-lt"/>
                <a:ea typeface="+mn-ea"/>
                <a:cs typeface="+mn-cs"/>
              </a:rPr>
              <a:t>TransR</a:t>
            </a:r>
            <a:r>
              <a:rPr lang="zh-CN" altLang="en-US" dirty="0"/>
              <a:t>需要一个转移矩阵</a:t>
            </a:r>
            <a:r>
              <a:rPr lang="en-US" altLang="zh-CN" dirty="0"/>
              <a:t>M</a:t>
            </a:r>
            <a:r>
              <a:rPr lang="zh-CN" altLang="en-US" dirty="0"/>
              <a:t>，把</a:t>
            </a:r>
            <a:r>
              <a:rPr lang="en-US" altLang="zh-CN" dirty="0"/>
              <a:t>h</a:t>
            </a:r>
            <a:r>
              <a:rPr lang="zh-CN" altLang="en-US" dirty="0"/>
              <a:t>与</a:t>
            </a:r>
            <a:r>
              <a:rPr lang="en-US" altLang="zh-CN" dirty="0"/>
              <a:t>t</a:t>
            </a:r>
            <a:r>
              <a:rPr lang="zh-CN" altLang="en-US" dirty="0"/>
              <a:t>做一个映射</a:t>
            </a:r>
          </a:p>
        </p:txBody>
      </p:sp>
      <p:pic>
        <p:nvPicPr>
          <p:cNvPr id="6" name="图片 5">
            <a:extLst>
              <a:ext uri="{FF2B5EF4-FFF2-40B4-BE49-F238E27FC236}">
                <a16:creationId xmlns:a16="http://schemas.microsoft.com/office/drawing/2014/main" id="{46296B49-B515-460A-AE66-7580D6D80F34}"/>
              </a:ext>
            </a:extLst>
          </p:cNvPr>
          <p:cNvPicPr>
            <a:picLocks noChangeAspect="1"/>
          </p:cNvPicPr>
          <p:nvPr/>
        </p:nvPicPr>
        <p:blipFill>
          <a:blip r:embed="rId5"/>
          <a:stretch>
            <a:fillRect/>
          </a:stretch>
        </p:blipFill>
        <p:spPr>
          <a:xfrm>
            <a:off x="540969" y="4058764"/>
            <a:ext cx="7345789" cy="2181699"/>
          </a:xfrm>
          <a:prstGeom prst="rect">
            <a:avLst/>
          </a:prstGeom>
        </p:spPr>
      </p:pic>
      <p:pic>
        <p:nvPicPr>
          <p:cNvPr id="8" name="图片 7">
            <a:extLst>
              <a:ext uri="{FF2B5EF4-FFF2-40B4-BE49-F238E27FC236}">
                <a16:creationId xmlns:a16="http://schemas.microsoft.com/office/drawing/2014/main" id="{59953781-A388-42BF-9CBA-55B75A910C42}"/>
              </a:ext>
            </a:extLst>
          </p:cNvPr>
          <p:cNvPicPr>
            <a:picLocks noChangeAspect="1"/>
          </p:cNvPicPr>
          <p:nvPr/>
        </p:nvPicPr>
        <p:blipFill>
          <a:blip r:embed="rId6"/>
          <a:stretch>
            <a:fillRect/>
          </a:stretch>
        </p:blipFill>
        <p:spPr>
          <a:xfrm>
            <a:off x="669924" y="3166494"/>
            <a:ext cx="3609975" cy="638175"/>
          </a:xfrm>
          <a:prstGeom prst="rect">
            <a:avLst/>
          </a:prstGeom>
        </p:spPr>
      </p:pic>
    </p:spTree>
    <p:extLst>
      <p:ext uri="{BB962C8B-B14F-4D97-AF65-F5344CB8AC3E}">
        <p14:creationId xmlns:p14="http://schemas.microsoft.com/office/powerpoint/2010/main" val="42560300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1800" b="0" dirty="0" err="1">
                <a:latin typeface="+mn-lt"/>
                <a:ea typeface="+mn-ea"/>
                <a:cs typeface="+mn-cs"/>
              </a:rPr>
              <a:t>TransR</a:t>
            </a:r>
            <a:endParaRPr lang="zh-CN" altLang="en-US" sz="1800" b="0" dirty="0">
              <a:latin typeface="+mn-lt"/>
              <a:ea typeface="+mn-ea"/>
              <a:cs typeface="+mn-cs"/>
            </a:endParaRPr>
          </a:p>
        </p:txBody>
      </p:sp>
      <p:sp>
        <p:nvSpPr>
          <p:cNvPr id="4" name="灯片编号占位符 3"/>
          <p:cNvSpPr>
            <a:spLocks noGrp="1"/>
          </p:cNvSpPr>
          <p:nvPr>
            <p:ph type="sldNum" sz="quarter" idx="12"/>
          </p:nvPr>
        </p:nvSpPr>
        <p:spPr/>
        <p:txBody>
          <a:bodyPr/>
          <a:lstStyle/>
          <a:p>
            <a:fld id="{5DD3DB80-B894-403A-B48E-6FDC1A72010E}" type="slidenum">
              <a:rPr lang="zh-CN" altLang="en-US" smtClean="0"/>
              <a:t>27</a:t>
            </a:fld>
            <a:endParaRPr lang="zh-CN" altLang="en-US" dirty="0"/>
          </a:p>
        </p:txBody>
      </p:sp>
      <p:pic>
        <p:nvPicPr>
          <p:cNvPr id="40" name="图片 39" descr="logo0"/>
          <p:cNvPicPr>
            <a:picLocks noChangeAspect="1"/>
          </p:cNvPicPr>
          <p:nvPr userDrawn="1"/>
        </p:nvPicPr>
        <p:blipFill>
          <a:blip r:embed="rId3"/>
          <a:stretch>
            <a:fillRect/>
          </a:stretch>
        </p:blipFill>
        <p:spPr>
          <a:xfrm>
            <a:off x="9822815" y="491490"/>
            <a:ext cx="1638300" cy="445135"/>
          </a:xfrm>
          <a:prstGeom prst="rect">
            <a:avLst/>
          </a:prstGeom>
        </p:spPr>
      </p:pic>
      <p:sp>
        <p:nvSpPr>
          <p:cNvPr id="5" name="文本框 4">
            <a:extLst>
              <a:ext uri="{FF2B5EF4-FFF2-40B4-BE49-F238E27FC236}">
                <a16:creationId xmlns:a16="http://schemas.microsoft.com/office/drawing/2014/main" id="{4530938E-5C35-4A23-BD94-AC8E16EB61F8}"/>
              </a:ext>
            </a:extLst>
          </p:cNvPr>
          <p:cNvSpPr txBox="1"/>
          <p:nvPr/>
        </p:nvSpPr>
        <p:spPr>
          <a:xfrm>
            <a:off x="669924" y="1299006"/>
            <a:ext cx="8345122" cy="369332"/>
          </a:xfrm>
          <a:prstGeom prst="rect">
            <a:avLst/>
          </a:prstGeom>
          <a:noFill/>
        </p:spPr>
        <p:txBody>
          <a:bodyPr wrap="square" rtlCol="0">
            <a:spAutoFit/>
          </a:bodyPr>
          <a:lstStyle/>
          <a:p>
            <a:r>
              <a:rPr lang="en-US" altLang="zh-CN" dirty="0" err="1"/>
              <a:t>TranR</a:t>
            </a:r>
            <a:r>
              <a:rPr lang="zh-CN" altLang="en-US" dirty="0"/>
              <a:t>可以处理对称的关系，同学</a:t>
            </a:r>
          </a:p>
        </p:txBody>
      </p:sp>
      <p:pic>
        <p:nvPicPr>
          <p:cNvPr id="6" name="图片 5">
            <a:extLst>
              <a:ext uri="{FF2B5EF4-FFF2-40B4-BE49-F238E27FC236}">
                <a16:creationId xmlns:a16="http://schemas.microsoft.com/office/drawing/2014/main" id="{A391ACFD-18E5-4F82-A092-BF98E685B87F}"/>
              </a:ext>
            </a:extLst>
          </p:cNvPr>
          <p:cNvPicPr>
            <a:picLocks noChangeAspect="1"/>
          </p:cNvPicPr>
          <p:nvPr/>
        </p:nvPicPr>
        <p:blipFill>
          <a:blip r:embed="rId4"/>
          <a:stretch>
            <a:fillRect/>
          </a:stretch>
        </p:blipFill>
        <p:spPr>
          <a:xfrm>
            <a:off x="669924" y="1803522"/>
            <a:ext cx="4895850" cy="695325"/>
          </a:xfrm>
          <a:prstGeom prst="rect">
            <a:avLst/>
          </a:prstGeom>
        </p:spPr>
      </p:pic>
      <p:pic>
        <p:nvPicPr>
          <p:cNvPr id="8" name="图片 7">
            <a:extLst>
              <a:ext uri="{FF2B5EF4-FFF2-40B4-BE49-F238E27FC236}">
                <a16:creationId xmlns:a16="http://schemas.microsoft.com/office/drawing/2014/main" id="{234F86C8-96EB-4756-B372-EF765CA72267}"/>
              </a:ext>
            </a:extLst>
          </p:cNvPr>
          <p:cNvPicPr>
            <a:picLocks noChangeAspect="1"/>
          </p:cNvPicPr>
          <p:nvPr/>
        </p:nvPicPr>
        <p:blipFill>
          <a:blip r:embed="rId5"/>
          <a:stretch>
            <a:fillRect/>
          </a:stretch>
        </p:blipFill>
        <p:spPr>
          <a:xfrm>
            <a:off x="762000" y="2678074"/>
            <a:ext cx="6748462" cy="2552653"/>
          </a:xfrm>
          <a:prstGeom prst="rect">
            <a:avLst/>
          </a:prstGeom>
        </p:spPr>
      </p:pic>
    </p:spTree>
    <p:extLst>
      <p:ext uri="{BB962C8B-B14F-4D97-AF65-F5344CB8AC3E}">
        <p14:creationId xmlns:p14="http://schemas.microsoft.com/office/powerpoint/2010/main" val="29433431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1800" b="0" dirty="0" err="1">
                <a:latin typeface="+mn-lt"/>
                <a:ea typeface="+mn-ea"/>
                <a:cs typeface="+mn-cs"/>
              </a:rPr>
              <a:t>TransR</a:t>
            </a:r>
            <a:endParaRPr lang="zh-CN" altLang="en-US" sz="1800" b="0" dirty="0">
              <a:latin typeface="+mn-lt"/>
              <a:ea typeface="+mn-ea"/>
              <a:cs typeface="+mn-cs"/>
            </a:endParaRPr>
          </a:p>
        </p:txBody>
      </p:sp>
      <p:sp>
        <p:nvSpPr>
          <p:cNvPr id="4" name="灯片编号占位符 3"/>
          <p:cNvSpPr>
            <a:spLocks noGrp="1"/>
          </p:cNvSpPr>
          <p:nvPr>
            <p:ph type="sldNum" sz="quarter" idx="12"/>
          </p:nvPr>
        </p:nvSpPr>
        <p:spPr/>
        <p:txBody>
          <a:bodyPr/>
          <a:lstStyle/>
          <a:p>
            <a:fld id="{5DD3DB80-B894-403A-B48E-6FDC1A72010E}" type="slidenum">
              <a:rPr lang="zh-CN" altLang="en-US" smtClean="0"/>
              <a:t>28</a:t>
            </a:fld>
            <a:endParaRPr lang="zh-CN" altLang="en-US" dirty="0"/>
          </a:p>
        </p:txBody>
      </p:sp>
      <p:pic>
        <p:nvPicPr>
          <p:cNvPr id="40" name="图片 39" descr="logo0"/>
          <p:cNvPicPr>
            <a:picLocks noChangeAspect="1"/>
          </p:cNvPicPr>
          <p:nvPr userDrawn="1"/>
        </p:nvPicPr>
        <p:blipFill>
          <a:blip r:embed="rId3"/>
          <a:stretch>
            <a:fillRect/>
          </a:stretch>
        </p:blipFill>
        <p:spPr>
          <a:xfrm>
            <a:off x="9822815" y="491490"/>
            <a:ext cx="1638300" cy="445135"/>
          </a:xfrm>
          <a:prstGeom prst="rect">
            <a:avLst/>
          </a:prstGeom>
        </p:spPr>
      </p:pic>
      <p:sp>
        <p:nvSpPr>
          <p:cNvPr id="7" name="文本框 6">
            <a:extLst>
              <a:ext uri="{FF2B5EF4-FFF2-40B4-BE49-F238E27FC236}">
                <a16:creationId xmlns:a16="http://schemas.microsoft.com/office/drawing/2014/main" id="{EAA817E9-B50D-46C3-B84C-8ABFFFC87781}"/>
              </a:ext>
            </a:extLst>
          </p:cNvPr>
          <p:cNvSpPr txBox="1"/>
          <p:nvPr/>
        </p:nvSpPr>
        <p:spPr>
          <a:xfrm>
            <a:off x="732692" y="1312985"/>
            <a:ext cx="7297616" cy="646331"/>
          </a:xfrm>
          <a:prstGeom prst="rect">
            <a:avLst/>
          </a:prstGeom>
          <a:noFill/>
        </p:spPr>
        <p:txBody>
          <a:bodyPr wrap="square" rtlCol="0">
            <a:spAutoFit/>
          </a:bodyPr>
          <a:lstStyle/>
          <a:p>
            <a:r>
              <a:rPr lang="en-US" altLang="zh-CN" sz="1800" b="0" dirty="0" err="1">
                <a:latin typeface="+mn-lt"/>
                <a:ea typeface="+mn-ea"/>
                <a:cs typeface="+mn-cs"/>
              </a:rPr>
              <a:t>TransR</a:t>
            </a:r>
            <a:r>
              <a:rPr lang="zh-CN" altLang="en-US" dirty="0"/>
              <a:t>可以处理逆对称的关系，车是轿车的上位词</a:t>
            </a:r>
            <a:endParaRPr lang="en-US" altLang="zh-CN" dirty="0"/>
          </a:p>
          <a:p>
            <a:endParaRPr lang="en-US" altLang="zh-CN" dirty="0"/>
          </a:p>
        </p:txBody>
      </p:sp>
      <p:pic>
        <p:nvPicPr>
          <p:cNvPr id="6" name="图片 5">
            <a:extLst>
              <a:ext uri="{FF2B5EF4-FFF2-40B4-BE49-F238E27FC236}">
                <a16:creationId xmlns:a16="http://schemas.microsoft.com/office/drawing/2014/main" id="{94456999-465F-4E6A-87C8-9B2160B8CB59}"/>
              </a:ext>
            </a:extLst>
          </p:cNvPr>
          <p:cNvPicPr>
            <a:picLocks noChangeAspect="1"/>
          </p:cNvPicPr>
          <p:nvPr/>
        </p:nvPicPr>
        <p:blipFill>
          <a:blip r:embed="rId4"/>
          <a:stretch>
            <a:fillRect/>
          </a:stretch>
        </p:blipFill>
        <p:spPr>
          <a:xfrm>
            <a:off x="666750" y="1959316"/>
            <a:ext cx="7429500" cy="3695700"/>
          </a:xfrm>
          <a:prstGeom prst="rect">
            <a:avLst/>
          </a:prstGeom>
        </p:spPr>
      </p:pic>
    </p:spTree>
    <p:extLst>
      <p:ext uri="{BB962C8B-B14F-4D97-AF65-F5344CB8AC3E}">
        <p14:creationId xmlns:p14="http://schemas.microsoft.com/office/powerpoint/2010/main" val="31559428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1800" b="0" dirty="0" err="1">
                <a:latin typeface="+mn-lt"/>
                <a:ea typeface="+mn-ea"/>
                <a:cs typeface="+mn-cs"/>
              </a:rPr>
              <a:t>TransR</a:t>
            </a:r>
            <a:endParaRPr lang="zh-CN" altLang="en-US" sz="1800" b="0" dirty="0">
              <a:latin typeface="+mn-lt"/>
              <a:ea typeface="+mn-ea"/>
              <a:cs typeface="+mn-cs"/>
            </a:endParaRPr>
          </a:p>
        </p:txBody>
      </p:sp>
      <p:sp>
        <p:nvSpPr>
          <p:cNvPr id="4" name="灯片编号占位符 3"/>
          <p:cNvSpPr>
            <a:spLocks noGrp="1"/>
          </p:cNvSpPr>
          <p:nvPr>
            <p:ph type="sldNum" sz="quarter" idx="12"/>
          </p:nvPr>
        </p:nvSpPr>
        <p:spPr/>
        <p:txBody>
          <a:bodyPr/>
          <a:lstStyle/>
          <a:p>
            <a:fld id="{5DD3DB80-B894-403A-B48E-6FDC1A72010E}" type="slidenum">
              <a:rPr lang="zh-CN" altLang="en-US" smtClean="0"/>
              <a:t>29</a:t>
            </a:fld>
            <a:endParaRPr lang="zh-CN" altLang="en-US" dirty="0"/>
          </a:p>
        </p:txBody>
      </p:sp>
      <p:pic>
        <p:nvPicPr>
          <p:cNvPr id="40" name="图片 39" descr="logo0"/>
          <p:cNvPicPr>
            <a:picLocks noChangeAspect="1"/>
          </p:cNvPicPr>
          <p:nvPr userDrawn="1"/>
        </p:nvPicPr>
        <p:blipFill>
          <a:blip r:embed="rId3"/>
          <a:stretch>
            <a:fillRect/>
          </a:stretch>
        </p:blipFill>
        <p:spPr>
          <a:xfrm>
            <a:off x="9822815" y="491490"/>
            <a:ext cx="1638300" cy="445135"/>
          </a:xfrm>
          <a:prstGeom prst="rect">
            <a:avLst/>
          </a:prstGeom>
        </p:spPr>
      </p:pic>
      <p:sp>
        <p:nvSpPr>
          <p:cNvPr id="7" name="文本框 6">
            <a:extLst>
              <a:ext uri="{FF2B5EF4-FFF2-40B4-BE49-F238E27FC236}">
                <a16:creationId xmlns:a16="http://schemas.microsoft.com/office/drawing/2014/main" id="{EAA817E9-B50D-46C3-B84C-8ABFFFC87781}"/>
              </a:ext>
            </a:extLst>
          </p:cNvPr>
          <p:cNvSpPr txBox="1"/>
          <p:nvPr/>
        </p:nvSpPr>
        <p:spPr>
          <a:xfrm>
            <a:off x="732692" y="1312985"/>
            <a:ext cx="7297616" cy="646331"/>
          </a:xfrm>
          <a:prstGeom prst="rect">
            <a:avLst/>
          </a:prstGeom>
          <a:noFill/>
        </p:spPr>
        <p:txBody>
          <a:bodyPr wrap="square" rtlCol="0">
            <a:spAutoFit/>
          </a:bodyPr>
          <a:lstStyle/>
          <a:p>
            <a:r>
              <a:rPr lang="en-US" altLang="zh-CN" dirty="0" err="1"/>
              <a:t>TransR</a:t>
            </a:r>
            <a:r>
              <a:rPr lang="zh-CN" altLang="en-US" dirty="0"/>
              <a:t>可以处理逆向关系，老板和职员</a:t>
            </a:r>
            <a:endParaRPr lang="en-US" altLang="zh-CN" dirty="0"/>
          </a:p>
          <a:p>
            <a:endParaRPr lang="en-US" altLang="zh-CN" dirty="0"/>
          </a:p>
        </p:txBody>
      </p:sp>
      <p:pic>
        <p:nvPicPr>
          <p:cNvPr id="5" name="图片 4">
            <a:extLst>
              <a:ext uri="{FF2B5EF4-FFF2-40B4-BE49-F238E27FC236}">
                <a16:creationId xmlns:a16="http://schemas.microsoft.com/office/drawing/2014/main" id="{C0248DEC-2542-4BF7-96DE-9E2846E10577}"/>
              </a:ext>
            </a:extLst>
          </p:cNvPr>
          <p:cNvPicPr>
            <a:picLocks noChangeAspect="1"/>
          </p:cNvPicPr>
          <p:nvPr/>
        </p:nvPicPr>
        <p:blipFill>
          <a:blip r:embed="rId4"/>
          <a:stretch>
            <a:fillRect/>
          </a:stretch>
        </p:blipFill>
        <p:spPr>
          <a:xfrm>
            <a:off x="793115" y="1855177"/>
            <a:ext cx="9848850" cy="3886200"/>
          </a:xfrm>
          <a:prstGeom prst="rect">
            <a:avLst/>
          </a:prstGeom>
        </p:spPr>
      </p:pic>
    </p:spTree>
    <p:extLst>
      <p:ext uri="{BB962C8B-B14F-4D97-AF65-F5344CB8AC3E}">
        <p14:creationId xmlns:p14="http://schemas.microsoft.com/office/powerpoint/2010/main" val="14844126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1800" b="0" dirty="0"/>
              <a:t>Neo4j</a:t>
            </a:r>
            <a:r>
              <a:rPr lang="zh-CN" altLang="en-US" sz="1800" b="0" dirty="0"/>
              <a:t>中的</a:t>
            </a:r>
            <a:r>
              <a:rPr lang="en-US" altLang="zh-CN" sz="1800" b="0" dirty="0" err="1"/>
              <a:t>louvain</a:t>
            </a:r>
            <a:endParaRPr lang="en-US" altLang="zh-CN" sz="1800" b="0"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t>3</a:t>
            </a:fld>
            <a:endParaRPr lang="zh-CN" altLang="en-US" dirty="0"/>
          </a:p>
        </p:txBody>
      </p:sp>
      <p:pic>
        <p:nvPicPr>
          <p:cNvPr id="40" name="图片 39" descr="logo0"/>
          <p:cNvPicPr>
            <a:picLocks noChangeAspect="1"/>
          </p:cNvPicPr>
          <p:nvPr userDrawn="1"/>
        </p:nvPicPr>
        <p:blipFill>
          <a:blip r:embed="rId3"/>
          <a:stretch>
            <a:fillRect/>
          </a:stretch>
        </p:blipFill>
        <p:spPr>
          <a:xfrm>
            <a:off x="9822815" y="491490"/>
            <a:ext cx="1638300" cy="445135"/>
          </a:xfrm>
          <a:prstGeom prst="rect">
            <a:avLst/>
          </a:prstGeom>
        </p:spPr>
      </p:pic>
      <p:sp>
        <p:nvSpPr>
          <p:cNvPr id="3" name="文本框 2">
            <a:extLst>
              <a:ext uri="{FF2B5EF4-FFF2-40B4-BE49-F238E27FC236}">
                <a16:creationId xmlns:a16="http://schemas.microsoft.com/office/drawing/2014/main" id="{AEB1689A-0433-4ACE-AEE5-922C43B537E9}"/>
              </a:ext>
            </a:extLst>
          </p:cNvPr>
          <p:cNvSpPr txBox="1"/>
          <p:nvPr/>
        </p:nvSpPr>
        <p:spPr>
          <a:xfrm>
            <a:off x="669924" y="1307890"/>
            <a:ext cx="10759911" cy="369332"/>
          </a:xfrm>
          <a:prstGeom prst="rect">
            <a:avLst/>
          </a:prstGeom>
          <a:noFill/>
        </p:spPr>
        <p:txBody>
          <a:bodyPr wrap="square" rtlCol="0">
            <a:spAutoFit/>
          </a:bodyPr>
          <a:lstStyle/>
          <a:p>
            <a:r>
              <a:rPr lang="en-US" altLang="zh-CN" dirty="0"/>
              <a:t>https://neo4j.com/docs/graph-algorithms/current/algorithms/louvain/</a:t>
            </a:r>
          </a:p>
        </p:txBody>
      </p:sp>
      <p:pic>
        <p:nvPicPr>
          <p:cNvPr id="7" name="图片 6">
            <a:extLst>
              <a:ext uri="{FF2B5EF4-FFF2-40B4-BE49-F238E27FC236}">
                <a16:creationId xmlns:a16="http://schemas.microsoft.com/office/drawing/2014/main" id="{E333AF50-CA13-42B0-B9B3-A6E087F996BF}"/>
              </a:ext>
            </a:extLst>
          </p:cNvPr>
          <p:cNvPicPr>
            <a:picLocks noChangeAspect="1"/>
          </p:cNvPicPr>
          <p:nvPr/>
        </p:nvPicPr>
        <p:blipFill>
          <a:blip r:embed="rId4"/>
          <a:stretch>
            <a:fillRect/>
          </a:stretch>
        </p:blipFill>
        <p:spPr>
          <a:xfrm>
            <a:off x="669924" y="1956412"/>
            <a:ext cx="11039276" cy="1214078"/>
          </a:xfrm>
          <a:prstGeom prst="rect">
            <a:avLst/>
          </a:prstGeom>
        </p:spPr>
      </p:pic>
    </p:spTree>
    <p:extLst>
      <p:ext uri="{BB962C8B-B14F-4D97-AF65-F5344CB8AC3E}">
        <p14:creationId xmlns:p14="http://schemas.microsoft.com/office/powerpoint/2010/main" val="313510479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1800" b="0" dirty="0" err="1">
                <a:latin typeface="+mn-lt"/>
                <a:ea typeface="+mn-ea"/>
                <a:cs typeface="+mn-cs"/>
              </a:rPr>
              <a:t>TransR</a:t>
            </a:r>
            <a:endParaRPr lang="zh-CN" altLang="en-US" sz="1800" b="0" dirty="0">
              <a:latin typeface="+mn-lt"/>
              <a:ea typeface="+mn-ea"/>
              <a:cs typeface="+mn-cs"/>
            </a:endParaRPr>
          </a:p>
        </p:txBody>
      </p:sp>
      <p:sp>
        <p:nvSpPr>
          <p:cNvPr id="4" name="灯片编号占位符 3"/>
          <p:cNvSpPr>
            <a:spLocks noGrp="1"/>
          </p:cNvSpPr>
          <p:nvPr>
            <p:ph type="sldNum" sz="quarter" idx="12"/>
          </p:nvPr>
        </p:nvSpPr>
        <p:spPr/>
        <p:txBody>
          <a:bodyPr/>
          <a:lstStyle/>
          <a:p>
            <a:fld id="{5DD3DB80-B894-403A-B48E-6FDC1A72010E}" type="slidenum">
              <a:rPr lang="zh-CN" altLang="en-US" smtClean="0"/>
              <a:t>30</a:t>
            </a:fld>
            <a:endParaRPr lang="zh-CN" altLang="en-US" dirty="0"/>
          </a:p>
        </p:txBody>
      </p:sp>
      <p:pic>
        <p:nvPicPr>
          <p:cNvPr id="40" name="图片 39" descr="logo0"/>
          <p:cNvPicPr>
            <a:picLocks noChangeAspect="1"/>
          </p:cNvPicPr>
          <p:nvPr userDrawn="1"/>
        </p:nvPicPr>
        <p:blipFill>
          <a:blip r:embed="rId3"/>
          <a:stretch>
            <a:fillRect/>
          </a:stretch>
        </p:blipFill>
        <p:spPr>
          <a:xfrm>
            <a:off x="9822815" y="491490"/>
            <a:ext cx="1638300" cy="445135"/>
          </a:xfrm>
          <a:prstGeom prst="rect">
            <a:avLst/>
          </a:prstGeom>
        </p:spPr>
      </p:pic>
      <p:sp>
        <p:nvSpPr>
          <p:cNvPr id="7" name="文本框 6">
            <a:extLst>
              <a:ext uri="{FF2B5EF4-FFF2-40B4-BE49-F238E27FC236}">
                <a16:creationId xmlns:a16="http://schemas.microsoft.com/office/drawing/2014/main" id="{EAA817E9-B50D-46C3-B84C-8ABFFFC87781}"/>
              </a:ext>
            </a:extLst>
          </p:cNvPr>
          <p:cNvSpPr txBox="1"/>
          <p:nvPr/>
        </p:nvSpPr>
        <p:spPr>
          <a:xfrm>
            <a:off x="732692" y="1312985"/>
            <a:ext cx="7297616" cy="646331"/>
          </a:xfrm>
          <a:prstGeom prst="rect">
            <a:avLst/>
          </a:prstGeom>
          <a:noFill/>
        </p:spPr>
        <p:txBody>
          <a:bodyPr wrap="square" rtlCol="0">
            <a:spAutoFit/>
          </a:bodyPr>
          <a:lstStyle/>
          <a:p>
            <a:r>
              <a:rPr lang="en-US" altLang="zh-CN" dirty="0" err="1"/>
              <a:t>TransR</a:t>
            </a:r>
            <a:r>
              <a:rPr lang="zh-CN" altLang="en-US" dirty="0"/>
              <a:t>不可以处理组合关系，我妈妈的老公是我的爸爸</a:t>
            </a:r>
            <a:endParaRPr lang="en-US" altLang="zh-CN" dirty="0"/>
          </a:p>
          <a:p>
            <a:endParaRPr lang="en-US" altLang="zh-CN" dirty="0"/>
          </a:p>
        </p:txBody>
      </p:sp>
      <p:pic>
        <p:nvPicPr>
          <p:cNvPr id="13" name="图片 12">
            <a:extLst>
              <a:ext uri="{FF2B5EF4-FFF2-40B4-BE49-F238E27FC236}">
                <a16:creationId xmlns:a16="http://schemas.microsoft.com/office/drawing/2014/main" id="{FA0992A1-953D-437D-B9CB-59B9224AD3AB}"/>
              </a:ext>
            </a:extLst>
          </p:cNvPr>
          <p:cNvPicPr>
            <a:picLocks noChangeAspect="1"/>
          </p:cNvPicPr>
          <p:nvPr/>
        </p:nvPicPr>
        <p:blipFill>
          <a:blip r:embed="rId4"/>
          <a:stretch>
            <a:fillRect/>
          </a:stretch>
        </p:blipFill>
        <p:spPr>
          <a:xfrm>
            <a:off x="828674" y="1976901"/>
            <a:ext cx="7781925" cy="552450"/>
          </a:xfrm>
          <a:prstGeom prst="rect">
            <a:avLst/>
          </a:prstGeom>
        </p:spPr>
      </p:pic>
      <p:sp>
        <p:nvSpPr>
          <p:cNvPr id="6" name="文本框 5">
            <a:extLst>
              <a:ext uri="{FF2B5EF4-FFF2-40B4-BE49-F238E27FC236}">
                <a16:creationId xmlns:a16="http://schemas.microsoft.com/office/drawing/2014/main" id="{22051CE9-49D4-4098-915E-5C687255E31B}"/>
              </a:ext>
            </a:extLst>
          </p:cNvPr>
          <p:cNvSpPr txBox="1"/>
          <p:nvPr/>
        </p:nvSpPr>
        <p:spPr>
          <a:xfrm>
            <a:off x="781781" y="2951584"/>
            <a:ext cx="8994141" cy="369332"/>
          </a:xfrm>
          <a:prstGeom prst="rect">
            <a:avLst/>
          </a:prstGeom>
          <a:noFill/>
        </p:spPr>
        <p:txBody>
          <a:bodyPr wrap="square" rtlCol="0">
            <a:spAutoFit/>
          </a:bodyPr>
          <a:lstStyle/>
          <a:p>
            <a:r>
              <a:rPr lang="zh-CN" altLang="en-US" dirty="0"/>
              <a:t>每一个关系都有不同的空间，对于多个关系来说并不是合理的组合</a:t>
            </a:r>
          </a:p>
        </p:txBody>
      </p:sp>
    </p:spTree>
    <p:extLst>
      <p:ext uri="{BB962C8B-B14F-4D97-AF65-F5344CB8AC3E}">
        <p14:creationId xmlns:p14="http://schemas.microsoft.com/office/powerpoint/2010/main" val="232722953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1800" b="0" dirty="0" err="1">
                <a:latin typeface="+mn-lt"/>
                <a:ea typeface="+mn-ea"/>
                <a:cs typeface="+mn-cs"/>
              </a:rPr>
              <a:t>TransR</a:t>
            </a:r>
            <a:endParaRPr lang="zh-CN" altLang="en-US" sz="1800" b="0" dirty="0">
              <a:latin typeface="+mn-lt"/>
              <a:ea typeface="+mn-ea"/>
              <a:cs typeface="+mn-cs"/>
            </a:endParaRPr>
          </a:p>
        </p:txBody>
      </p:sp>
      <p:sp>
        <p:nvSpPr>
          <p:cNvPr id="4" name="灯片编号占位符 3"/>
          <p:cNvSpPr>
            <a:spLocks noGrp="1"/>
          </p:cNvSpPr>
          <p:nvPr>
            <p:ph type="sldNum" sz="quarter" idx="12"/>
          </p:nvPr>
        </p:nvSpPr>
        <p:spPr/>
        <p:txBody>
          <a:bodyPr/>
          <a:lstStyle/>
          <a:p>
            <a:fld id="{5DD3DB80-B894-403A-B48E-6FDC1A72010E}" type="slidenum">
              <a:rPr lang="zh-CN" altLang="en-US" smtClean="0"/>
              <a:t>31</a:t>
            </a:fld>
            <a:endParaRPr lang="zh-CN" altLang="en-US" dirty="0"/>
          </a:p>
        </p:txBody>
      </p:sp>
      <p:pic>
        <p:nvPicPr>
          <p:cNvPr id="40" name="图片 39" descr="logo0"/>
          <p:cNvPicPr>
            <a:picLocks noChangeAspect="1"/>
          </p:cNvPicPr>
          <p:nvPr userDrawn="1"/>
        </p:nvPicPr>
        <p:blipFill>
          <a:blip r:embed="rId3"/>
          <a:stretch>
            <a:fillRect/>
          </a:stretch>
        </p:blipFill>
        <p:spPr>
          <a:xfrm>
            <a:off x="9822815" y="491490"/>
            <a:ext cx="1638300" cy="445135"/>
          </a:xfrm>
          <a:prstGeom prst="rect">
            <a:avLst/>
          </a:prstGeom>
        </p:spPr>
      </p:pic>
      <p:sp>
        <p:nvSpPr>
          <p:cNvPr id="7" name="文本框 6">
            <a:extLst>
              <a:ext uri="{FF2B5EF4-FFF2-40B4-BE49-F238E27FC236}">
                <a16:creationId xmlns:a16="http://schemas.microsoft.com/office/drawing/2014/main" id="{EAA817E9-B50D-46C3-B84C-8ABFFFC87781}"/>
              </a:ext>
            </a:extLst>
          </p:cNvPr>
          <p:cNvSpPr txBox="1"/>
          <p:nvPr/>
        </p:nvSpPr>
        <p:spPr>
          <a:xfrm>
            <a:off x="732692" y="1312985"/>
            <a:ext cx="7297616" cy="646331"/>
          </a:xfrm>
          <a:prstGeom prst="rect">
            <a:avLst/>
          </a:prstGeom>
          <a:noFill/>
        </p:spPr>
        <p:txBody>
          <a:bodyPr wrap="square" rtlCol="0">
            <a:spAutoFit/>
          </a:bodyPr>
          <a:lstStyle/>
          <a:p>
            <a:r>
              <a:rPr lang="en-US" altLang="zh-CN" dirty="0" err="1"/>
              <a:t>TransR</a:t>
            </a:r>
            <a:r>
              <a:rPr lang="zh-CN" altLang="en-US" dirty="0"/>
              <a:t>可以处理</a:t>
            </a:r>
            <a:r>
              <a:rPr lang="en-US" altLang="zh-CN" dirty="0"/>
              <a:t>1-N</a:t>
            </a:r>
            <a:r>
              <a:rPr lang="zh-CN" altLang="en-US" dirty="0"/>
              <a:t>关系，老师学生</a:t>
            </a:r>
            <a:endParaRPr lang="en-US" altLang="zh-CN" dirty="0"/>
          </a:p>
          <a:p>
            <a:endParaRPr lang="en-US" altLang="zh-CN" dirty="0"/>
          </a:p>
        </p:txBody>
      </p:sp>
      <p:pic>
        <p:nvPicPr>
          <p:cNvPr id="9" name="图片 8">
            <a:extLst>
              <a:ext uri="{FF2B5EF4-FFF2-40B4-BE49-F238E27FC236}">
                <a16:creationId xmlns:a16="http://schemas.microsoft.com/office/drawing/2014/main" id="{FB7425F4-E029-45E5-9EFF-D5069C61E42C}"/>
              </a:ext>
            </a:extLst>
          </p:cNvPr>
          <p:cNvPicPr>
            <a:picLocks noChangeAspect="1"/>
          </p:cNvPicPr>
          <p:nvPr/>
        </p:nvPicPr>
        <p:blipFill>
          <a:blip r:embed="rId4"/>
          <a:stretch>
            <a:fillRect/>
          </a:stretch>
        </p:blipFill>
        <p:spPr>
          <a:xfrm>
            <a:off x="732692" y="3084731"/>
            <a:ext cx="8162925" cy="2847975"/>
          </a:xfrm>
          <a:prstGeom prst="rect">
            <a:avLst/>
          </a:prstGeom>
        </p:spPr>
      </p:pic>
      <p:pic>
        <p:nvPicPr>
          <p:cNvPr id="11" name="图片 10">
            <a:extLst>
              <a:ext uri="{FF2B5EF4-FFF2-40B4-BE49-F238E27FC236}">
                <a16:creationId xmlns:a16="http://schemas.microsoft.com/office/drawing/2014/main" id="{249FC614-38EA-4DB9-8A25-23BEB985B577}"/>
              </a:ext>
            </a:extLst>
          </p:cNvPr>
          <p:cNvPicPr>
            <a:picLocks noChangeAspect="1"/>
          </p:cNvPicPr>
          <p:nvPr/>
        </p:nvPicPr>
        <p:blipFill>
          <a:blip r:embed="rId5"/>
          <a:stretch>
            <a:fillRect/>
          </a:stretch>
        </p:blipFill>
        <p:spPr>
          <a:xfrm>
            <a:off x="971183" y="2092570"/>
            <a:ext cx="3590925" cy="628650"/>
          </a:xfrm>
          <a:prstGeom prst="rect">
            <a:avLst/>
          </a:prstGeom>
        </p:spPr>
      </p:pic>
    </p:spTree>
    <p:extLst>
      <p:ext uri="{BB962C8B-B14F-4D97-AF65-F5344CB8AC3E}">
        <p14:creationId xmlns:p14="http://schemas.microsoft.com/office/powerpoint/2010/main" val="86798851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1800" b="0" dirty="0">
                <a:latin typeface="+mn-lt"/>
                <a:ea typeface="+mn-ea"/>
                <a:cs typeface="+mn-cs"/>
              </a:rPr>
              <a:t>知识表示</a:t>
            </a:r>
          </a:p>
        </p:txBody>
      </p:sp>
      <p:sp>
        <p:nvSpPr>
          <p:cNvPr id="4" name="灯片编号占位符 3"/>
          <p:cNvSpPr>
            <a:spLocks noGrp="1"/>
          </p:cNvSpPr>
          <p:nvPr>
            <p:ph type="sldNum" sz="quarter" idx="12"/>
          </p:nvPr>
        </p:nvSpPr>
        <p:spPr/>
        <p:txBody>
          <a:bodyPr/>
          <a:lstStyle/>
          <a:p>
            <a:fld id="{5DD3DB80-B894-403A-B48E-6FDC1A72010E}" type="slidenum">
              <a:rPr lang="zh-CN" altLang="en-US" smtClean="0"/>
              <a:t>32</a:t>
            </a:fld>
            <a:endParaRPr lang="zh-CN" altLang="en-US" dirty="0"/>
          </a:p>
        </p:txBody>
      </p:sp>
      <p:pic>
        <p:nvPicPr>
          <p:cNvPr id="40" name="图片 39" descr="logo0"/>
          <p:cNvPicPr>
            <a:picLocks noChangeAspect="1"/>
          </p:cNvPicPr>
          <p:nvPr userDrawn="1"/>
        </p:nvPicPr>
        <p:blipFill>
          <a:blip r:embed="rId3"/>
          <a:stretch>
            <a:fillRect/>
          </a:stretch>
        </p:blipFill>
        <p:spPr>
          <a:xfrm>
            <a:off x="9822815" y="491490"/>
            <a:ext cx="1638300" cy="445135"/>
          </a:xfrm>
          <a:prstGeom prst="rect">
            <a:avLst/>
          </a:prstGeom>
        </p:spPr>
      </p:pic>
      <p:sp>
        <p:nvSpPr>
          <p:cNvPr id="5" name="文本框 4">
            <a:extLst>
              <a:ext uri="{FF2B5EF4-FFF2-40B4-BE49-F238E27FC236}">
                <a16:creationId xmlns:a16="http://schemas.microsoft.com/office/drawing/2014/main" id="{4530938E-5C35-4A23-BD94-AC8E16EB61F8}"/>
              </a:ext>
            </a:extLst>
          </p:cNvPr>
          <p:cNvSpPr txBox="1"/>
          <p:nvPr/>
        </p:nvSpPr>
        <p:spPr>
          <a:xfrm>
            <a:off x="605447" y="1130654"/>
            <a:ext cx="10791191" cy="646331"/>
          </a:xfrm>
          <a:prstGeom prst="rect">
            <a:avLst/>
          </a:prstGeom>
          <a:noFill/>
        </p:spPr>
        <p:txBody>
          <a:bodyPr wrap="square" rtlCol="0">
            <a:spAutoFit/>
          </a:bodyPr>
          <a:lstStyle/>
          <a:p>
            <a:r>
              <a:rPr lang="zh-CN" altLang="en-US" dirty="0"/>
              <a:t>基于</a:t>
            </a:r>
            <a:r>
              <a:rPr lang="en-US" altLang="zh-CN" b="1" i="0" dirty="0">
                <a:solidFill>
                  <a:srgbClr val="2D2D2D"/>
                </a:solidFill>
                <a:effectLst/>
                <a:latin typeface="Open Sans"/>
              </a:rPr>
              <a:t>Translating</a:t>
            </a:r>
            <a:r>
              <a:rPr lang="zh-CN" altLang="en-US" dirty="0"/>
              <a:t>的模型实际上还有很多种，这里我们只介绍了其中两种，大家如果感兴趣可以去了解一下其它的模型</a:t>
            </a:r>
          </a:p>
        </p:txBody>
      </p:sp>
      <p:pic>
        <p:nvPicPr>
          <p:cNvPr id="6" name="图片 5">
            <a:extLst>
              <a:ext uri="{FF2B5EF4-FFF2-40B4-BE49-F238E27FC236}">
                <a16:creationId xmlns:a16="http://schemas.microsoft.com/office/drawing/2014/main" id="{A7B34C0C-E906-411C-B6D3-258AC28B0A46}"/>
              </a:ext>
            </a:extLst>
          </p:cNvPr>
          <p:cNvPicPr>
            <a:picLocks noChangeAspect="1"/>
          </p:cNvPicPr>
          <p:nvPr/>
        </p:nvPicPr>
        <p:blipFill>
          <a:blip r:embed="rId4"/>
          <a:stretch>
            <a:fillRect/>
          </a:stretch>
        </p:blipFill>
        <p:spPr>
          <a:xfrm>
            <a:off x="669924" y="1878939"/>
            <a:ext cx="8829675" cy="2800350"/>
          </a:xfrm>
          <a:prstGeom prst="rect">
            <a:avLst/>
          </a:prstGeom>
        </p:spPr>
      </p:pic>
    </p:spTree>
    <p:extLst>
      <p:ext uri="{BB962C8B-B14F-4D97-AF65-F5344CB8AC3E}">
        <p14:creationId xmlns:p14="http://schemas.microsoft.com/office/powerpoint/2010/main" val="204812465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1800" b="0" dirty="0">
                <a:latin typeface="+mn-lt"/>
                <a:ea typeface="+mn-ea"/>
                <a:cs typeface="+mn-cs"/>
              </a:rPr>
              <a:t>知识表示</a:t>
            </a:r>
          </a:p>
        </p:txBody>
      </p:sp>
      <p:sp>
        <p:nvSpPr>
          <p:cNvPr id="4" name="灯片编号占位符 3"/>
          <p:cNvSpPr>
            <a:spLocks noGrp="1"/>
          </p:cNvSpPr>
          <p:nvPr>
            <p:ph type="sldNum" sz="quarter" idx="12"/>
          </p:nvPr>
        </p:nvSpPr>
        <p:spPr/>
        <p:txBody>
          <a:bodyPr/>
          <a:lstStyle/>
          <a:p>
            <a:fld id="{5DD3DB80-B894-403A-B48E-6FDC1A72010E}" type="slidenum">
              <a:rPr lang="zh-CN" altLang="en-US" smtClean="0"/>
              <a:t>33</a:t>
            </a:fld>
            <a:endParaRPr lang="zh-CN" altLang="en-US" dirty="0"/>
          </a:p>
        </p:txBody>
      </p:sp>
      <p:pic>
        <p:nvPicPr>
          <p:cNvPr id="40" name="图片 39" descr="logo0"/>
          <p:cNvPicPr>
            <a:picLocks noChangeAspect="1"/>
          </p:cNvPicPr>
          <p:nvPr userDrawn="1"/>
        </p:nvPicPr>
        <p:blipFill>
          <a:blip r:embed="rId3"/>
          <a:stretch>
            <a:fillRect/>
          </a:stretch>
        </p:blipFill>
        <p:spPr>
          <a:xfrm>
            <a:off x="9822815" y="491490"/>
            <a:ext cx="1638300" cy="445135"/>
          </a:xfrm>
          <a:prstGeom prst="rect">
            <a:avLst/>
          </a:prstGeom>
        </p:spPr>
      </p:pic>
      <p:sp>
        <p:nvSpPr>
          <p:cNvPr id="5" name="文本框 4">
            <a:extLst>
              <a:ext uri="{FF2B5EF4-FFF2-40B4-BE49-F238E27FC236}">
                <a16:creationId xmlns:a16="http://schemas.microsoft.com/office/drawing/2014/main" id="{4530938E-5C35-4A23-BD94-AC8E16EB61F8}"/>
              </a:ext>
            </a:extLst>
          </p:cNvPr>
          <p:cNvSpPr txBox="1"/>
          <p:nvPr/>
        </p:nvSpPr>
        <p:spPr>
          <a:xfrm>
            <a:off x="669924" y="1299006"/>
            <a:ext cx="10654568" cy="923330"/>
          </a:xfrm>
          <a:prstGeom prst="rect">
            <a:avLst/>
          </a:prstGeom>
          <a:noFill/>
        </p:spPr>
        <p:txBody>
          <a:bodyPr wrap="square" rtlCol="0">
            <a:spAutoFit/>
          </a:bodyPr>
          <a:lstStyle/>
          <a:p>
            <a:r>
              <a:rPr lang="zh-CN" altLang="en-US" dirty="0"/>
              <a:t>对于</a:t>
            </a:r>
            <a:r>
              <a:rPr lang="en-US" altLang="zh-CN" i="0" dirty="0">
                <a:solidFill>
                  <a:srgbClr val="2D2D2D"/>
                </a:solidFill>
                <a:effectLst/>
                <a:latin typeface="Open Sans"/>
              </a:rPr>
              <a:t>Translating</a:t>
            </a:r>
            <a:r>
              <a:rPr lang="zh-CN" altLang="en-US" i="0" dirty="0">
                <a:solidFill>
                  <a:srgbClr val="2D2D2D"/>
                </a:solidFill>
                <a:effectLst/>
                <a:latin typeface="Open Sans"/>
              </a:rPr>
              <a:t>模型，都是采用计算</a:t>
            </a:r>
            <a:r>
              <a:rPr lang="en-US" altLang="zh-CN" i="0" dirty="0">
                <a:solidFill>
                  <a:srgbClr val="2D2D2D"/>
                </a:solidFill>
                <a:effectLst/>
                <a:latin typeface="Open Sans"/>
              </a:rPr>
              <a:t>L1/L2</a:t>
            </a:r>
            <a:r>
              <a:rPr lang="zh-CN" altLang="en-US" i="0" dirty="0">
                <a:solidFill>
                  <a:srgbClr val="2D2D2D"/>
                </a:solidFill>
                <a:effectLst/>
                <a:latin typeface="Open Sans"/>
              </a:rPr>
              <a:t>距离来定义损失函数，有没有其它的方法呢</a:t>
            </a:r>
            <a:endParaRPr lang="en-US" altLang="zh-CN" i="0" dirty="0">
              <a:solidFill>
                <a:srgbClr val="2D2D2D"/>
              </a:solidFill>
              <a:effectLst/>
              <a:latin typeface="Open Sans"/>
            </a:endParaRPr>
          </a:p>
          <a:p>
            <a:endParaRPr lang="en-US" altLang="zh-CN" dirty="0">
              <a:solidFill>
                <a:srgbClr val="2D2D2D"/>
              </a:solidFill>
              <a:latin typeface="Open Sans"/>
            </a:endParaRPr>
          </a:p>
          <a:p>
            <a:r>
              <a:rPr lang="zh-CN" altLang="en-US" i="0" dirty="0">
                <a:solidFill>
                  <a:srgbClr val="2D2D2D"/>
                </a:solidFill>
                <a:effectLst/>
                <a:latin typeface="Open Sans"/>
              </a:rPr>
              <a:t>接下来的模型</a:t>
            </a:r>
            <a:r>
              <a:rPr lang="en-US" altLang="zh-CN" dirty="0" err="1"/>
              <a:t>DistMult</a:t>
            </a:r>
            <a:r>
              <a:rPr lang="zh-CN" altLang="en-US" dirty="0"/>
              <a:t>就是采用的点乘的方法</a:t>
            </a:r>
            <a:endParaRPr lang="en-US" altLang="zh-CN" i="0" dirty="0">
              <a:solidFill>
                <a:srgbClr val="2D2D2D"/>
              </a:solidFill>
              <a:effectLst/>
              <a:latin typeface="Open Sans"/>
            </a:endParaRPr>
          </a:p>
        </p:txBody>
      </p:sp>
      <p:pic>
        <p:nvPicPr>
          <p:cNvPr id="6" name="图片 5">
            <a:extLst>
              <a:ext uri="{FF2B5EF4-FFF2-40B4-BE49-F238E27FC236}">
                <a16:creationId xmlns:a16="http://schemas.microsoft.com/office/drawing/2014/main" id="{5660C2E7-6255-49AE-A4B1-43D2BE33531E}"/>
              </a:ext>
            </a:extLst>
          </p:cNvPr>
          <p:cNvPicPr>
            <a:picLocks noChangeAspect="1"/>
          </p:cNvPicPr>
          <p:nvPr/>
        </p:nvPicPr>
        <p:blipFill>
          <a:blip r:embed="rId4"/>
          <a:stretch>
            <a:fillRect/>
          </a:stretch>
        </p:blipFill>
        <p:spPr>
          <a:xfrm>
            <a:off x="1089880" y="2534749"/>
            <a:ext cx="7820025" cy="3543300"/>
          </a:xfrm>
          <a:prstGeom prst="rect">
            <a:avLst/>
          </a:prstGeom>
        </p:spPr>
      </p:pic>
    </p:spTree>
    <p:extLst>
      <p:ext uri="{BB962C8B-B14F-4D97-AF65-F5344CB8AC3E}">
        <p14:creationId xmlns:p14="http://schemas.microsoft.com/office/powerpoint/2010/main" val="29879147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1800" b="0" dirty="0" err="1"/>
              <a:t>DistMult</a:t>
            </a:r>
            <a:endParaRPr lang="zh-CN" altLang="en-US" sz="1800" b="0" dirty="0">
              <a:latin typeface="+mn-lt"/>
              <a:ea typeface="+mn-ea"/>
              <a:cs typeface="+mn-cs"/>
            </a:endParaRPr>
          </a:p>
        </p:txBody>
      </p:sp>
      <p:sp>
        <p:nvSpPr>
          <p:cNvPr id="4" name="灯片编号占位符 3"/>
          <p:cNvSpPr>
            <a:spLocks noGrp="1"/>
          </p:cNvSpPr>
          <p:nvPr>
            <p:ph type="sldNum" sz="quarter" idx="12"/>
          </p:nvPr>
        </p:nvSpPr>
        <p:spPr/>
        <p:txBody>
          <a:bodyPr/>
          <a:lstStyle/>
          <a:p>
            <a:fld id="{5DD3DB80-B894-403A-B48E-6FDC1A72010E}" type="slidenum">
              <a:rPr lang="zh-CN" altLang="en-US" smtClean="0"/>
              <a:t>34</a:t>
            </a:fld>
            <a:endParaRPr lang="zh-CN" altLang="en-US" dirty="0"/>
          </a:p>
        </p:txBody>
      </p:sp>
      <p:pic>
        <p:nvPicPr>
          <p:cNvPr id="40" name="图片 39" descr="logo0"/>
          <p:cNvPicPr>
            <a:picLocks noChangeAspect="1"/>
          </p:cNvPicPr>
          <p:nvPr userDrawn="1"/>
        </p:nvPicPr>
        <p:blipFill>
          <a:blip r:embed="rId3"/>
          <a:stretch>
            <a:fillRect/>
          </a:stretch>
        </p:blipFill>
        <p:spPr>
          <a:xfrm>
            <a:off x="9822815" y="491490"/>
            <a:ext cx="1638300" cy="445135"/>
          </a:xfrm>
          <a:prstGeom prst="rect">
            <a:avLst/>
          </a:prstGeom>
        </p:spPr>
      </p:pic>
      <p:sp>
        <p:nvSpPr>
          <p:cNvPr id="5" name="文本框 4">
            <a:extLst>
              <a:ext uri="{FF2B5EF4-FFF2-40B4-BE49-F238E27FC236}">
                <a16:creationId xmlns:a16="http://schemas.microsoft.com/office/drawing/2014/main" id="{4530938E-5C35-4A23-BD94-AC8E16EB61F8}"/>
              </a:ext>
            </a:extLst>
          </p:cNvPr>
          <p:cNvSpPr txBox="1"/>
          <p:nvPr/>
        </p:nvSpPr>
        <p:spPr>
          <a:xfrm>
            <a:off x="669924" y="1299006"/>
            <a:ext cx="7799999" cy="1477328"/>
          </a:xfrm>
          <a:prstGeom prst="rect">
            <a:avLst/>
          </a:prstGeom>
          <a:noFill/>
        </p:spPr>
        <p:txBody>
          <a:bodyPr wrap="square" rtlCol="0">
            <a:spAutoFit/>
          </a:bodyPr>
          <a:lstStyle/>
          <a:p>
            <a:r>
              <a:rPr lang="en-US" altLang="zh-CN" dirty="0">
                <a:hlinkClick r:id="rId4"/>
              </a:rPr>
              <a:t>https://arxiv.org/pdf/1412.6575.pdf</a:t>
            </a:r>
            <a:endParaRPr lang="en-US" altLang="zh-CN" dirty="0"/>
          </a:p>
          <a:p>
            <a:endParaRPr lang="en-US" altLang="zh-CN" dirty="0"/>
          </a:p>
          <a:p>
            <a:r>
              <a:rPr lang="en-US" altLang="zh-CN" sz="1800" b="0" dirty="0" err="1"/>
              <a:t>DistMult</a:t>
            </a:r>
            <a:r>
              <a:rPr lang="zh-CN" altLang="en-US" sz="1800" b="0" dirty="0"/>
              <a:t>可以看做把距离的计算改成了余弦相似度</a:t>
            </a:r>
            <a:endParaRPr lang="en-US" altLang="zh-CN" sz="1800" b="0" dirty="0"/>
          </a:p>
          <a:p>
            <a:endParaRPr lang="en-US" altLang="zh-CN" dirty="0"/>
          </a:p>
          <a:p>
            <a:endParaRPr lang="zh-CN" altLang="en-US" dirty="0"/>
          </a:p>
        </p:txBody>
      </p:sp>
      <p:pic>
        <p:nvPicPr>
          <p:cNvPr id="10" name="图片 9">
            <a:extLst>
              <a:ext uri="{FF2B5EF4-FFF2-40B4-BE49-F238E27FC236}">
                <a16:creationId xmlns:a16="http://schemas.microsoft.com/office/drawing/2014/main" id="{3E18068B-D00A-474C-A357-5D3E3B33854D}"/>
              </a:ext>
            </a:extLst>
          </p:cNvPr>
          <p:cNvPicPr>
            <a:picLocks noChangeAspect="1"/>
          </p:cNvPicPr>
          <p:nvPr/>
        </p:nvPicPr>
        <p:blipFill>
          <a:blip r:embed="rId5"/>
          <a:stretch>
            <a:fillRect/>
          </a:stretch>
        </p:blipFill>
        <p:spPr>
          <a:xfrm>
            <a:off x="916964" y="2459648"/>
            <a:ext cx="3781425" cy="2571750"/>
          </a:xfrm>
          <a:prstGeom prst="rect">
            <a:avLst/>
          </a:prstGeom>
        </p:spPr>
      </p:pic>
    </p:spTree>
    <p:extLst>
      <p:ext uri="{BB962C8B-B14F-4D97-AF65-F5344CB8AC3E}">
        <p14:creationId xmlns:p14="http://schemas.microsoft.com/office/powerpoint/2010/main" val="363939415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1800" b="0" dirty="0" err="1"/>
              <a:t>DistMult</a:t>
            </a:r>
            <a:endParaRPr lang="zh-CN" altLang="en-US" sz="1800" b="0" dirty="0">
              <a:latin typeface="+mn-lt"/>
              <a:ea typeface="+mn-ea"/>
              <a:cs typeface="+mn-cs"/>
            </a:endParaRPr>
          </a:p>
        </p:txBody>
      </p:sp>
      <p:sp>
        <p:nvSpPr>
          <p:cNvPr id="4" name="灯片编号占位符 3"/>
          <p:cNvSpPr>
            <a:spLocks noGrp="1"/>
          </p:cNvSpPr>
          <p:nvPr>
            <p:ph type="sldNum" sz="quarter" idx="12"/>
          </p:nvPr>
        </p:nvSpPr>
        <p:spPr/>
        <p:txBody>
          <a:bodyPr/>
          <a:lstStyle/>
          <a:p>
            <a:fld id="{5DD3DB80-B894-403A-B48E-6FDC1A72010E}" type="slidenum">
              <a:rPr lang="zh-CN" altLang="en-US" smtClean="0"/>
              <a:t>35</a:t>
            </a:fld>
            <a:endParaRPr lang="zh-CN" altLang="en-US" dirty="0"/>
          </a:p>
        </p:txBody>
      </p:sp>
      <p:pic>
        <p:nvPicPr>
          <p:cNvPr id="40" name="图片 39" descr="logo0"/>
          <p:cNvPicPr>
            <a:picLocks noChangeAspect="1"/>
          </p:cNvPicPr>
          <p:nvPr userDrawn="1"/>
        </p:nvPicPr>
        <p:blipFill>
          <a:blip r:embed="rId3"/>
          <a:stretch>
            <a:fillRect/>
          </a:stretch>
        </p:blipFill>
        <p:spPr>
          <a:xfrm>
            <a:off x="9822815" y="491490"/>
            <a:ext cx="1638300" cy="445135"/>
          </a:xfrm>
          <a:prstGeom prst="rect">
            <a:avLst/>
          </a:prstGeom>
        </p:spPr>
      </p:pic>
      <p:sp>
        <p:nvSpPr>
          <p:cNvPr id="5" name="文本框 4">
            <a:extLst>
              <a:ext uri="{FF2B5EF4-FFF2-40B4-BE49-F238E27FC236}">
                <a16:creationId xmlns:a16="http://schemas.microsoft.com/office/drawing/2014/main" id="{4530938E-5C35-4A23-BD94-AC8E16EB61F8}"/>
              </a:ext>
            </a:extLst>
          </p:cNvPr>
          <p:cNvSpPr txBox="1"/>
          <p:nvPr/>
        </p:nvSpPr>
        <p:spPr>
          <a:xfrm>
            <a:off x="669924" y="1299389"/>
            <a:ext cx="8345122" cy="369332"/>
          </a:xfrm>
          <a:prstGeom prst="rect">
            <a:avLst/>
          </a:prstGeom>
          <a:noFill/>
        </p:spPr>
        <p:txBody>
          <a:bodyPr wrap="square" rtlCol="0">
            <a:spAutoFit/>
          </a:bodyPr>
          <a:lstStyle/>
          <a:p>
            <a:r>
              <a:rPr lang="en-US" altLang="zh-CN" sz="1800" b="0" dirty="0" err="1"/>
              <a:t>DistMult</a:t>
            </a:r>
            <a:r>
              <a:rPr lang="zh-CN" altLang="en-US" dirty="0"/>
              <a:t>可以处理对称的关系，同学</a:t>
            </a:r>
          </a:p>
        </p:txBody>
      </p:sp>
      <p:pic>
        <p:nvPicPr>
          <p:cNvPr id="6" name="图片 5">
            <a:extLst>
              <a:ext uri="{FF2B5EF4-FFF2-40B4-BE49-F238E27FC236}">
                <a16:creationId xmlns:a16="http://schemas.microsoft.com/office/drawing/2014/main" id="{A391ACFD-18E5-4F82-A092-BF98E685B87F}"/>
              </a:ext>
            </a:extLst>
          </p:cNvPr>
          <p:cNvPicPr>
            <a:picLocks noChangeAspect="1"/>
          </p:cNvPicPr>
          <p:nvPr/>
        </p:nvPicPr>
        <p:blipFill>
          <a:blip r:embed="rId4"/>
          <a:stretch>
            <a:fillRect/>
          </a:stretch>
        </p:blipFill>
        <p:spPr>
          <a:xfrm>
            <a:off x="669924" y="1803522"/>
            <a:ext cx="4895850" cy="695325"/>
          </a:xfrm>
          <a:prstGeom prst="rect">
            <a:avLst/>
          </a:prstGeom>
        </p:spPr>
      </p:pic>
      <p:pic>
        <p:nvPicPr>
          <p:cNvPr id="7" name="图片 6">
            <a:extLst>
              <a:ext uri="{FF2B5EF4-FFF2-40B4-BE49-F238E27FC236}">
                <a16:creationId xmlns:a16="http://schemas.microsoft.com/office/drawing/2014/main" id="{38A147CE-717B-4F5A-8984-2FB496270FAB}"/>
              </a:ext>
            </a:extLst>
          </p:cNvPr>
          <p:cNvPicPr>
            <a:picLocks noChangeAspect="1"/>
          </p:cNvPicPr>
          <p:nvPr/>
        </p:nvPicPr>
        <p:blipFill>
          <a:blip r:embed="rId5"/>
          <a:stretch>
            <a:fillRect/>
          </a:stretch>
        </p:blipFill>
        <p:spPr>
          <a:xfrm>
            <a:off x="669924" y="2946421"/>
            <a:ext cx="7405730" cy="1849359"/>
          </a:xfrm>
          <a:prstGeom prst="rect">
            <a:avLst/>
          </a:prstGeom>
        </p:spPr>
      </p:pic>
      <p:sp>
        <p:nvSpPr>
          <p:cNvPr id="3" name="文本框 2">
            <a:extLst>
              <a:ext uri="{FF2B5EF4-FFF2-40B4-BE49-F238E27FC236}">
                <a16:creationId xmlns:a16="http://schemas.microsoft.com/office/drawing/2014/main" id="{A8A32D7B-B23C-42F5-844C-33F0A9222215}"/>
              </a:ext>
            </a:extLst>
          </p:cNvPr>
          <p:cNvSpPr txBox="1"/>
          <p:nvPr/>
        </p:nvSpPr>
        <p:spPr>
          <a:xfrm>
            <a:off x="786213" y="5059110"/>
            <a:ext cx="6819544" cy="369332"/>
          </a:xfrm>
          <a:prstGeom prst="rect">
            <a:avLst/>
          </a:prstGeom>
          <a:noFill/>
        </p:spPr>
        <p:txBody>
          <a:bodyPr wrap="square" rtlCol="0">
            <a:spAutoFit/>
          </a:bodyPr>
          <a:lstStyle/>
          <a:p>
            <a:r>
              <a:rPr lang="zh-CN" altLang="en-US" dirty="0"/>
              <a:t>关系的结果相同</a:t>
            </a:r>
          </a:p>
        </p:txBody>
      </p:sp>
    </p:spTree>
    <p:extLst>
      <p:ext uri="{BB962C8B-B14F-4D97-AF65-F5344CB8AC3E}">
        <p14:creationId xmlns:p14="http://schemas.microsoft.com/office/powerpoint/2010/main" val="3465863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1800" b="0" dirty="0" err="1"/>
              <a:t>DistMult</a:t>
            </a:r>
            <a:endParaRPr lang="zh-CN" altLang="en-US" sz="1800" b="0" dirty="0">
              <a:latin typeface="+mn-lt"/>
              <a:ea typeface="+mn-ea"/>
              <a:cs typeface="+mn-cs"/>
            </a:endParaRPr>
          </a:p>
        </p:txBody>
      </p:sp>
      <p:sp>
        <p:nvSpPr>
          <p:cNvPr id="4" name="灯片编号占位符 3"/>
          <p:cNvSpPr>
            <a:spLocks noGrp="1"/>
          </p:cNvSpPr>
          <p:nvPr>
            <p:ph type="sldNum" sz="quarter" idx="12"/>
          </p:nvPr>
        </p:nvSpPr>
        <p:spPr/>
        <p:txBody>
          <a:bodyPr/>
          <a:lstStyle/>
          <a:p>
            <a:fld id="{5DD3DB80-B894-403A-B48E-6FDC1A72010E}" type="slidenum">
              <a:rPr lang="zh-CN" altLang="en-US" smtClean="0"/>
              <a:t>36</a:t>
            </a:fld>
            <a:endParaRPr lang="zh-CN" altLang="en-US" dirty="0"/>
          </a:p>
        </p:txBody>
      </p:sp>
      <p:pic>
        <p:nvPicPr>
          <p:cNvPr id="40" name="图片 39" descr="logo0"/>
          <p:cNvPicPr>
            <a:picLocks noChangeAspect="1"/>
          </p:cNvPicPr>
          <p:nvPr userDrawn="1"/>
        </p:nvPicPr>
        <p:blipFill>
          <a:blip r:embed="rId3"/>
          <a:stretch>
            <a:fillRect/>
          </a:stretch>
        </p:blipFill>
        <p:spPr>
          <a:xfrm>
            <a:off x="9822815" y="491490"/>
            <a:ext cx="1638300" cy="445135"/>
          </a:xfrm>
          <a:prstGeom prst="rect">
            <a:avLst/>
          </a:prstGeom>
        </p:spPr>
      </p:pic>
      <p:sp>
        <p:nvSpPr>
          <p:cNvPr id="7" name="文本框 6">
            <a:extLst>
              <a:ext uri="{FF2B5EF4-FFF2-40B4-BE49-F238E27FC236}">
                <a16:creationId xmlns:a16="http://schemas.microsoft.com/office/drawing/2014/main" id="{EAA817E9-B50D-46C3-B84C-8ABFFFC87781}"/>
              </a:ext>
            </a:extLst>
          </p:cNvPr>
          <p:cNvSpPr txBox="1"/>
          <p:nvPr/>
        </p:nvSpPr>
        <p:spPr>
          <a:xfrm>
            <a:off x="669924" y="1318847"/>
            <a:ext cx="7297616" cy="646331"/>
          </a:xfrm>
          <a:prstGeom prst="rect">
            <a:avLst/>
          </a:prstGeom>
          <a:noFill/>
        </p:spPr>
        <p:txBody>
          <a:bodyPr wrap="square" rtlCol="0">
            <a:spAutoFit/>
          </a:bodyPr>
          <a:lstStyle/>
          <a:p>
            <a:r>
              <a:rPr lang="en-US" altLang="zh-CN" sz="1800" b="0" dirty="0" err="1"/>
              <a:t>DistMult</a:t>
            </a:r>
            <a:r>
              <a:rPr lang="zh-CN" altLang="en-US" sz="1800" b="0" dirty="0"/>
              <a:t>不</a:t>
            </a:r>
            <a:r>
              <a:rPr lang="zh-CN" altLang="en-US" dirty="0"/>
              <a:t>可以处理逆对称的关系，车是轿车的上位词</a:t>
            </a:r>
            <a:endParaRPr lang="en-US" altLang="zh-CN" dirty="0"/>
          </a:p>
          <a:p>
            <a:endParaRPr lang="en-US" altLang="zh-CN" dirty="0"/>
          </a:p>
        </p:txBody>
      </p:sp>
      <p:pic>
        <p:nvPicPr>
          <p:cNvPr id="5" name="图片 4">
            <a:extLst>
              <a:ext uri="{FF2B5EF4-FFF2-40B4-BE49-F238E27FC236}">
                <a16:creationId xmlns:a16="http://schemas.microsoft.com/office/drawing/2014/main" id="{3538AC6E-5E8D-4091-9886-60DACD2C8DCD}"/>
              </a:ext>
            </a:extLst>
          </p:cNvPr>
          <p:cNvPicPr>
            <a:picLocks noChangeAspect="1"/>
          </p:cNvPicPr>
          <p:nvPr/>
        </p:nvPicPr>
        <p:blipFill>
          <a:blip r:embed="rId4"/>
          <a:stretch>
            <a:fillRect/>
          </a:stretch>
        </p:blipFill>
        <p:spPr>
          <a:xfrm>
            <a:off x="479547" y="2107956"/>
            <a:ext cx="9134475" cy="895350"/>
          </a:xfrm>
          <a:prstGeom prst="rect">
            <a:avLst/>
          </a:prstGeom>
        </p:spPr>
      </p:pic>
      <p:sp>
        <p:nvSpPr>
          <p:cNvPr id="3" name="文本框 2">
            <a:extLst>
              <a:ext uri="{FF2B5EF4-FFF2-40B4-BE49-F238E27FC236}">
                <a16:creationId xmlns:a16="http://schemas.microsoft.com/office/drawing/2014/main" id="{9361284D-5149-4E20-AFB4-F83069A06750}"/>
              </a:ext>
            </a:extLst>
          </p:cNvPr>
          <p:cNvSpPr txBox="1"/>
          <p:nvPr/>
        </p:nvSpPr>
        <p:spPr>
          <a:xfrm>
            <a:off x="669924" y="3213219"/>
            <a:ext cx="7722046" cy="369332"/>
          </a:xfrm>
          <a:prstGeom prst="rect">
            <a:avLst/>
          </a:prstGeom>
          <a:noFill/>
        </p:spPr>
        <p:txBody>
          <a:bodyPr wrap="square" rtlCol="0">
            <a:spAutoFit/>
          </a:bodyPr>
          <a:lstStyle/>
          <a:p>
            <a:r>
              <a:rPr lang="zh-CN" altLang="en-US" dirty="0"/>
              <a:t>逆对称是不同的关系，但是两者的结果是一样的</a:t>
            </a:r>
          </a:p>
        </p:txBody>
      </p:sp>
    </p:spTree>
    <p:extLst>
      <p:ext uri="{BB962C8B-B14F-4D97-AF65-F5344CB8AC3E}">
        <p14:creationId xmlns:p14="http://schemas.microsoft.com/office/powerpoint/2010/main" val="131535377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1800" b="0" dirty="0" err="1"/>
              <a:t>DistMult</a:t>
            </a:r>
            <a:endParaRPr lang="zh-CN" altLang="en-US" sz="1800" b="0" dirty="0">
              <a:latin typeface="+mn-lt"/>
              <a:ea typeface="+mn-ea"/>
              <a:cs typeface="+mn-cs"/>
            </a:endParaRPr>
          </a:p>
        </p:txBody>
      </p:sp>
      <p:sp>
        <p:nvSpPr>
          <p:cNvPr id="4" name="灯片编号占位符 3"/>
          <p:cNvSpPr>
            <a:spLocks noGrp="1"/>
          </p:cNvSpPr>
          <p:nvPr>
            <p:ph type="sldNum" sz="quarter" idx="12"/>
          </p:nvPr>
        </p:nvSpPr>
        <p:spPr/>
        <p:txBody>
          <a:bodyPr/>
          <a:lstStyle/>
          <a:p>
            <a:fld id="{5DD3DB80-B894-403A-B48E-6FDC1A72010E}" type="slidenum">
              <a:rPr lang="zh-CN" altLang="en-US" smtClean="0"/>
              <a:t>37</a:t>
            </a:fld>
            <a:endParaRPr lang="zh-CN" altLang="en-US" dirty="0"/>
          </a:p>
        </p:txBody>
      </p:sp>
      <p:pic>
        <p:nvPicPr>
          <p:cNvPr id="40" name="图片 39" descr="logo0"/>
          <p:cNvPicPr>
            <a:picLocks noChangeAspect="1"/>
          </p:cNvPicPr>
          <p:nvPr userDrawn="1"/>
        </p:nvPicPr>
        <p:blipFill>
          <a:blip r:embed="rId3"/>
          <a:stretch>
            <a:fillRect/>
          </a:stretch>
        </p:blipFill>
        <p:spPr>
          <a:xfrm>
            <a:off x="9822815" y="491490"/>
            <a:ext cx="1638300" cy="445135"/>
          </a:xfrm>
          <a:prstGeom prst="rect">
            <a:avLst/>
          </a:prstGeom>
        </p:spPr>
      </p:pic>
      <p:sp>
        <p:nvSpPr>
          <p:cNvPr id="7" name="文本框 6">
            <a:extLst>
              <a:ext uri="{FF2B5EF4-FFF2-40B4-BE49-F238E27FC236}">
                <a16:creationId xmlns:a16="http://schemas.microsoft.com/office/drawing/2014/main" id="{EAA817E9-B50D-46C3-B84C-8ABFFFC87781}"/>
              </a:ext>
            </a:extLst>
          </p:cNvPr>
          <p:cNvSpPr txBox="1"/>
          <p:nvPr/>
        </p:nvSpPr>
        <p:spPr>
          <a:xfrm>
            <a:off x="732692" y="1312985"/>
            <a:ext cx="7297616" cy="646331"/>
          </a:xfrm>
          <a:prstGeom prst="rect">
            <a:avLst/>
          </a:prstGeom>
          <a:noFill/>
        </p:spPr>
        <p:txBody>
          <a:bodyPr wrap="square" rtlCol="0">
            <a:spAutoFit/>
          </a:bodyPr>
          <a:lstStyle/>
          <a:p>
            <a:r>
              <a:rPr lang="en-US" altLang="zh-CN" sz="1800" b="0" dirty="0" err="1"/>
              <a:t>DistMult</a:t>
            </a:r>
            <a:r>
              <a:rPr lang="zh-CN" altLang="en-US" sz="1800" b="0" dirty="0"/>
              <a:t>不</a:t>
            </a:r>
            <a:r>
              <a:rPr lang="zh-CN" altLang="en-US" dirty="0"/>
              <a:t>可以处理逆向关系，老板和职员</a:t>
            </a:r>
            <a:endParaRPr lang="en-US" altLang="zh-CN" dirty="0"/>
          </a:p>
          <a:p>
            <a:endParaRPr lang="en-US" altLang="zh-CN" dirty="0"/>
          </a:p>
        </p:txBody>
      </p:sp>
      <p:pic>
        <p:nvPicPr>
          <p:cNvPr id="9" name="图片 8">
            <a:extLst>
              <a:ext uri="{FF2B5EF4-FFF2-40B4-BE49-F238E27FC236}">
                <a16:creationId xmlns:a16="http://schemas.microsoft.com/office/drawing/2014/main" id="{3493FE9D-FD45-46A6-8933-520FCE87AD47}"/>
              </a:ext>
            </a:extLst>
          </p:cNvPr>
          <p:cNvPicPr>
            <a:picLocks noChangeAspect="1"/>
          </p:cNvPicPr>
          <p:nvPr/>
        </p:nvPicPr>
        <p:blipFill>
          <a:blip r:embed="rId4"/>
          <a:stretch>
            <a:fillRect/>
          </a:stretch>
        </p:blipFill>
        <p:spPr>
          <a:xfrm>
            <a:off x="732692" y="2042746"/>
            <a:ext cx="8477250" cy="685800"/>
          </a:xfrm>
          <a:prstGeom prst="rect">
            <a:avLst/>
          </a:prstGeom>
        </p:spPr>
      </p:pic>
      <p:sp>
        <p:nvSpPr>
          <p:cNvPr id="10" name="文本框 9">
            <a:extLst>
              <a:ext uri="{FF2B5EF4-FFF2-40B4-BE49-F238E27FC236}">
                <a16:creationId xmlns:a16="http://schemas.microsoft.com/office/drawing/2014/main" id="{74F388FC-6E8C-4761-A044-CC579B597D06}"/>
              </a:ext>
            </a:extLst>
          </p:cNvPr>
          <p:cNvSpPr txBox="1"/>
          <p:nvPr/>
        </p:nvSpPr>
        <p:spPr>
          <a:xfrm>
            <a:off x="732692" y="2977662"/>
            <a:ext cx="7877907" cy="369332"/>
          </a:xfrm>
          <a:prstGeom prst="rect">
            <a:avLst/>
          </a:prstGeom>
          <a:noFill/>
        </p:spPr>
        <p:txBody>
          <a:bodyPr wrap="square" rtlCol="0">
            <a:spAutoFit/>
          </a:bodyPr>
          <a:lstStyle/>
          <a:p>
            <a:r>
              <a:rPr lang="zh-CN" altLang="en-US" dirty="0"/>
              <a:t>这里等式成立需要满足</a:t>
            </a:r>
            <a:r>
              <a:rPr lang="en-US" altLang="zh-CN" dirty="0"/>
              <a:t>r1=r2</a:t>
            </a:r>
            <a:r>
              <a:rPr lang="zh-CN" altLang="en-US" dirty="0"/>
              <a:t>，但实际上这两者的关系并不同</a:t>
            </a:r>
            <a:endParaRPr lang="en-US" altLang="zh-CN" dirty="0"/>
          </a:p>
        </p:txBody>
      </p:sp>
    </p:spTree>
    <p:extLst>
      <p:ext uri="{BB962C8B-B14F-4D97-AF65-F5344CB8AC3E}">
        <p14:creationId xmlns:p14="http://schemas.microsoft.com/office/powerpoint/2010/main" val="124525717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1800" b="0" dirty="0" err="1"/>
              <a:t>DistMult</a:t>
            </a:r>
            <a:endParaRPr lang="zh-CN" altLang="en-US" sz="1800" b="0" dirty="0">
              <a:latin typeface="+mn-lt"/>
              <a:ea typeface="+mn-ea"/>
              <a:cs typeface="+mn-cs"/>
            </a:endParaRPr>
          </a:p>
        </p:txBody>
      </p:sp>
      <p:sp>
        <p:nvSpPr>
          <p:cNvPr id="4" name="灯片编号占位符 3"/>
          <p:cNvSpPr>
            <a:spLocks noGrp="1"/>
          </p:cNvSpPr>
          <p:nvPr>
            <p:ph type="sldNum" sz="quarter" idx="12"/>
          </p:nvPr>
        </p:nvSpPr>
        <p:spPr/>
        <p:txBody>
          <a:bodyPr/>
          <a:lstStyle/>
          <a:p>
            <a:fld id="{5DD3DB80-B894-403A-B48E-6FDC1A72010E}" type="slidenum">
              <a:rPr lang="zh-CN" altLang="en-US" smtClean="0"/>
              <a:t>38</a:t>
            </a:fld>
            <a:endParaRPr lang="zh-CN" altLang="en-US" dirty="0"/>
          </a:p>
        </p:txBody>
      </p:sp>
      <p:pic>
        <p:nvPicPr>
          <p:cNvPr id="40" name="图片 39" descr="logo0"/>
          <p:cNvPicPr>
            <a:picLocks noChangeAspect="1"/>
          </p:cNvPicPr>
          <p:nvPr userDrawn="1"/>
        </p:nvPicPr>
        <p:blipFill>
          <a:blip r:embed="rId3"/>
          <a:stretch>
            <a:fillRect/>
          </a:stretch>
        </p:blipFill>
        <p:spPr>
          <a:xfrm>
            <a:off x="9822815" y="491490"/>
            <a:ext cx="1638300" cy="445135"/>
          </a:xfrm>
          <a:prstGeom prst="rect">
            <a:avLst/>
          </a:prstGeom>
        </p:spPr>
      </p:pic>
      <p:sp>
        <p:nvSpPr>
          <p:cNvPr id="7" name="文本框 6">
            <a:extLst>
              <a:ext uri="{FF2B5EF4-FFF2-40B4-BE49-F238E27FC236}">
                <a16:creationId xmlns:a16="http://schemas.microsoft.com/office/drawing/2014/main" id="{EAA817E9-B50D-46C3-B84C-8ABFFFC87781}"/>
              </a:ext>
            </a:extLst>
          </p:cNvPr>
          <p:cNvSpPr txBox="1"/>
          <p:nvPr/>
        </p:nvSpPr>
        <p:spPr>
          <a:xfrm>
            <a:off x="732692" y="1312985"/>
            <a:ext cx="7297616" cy="646331"/>
          </a:xfrm>
          <a:prstGeom prst="rect">
            <a:avLst/>
          </a:prstGeom>
          <a:noFill/>
        </p:spPr>
        <p:txBody>
          <a:bodyPr wrap="square" rtlCol="0">
            <a:spAutoFit/>
          </a:bodyPr>
          <a:lstStyle/>
          <a:p>
            <a:r>
              <a:rPr lang="en-US" altLang="zh-CN" dirty="0" err="1"/>
              <a:t>TransR</a:t>
            </a:r>
            <a:r>
              <a:rPr lang="zh-CN" altLang="en-US" dirty="0"/>
              <a:t>不可以处理组合关系，我妈妈的老公是我的爸爸</a:t>
            </a:r>
            <a:endParaRPr lang="en-US" altLang="zh-CN" dirty="0"/>
          </a:p>
          <a:p>
            <a:endParaRPr lang="en-US" altLang="zh-CN" dirty="0"/>
          </a:p>
        </p:txBody>
      </p:sp>
      <p:pic>
        <p:nvPicPr>
          <p:cNvPr id="13" name="图片 12">
            <a:extLst>
              <a:ext uri="{FF2B5EF4-FFF2-40B4-BE49-F238E27FC236}">
                <a16:creationId xmlns:a16="http://schemas.microsoft.com/office/drawing/2014/main" id="{FA0992A1-953D-437D-B9CB-59B9224AD3AB}"/>
              </a:ext>
            </a:extLst>
          </p:cNvPr>
          <p:cNvPicPr>
            <a:picLocks noChangeAspect="1"/>
          </p:cNvPicPr>
          <p:nvPr/>
        </p:nvPicPr>
        <p:blipFill>
          <a:blip r:embed="rId4"/>
          <a:stretch>
            <a:fillRect/>
          </a:stretch>
        </p:blipFill>
        <p:spPr>
          <a:xfrm>
            <a:off x="828674" y="1976901"/>
            <a:ext cx="7781925" cy="552450"/>
          </a:xfrm>
          <a:prstGeom prst="rect">
            <a:avLst/>
          </a:prstGeom>
        </p:spPr>
      </p:pic>
      <p:sp>
        <p:nvSpPr>
          <p:cNvPr id="6" name="文本框 5">
            <a:extLst>
              <a:ext uri="{FF2B5EF4-FFF2-40B4-BE49-F238E27FC236}">
                <a16:creationId xmlns:a16="http://schemas.microsoft.com/office/drawing/2014/main" id="{22051CE9-49D4-4098-915E-5C687255E31B}"/>
              </a:ext>
            </a:extLst>
          </p:cNvPr>
          <p:cNvSpPr txBox="1"/>
          <p:nvPr/>
        </p:nvSpPr>
        <p:spPr>
          <a:xfrm>
            <a:off x="781781" y="2951584"/>
            <a:ext cx="8994141" cy="369332"/>
          </a:xfrm>
          <a:prstGeom prst="rect">
            <a:avLst/>
          </a:prstGeom>
          <a:noFill/>
        </p:spPr>
        <p:txBody>
          <a:bodyPr wrap="square" rtlCol="0">
            <a:spAutoFit/>
          </a:bodyPr>
          <a:lstStyle/>
          <a:p>
            <a:r>
              <a:rPr lang="en-US" altLang="zh-CN" dirty="0"/>
              <a:t>r3</a:t>
            </a:r>
            <a:r>
              <a:rPr lang="zh-CN" altLang="en-US" dirty="0"/>
              <a:t>实际上是多跳的关系，这里没办法用</a:t>
            </a:r>
            <a:r>
              <a:rPr lang="en-US" altLang="zh-CN" dirty="0"/>
              <a:t>r1</a:t>
            </a:r>
            <a:r>
              <a:rPr lang="zh-CN" altLang="en-US" dirty="0"/>
              <a:t>与</a:t>
            </a:r>
            <a:r>
              <a:rPr lang="en-US" altLang="zh-CN" dirty="0"/>
              <a:t>r2</a:t>
            </a:r>
            <a:r>
              <a:rPr lang="zh-CN" altLang="en-US" dirty="0"/>
              <a:t>来表示出来</a:t>
            </a:r>
          </a:p>
        </p:txBody>
      </p:sp>
    </p:spTree>
    <p:extLst>
      <p:ext uri="{BB962C8B-B14F-4D97-AF65-F5344CB8AC3E}">
        <p14:creationId xmlns:p14="http://schemas.microsoft.com/office/powerpoint/2010/main" val="253186288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1800" b="0" dirty="0" err="1"/>
              <a:t>DistMult</a:t>
            </a:r>
            <a:endParaRPr lang="zh-CN" altLang="en-US" sz="1800" b="0" dirty="0">
              <a:latin typeface="+mn-lt"/>
              <a:ea typeface="+mn-ea"/>
              <a:cs typeface="+mn-cs"/>
            </a:endParaRPr>
          </a:p>
        </p:txBody>
      </p:sp>
      <p:sp>
        <p:nvSpPr>
          <p:cNvPr id="4" name="灯片编号占位符 3"/>
          <p:cNvSpPr>
            <a:spLocks noGrp="1"/>
          </p:cNvSpPr>
          <p:nvPr>
            <p:ph type="sldNum" sz="quarter" idx="12"/>
          </p:nvPr>
        </p:nvSpPr>
        <p:spPr/>
        <p:txBody>
          <a:bodyPr/>
          <a:lstStyle/>
          <a:p>
            <a:fld id="{5DD3DB80-B894-403A-B48E-6FDC1A72010E}" type="slidenum">
              <a:rPr lang="zh-CN" altLang="en-US" smtClean="0"/>
              <a:t>39</a:t>
            </a:fld>
            <a:endParaRPr lang="zh-CN" altLang="en-US" dirty="0"/>
          </a:p>
        </p:txBody>
      </p:sp>
      <p:pic>
        <p:nvPicPr>
          <p:cNvPr id="40" name="图片 39" descr="logo0"/>
          <p:cNvPicPr>
            <a:picLocks noChangeAspect="1"/>
          </p:cNvPicPr>
          <p:nvPr userDrawn="1"/>
        </p:nvPicPr>
        <p:blipFill>
          <a:blip r:embed="rId3"/>
          <a:stretch>
            <a:fillRect/>
          </a:stretch>
        </p:blipFill>
        <p:spPr>
          <a:xfrm>
            <a:off x="9822815" y="491490"/>
            <a:ext cx="1638300" cy="445135"/>
          </a:xfrm>
          <a:prstGeom prst="rect">
            <a:avLst/>
          </a:prstGeom>
        </p:spPr>
      </p:pic>
      <p:sp>
        <p:nvSpPr>
          <p:cNvPr id="7" name="文本框 6">
            <a:extLst>
              <a:ext uri="{FF2B5EF4-FFF2-40B4-BE49-F238E27FC236}">
                <a16:creationId xmlns:a16="http://schemas.microsoft.com/office/drawing/2014/main" id="{EAA817E9-B50D-46C3-B84C-8ABFFFC87781}"/>
              </a:ext>
            </a:extLst>
          </p:cNvPr>
          <p:cNvSpPr txBox="1"/>
          <p:nvPr/>
        </p:nvSpPr>
        <p:spPr>
          <a:xfrm>
            <a:off x="732692" y="1312985"/>
            <a:ext cx="7297616" cy="646331"/>
          </a:xfrm>
          <a:prstGeom prst="rect">
            <a:avLst/>
          </a:prstGeom>
          <a:noFill/>
        </p:spPr>
        <p:txBody>
          <a:bodyPr wrap="square" rtlCol="0">
            <a:spAutoFit/>
          </a:bodyPr>
          <a:lstStyle/>
          <a:p>
            <a:r>
              <a:rPr lang="en-US" altLang="zh-CN" sz="1800" b="0" dirty="0" err="1"/>
              <a:t>DistMult</a:t>
            </a:r>
            <a:r>
              <a:rPr lang="zh-CN" altLang="en-US" dirty="0"/>
              <a:t>可以处理</a:t>
            </a:r>
            <a:r>
              <a:rPr lang="en-US" altLang="zh-CN" dirty="0"/>
              <a:t>1-N</a:t>
            </a:r>
            <a:r>
              <a:rPr lang="zh-CN" altLang="en-US" dirty="0"/>
              <a:t>关系，老师学生</a:t>
            </a:r>
            <a:endParaRPr lang="en-US" altLang="zh-CN" dirty="0"/>
          </a:p>
          <a:p>
            <a:endParaRPr lang="en-US" altLang="zh-CN" dirty="0"/>
          </a:p>
        </p:txBody>
      </p:sp>
      <p:pic>
        <p:nvPicPr>
          <p:cNvPr id="5" name="图片 4">
            <a:extLst>
              <a:ext uri="{FF2B5EF4-FFF2-40B4-BE49-F238E27FC236}">
                <a16:creationId xmlns:a16="http://schemas.microsoft.com/office/drawing/2014/main" id="{78998442-380B-4A45-A361-D52EDAFB55FB}"/>
              </a:ext>
            </a:extLst>
          </p:cNvPr>
          <p:cNvPicPr>
            <a:picLocks noChangeAspect="1"/>
          </p:cNvPicPr>
          <p:nvPr/>
        </p:nvPicPr>
        <p:blipFill>
          <a:blip r:embed="rId4"/>
          <a:stretch>
            <a:fillRect/>
          </a:stretch>
        </p:blipFill>
        <p:spPr>
          <a:xfrm>
            <a:off x="669924" y="2099529"/>
            <a:ext cx="5915025" cy="3819525"/>
          </a:xfrm>
          <a:prstGeom prst="rect">
            <a:avLst/>
          </a:prstGeom>
        </p:spPr>
      </p:pic>
    </p:spTree>
    <p:extLst>
      <p:ext uri="{BB962C8B-B14F-4D97-AF65-F5344CB8AC3E}">
        <p14:creationId xmlns:p14="http://schemas.microsoft.com/office/powerpoint/2010/main" val="37873915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1800" b="0" dirty="0"/>
              <a:t>PageRank</a:t>
            </a:r>
          </a:p>
        </p:txBody>
      </p:sp>
      <p:sp>
        <p:nvSpPr>
          <p:cNvPr id="4" name="灯片编号占位符 3"/>
          <p:cNvSpPr>
            <a:spLocks noGrp="1"/>
          </p:cNvSpPr>
          <p:nvPr>
            <p:ph type="sldNum" sz="quarter" idx="12"/>
          </p:nvPr>
        </p:nvSpPr>
        <p:spPr/>
        <p:txBody>
          <a:bodyPr/>
          <a:lstStyle/>
          <a:p>
            <a:fld id="{5DD3DB80-B894-403A-B48E-6FDC1A72010E}" type="slidenum">
              <a:rPr lang="zh-CN" altLang="en-US" smtClean="0"/>
              <a:t>4</a:t>
            </a:fld>
            <a:endParaRPr lang="zh-CN" altLang="en-US" dirty="0"/>
          </a:p>
        </p:txBody>
      </p:sp>
      <p:pic>
        <p:nvPicPr>
          <p:cNvPr id="40" name="图片 39" descr="logo0"/>
          <p:cNvPicPr>
            <a:picLocks noChangeAspect="1"/>
          </p:cNvPicPr>
          <p:nvPr userDrawn="1"/>
        </p:nvPicPr>
        <p:blipFill>
          <a:blip r:embed="rId3"/>
          <a:stretch>
            <a:fillRect/>
          </a:stretch>
        </p:blipFill>
        <p:spPr>
          <a:xfrm>
            <a:off x="9822815" y="491490"/>
            <a:ext cx="1638300" cy="445135"/>
          </a:xfrm>
          <a:prstGeom prst="rect">
            <a:avLst/>
          </a:prstGeom>
        </p:spPr>
      </p:pic>
      <mc:AlternateContent xmlns:mc="http://schemas.openxmlformats.org/markup-compatibility/2006">
        <mc:Choice xmlns:a14="http://schemas.microsoft.com/office/drawing/2010/main" Requires="a14">
          <p:sp>
            <p:nvSpPr>
              <p:cNvPr id="3" name="文本框 2">
                <a:extLst>
                  <a:ext uri="{FF2B5EF4-FFF2-40B4-BE49-F238E27FC236}">
                    <a16:creationId xmlns:a16="http://schemas.microsoft.com/office/drawing/2014/main" id="{AEB1689A-0433-4ACE-AEE5-922C43B537E9}"/>
                  </a:ext>
                </a:extLst>
              </p:cNvPr>
              <p:cNvSpPr txBox="1"/>
              <p:nvPr/>
            </p:nvSpPr>
            <p:spPr>
              <a:xfrm>
                <a:off x="669924" y="1307890"/>
                <a:ext cx="10759911" cy="1594091"/>
              </a:xfrm>
              <a:prstGeom prst="rect">
                <a:avLst/>
              </a:prstGeom>
              <a:noFill/>
            </p:spPr>
            <p:txBody>
              <a:bodyPr wrap="square" rtlCol="0">
                <a:spAutoFit/>
              </a:bodyPr>
              <a:lstStyle/>
              <a:p>
                <a:r>
                  <a:rPr lang="en-US" altLang="zh-CN" dirty="0" err="1"/>
                  <a:t>Pagerank</a:t>
                </a:r>
                <a:r>
                  <a:rPr lang="zh-CN" altLang="en-US" dirty="0"/>
                  <a:t>算法是</a:t>
                </a:r>
                <a:r>
                  <a:rPr lang="en-US" altLang="zh-CN" dirty="0"/>
                  <a:t>google</a:t>
                </a:r>
                <a:r>
                  <a:rPr lang="zh-CN" altLang="en-US" dirty="0"/>
                  <a:t>用来衡量一个网站的重要程度的，该算法实际上是一个马尔科夫过程，需要重复进行迭代</a:t>
                </a:r>
                <a:endParaRPr lang="en-US" altLang="zh-CN" dirty="0"/>
              </a:p>
              <a:p>
                <a:endParaRPr lang="en-US" altLang="zh-CN" dirty="0"/>
              </a:p>
              <a:p>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𝑃𝑅</m:t>
                          </m:r>
                        </m:e>
                        <m:sub>
                          <m:r>
                            <a:rPr lang="en-US" altLang="zh-CN" b="0" i="1" smtClean="0">
                              <a:latin typeface="Cambria Math" panose="02040503050406030204" pitchFamily="18" charset="0"/>
                            </a:rPr>
                            <m:t>𝑈</m:t>
                          </m:r>
                        </m:sub>
                      </m:sSub>
                      <m:r>
                        <a:rPr lang="en-US" altLang="zh-CN" b="0" i="1" smtClean="0">
                          <a:latin typeface="Cambria Math" panose="02040503050406030204" pitchFamily="18" charset="0"/>
                        </a:rPr>
                        <m:t>=</m:t>
                      </m:r>
                      <m:nary>
                        <m:naryPr>
                          <m:chr m:val="∑"/>
                          <m:subHide m:val="on"/>
                          <m:supHide m:val="on"/>
                          <m:ctrlPr>
                            <a:rPr lang="en-US" altLang="zh-CN" b="0" i="1" smtClean="0">
                              <a:latin typeface="Cambria Math" panose="02040503050406030204" pitchFamily="18" charset="0"/>
                            </a:rPr>
                          </m:ctrlPr>
                        </m:naryPr>
                        <m:sub/>
                        <m:sup/>
                        <m:e>
                          <m:r>
                            <a:rPr lang="en-US" altLang="zh-CN" b="0" i="1" smtClean="0">
                              <a:latin typeface="Cambria Math" panose="02040503050406030204" pitchFamily="18" charset="0"/>
                            </a:rPr>
                            <m:t>𝑉</m:t>
                          </m:r>
                        </m:e>
                      </m:nary>
                      <m:f>
                        <m:fPr>
                          <m:ctrlPr>
                            <a:rPr lang="en-US" altLang="zh-CN" b="0" i="1" smtClean="0">
                              <a:latin typeface="Cambria Math" panose="02040503050406030204" pitchFamily="18" charset="0"/>
                            </a:rPr>
                          </m:ctrlPr>
                        </m:fPr>
                        <m:num>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𝑃𝑅</m:t>
                              </m:r>
                            </m:e>
                            <m:sub>
                              <m:r>
                                <a:rPr lang="en-US" altLang="zh-CN" b="0" i="1" smtClean="0">
                                  <a:latin typeface="Cambria Math" panose="02040503050406030204" pitchFamily="18" charset="0"/>
                                </a:rPr>
                                <m:t>𝑉</m:t>
                              </m:r>
                            </m:sub>
                          </m:sSub>
                        </m:num>
                        <m:den>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𝐿</m:t>
                              </m:r>
                            </m:e>
                            <m:sub>
                              <m:r>
                                <a:rPr lang="en-US" altLang="zh-CN" b="0" i="1" smtClean="0">
                                  <a:latin typeface="Cambria Math" panose="02040503050406030204" pitchFamily="18" charset="0"/>
                                </a:rPr>
                                <m:t>𝑉</m:t>
                              </m:r>
                            </m:sub>
                          </m:sSub>
                        </m:den>
                      </m:f>
                    </m:oMath>
                  </m:oMathPara>
                </a14:m>
                <a:endParaRPr lang="en-US" altLang="zh-CN" dirty="0"/>
              </a:p>
            </p:txBody>
          </p:sp>
        </mc:Choice>
        <mc:Fallback>
          <p:sp>
            <p:nvSpPr>
              <p:cNvPr id="3" name="文本框 2">
                <a:extLst>
                  <a:ext uri="{FF2B5EF4-FFF2-40B4-BE49-F238E27FC236}">
                    <a16:creationId xmlns:a16="http://schemas.microsoft.com/office/drawing/2014/main" id="{AEB1689A-0433-4ACE-AEE5-922C43B537E9}"/>
                  </a:ext>
                </a:extLst>
              </p:cNvPr>
              <p:cNvSpPr txBox="1">
                <a:spLocks noRot="1" noChangeAspect="1" noMove="1" noResize="1" noEditPoints="1" noAdjustHandles="1" noChangeArrowheads="1" noChangeShapeType="1" noTextEdit="1"/>
              </p:cNvSpPr>
              <p:nvPr/>
            </p:nvSpPr>
            <p:spPr>
              <a:xfrm>
                <a:off x="669924" y="1307890"/>
                <a:ext cx="10759911" cy="1594091"/>
              </a:xfrm>
              <a:prstGeom prst="rect">
                <a:avLst/>
              </a:prstGeom>
              <a:blipFill>
                <a:blip r:embed="rId4"/>
                <a:stretch>
                  <a:fillRect l="-510" t="-2299"/>
                </a:stretch>
              </a:blipFill>
            </p:spPr>
            <p:txBody>
              <a:bodyPr/>
              <a:lstStyle/>
              <a:p>
                <a:r>
                  <a:rPr lang="zh-CN" altLang="en-US">
                    <a:noFill/>
                  </a:rPr>
                  <a:t> </a:t>
                </a:r>
              </a:p>
            </p:txBody>
          </p:sp>
        </mc:Fallback>
      </mc:AlternateContent>
      <p:sp>
        <p:nvSpPr>
          <p:cNvPr id="5" name="文本框 4">
            <a:extLst>
              <a:ext uri="{FF2B5EF4-FFF2-40B4-BE49-F238E27FC236}">
                <a16:creationId xmlns:a16="http://schemas.microsoft.com/office/drawing/2014/main" id="{36133875-EF10-41F2-AB00-F8B1BB85E9AD}"/>
              </a:ext>
            </a:extLst>
          </p:cNvPr>
          <p:cNvSpPr txBox="1"/>
          <p:nvPr/>
        </p:nvSpPr>
        <p:spPr>
          <a:xfrm>
            <a:off x="897308" y="3429000"/>
            <a:ext cx="9614019" cy="369332"/>
          </a:xfrm>
          <a:prstGeom prst="rect">
            <a:avLst/>
          </a:prstGeom>
          <a:noFill/>
        </p:spPr>
        <p:txBody>
          <a:bodyPr wrap="square" rtlCol="0">
            <a:spAutoFit/>
          </a:bodyPr>
          <a:lstStyle/>
          <a:p>
            <a:r>
              <a:rPr lang="zh-CN" altLang="en-US" dirty="0"/>
              <a:t>其中，</a:t>
            </a:r>
            <a:r>
              <a:rPr lang="en-US" altLang="zh-CN" dirty="0"/>
              <a:t>v</a:t>
            </a:r>
            <a:r>
              <a:rPr lang="zh-CN" altLang="en-US" dirty="0"/>
              <a:t>是</a:t>
            </a:r>
            <a:r>
              <a:rPr lang="en-US" altLang="zh-CN" dirty="0"/>
              <a:t>u</a:t>
            </a:r>
            <a:r>
              <a:rPr lang="zh-CN" altLang="en-US" dirty="0"/>
              <a:t>的入链节点集合，</a:t>
            </a:r>
            <a:r>
              <a:rPr lang="en-US" altLang="zh-CN" dirty="0" err="1"/>
              <a:t>L_v</a:t>
            </a:r>
            <a:r>
              <a:rPr lang="zh-CN" altLang="en-US" dirty="0"/>
              <a:t>表示的是页面</a:t>
            </a:r>
            <a:r>
              <a:rPr lang="en-US" altLang="zh-CN" dirty="0"/>
              <a:t>v</a:t>
            </a:r>
            <a:r>
              <a:rPr lang="zh-CN" altLang="en-US" dirty="0"/>
              <a:t>的出链总数</a:t>
            </a:r>
          </a:p>
        </p:txBody>
      </p:sp>
    </p:spTree>
    <p:extLst>
      <p:ext uri="{BB962C8B-B14F-4D97-AF65-F5344CB8AC3E}">
        <p14:creationId xmlns:p14="http://schemas.microsoft.com/office/powerpoint/2010/main" val="51798737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1800" b="0" dirty="0" err="1"/>
              <a:t>ComplEx</a:t>
            </a:r>
            <a:endParaRPr lang="zh-CN" altLang="en-US" sz="1800" b="0" dirty="0">
              <a:latin typeface="+mn-lt"/>
              <a:ea typeface="+mn-ea"/>
              <a:cs typeface="+mn-cs"/>
            </a:endParaRPr>
          </a:p>
        </p:txBody>
      </p:sp>
      <p:sp>
        <p:nvSpPr>
          <p:cNvPr id="4" name="灯片编号占位符 3"/>
          <p:cNvSpPr>
            <a:spLocks noGrp="1"/>
          </p:cNvSpPr>
          <p:nvPr>
            <p:ph type="sldNum" sz="quarter" idx="12"/>
          </p:nvPr>
        </p:nvSpPr>
        <p:spPr/>
        <p:txBody>
          <a:bodyPr/>
          <a:lstStyle/>
          <a:p>
            <a:fld id="{5DD3DB80-B894-403A-B48E-6FDC1A72010E}" type="slidenum">
              <a:rPr lang="zh-CN" altLang="en-US" smtClean="0"/>
              <a:t>40</a:t>
            </a:fld>
            <a:endParaRPr lang="zh-CN" altLang="en-US" dirty="0"/>
          </a:p>
        </p:txBody>
      </p:sp>
      <p:pic>
        <p:nvPicPr>
          <p:cNvPr id="40" name="图片 39" descr="logo0"/>
          <p:cNvPicPr>
            <a:picLocks noChangeAspect="1"/>
          </p:cNvPicPr>
          <p:nvPr userDrawn="1"/>
        </p:nvPicPr>
        <p:blipFill>
          <a:blip r:embed="rId3"/>
          <a:stretch>
            <a:fillRect/>
          </a:stretch>
        </p:blipFill>
        <p:spPr>
          <a:xfrm>
            <a:off x="9822815" y="491490"/>
            <a:ext cx="1638300" cy="445135"/>
          </a:xfrm>
          <a:prstGeom prst="rect">
            <a:avLst/>
          </a:prstGeom>
        </p:spPr>
      </p:pic>
      <p:sp>
        <p:nvSpPr>
          <p:cNvPr id="5" name="文本框 4">
            <a:extLst>
              <a:ext uri="{FF2B5EF4-FFF2-40B4-BE49-F238E27FC236}">
                <a16:creationId xmlns:a16="http://schemas.microsoft.com/office/drawing/2014/main" id="{4530938E-5C35-4A23-BD94-AC8E16EB61F8}"/>
              </a:ext>
            </a:extLst>
          </p:cNvPr>
          <p:cNvSpPr txBox="1"/>
          <p:nvPr/>
        </p:nvSpPr>
        <p:spPr>
          <a:xfrm>
            <a:off x="669924" y="1199360"/>
            <a:ext cx="10791191" cy="369332"/>
          </a:xfrm>
          <a:prstGeom prst="rect">
            <a:avLst/>
          </a:prstGeom>
          <a:noFill/>
        </p:spPr>
        <p:txBody>
          <a:bodyPr wrap="square" rtlCol="0">
            <a:spAutoFit/>
          </a:bodyPr>
          <a:lstStyle/>
          <a:p>
            <a:r>
              <a:rPr lang="en-US" altLang="zh-CN" sz="1800" b="0" dirty="0" err="1"/>
              <a:t>ComplEx</a:t>
            </a:r>
            <a:r>
              <a:rPr lang="zh-CN" altLang="en-US" sz="1800" b="0" dirty="0"/>
              <a:t>会把实体</a:t>
            </a:r>
            <a:r>
              <a:rPr lang="zh-CN" altLang="en-US" dirty="0"/>
              <a:t>和关系映射到复空间</a:t>
            </a:r>
          </a:p>
        </p:txBody>
      </p:sp>
      <p:pic>
        <p:nvPicPr>
          <p:cNvPr id="6" name="图片 5">
            <a:extLst>
              <a:ext uri="{FF2B5EF4-FFF2-40B4-BE49-F238E27FC236}">
                <a16:creationId xmlns:a16="http://schemas.microsoft.com/office/drawing/2014/main" id="{7833AB5C-9ED0-4578-AC85-3889E3A6BBB3}"/>
              </a:ext>
            </a:extLst>
          </p:cNvPr>
          <p:cNvPicPr>
            <a:picLocks noChangeAspect="1"/>
          </p:cNvPicPr>
          <p:nvPr/>
        </p:nvPicPr>
        <p:blipFill>
          <a:blip r:embed="rId4"/>
          <a:stretch>
            <a:fillRect/>
          </a:stretch>
        </p:blipFill>
        <p:spPr>
          <a:xfrm>
            <a:off x="816951" y="2182159"/>
            <a:ext cx="4329479" cy="1811736"/>
          </a:xfrm>
          <a:prstGeom prst="rect">
            <a:avLst/>
          </a:prstGeom>
        </p:spPr>
      </p:pic>
      <p:pic>
        <p:nvPicPr>
          <p:cNvPr id="8" name="图片 7">
            <a:extLst>
              <a:ext uri="{FF2B5EF4-FFF2-40B4-BE49-F238E27FC236}">
                <a16:creationId xmlns:a16="http://schemas.microsoft.com/office/drawing/2014/main" id="{1B6702DD-8349-482E-A20E-1C284D1F2AE5}"/>
              </a:ext>
            </a:extLst>
          </p:cNvPr>
          <p:cNvPicPr>
            <a:picLocks noChangeAspect="1"/>
          </p:cNvPicPr>
          <p:nvPr/>
        </p:nvPicPr>
        <p:blipFill>
          <a:blip r:embed="rId5"/>
          <a:stretch>
            <a:fillRect/>
          </a:stretch>
        </p:blipFill>
        <p:spPr>
          <a:xfrm>
            <a:off x="6377354" y="1626333"/>
            <a:ext cx="4130552" cy="1939484"/>
          </a:xfrm>
          <a:prstGeom prst="rect">
            <a:avLst/>
          </a:prstGeom>
        </p:spPr>
      </p:pic>
      <p:sp>
        <p:nvSpPr>
          <p:cNvPr id="9" name="文本框 8">
            <a:extLst>
              <a:ext uri="{FF2B5EF4-FFF2-40B4-BE49-F238E27FC236}">
                <a16:creationId xmlns:a16="http://schemas.microsoft.com/office/drawing/2014/main" id="{3A44136E-5A6F-4EAE-A0B0-B6DF1CBA5C30}"/>
              </a:ext>
            </a:extLst>
          </p:cNvPr>
          <p:cNvSpPr txBox="1"/>
          <p:nvPr/>
        </p:nvSpPr>
        <p:spPr>
          <a:xfrm>
            <a:off x="1078523" y="4232031"/>
            <a:ext cx="4067907" cy="646331"/>
          </a:xfrm>
          <a:prstGeom prst="rect">
            <a:avLst/>
          </a:prstGeom>
          <a:noFill/>
        </p:spPr>
        <p:txBody>
          <a:bodyPr wrap="square" rtlCol="0">
            <a:spAutoFit/>
          </a:bodyPr>
          <a:lstStyle/>
          <a:p>
            <a:r>
              <a:rPr lang="en-US" altLang="zh-CN" dirty="0" err="1"/>
              <a:t>U_hat</a:t>
            </a:r>
            <a:r>
              <a:rPr lang="zh-CN" altLang="en-US" dirty="0"/>
              <a:t>表示的是共轭复数，实部相同，虚部互为相反数</a:t>
            </a:r>
          </a:p>
        </p:txBody>
      </p:sp>
      <p:pic>
        <p:nvPicPr>
          <p:cNvPr id="7" name="图片 6">
            <a:extLst>
              <a:ext uri="{FF2B5EF4-FFF2-40B4-BE49-F238E27FC236}">
                <a16:creationId xmlns:a16="http://schemas.microsoft.com/office/drawing/2014/main" id="{134315D3-DBE3-476B-83CB-9CAB5C8D0BDD}"/>
              </a:ext>
            </a:extLst>
          </p:cNvPr>
          <p:cNvPicPr>
            <a:picLocks noChangeAspect="1"/>
          </p:cNvPicPr>
          <p:nvPr/>
        </p:nvPicPr>
        <p:blipFill>
          <a:blip r:embed="rId6"/>
          <a:stretch>
            <a:fillRect/>
          </a:stretch>
        </p:blipFill>
        <p:spPr>
          <a:xfrm>
            <a:off x="7090629" y="3843398"/>
            <a:ext cx="3417277" cy="2776538"/>
          </a:xfrm>
          <a:prstGeom prst="rect">
            <a:avLst/>
          </a:prstGeom>
        </p:spPr>
      </p:pic>
    </p:spTree>
    <p:extLst>
      <p:ext uri="{BB962C8B-B14F-4D97-AF65-F5344CB8AC3E}">
        <p14:creationId xmlns:p14="http://schemas.microsoft.com/office/powerpoint/2010/main" val="61896205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1800" b="0" dirty="0" err="1"/>
              <a:t>ComplEx</a:t>
            </a:r>
            <a:endParaRPr lang="zh-CN" altLang="en-US" sz="1800" b="0" dirty="0">
              <a:latin typeface="+mn-lt"/>
              <a:ea typeface="+mn-ea"/>
              <a:cs typeface="+mn-cs"/>
            </a:endParaRPr>
          </a:p>
        </p:txBody>
      </p:sp>
      <p:sp>
        <p:nvSpPr>
          <p:cNvPr id="4" name="灯片编号占位符 3"/>
          <p:cNvSpPr>
            <a:spLocks noGrp="1"/>
          </p:cNvSpPr>
          <p:nvPr>
            <p:ph type="sldNum" sz="quarter" idx="12"/>
          </p:nvPr>
        </p:nvSpPr>
        <p:spPr/>
        <p:txBody>
          <a:bodyPr/>
          <a:lstStyle/>
          <a:p>
            <a:fld id="{5DD3DB80-B894-403A-B48E-6FDC1A72010E}" type="slidenum">
              <a:rPr lang="zh-CN" altLang="en-US" smtClean="0"/>
              <a:t>41</a:t>
            </a:fld>
            <a:endParaRPr lang="zh-CN" altLang="en-US" dirty="0"/>
          </a:p>
        </p:txBody>
      </p:sp>
      <p:pic>
        <p:nvPicPr>
          <p:cNvPr id="40" name="图片 39" descr="logo0"/>
          <p:cNvPicPr>
            <a:picLocks noChangeAspect="1"/>
          </p:cNvPicPr>
          <p:nvPr userDrawn="1"/>
        </p:nvPicPr>
        <p:blipFill>
          <a:blip r:embed="rId3"/>
          <a:stretch>
            <a:fillRect/>
          </a:stretch>
        </p:blipFill>
        <p:spPr>
          <a:xfrm>
            <a:off x="9822815" y="491490"/>
            <a:ext cx="1638300" cy="445135"/>
          </a:xfrm>
          <a:prstGeom prst="rect">
            <a:avLst/>
          </a:prstGeom>
        </p:spPr>
      </p:pic>
      <p:sp>
        <p:nvSpPr>
          <p:cNvPr id="5" name="文本框 4">
            <a:extLst>
              <a:ext uri="{FF2B5EF4-FFF2-40B4-BE49-F238E27FC236}">
                <a16:creationId xmlns:a16="http://schemas.microsoft.com/office/drawing/2014/main" id="{4530938E-5C35-4A23-BD94-AC8E16EB61F8}"/>
              </a:ext>
            </a:extLst>
          </p:cNvPr>
          <p:cNvSpPr txBox="1"/>
          <p:nvPr/>
        </p:nvSpPr>
        <p:spPr>
          <a:xfrm>
            <a:off x="669924" y="1299389"/>
            <a:ext cx="8345122" cy="369332"/>
          </a:xfrm>
          <a:prstGeom prst="rect">
            <a:avLst/>
          </a:prstGeom>
          <a:noFill/>
        </p:spPr>
        <p:txBody>
          <a:bodyPr wrap="square" rtlCol="0">
            <a:spAutoFit/>
          </a:bodyPr>
          <a:lstStyle/>
          <a:p>
            <a:r>
              <a:rPr lang="en-US" altLang="zh-CN" sz="1800" b="0" dirty="0" err="1"/>
              <a:t>ComplEx</a:t>
            </a:r>
            <a:r>
              <a:rPr lang="zh-CN" altLang="en-US" dirty="0"/>
              <a:t>可以处理对称的关系，同学</a:t>
            </a:r>
          </a:p>
        </p:txBody>
      </p:sp>
      <p:pic>
        <p:nvPicPr>
          <p:cNvPr id="6" name="图片 5">
            <a:extLst>
              <a:ext uri="{FF2B5EF4-FFF2-40B4-BE49-F238E27FC236}">
                <a16:creationId xmlns:a16="http://schemas.microsoft.com/office/drawing/2014/main" id="{A391ACFD-18E5-4F82-A092-BF98E685B87F}"/>
              </a:ext>
            </a:extLst>
          </p:cNvPr>
          <p:cNvPicPr>
            <a:picLocks noChangeAspect="1"/>
          </p:cNvPicPr>
          <p:nvPr/>
        </p:nvPicPr>
        <p:blipFill>
          <a:blip r:embed="rId4"/>
          <a:stretch>
            <a:fillRect/>
          </a:stretch>
        </p:blipFill>
        <p:spPr>
          <a:xfrm>
            <a:off x="669924" y="1803523"/>
            <a:ext cx="4271353" cy="606632"/>
          </a:xfrm>
          <a:prstGeom prst="rect">
            <a:avLst/>
          </a:prstGeom>
        </p:spPr>
      </p:pic>
      <p:pic>
        <p:nvPicPr>
          <p:cNvPr id="8" name="图片 7">
            <a:extLst>
              <a:ext uri="{FF2B5EF4-FFF2-40B4-BE49-F238E27FC236}">
                <a16:creationId xmlns:a16="http://schemas.microsoft.com/office/drawing/2014/main" id="{34EF8667-1B7F-4FDD-ACD5-2E9394971621}"/>
              </a:ext>
            </a:extLst>
          </p:cNvPr>
          <p:cNvPicPr>
            <a:picLocks noChangeAspect="1"/>
          </p:cNvPicPr>
          <p:nvPr/>
        </p:nvPicPr>
        <p:blipFill>
          <a:blip r:embed="rId5"/>
          <a:stretch>
            <a:fillRect/>
          </a:stretch>
        </p:blipFill>
        <p:spPr>
          <a:xfrm>
            <a:off x="728540" y="2544957"/>
            <a:ext cx="7764830" cy="1623791"/>
          </a:xfrm>
          <a:prstGeom prst="rect">
            <a:avLst/>
          </a:prstGeom>
        </p:spPr>
      </p:pic>
      <p:pic>
        <p:nvPicPr>
          <p:cNvPr id="9" name="图片 8">
            <a:extLst>
              <a:ext uri="{FF2B5EF4-FFF2-40B4-BE49-F238E27FC236}">
                <a16:creationId xmlns:a16="http://schemas.microsoft.com/office/drawing/2014/main" id="{FE0DF1E3-F898-4951-B588-E4C0DAD57159}"/>
              </a:ext>
            </a:extLst>
          </p:cNvPr>
          <p:cNvPicPr>
            <a:picLocks noChangeAspect="1"/>
          </p:cNvPicPr>
          <p:nvPr/>
        </p:nvPicPr>
        <p:blipFill>
          <a:blip r:embed="rId6"/>
          <a:stretch>
            <a:fillRect/>
          </a:stretch>
        </p:blipFill>
        <p:spPr>
          <a:xfrm>
            <a:off x="781293" y="4602040"/>
            <a:ext cx="4219575" cy="1123950"/>
          </a:xfrm>
          <a:prstGeom prst="rect">
            <a:avLst/>
          </a:prstGeom>
        </p:spPr>
      </p:pic>
      <p:sp>
        <p:nvSpPr>
          <p:cNvPr id="3" name="文本框 2">
            <a:extLst>
              <a:ext uri="{FF2B5EF4-FFF2-40B4-BE49-F238E27FC236}">
                <a16:creationId xmlns:a16="http://schemas.microsoft.com/office/drawing/2014/main" id="{21D904E9-7884-4D40-AB15-7696B9527EDC}"/>
              </a:ext>
            </a:extLst>
          </p:cNvPr>
          <p:cNvSpPr txBox="1"/>
          <p:nvPr/>
        </p:nvSpPr>
        <p:spPr>
          <a:xfrm>
            <a:off x="728539" y="4168748"/>
            <a:ext cx="7635875" cy="646331"/>
          </a:xfrm>
          <a:prstGeom prst="rect">
            <a:avLst/>
          </a:prstGeom>
          <a:noFill/>
        </p:spPr>
        <p:txBody>
          <a:bodyPr wrap="square" rtlCol="0">
            <a:spAutoFit/>
          </a:bodyPr>
          <a:lstStyle/>
          <a:p>
            <a:r>
              <a:rPr lang="en-US" altLang="zh-CN" sz="1800" b="0" dirty="0" err="1"/>
              <a:t>ComplEx</a:t>
            </a:r>
            <a:r>
              <a:rPr lang="zh-CN" altLang="en-US" dirty="0"/>
              <a:t>可以处理逆对称的关系，车是轿车的上位词</a:t>
            </a:r>
            <a:endParaRPr lang="en-US" altLang="zh-CN" dirty="0"/>
          </a:p>
          <a:p>
            <a:endParaRPr lang="zh-CN" altLang="en-US" dirty="0"/>
          </a:p>
        </p:txBody>
      </p:sp>
    </p:spTree>
    <p:extLst>
      <p:ext uri="{BB962C8B-B14F-4D97-AF65-F5344CB8AC3E}">
        <p14:creationId xmlns:p14="http://schemas.microsoft.com/office/powerpoint/2010/main" val="397270089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1800" b="0" dirty="0" err="1"/>
              <a:t>ComplEx</a:t>
            </a:r>
            <a:endParaRPr lang="zh-CN" altLang="en-US" sz="1800" b="0" dirty="0">
              <a:latin typeface="+mn-lt"/>
              <a:ea typeface="+mn-ea"/>
              <a:cs typeface="+mn-cs"/>
            </a:endParaRPr>
          </a:p>
        </p:txBody>
      </p:sp>
      <p:sp>
        <p:nvSpPr>
          <p:cNvPr id="4" name="灯片编号占位符 3"/>
          <p:cNvSpPr>
            <a:spLocks noGrp="1"/>
          </p:cNvSpPr>
          <p:nvPr>
            <p:ph type="sldNum" sz="quarter" idx="12"/>
          </p:nvPr>
        </p:nvSpPr>
        <p:spPr/>
        <p:txBody>
          <a:bodyPr/>
          <a:lstStyle/>
          <a:p>
            <a:fld id="{5DD3DB80-B894-403A-B48E-6FDC1A72010E}" type="slidenum">
              <a:rPr lang="zh-CN" altLang="en-US" smtClean="0"/>
              <a:t>42</a:t>
            </a:fld>
            <a:endParaRPr lang="zh-CN" altLang="en-US" dirty="0"/>
          </a:p>
        </p:txBody>
      </p:sp>
      <p:pic>
        <p:nvPicPr>
          <p:cNvPr id="40" name="图片 39" descr="logo0"/>
          <p:cNvPicPr>
            <a:picLocks noChangeAspect="1"/>
          </p:cNvPicPr>
          <p:nvPr userDrawn="1"/>
        </p:nvPicPr>
        <p:blipFill>
          <a:blip r:embed="rId3"/>
          <a:stretch>
            <a:fillRect/>
          </a:stretch>
        </p:blipFill>
        <p:spPr>
          <a:xfrm>
            <a:off x="9822815" y="491490"/>
            <a:ext cx="1638300" cy="445135"/>
          </a:xfrm>
          <a:prstGeom prst="rect">
            <a:avLst/>
          </a:prstGeom>
        </p:spPr>
      </p:pic>
      <p:sp>
        <p:nvSpPr>
          <p:cNvPr id="7" name="文本框 6">
            <a:extLst>
              <a:ext uri="{FF2B5EF4-FFF2-40B4-BE49-F238E27FC236}">
                <a16:creationId xmlns:a16="http://schemas.microsoft.com/office/drawing/2014/main" id="{EAA817E9-B50D-46C3-B84C-8ABFFFC87781}"/>
              </a:ext>
            </a:extLst>
          </p:cNvPr>
          <p:cNvSpPr txBox="1"/>
          <p:nvPr/>
        </p:nvSpPr>
        <p:spPr>
          <a:xfrm>
            <a:off x="732692" y="1312985"/>
            <a:ext cx="7297616" cy="646331"/>
          </a:xfrm>
          <a:prstGeom prst="rect">
            <a:avLst/>
          </a:prstGeom>
          <a:noFill/>
        </p:spPr>
        <p:txBody>
          <a:bodyPr wrap="square" rtlCol="0">
            <a:spAutoFit/>
          </a:bodyPr>
          <a:lstStyle/>
          <a:p>
            <a:r>
              <a:rPr lang="en-US" altLang="zh-CN" sz="1800" b="0" dirty="0" err="1"/>
              <a:t>ComplEx</a:t>
            </a:r>
            <a:r>
              <a:rPr lang="zh-CN" altLang="en-US" dirty="0"/>
              <a:t>可以处理逆向关系，老板和职员</a:t>
            </a:r>
            <a:endParaRPr lang="en-US" altLang="zh-CN" dirty="0"/>
          </a:p>
          <a:p>
            <a:endParaRPr lang="en-US" altLang="zh-CN" dirty="0"/>
          </a:p>
        </p:txBody>
      </p:sp>
      <p:pic>
        <p:nvPicPr>
          <p:cNvPr id="6" name="图片 5">
            <a:extLst>
              <a:ext uri="{FF2B5EF4-FFF2-40B4-BE49-F238E27FC236}">
                <a16:creationId xmlns:a16="http://schemas.microsoft.com/office/drawing/2014/main" id="{C69D4986-A758-4342-87D4-C70BBC52F29D}"/>
              </a:ext>
            </a:extLst>
          </p:cNvPr>
          <p:cNvPicPr>
            <a:picLocks noChangeAspect="1"/>
          </p:cNvPicPr>
          <p:nvPr/>
        </p:nvPicPr>
        <p:blipFill>
          <a:blip r:embed="rId4"/>
          <a:stretch>
            <a:fillRect/>
          </a:stretch>
        </p:blipFill>
        <p:spPr>
          <a:xfrm>
            <a:off x="908538" y="2687375"/>
            <a:ext cx="4970585" cy="1483250"/>
          </a:xfrm>
          <a:prstGeom prst="rect">
            <a:avLst/>
          </a:prstGeom>
        </p:spPr>
      </p:pic>
      <p:pic>
        <p:nvPicPr>
          <p:cNvPr id="9" name="图片 8">
            <a:extLst>
              <a:ext uri="{FF2B5EF4-FFF2-40B4-BE49-F238E27FC236}">
                <a16:creationId xmlns:a16="http://schemas.microsoft.com/office/drawing/2014/main" id="{4762B3A6-EFD7-4DF2-9611-5940A726CFB3}"/>
              </a:ext>
            </a:extLst>
          </p:cNvPr>
          <p:cNvPicPr>
            <a:picLocks noChangeAspect="1"/>
          </p:cNvPicPr>
          <p:nvPr/>
        </p:nvPicPr>
        <p:blipFill>
          <a:blip r:embed="rId5"/>
          <a:stretch>
            <a:fillRect/>
          </a:stretch>
        </p:blipFill>
        <p:spPr>
          <a:xfrm>
            <a:off x="844062" y="1839521"/>
            <a:ext cx="1435656" cy="646331"/>
          </a:xfrm>
          <a:prstGeom prst="rect">
            <a:avLst/>
          </a:prstGeom>
        </p:spPr>
      </p:pic>
    </p:spTree>
    <p:extLst>
      <p:ext uri="{BB962C8B-B14F-4D97-AF65-F5344CB8AC3E}">
        <p14:creationId xmlns:p14="http://schemas.microsoft.com/office/powerpoint/2010/main" val="371854510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1800" b="0" dirty="0" err="1"/>
              <a:t>ComplEx</a:t>
            </a:r>
            <a:endParaRPr lang="zh-CN" altLang="en-US" sz="1800" b="0" dirty="0">
              <a:latin typeface="+mn-lt"/>
              <a:ea typeface="+mn-ea"/>
              <a:cs typeface="+mn-cs"/>
            </a:endParaRPr>
          </a:p>
        </p:txBody>
      </p:sp>
      <p:sp>
        <p:nvSpPr>
          <p:cNvPr id="4" name="灯片编号占位符 3"/>
          <p:cNvSpPr>
            <a:spLocks noGrp="1"/>
          </p:cNvSpPr>
          <p:nvPr>
            <p:ph type="sldNum" sz="quarter" idx="12"/>
          </p:nvPr>
        </p:nvSpPr>
        <p:spPr/>
        <p:txBody>
          <a:bodyPr/>
          <a:lstStyle/>
          <a:p>
            <a:fld id="{5DD3DB80-B894-403A-B48E-6FDC1A72010E}" type="slidenum">
              <a:rPr lang="zh-CN" altLang="en-US" smtClean="0"/>
              <a:t>43</a:t>
            </a:fld>
            <a:endParaRPr lang="zh-CN" altLang="en-US" dirty="0"/>
          </a:p>
        </p:txBody>
      </p:sp>
      <p:pic>
        <p:nvPicPr>
          <p:cNvPr id="40" name="图片 39" descr="logo0"/>
          <p:cNvPicPr>
            <a:picLocks noChangeAspect="1"/>
          </p:cNvPicPr>
          <p:nvPr userDrawn="1"/>
        </p:nvPicPr>
        <p:blipFill>
          <a:blip r:embed="rId3"/>
          <a:stretch>
            <a:fillRect/>
          </a:stretch>
        </p:blipFill>
        <p:spPr>
          <a:xfrm>
            <a:off x="9822815" y="491490"/>
            <a:ext cx="1638300" cy="445135"/>
          </a:xfrm>
          <a:prstGeom prst="rect">
            <a:avLst/>
          </a:prstGeom>
        </p:spPr>
      </p:pic>
      <p:sp>
        <p:nvSpPr>
          <p:cNvPr id="7" name="文本框 6">
            <a:extLst>
              <a:ext uri="{FF2B5EF4-FFF2-40B4-BE49-F238E27FC236}">
                <a16:creationId xmlns:a16="http://schemas.microsoft.com/office/drawing/2014/main" id="{EAA817E9-B50D-46C3-B84C-8ABFFFC87781}"/>
              </a:ext>
            </a:extLst>
          </p:cNvPr>
          <p:cNvSpPr txBox="1"/>
          <p:nvPr/>
        </p:nvSpPr>
        <p:spPr>
          <a:xfrm>
            <a:off x="669924" y="1150615"/>
            <a:ext cx="7297616" cy="2031325"/>
          </a:xfrm>
          <a:prstGeom prst="rect">
            <a:avLst/>
          </a:prstGeom>
          <a:noFill/>
        </p:spPr>
        <p:txBody>
          <a:bodyPr wrap="square" rtlCol="0">
            <a:spAutoFit/>
          </a:bodyPr>
          <a:lstStyle/>
          <a:p>
            <a:r>
              <a:rPr lang="en-US" altLang="zh-CN" sz="1800" b="0" dirty="0" err="1"/>
              <a:t>ComplEx</a:t>
            </a:r>
            <a:r>
              <a:rPr lang="zh-CN" altLang="en-US" dirty="0"/>
              <a:t>和</a:t>
            </a:r>
            <a:r>
              <a:rPr lang="en-US" altLang="zh-CN" dirty="0" err="1"/>
              <a:t>DistMult</a:t>
            </a:r>
            <a:r>
              <a:rPr lang="zh-CN" altLang="en-US" dirty="0"/>
              <a:t>一样</a:t>
            </a:r>
            <a:endParaRPr lang="en-US" altLang="zh-CN" sz="1800" b="0" dirty="0"/>
          </a:p>
          <a:p>
            <a:endParaRPr lang="en-US" altLang="zh-CN" dirty="0"/>
          </a:p>
          <a:p>
            <a:r>
              <a:rPr lang="en-US" altLang="zh-CN" sz="1800" b="0" dirty="0" err="1"/>
              <a:t>ComplEx</a:t>
            </a:r>
            <a:r>
              <a:rPr lang="zh-CN" altLang="en-US" dirty="0"/>
              <a:t>不可以处理组合关系，我妈妈的老公是我的爸爸</a:t>
            </a:r>
            <a:endParaRPr lang="en-US" altLang="zh-CN" dirty="0"/>
          </a:p>
          <a:p>
            <a:endParaRPr lang="en-US" altLang="zh-CN" dirty="0"/>
          </a:p>
          <a:p>
            <a:r>
              <a:rPr lang="en-US" altLang="zh-CN" sz="1800" b="0" dirty="0" err="1"/>
              <a:t>ComplEx</a:t>
            </a:r>
            <a:r>
              <a:rPr lang="zh-CN" altLang="en-US" dirty="0"/>
              <a:t>可以处理</a:t>
            </a:r>
            <a:r>
              <a:rPr lang="en-US" altLang="zh-CN" dirty="0"/>
              <a:t>1-N</a:t>
            </a:r>
            <a:r>
              <a:rPr lang="zh-CN" altLang="en-US" dirty="0"/>
              <a:t>关系，老师学生</a:t>
            </a:r>
            <a:endParaRPr lang="en-US" altLang="zh-CN" dirty="0"/>
          </a:p>
          <a:p>
            <a:endParaRPr lang="en-US" altLang="zh-CN" dirty="0"/>
          </a:p>
          <a:p>
            <a:endParaRPr lang="en-US" altLang="zh-CN" dirty="0"/>
          </a:p>
        </p:txBody>
      </p:sp>
    </p:spTree>
    <p:extLst>
      <p:ext uri="{BB962C8B-B14F-4D97-AF65-F5344CB8AC3E}">
        <p14:creationId xmlns:p14="http://schemas.microsoft.com/office/powerpoint/2010/main" val="403594238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1800" b="0" dirty="0">
                <a:latin typeface="+mn-lt"/>
                <a:ea typeface="+mn-ea"/>
                <a:cs typeface="+mn-cs"/>
              </a:rPr>
              <a:t>不同的知识表示方法对比</a:t>
            </a:r>
          </a:p>
        </p:txBody>
      </p:sp>
      <p:sp>
        <p:nvSpPr>
          <p:cNvPr id="4" name="灯片编号占位符 3"/>
          <p:cNvSpPr>
            <a:spLocks noGrp="1"/>
          </p:cNvSpPr>
          <p:nvPr>
            <p:ph type="sldNum" sz="quarter" idx="12"/>
          </p:nvPr>
        </p:nvSpPr>
        <p:spPr/>
        <p:txBody>
          <a:bodyPr/>
          <a:lstStyle/>
          <a:p>
            <a:fld id="{5DD3DB80-B894-403A-B48E-6FDC1A72010E}" type="slidenum">
              <a:rPr lang="zh-CN" altLang="en-US" smtClean="0"/>
              <a:t>44</a:t>
            </a:fld>
            <a:endParaRPr lang="zh-CN" altLang="en-US" dirty="0"/>
          </a:p>
        </p:txBody>
      </p:sp>
      <p:pic>
        <p:nvPicPr>
          <p:cNvPr id="40" name="图片 39" descr="logo0"/>
          <p:cNvPicPr>
            <a:picLocks noChangeAspect="1"/>
          </p:cNvPicPr>
          <p:nvPr userDrawn="1"/>
        </p:nvPicPr>
        <p:blipFill>
          <a:blip r:embed="rId3"/>
          <a:stretch>
            <a:fillRect/>
          </a:stretch>
        </p:blipFill>
        <p:spPr>
          <a:xfrm>
            <a:off x="9822815" y="491490"/>
            <a:ext cx="1638300" cy="445135"/>
          </a:xfrm>
          <a:prstGeom prst="rect">
            <a:avLst/>
          </a:prstGeom>
        </p:spPr>
      </p:pic>
      <p:pic>
        <p:nvPicPr>
          <p:cNvPr id="8" name="图片 7">
            <a:extLst>
              <a:ext uri="{FF2B5EF4-FFF2-40B4-BE49-F238E27FC236}">
                <a16:creationId xmlns:a16="http://schemas.microsoft.com/office/drawing/2014/main" id="{7EEACD8A-9653-47D2-A598-083E65148225}"/>
              </a:ext>
            </a:extLst>
          </p:cNvPr>
          <p:cNvPicPr>
            <a:picLocks noChangeAspect="1"/>
          </p:cNvPicPr>
          <p:nvPr/>
        </p:nvPicPr>
        <p:blipFill>
          <a:blip r:embed="rId4"/>
          <a:stretch>
            <a:fillRect/>
          </a:stretch>
        </p:blipFill>
        <p:spPr>
          <a:xfrm>
            <a:off x="669923" y="1196761"/>
            <a:ext cx="10845095" cy="2853562"/>
          </a:xfrm>
          <a:prstGeom prst="rect">
            <a:avLst/>
          </a:prstGeom>
        </p:spPr>
      </p:pic>
    </p:spTree>
    <p:extLst>
      <p:ext uri="{BB962C8B-B14F-4D97-AF65-F5344CB8AC3E}">
        <p14:creationId xmlns:p14="http://schemas.microsoft.com/office/powerpoint/2010/main" val="383541180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1800" b="0" dirty="0">
                <a:latin typeface="+mn-lt"/>
                <a:ea typeface="+mn-ea"/>
                <a:cs typeface="+mn-cs"/>
              </a:rPr>
              <a:t>基于</a:t>
            </a:r>
            <a:r>
              <a:rPr lang="en-US" altLang="zh-CN" sz="1800" b="0" dirty="0" err="1">
                <a:latin typeface="+mn-lt"/>
                <a:ea typeface="+mn-ea"/>
                <a:cs typeface="+mn-cs"/>
              </a:rPr>
              <a:t>pytorch</a:t>
            </a:r>
            <a:r>
              <a:rPr lang="zh-CN" altLang="en-US" sz="1800" b="0" dirty="0">
                <a:latin typeface="+mn-lt"/>
                <a:ea typeface="+mn-ea"/>
                <a:cs typeface="+mn-cs"/>
              </a:rPr>
              <a:t>的知识表示</a:t>
            </a:r>
          </a:p>
        </p:txBody>
      </p:sp>
      <p:sp>
        <p:nvSpPr>
          <p:cNvPr id="4" name="灯片编号占位符 3"/>
          <p:cNvSpPr>
            <a:spLocks noGrp="1"/>
          </p:cNvSpPr>
          <p:nvPr>
            <p:ph type="sldNum" sz="quarter" idx="12"/>
          </p:nvPr>
        </p:nvSpPr>
        <p:spPr/>
        <p:txBody>
          <a:bodyPr/>
          <a:lstStyle/>
          <a:p>
            <a:fld id="{5DD3DB80-B894-403A-B48E-6FDC1A72010E}" type="slidenum">
              <a:rPr lang="zh-CN" altLang="en-US" smtClean="0"/>
              <a:t>45</a:t>
            </a:fld>
            <a:endParaRPr lang="zh-CN" altLang="en-US" dirty="0"/>
          </a:p>
        </p:txBody>
      </p:sp>
      <p:pic>
        <p:nvPicPr>
          <p:cNvPr id="40" name="图片 39" descr="logo0"/>
          <p:cNvPicPr>
            <a:picLocks noChangeAspect="1"/>
          </p:cNvPicPr>
          <p:nvPr userDrawn="1"/>
        </p:nvPicPr>
        <p:blipFill>
          <a:blip r:embed="rId3"/>
          <a:stretch>
            <a:fillRect/>
          </a:stretch>
        </p:blipFill>
        <p:spPr>
          <a:xfrm>
            <a:off x="9822815" y="491490"/>
            <a:ext cx="1638300" cy="445135"/>
          </a:xfrm>
          <a:prstGeom prst="rect">
            <a:avLst/>
          </a:prstGeom>
        </p:spPr>
      </p:pic>
      <p:sp>
        <p:nvSpPr>
          <p:cNvPr id="3" name="文本框 2">
            <a:extLst>
              <a:ext uri="{FF2B5EF4-FFF2-40B4-BE49-F238E27FC236}">
                <a16:creationId xmlns:a16="http://schemas.microsoft.com/office/drawing/2014/main" id="{E5236DB9-58F1-44EA-9E43-B1A5A274A828}"/>
              </a:ext>
            </a:extLst>
          </p:cNvPr>
          <p:cNvSpPr txBox="1"/>
          <p:nvPr/>
        </p:nvSpPr>
        <p:spPr>
          <a:xfrm>
            <a:off x="669924" y="1330569"/>
            <a:ext cx="10748353" cy="369332"/>
          </a:xfrm>
          <a:prstGeom prst="rect">
            <a:avLst/>
          </a:prstGeom>
          <a:noFill/>
        </p:spPr>
        <p:txBody>
          <a:bodyPr wrap="square" rtlCol="0">
            <a:spAutoFit/>
          </a:bodyPr>
          <a:lstStyle/>
          <a:p>
            <a:r>
              <a:rPr lang="en-US" altLang="zh-CN"/>
              <a:t>https://github.com/thunlp/OpenKE</a:t>
            </a:r>
            <a:endParaRPr lang="zh-CN" altLang="en-US" dirty="0"/>
          </a:p>
        </p:txBody>
      </p:sp>
    </p:spTree>
    <p:extLst>
      <p:ext uri="{BB962C8B-B14F-4D97-AF65-F5344CB8AC3E}">
        <p14:creationId xmlns:p14="http://schemas.microsoft.com/office/powerpoint/2010/main" val="310399096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标题 4"/>
          <p:cNvSpPr>
            <a:spLocks noGrp="1"/>
          </p:cNvSpPr>
          <p:nvPr>
            <p:ph type="title"/>
          </p:nvPr>
        </p:nvSpPr>
        <p:spPr/>
        <p:txBody>
          <a:bodyPr/>
          <a:lstStyle/>
          <a:p>
            <a:pPr>
              <a:lnSpc>
                <a:spcPct val="120000"/>
              </a:lnSpc>
            </a:pPr>
            <a:r>
              <a:rPr lang="zh-CN" altLang="en-US" sz="2400" dirty="0"/>
              <a:t>基于</a:t>
            </a:r>
            <a:r>
              <a:rPr lang="en-US" altLang="zh-CN" sz="2400" dirty="0" err="1"/>
              <a:t>bert</a:t>
            </a:r>
            <a:r>
              <a:rPr lang="zh-CN" altLang="en-US" sz="2400" dirty="0"/>
              <a:t>的</a:t>
            </a:r>
            <a:r>
              <a:rPr lang="en-US" altLang="zh-CN" sz="2400" dirty="0"/>
              <a:t>kg</a:t>
            </a:r>
            <a:r>
              <a:rPr lang="zh-CN" altLang="en-US" dirty="0"/>
              <a:t>模型</a:t>
            </a:r>
            <a:endParaRPr lang="en-US" altLang="zh-CN" sz="2400" dirty="0"/>
          </a:p>
        </p:txBody>
      </p:sp>
      <p:cxnSp>
        <p:nvCxnSpPr>
          <p:cNvPr id="18" name="直接连接符 17"/>
          <p:cNvCxnSpPr/>
          <p:nvPr/>
        </p:nvCxnSpPr>
        <p:spPr>
          <a:xfrm>
            <a:off x="5867400" y="3473450"/>
            <a:ext cx="0" cy="99695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4483100" y="3483598"/>
            <a:ext cx="1022345" cy="993152"/>
          </a:xfrm>
          <a:prstGeom prst="rect">
            <a:avLst/>
          </a:prstGeom>
          <a:noFill/>
          <a:ln w="117475">
            <a:noFill/>
          </a:ln>
        </p:spPr>
        <p:txBody>
          <a:bodyPr wrap="none" rtlCol="0">
            <a:prstTxWarp prst="textPlain">
              <a:avLst/>
            </a:prstTxWarp>
            <a:spAutoFit/>
          </a:bodyPr>
          <a:lstStyle/>
          <a:p>
            <a:r>
              <a:rPr lang="en-US" altLang="zh-CN" spc="100" dirty="0">
                <a:solidFill>
                  <a:schemeClr val="bg1"/>
                </a:solidFill>
                <a:latin typeface="Impact" panose="020B0806030902050204" pitchFamily="34" charset="0"/>
                <a:cs typeface="Arial" panose="020B0604020202020204" pitchFamily="34" charset="0"/>
              </a:rPr>
              <a:t>03</a:t>
            </a:r>
            <a:endParaRPr lang="zh-CN" altLang="en-US" spc="100" dirty="0">
              <a:solidFill>
                <a:schemeClr val="bg1"/>
              </a:solidFill>
              <a:latin typeface="Impact" panose="020B0806030902050204" pitchFamily="34" charset="0"/>
              <a:cs typeface="Arial" panose="020B0604020202020204" pitchFamily="34" charset="0"/>
            </a:endParaRPr>
          </a:p>
        </p:txBody>
      </p:sp>
    </p:spTree>
    <p:extLst>
      <p:ext uri="{BB962C8B-B14F-4D97-AF65-F5344CB8AC3E}">
        <p14:creationId xmlns:p14="http://schemas.microsoft.com/office/powerpoint/2010/main" val="276228214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1800" b="0" dirty="0">
                <a:latin typeface="+mn-lt"/>
                <a:ea typeface="+mn-ea"/>
                <a:cs typeface="+mn-cs"/>
              </a:rPr>
              <a:t>KG-BERT</a:t>
            </a:r>
            <a:endParaRPr lang="zh-CN" altLang="en-US" sz="1800" b="0" dirty="0">
              <a:latin typeface="+mn-lt"/>
              <a:ea typeface="+mn-ea"/>
              <a:cs typeface="+mn-cs"/>
            </a:endParaRPr>
          </a:p>
        </p:txBody>
      </p:sp>
      <p:sp>
        <p:nvSpPr>
          <p:cNvPr id="4" name="灯片编号占位符 3"/>
          <p:cNvSpPr>
            <a:spLocks noGrp="1"/>
          </p:cNvSpPr>
          <p:nvPr>
            <p:ph type="sldNum" sz="quarter" idx="12"/>
          </p:nvPr>
        </p:nvSpPr>
        <p:spPr/>
        <p:txBody>
          <a:bodyPr/>
          <a:lstStyle/>
          <a:p>
            <a:fld id="{5DD3DB80-B894-403A-B48E-6FDC1A72010E}" type="slidenum">
              <a:rPr lang="zh-CN" altLang="en-US" smtClean="0"/>
              <a:t>47</a:t>
            </a:fld>
            <a:endParaRPr lang="zh-CN" altLang="en-US" dirty="0"/>
          </a:p>
        </p:txBody>
      </p:sp>
      <p:pic>
        <p:nvPicPr>
          <p:cNvPr id="40" name="图片 39" descr="logo0"/>
          <p:cNvPicPr>
            <a:picLocks noChangeAspect="1"/>
          </p:cNvPicPr>
          <p:nvPr userDrawn="1"/>
        </p:nvPicPr>
        <p:blipFill>
          <a:blip r:embed="rId3"/>
          <a:stretch>
            <a:fillRect/>
          </a:stretch>
        </p:blipFill>
        <p:spPr>
          <a:xfrm>
            <a:off x="9822815" y="491490"/>
            <a:ext cx="1638300" cy="445135"/>
          </a:xfrm>
          <a:prstGeom prst="rect">
            <a:avLst/>
          </a:prstGeom>
        </p:spPr>
      </p:pic>
      <p:sp>
        <p:nvSpPr>
          <p:cNvPr id="5" name="文本框 4">
            <a:extLst>
              <a:ext uri="{FF2B5EF4-FFF2-40B4-BE49-F238E27FC236}">
                <a16:creationId xmlns:a16="http://schemas.microsoft.com/office/drawing/2014/main" id="{4530938E-5C35-4A23-BD94-AC8E16EB61F8}"/>
              </a:ext>
            </a:extLst>
          </p:cNvPr>
          <p:cNvSpPr txBox="1"/>
          <p:nvPr/>
        </p:nvSpPr>
        <p:spPr>
          <a:xfrm>
            <a:off x="669924" y="1299006"/>
            <a:ext cx="10461138" cy="923330"/>
          </a:xfrm>
          <a:prstGeom prst="rect">
            <a:avLst/>
          </a:prstGeom>
          <a:noFill/>
        </p:spPr>
        <p:txBody>
          <a:bodyPr wrap="square" rtlCol="0">
            <a:spAutoFit/>
          </a:bodyPr>
          <a:lstStyle/>
          <a:p>
            <a:r>
              <a:rPr lang="en-US" altLang="zh-CN" dirty="0">
                <a:hlinkClick r:id="rId4"/>
              </a:rPr>
              <a:t>https://arxiv.org/abs/1909.03193</a:t>
            </a:r>
            <a:endParaRPr lang="en-US" altLang="zh-CN" dirty="0"/>
          </a:p>
          <a:p>
            <a:endParaRPr lang="en-US" altLang="zh-CN" dirty="0"/>
          </a:p>
          <a:p>
            <a:r>
              <a:rPr lang="en-US" altLang="zh-CN" dirty="0"/>
              <a:t>https://github.com/yao8839836/kg-bert</a:t>
            </a:r>
            <a:endParaRPr lang="zh-CN" altLang="en-US" dirty="0"/>
          </a:p>
        </p:txBody>
      </p:sp>
      <p:pic>
        <p:nvPicPr>
          <p:cNvPr id="6" name="图片 5">
            <a:extLst>
              <a:ext uri="{FF2B5EF4-FFF2-40B4-BE49-F238E27FC236}">
                <a16:creationId xmlns:a16="http://schemas.microsoft.com/office/drawing/2014/main" id="{EAFACA01-B0DB-4DC5-8283-E7026067B7B4}"/>
              </a:ext>
            </a:extLst>
          </p:cNvPr>
          <p:cNvPicPr>
            <a:picLocks noChangeAspect="1"/>
          </p:cNvPicPr>
          <p:nvPr/>
        </p:nvPicPr>
        <p:blipFill>
          <a:blip r:embed="rId5"/>
          <a:stretch>
            <a:fillRect/>
          </a:stretch>
        </p:blipFill>
        <p:spPr>
          <a:xfrm>
            <a:off x="669924" y="2374802"/>
            <a:ext cx="6656510" cy="3865661"/>
          </a:xfrm>
          <a:prstGeom prst="rect">
            <a:avLst/>
          </a:prstGeom>
        </p:spPr>
      </p:pic>
      <p:sp>
        <p:nvSpPr>
          <p:cNvPr id="7" name="文本框 6">
            <a:extLst>
              <a:ext uri="{FF2B5EF4-FFF2-40B4-BE49-F238E27FC236}">
                <a16:creationId xmlns:a16="http://schemas.microsoft.com/office/drawing/2014/main" id="{92F8AD09-05D4-4A13-ACBC-A91D7714AA32}"/>
              </a:ext>
            </a:extLst>
          </p:cNvPr>
          <p:cNvSpPr txBox="1"/>
          <p:nvPr/>
        </p:nvSpPr>
        <p:spPr>
          <a:xfrm>
            <a:off x="8012722" y="2774166"/>
            <a:ext cx="3094893" cy="2031325"/>
          </a:xfrm>
          <a:prstGeom prst="rect">
            <a:avLst/>
          </a:prstGeom>
          <a:noFill/>
        </p:spPr>
        <p:txBody>
          <a:bodyPr wrap="square" rtlCol="0">
            <a:spAutoFit/>
          </a:bodyPr>
          <a:lstStyle/>
          <a:p>
            <a:r>
              <a:rPr lang="zh-CN" altLang="en-US" dirty="0"/>
              <a:t>输入是三元组或包括上下文的三元组，模型训练是首先分别构建</a:t>
            </a:r>
            <a:r>
              <a:rPr lang="en-US" altLang="zh-CN" dirty="0"/>
              <a:t>positive triple set</a:t>
            </a:r>
            <a:r>
              <a:rPr lang="zh-CN" altLang="en-US" dirty="0"/>
              <a:t>和</a:t>
            </a:r>
            <a:r>
              <a:rPr lang="en-US" altLang="zh-CN" dirty="0"/>
              <a:t>negative triple set</a:t>
            </a:r>
            <a:r>
              <a:rPr lang="zh-CN" altLang="en-US" dirty="0"/>
              <a:t>，然后用</a:t>
            </a:r>
            <a:r>
              <a:rPr lang="en-US" altLang="zh-CN" dirty="0"/>
              <a:t>BERT</a:t>
            </a:r>
            <a:r>
              <a:rPr lang="zh-CN" altLang="en-US" dirty="0"/>
              <a:t>的</a:t>
            </a:r>
            <a:r>
              <a:rPr lang="en-US" altLang="zh-CN" dirty="0"/>
              <a:t>[CLS]</a:t>
            </a:r>
            <a:r>
              <a:rPr lang="zh-CN" altLang="en-US" dirty="0"/>
              <a:t>标签做一个</a:t>
            </a:r>
            <a:r>
              <a:rPr lang="en-US" altLang="zh-CN" dirty="0"/>
              <a:t>sigmoid</a:t>
            </a:r>
            <a:r>
              <a:rPr lang="zh-CN" altLang="en-US" dirty="0"/>
              <a:t>打分以及最后交叉熵损失</a:t>
            </a:r>
          </a:p>
        </p:txBody>
      </p:sp>
      <p:pic>
        <p:nvPicPr>
          <p:cNvPr id="9" name="图片 8">
            <a:extLst>
              <a:ext uri="{FF2B5EF4-FFF2-40B4-BE49-F238E27FC236}">
                <a16:creationId xmlns:a16="http://schemas.microsoft.com/office/drawing/2014/main" id="{A698EF40-35BE-4F98-974F-A1110A9E6139}"/>
              </a:ext>
            </a:extLst>
          </p:cNvPr>
          <p:cNvPicPr>
            <a:picLocks noChangeAspect="1"/>
          </p:cNvPicPr>
          <p:nvPr/>
        </p:nvPicPr>
        <p:blipFill>
          <a:blip r:embed="rId6"/>
          <a:stretch>
            <a:fillRect/>
          </a:stretch>
        </p:blipFill>
        <p:spPr>
          <a:xfrm>
            <a:off x="8012722" y="5046827"/>
            <a:ext cx="3351335" cy="562462"/>
          </a:xfrm>
          <a:prstGeom prst="rect">
            <a:avLst/>
          </a:prstGeom>
        </p:spPr>
      </p:pic>
    </p:spTree>
    <p:extLst>
      <p:ext uri="{BB962C8B-B14F-4D97-AF65-F5344CB8AC3E}">
        <p14:creationId xmlns:p14="http://schemas.microsoft.com/office/powerpoint/2010/main" val="305831133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1800" b="0" dirty="0">
                <a:latin typeface="+mn-lt"/>
                <a:ea typeface="+mn-ea"/>
                <a:cs typeface="+mn-cs"/>
              </a:rPr>
              <a:t>KG-BERT</a:t>
            </a:r>
            <a:endParaRPr lang="zh-CN" altLang="en-US" sz="1800" b="0" dirty="0">
              <a:latin typeface="+mn-lt"/>
              <a:ea typeface="+mn-ea"/>
              <a:cs typeface="+mn-cs"/>
            </a:endParaRPr>
          </a:p>
        </p:txBody>
      </p:sp>
      <p:sp>
        <p:nvSpPr>
          <p:cNvPr id="4" name="灯片编号占位符 3"/>
          <p:cNvSpPr>
            <a:spLocks noGrp="1"/>
          </p:cNvSpPr>
          <p:nvPr>
            <p:ph type="sldNum" sz="quarter" idx="12"/>
          </p:nvPr>
        </p:nvSpPr>
        <p:spPr/>
        <p:txBody>
          <a:bodyPr/>
          <a:lstStyle/>
          <a:p>
            <a:fld id="{5DD3DB80-B894-403A-B48E-6FDC1A72010E}" type="slidenum">
              <a:rPr lang="zh-CN" altLang="en-US" smtClean="0"/>
              <a:t>48</a:t>
            </a:fld>
            <a:endParaRPr lang="zh-CN" altLang="en-US" dirty="0"/>
          </a:p>
        </p:txBody>
      </p:sp>
      <p:pic>
        <p:nvPicPr>
          <p:cNvPr id="40" name="图片 39" descr="logo0"/>
          <p:cNvPicPr>
            <a:picLocks noChangeAspect="1"/>
          </p:cNvPicPr>
          <p:nvPr userDrawn="1"/>
        </p:nvPicPr>
        <p:blipFill>
          <a:blip r:embed="rId3"/>
          <a:stretch>
            <a:fillRect/>
          </a:stretch>
        </p:blipFill>
        <p:spPr>
          <a:xfrm>
            <a:off x="9822815" y="491490"/>
            <a:ext cx="1638300" cy="445135"/>
          </a:xfrm>
          <a:prstGeom prst="rect">
            <a:avLst/>
          </a:prstGeom>
        </p:spPr>
      </p:pic>
      <p:sp>
        <p:nvSpPr>
          <p:cNvPr id="5" name="文本框 4">
            <a:extLst>
              <a:ext uri="{FF2B5EF4-FFF2-40B4-BE49-F238E27FC236}">
                <a16:creationId xmlns:a16="http://schemas.microsoft.com/office/drawing/2014/main" id="{4530938E-5C35-4A23-BD94-AC8E16EB61F8}"/>
              </a:ext>
            </a:extLst>
          </p:cNvPr>
          <p:cNvSpPr txBox="1"/>
          <p:nvPr/>
        </p:nvSpPr>
        <p:spPr>
          <a:xfrm>
            <a:off x="669924" y="1150857"/>
            <a:ext cx="9152891" cy="369332"/>
          </a:xfrm>
          <a:prstGeom prst="rect">
            <a:avLst/>
          </a:prstGeom>
          <a:noFill/>
        </p:spPr>
        <p:txBody>
          <a:bodyPr wrap="square" rtlCol="0">
            <a:spAutoFit/>
          </a:bodyPr>
          <a:lstStyle/>
          <a:p>
            <a:r>
              <a:rPr lang="zh-CN" altLang="en-US" dirty="0"/>
              <a:t>上述模型结构没有办法做关系预测，</a:t>
            </a:r>
            <a:r>
              <a:rPr lang="zh-CN" altLang="en-US" b="0" i="0" dirty="0">
                <a:solidFill>
                  <a:srgbClr val="4D4D4D"/>
                </a:solidFill>
                <a:effectLst/>
                <a:latin typeface="-apple-system"/>
              </a:rPr>
              <a:t>把</a:t>
            </a:r>
            <a:r>
              <a:rPr lang="en-US" altLang="zh-CN" b="0" i="0" dirty="0">
                <a:solidFill>
                  <a:srgbClr val="4D4D4D"/>
                </a:solidFill>
                <a:effectLst/>
                <a:latin typeface="-apple-system"/>
              </a:rPr>
              <a:t>sigmoid</a:t>
            </a:r>
            <a:r>
              <a:rPr lang="zh-CN" altLang="en-US" b="0" i="0" dirty="0">
                <a:solidFill>
                  <a:srgbClr val="4D4D4D"/>
                </a:solidFill>
                <a:effectLst/>
                <a:latin typeface="-apple-system"/>
              </a:rPr>
              <a:t>的二分类改成了</a:t>
            </a:r>
            <a:r>
              <a:rPr lang="en-US" altLang="zh-CN" b="0" i="0" dirty="0" err="1">
                <a:solidFill>
                  <a:srgbClr val="4D4D4D"/>
                </a:solidFill>
                <a:effectLst/>
                <a:latin typeface="-apple-system"/>
              </a:rPr>
              <a:t>softmax</a:t>
            </a:r>
            <a:r>
              <a:rPr lang="zh-CN" altLang="en-US" b="0" i="0" dirty="0">
                <a:solidFill>
                  <a:srgbClr val="4D4D4D"/>
                </a:solidFill>
                <a:effectLst/>
                <a:latin typeface="-apple-system"/>
              </a:rPr>
              <a:t>的关系多分类。</a:t>
            </a:r>
            <a:endParaRPr lang="zh-CN" altLang="en-US" dirty="0"/>
          </a:p>
        </p:txBody>
      </p:sp>
      <p:pic>
        <p:nvPicPr>
          <p:cNvPr id="6" name="图片 5">
            <a:extLst>
              <a:ext uri="{FF2B5EF4-FFF2-40B4-BE49-F238E27FC236}">
                <a16:creationId xmlns:a16="http://schemas.microsoft.com/office/drawing/2014/main" id="{E90A08F5-9C05-447B-A6AB-3210E6DBA512}"/>
              </a:ext>
            </a:extLst>
          </p:cNvPr>
          <p:cNvPicPr>
            <a:picLocks noChangeAspect="1"/>
          </p:cNvPicPr>
          <p:nvPr/>
        </p:nvPicPr>
        <p:blipFill>
          <a:blip r:embed="rId4"/>
          <a:stretch>
            <a:fillRect/>
          </a:stretch>
        </p:blipFill>
        <p:spPr>
          <a:xfrm>
            <a:off x="513555" y="1485020"/>
            <a:ext cx="5581650" cy="4467225"/>
          </a:xfrm>
          <a:prstGeom prst="rect">
            <a:avLst/>
          </a:prstGeom>
        </p:spPr>
      </p:pic>
      <p:pic>
        <p:nvPicPr>
          <p:cNvPr id="8" name="图片 7">
            <a:extLst>
              <a:ext uri="{FF2B5EF4-FFF2-40B4-BE49-F238E27FC236}">
                <a16:creationId xmlns:a16="http://schemas.microsoft.com/office/drawing/2014/main" id="{447C655B-DADE-4F3F-94EF-522726848F6D}"/>
              </a:ext>
            </a:extLst>
          </p:cNvPr>
          <p:cNvPicPr>
            <a:picLocks noChangeAspect="1"/>
          </p:cNvPicPr>
          <p:nvPr/>
        </p:nvPicPr>
        <p:blipFill>
          <a:blip r:embed="rId5"/>
          <a:stretch>
            <a:fillRect/>
          </a:stretch>
        </p:blipFill>
        <p:spPr>
          <a:xfrm>
            <a:off x="7113342" y="3114406"/>
            <a:ext cx="2994514" cy="878279"/>
          </a:xfrm>
          <a:prstGeom prst="rect">
            <a:avLst/>
          </a:prstGeom>
        </p:spPr>
      </p:pic>
    </p:spTree>
    <p:extLst>
      <p:ext uri="{BB962C8B-B14F-4D97-AF65-F5344CB8AC3E}">
        <p14:creationId xmlns:p14="http://schemas.microsoft.com/office/powerpoint/2010/main" val="31270570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1800" b="0" dirty="0">
                <a:latin typeface="+mn-lt"/>
                <a:ea typeface="+mn-ea"/>
                <a:cs typeface="+mn-cs"/>
              </a:rPr>
              <a:t>K-BERT</a:t>
            </a:r>
            <a:endParaRPr lang="zh-CN" altLang="en-US" sz="1800" b="0" dirty="0">
              <a:latin typeface="+mn-lt"/>
              <a:ea typeface="+mn-ea"/>
              <a:cs typeface="+mn-cs"/>
            </a:endParaRPr>
          </a:p>
        </p:txBody>
      </p:sp>
      <p:sp>
        <p:nvSpPr>
          <p:cNvPr id="4" name="灯片编号占位符 3"/>
          <p:cNvSpPr>
            <a:spLocks noGrp="1"/>
          </p:cNvSpPr>
          <p:nvPr>
            <p:ph type="sldNum" sz="quarter" idx="12"/>
          </p:nvPr>
        </p:nvSpPr>
        <p:spPr/>
        <p:txBody>
          <a:bodyPr/>
          <a:lstStyle/>
          <a:p>
            <a:fld id="{5DD3DB80-B894-403A-B48E-6FDC1A72010E}" type="slidenum">
              <a:rPr lang="zh-CN" altLang="en-US" smtClean="0"/>
              <a:t>49</a:t>
            </a:fld>
            <a:endParaRPr lang="zh-CN" altLang="en-US" dirty="0"/>
          </a:p>
        </p:txBody>
      </p:sp>
      <p:pic>
        <p:nvPicPr>
          <p:cNvPr id="40" name="图片 39" descr="logo0"/>
          <p:cNvPicPr>
            <a:picLocks noChangeAspect="1"/>
          </p:cNvPicPr>
          <p:nvPr userDrawn="1"/>
        </p:nvPicPr>
        <p:blipFill>
          <a:blip r:embed="rId3"/>
          <a:stretch>
            <a:fillRect/>
          </a:stretch>
        </p:blipFill>
        <p:spPr>
          <a:xfrm>
            <a:off x="9822815" y="491490"/>
            <a:ext cx="1638300" cy="445135"/>
          </a:xfrm>
          <a:prstGeom prst="rect">
            <a:avLst/>
          </a:prstGeom>
        </p:spPr>
      </p:pic>
      <p:sp>
        <p:nvSpPr>
          <p:cNvPr id="5" name="文本框 4">
            <a:extLst>
              <a:ext uri="{FF2B5EF4-FFF2-40B4-BE49-F238E27FC236}">
                <a16:creationId xmlns:a16="http://schemas.microsoft.com/office/drawing/2014/main" id="{4530938E-5C35-4A23-BD94-AC8E16EB61F8}"/>
              </a:ext>
            </a:extLst>
          </p:cNvPr>
          <p:cNvSpPr txBox="1"/>
          <p:nvPr/>
        </p:nvSpPr>
        <p:spPr>
          <a:xfrm>
            <a:off x="669923" y="1299006"/>
            <a:ext cx="10791191" cy="3416320"/>
          </a:xfrm>
          <a:prstGeom prst="rect">
            <a:avLst/>
          </a:prstGeom>
          <a:noFill/>
        </p:spPr>
        <p:txBody>
          <a:bodyPr wrap="square" rtlCol="0">
            <a:spAutoFit/>
          </a:bodyPr>
          <a:lstStyle/>
          <a:p>
            <a:r>
              <a:rPr lang="en-US" altLang="zh-CN" dirty="0">
                <a:hlinkClick r:id="rId4"/>
              </a:rPr>
              <a:t>https://arxiv.org/abs/1909.07606</a:t>
            </a:r>
            <a:endParaRPr lang="en-US" altLang="zh-CN" dirty="0"/>
          </a:p>
          <a:p>
            <a:endParaRPr lang="en-US" altLang="zh-CN" dirty="0"/>
          </a:p>
          <a:p>
            <a:r>
              <a:rPr lang="zh-CN" altLang="en-US" dirty="0"/>
              <a:t>之前的模型主要作用都是在于完善图谱，下面介绍的这个模型，则是使用图谱信息增强模型</a:t>
            </a:r>
            <a:endParaRPr lang="en-US" altLang="zh-CN" dirty="0"/>
          </a:p>
          <a:p>
            <a:endParaRPr lang="en-US" altLang="zh-CN" dirty="0"/>
          </a:p>
          <a:p>
            <a:r>
              <a:rPr lang="zh-CN" altLang="en-US" dirty="0"/>
              <a:t>公开语料训练的</a:t>
            </a:r>
            <a:r>
              <a:rPr lang="en-US" altLang="zh-CN" dirty="0"/>
              <a:t>BERT</a:t>
            </a:r>
            <a:r>
              <a:rPr lang="zh-CN" altLang="en-US" dirty="0"/>
              <a:t>模型仅仅是获得了通用知识，就像是一个普通人，当面对特定领域的情境时（如医疗、金融等），往往表现不如意，</a:t>
            </a:r>
            <a:r>
              <a:rPr lang="en-US" altLang="zh-CN" dirty="0"/>
              <a:t>K-BERT</a:t>
            </a:r>
            <a:r>
              <a:rPr lang="zh-CN" altLang="en-US" dirty="0"/>
              <a:t>则像是领域专家，通过将知识库中的结构化信息（三元组）融入到预训练模型中，可以更好地解决领域相关任务。</a:t>
            </a:r>
            <a:endParaRPr lang="en-US" altLang="zh-CN" dirty="0"/>
          </a:p>
          <a:p>
            <a:endParaRPr lang="en-US" altLang="zh-CN" dirty="0"/>
          </a:p>
          <a:p>
            <a:r>
              <a:rPr lang="zh-CN" altLang="en-US" dirty="0"/>
              <a:t>如何将外部知识整合到模型中成了一个关键点，这一步通常存在两个难点：</a:t>
            </a:r>
            <a:endParaRPr lang="en-US" altLang="zh-CN" dirty="0"/>
          </a:p>
          <a:p>
            <a:r>
              <a:rPr lang="en-US" altLang="zh-CN" dirty="0"/>
              <a:t>1</a:t>
            </a:r>
            <a:r>
              <a:rPr lang="zh-CN" altLang="en-US" dirty="0"/>
              <a:t>、</a:t>
            </a:r>
            <a:r>
              <a:rPr lang="en-US" altLang="zh-CN" dirty="0"/>
              <a:t>Embedding</a:t>
            </a:r>
            <a:r>
              <a:rPr lang="zh-CN" altLang="en-US" dirty="0"/>
              <a:t>的空间不一致： 即文本的单词</a:t>
            </a:r>
            <a:r>
              <a:rPr lang="en-US" altLang="zh-CN" dirty="0"/>
              <a:t>embedding</a:t>
            </a:r>
            <a:r>
              <a:rPr lang="zh-CN" altLang="en-US" dirty="0"/>
              <a:t>和知识库的实体实体</a:t>
            </a:r>
            <a:r>
              <a:rPr lang="en-US" altLang="zh-CN" dirty="0"/>
              <a:t>embedding</a:t>
            </a:r>
            <a:r>
              <a:rPr lang="zh-CN" altLang="en-US" dirty="0"/>
              <a:t>通常是通过不同方式获取的，使得他俩的向量空间不一致</a:t>
            </a:r>
            <a:endParaRPr lang="en-US" altLang="zh-CN" dirty="0"/>
          </a:p>
          <a:p>
            <a:r>
              <a:rPr lang="en-US" altLang="zh-CN" dirty="0"/>
              <a:t>2</a:t>
            </a:r>
            <a:r>
              <a:rPr lang="zh-CN" altLang="en-US" dirty="0"/>
              <a:t>、知识包含噪音： 即过多的知识融合可能会使原始句子偏离正确的本意，过犹不及。</a:t>
            </a:r>
          </a:p>
        </p:txBody>
      </p:sp>
    </p:spTree>
    <p:extLst>
      <p:ext uri="{BB962C8B-B14F-4D97-AF65-F5344CB8AC3E}">
        <p14:creationId xmlns:p14="http://schemas.microsoft.com/office/powerpoint/2010/main" val="42917503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1800" b="0" dirty="0"/>
              <a:t>PageRank</a:t>
            </a:r>
          </a:p>
        </p:txBody>
      </p:sp>
      <p:sp>
        <p:nvSpPr>
          <p:cNvPr id="4" name="灯片编号占位符 3"/>
          <p:cNvSpPr>
            <a:spLocks noGrp="1"/>
          </p:cNvSpPr>
          <p:nvPr>
            <p:ph type="sldNum" sz="quarter" idx="12"/>
          </p:nvPr>
        </p:nvSpPr>
        <p:spPr/>
        <p:txBody>
          <a:bodyPr/>
          <a:lstStyle/>
          <a:p>
            <a:fld id="{5DD3DB80-B894-403A-B48E-6FDC1A72010E}" type="slidenum">
              <a:rPr lang="zh-CN" altLang="en-US" smtClean="0"/>
              <a:t>5</a:t>
            </a:fld>
            <a:endParaRPr lang="zh-CN" altLang="en-US" dirty="0"/>
          </a:p>
        </p:txBody>
      </p:sp>
      <p:pic>
        <p:nvPicPr>
          <p:cNvPr id="40" name="图片 39" descr="logo0"/>
          <p:cNvPicPr>
            <a:picLocks noChangeAspect="1"/>
          </p:cNvPicPr>
          <p:nvPr userDrawn="1"/>
        </p:nvPicPr>
        <p:blipFill>
          <a:blip r:embed="rId3"/>
          <a:stretch>
            <a:fillRect/>
          </a:stretch>
        </p:blipFill>
        <p:spPr>
          <a:xfrm>
            <a:off x="9822815" y="491490"/>
            <a:ext cx="1638300" cy="445135"/>
          </a:xfrm>
          <a:prstGeom prst="rect">
            <a:avLst/>
          </a:prstGeom>
        </p:spPr>
      </p:pic>
      <p:sp>
        <p:nvSpPr>
          <p:cNvPr id="6" name="文本框 5">
            <a:extLst>
              <a:ext uri="{FF2B5EF4-FFF2-40B4-BE49-F238E27FC236}">
                <a16:creationId xmlns:a16="http://schemas.microsoft.com/office/drawing/2014/main" id="{BC50A6C1-BC80-48C0-9630-20E08D70BA5D}"/>
              </a:ext>
            </a:extLst>
          </p:cNvPr>
          <p:cNvSpPr txBox="1"/>
          <p:nvPr/>
        </p:nvSpPr>
        <p:spPr>
          <a:xfrm>
            <a:off x="669924" y="1324598"/>
            <a:ext cx="10850563" cy="923330"/>
          </a:xfrm>
          <a:prstGeom prst="rect">
            <a:avLst/>
          </a:prstGeom>
          <a:noFill/>
        </p:spPr>
        <p:txBody>
          <a:bodyPr wrap="square" rtlCol="0">
            <a:spAutoFit/>
          </a:bodyPr>
          <a:lstStyle/>
          <a:p>
            <a:r>
              <a:rPr lang="zh-CN" altLang="en-US" dirty="0"/>
              <a:t>假如我们有四个网站</a:t>
            </a:r>
            <a:r>
              <a:rPr lang="en-US" altLang="zh-CN" dirty="0"/>
              <a:t>A,B,C,D</a:t>
            </a:r>
          </a:p>
          <a:p>
            <a:endParaRPr lang="en-US" altLang="zh-CN" dirty="0"/>
          </a:p>
          <a:p>
            <a:r>
              <a:rPr lang="zh-CN" altLang="en-US" dirty="0"/>
              <a:t>首先我们可以构建一个状态转移矩阵和初始的每个页面的</a:t>
            </a:r>
            <a:r>
              <a:rPr lang="en-US" altLang="zh-CN" dirty="0"/>
              <a:t>PR</a:t>
            </a:r>
            <a:r>
              <a:rPr lang="zh-CN" altLang="en-US" dirty="0"/>
              <a:t>值</a:t>
            </a:r>
          </a:p>
        </p:txBody>
      </p:sp>
      <p:pic>
        <p:nvPicPr>
          <p:cNvPr id="8" name="图片 7">
            <a:extLst>
              <a:ext uri="{FF2B5EF4-FFF2-40B4-BE49-F238E27FC236}">
                <a16:creationId xmlns:a16="http://schemas.microsoft.com/office/drawing/2014/main" id="{174F2FA6-9B63-4C68-8A53-CA8DDD67FF37}"/>
              </a:ext>
            </a:extLst>
          </p:cNvPr>
          <p:cNvPicPr>
            <a:picLocks noChangeAspect="1"/>
          </p:cNvPicPr>
          <p:nvPr/>
        </p:nvPicPr>
        <p:blipFill>
          <a:blip r:embed="rId4"/>
          <a:stretch>
            <a:fillRect/>
          </a:stretch>
        </p:blipFill>
        <p:spPr>
          <a:xfrm>
            <a:off x="669924" y="2710417"/>
            <a:ext cx="2800000" cy="1761905"/>
          </a:xfrm>
          <a:prstGeom prst="rect">
            <a:avLst/>
          </a:prstGeom>
        </p:spPr>
      </p:pic>
      <p:pic>
        <p:nvPicPr>
          <p:cNvPr id="10" name="图片 9">
            <a:extLst>
              <a:ext uri="{FF2B5EF4-FFF2-40B4-BE49-F238E27FC236}">
                <a16:creationId xmlns:a16="http://schemas.microsoft.com/office/drawing/2014/main" id="{C85A59EC-029E-40A7-9159-64D56CF4EB68}"/>
              </a:ext>
            </a:extLst>
          </p:cNvPr>
          <p:cNvPicPr>
            <a:picLocks noChangeAspect="1"/>
          </p:cNvPicPr>
          <p:nvPr/>
        </p:nvPicPr>
        <p:blipFill>
          <a:blip r:embed="rId5"/>
          <a:stretch>
            <a:fillRect/>
          </a:stretch>
        </p:blipFill>
        <p:spPr>
          <a:xfrm>
            <a:off x="3900823" y="2710417"/>
            <a:ext cx="1809524" cy="2152381"/>
          </a:xfrm>
          <a:prstGeom prst="rect">
            <a:avLst/>
          </a:prstGeom>
        </p:spPr>
      </p:pic>
    </p:spTree>
    <p:extLst>
      <p:ext uri="{BB962C8B-B14F-4D97-AF65-F5344CB8AC3E}">
        <p14:creationId xmlns:p14="http://schemas.microsoft.com/office/powerpoint/2010/main" val="228016791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1800" b="0" dirty="0">
                <a:latin typeface="+mn-lt"/>
                <a:ea typeface="+mn-ea"/>
                <a:cs typeface="+mn-cs"/>
              </a:rPr>
              <a:t>K-BERT</a:t>
            </a:r>
            <a:endParaRPr lang="zh-CN" altLang="en-US" sz="1800" b="0" dirty="0">
              <a:latin typeface="+mn-lt"/>
              <a:ea typeface="+mn-ea"/>
              <a:cs typeface="+mn-cs"/>
            </a:endParaRPr>
          </a:p>
        </p:txBody>
      </p:sp>
      <p:sp>
        <p:nvSpPr>
          <p:cNvPr id="4" name="灯片编号占位符 3"/>
          <p:cNvSpPr>
            <a:spLocks noGrp="1"/>
          </p:cNvSpPr>
          <p:nvPr>
            <p:ph type="sldNum" sz="quarter" idx="12"/>
          </p:nvPr>
        </p:nvSpPr>
        <p:spPr/>
        <p:txBody>
          <a:bodyPr/>
          <a:lstStyle/>
          <a:p>
            <a:fld id="{5DD3DB80-B894-403A-B48E-6FDC1A72010E}" type="slidenum">
              <a:rPr lang="zh-CN" altLang="en-US" smtClean="0"/>
              <a:t>50</a:t>
            </a:fld>
            <a:endParaRPr lang="zh-CN" altLang="en-US" dirty="0"/>
          </a:p>
        </p:txBody>
      </p:sp>
      <p:pic>
        <p:nvPicPr>
          <p:cNvPr id="40" name="图片 39" descr="logo0"/>
          <p:cNvPicPr>
            <a:picLocks noChangeAspect="1"/>
          </p:cNvPicPr>
          <p:nvPr userDrawn="1"/>
        </p:nvPicPr>
        <p:blipFill>
          <a:blip r:embed="rId3"/>
          <a:stretch>
            <a:fillRect/>
          </a:stretch>
        </p:blipFill>
        <p:spPr>
          <a:xfrm>
            <a:off x="9822815" y="491490"/>
            <a:ext cx="1638300" cy="445135"/>
          </a:xfrm>
          <a:prstGeom prst="rect">
            <a:avLst/>
          </a:prstGeom>
        </p:spPr>
      </p:pic>
      <p:pic>
        <p:nvPicPr>
          <p:cNvPr id="6" name="图片 5">
            <a:extLst>
              <a:ext uri="{FF2B5EF4-FFF2-40B4-BE49-F238E27FC236}">
                <a16:creationId xmlns:a16="http://schemas.microsoft.com/office/drawing/2014/main" id="{6ACED85C-64E5-44B0-9152-36D0E7394B5E}"/>
              </a:ext>
            </a:extLst>
          </p:cNvPr>
          <p:cNvPicPr>
            <a:picLocks noChangeAspect="1"/>
          </p:cNvPicPr>
          <p:nvPr/>
        </p:nvPicPr>
        <p:blipFill>
          <a:blip r:embed="rId4"/>
          <a:stretch>
            <a:fillRect/>
          </a:stretch>
        </p:blipFill>
        <p:spPr>
          <a:xfrm>
            <a:off x="274430" y="1154723"/>
            <a:ext cx="4362399" cy="4384431"/>
          </a:xfrm>
          <a:prstGeom prst="rect">
            <a:avLst/>
          </a:prstGeom>
        </p:spPr>
      </p:pic>
      <p:sp>
        <p:nvSpPr>
          <p:cNvPr id="7" name="文本框 6">
            <a:extLst>
              <a:ext uri="{FF2B5EF4-FFF2-40B4-BE49-F238E27FC236}">
                <a16:creationId xmlns:a16="http://schemas.microsoft.com/office/drawing/2014/main" id="{F0AFB051-68F6-4EB0-AF34-D80C91DF1624}"/>
              </a:ext>
            </a:extLst>
          </p:cNvPr>
          <p:cNvSpPr txBox="1"/>
          <p:nvPr/>
        </p:nvSpPr>
        <p:spPr>
          <a:xfrm>
            <a:off x="5187462" y="1793631"/>
            <a:ext cx="6160476" cy="923330"/>
          </a:xfrm>
          <a:prstGeom prst="rect">
            <a:avLst/>
          </a:prstGeom>
          <a:noFill/>
        </p:spPr>
        <p:txBody>
          <a:bodyPr wrap="square" rtlCol="0">
            <a:spAutoFit/>
          </a:bodyPr>
          <a:lstStyle/>
          <a:p>
            <a:r>
              <a:rPr lang="zh-CN" altLang="en-US" dirty="0"/>
              <a:t>给定一个文本序列，从图谱中，完善和该序列相关三元组，把三元组信息拼接进序列中，组合成句子树，再把句子树送入</a:t>
            </a:r>
            <a:r>
              <a:rPr lang="en-US" altLang="zh-CN" dirty="0"/>
              <a:t>embedding</a:t>
            </a:r>
            <a:r>
              <a:rPr lang="zh-CN" altLang="en-US" dirty="0"/>
              <a:t>层和</a:t>
            </a:r>
            <a:r>
              <a:rPr lang="en-US" altLang="zh-CN" dirty="0"/>
              <a:t>seeing</a:t>
            </a:r>
            <a:r>
              <a:rPr lang="zh-CN" altLang="en-US" dirty="0"/>
              <a:t>层，之后经过</a:t>
            </a:r>
            <a:r>
              <a:rPr lang="en-US" altLang="zh-CN" dirty="0"/>
              <a:t>encoder</a:t>
            </a:r>
            <a:endParaRPr lang="zh-CN" altLang="en-US" dirty="0"/>
          </a:p>
        </p:txBody>
      </p:sp>
    </p:spTree>
    <p:extLst>
      <p:ext uri="{BB962C8B-B14F-4D97-AF65-F5344CB8AC3E}">
        <p14:creationId xmlns:p14="http://schemas.microsoft.com/office/powerpoint/2010/main" val="283123281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1800" b="0" dirty="0">
                <a:latin typeface="+mn-lt"/>
                <a:ea typeface="+mn-ea"/>
                <a:cs typeface="+mn-cs"/>
              </a:rPr>
              <a:t>K-BERT</a:t>
            </a:r>
            <a:endParaRPr lang="zh-CN" altLang="en-US" sz="1800" b="0" dirty="0">
              <a:latin typeface="+mn-lt"/>
              <a:ea typeface="+mn-ea"/>
              <a:cs typeface="+mn-cs"/>
            </a:endParaRPr>
          </a:p>
        </p:txBody>
      </p:sp>
      <p:sp>
        <p:nvSpPr>
          <p:cNvPr id="4" name="灯片编号占位符 3"/>
          <p:cNvSpPr>
            <a:spLocks noGrp="1"/>
          </p:cNvSpPr>
          <p:nvPr>
            <p:ph type="sldNum" sz="quarter" idx="12"/>
          </p:nvPr>
        </p:nvSpPr>
        <p:spPr/>
        <p:txBody>
          <a:bodyPr/>
          <a:lstStyle/>
          <a:p>
            <a:fld id="{5DD3DB80-B894-403A-B48E-6FDC1A72010E}" type="slidenum">
              <a:rPr lang="zh-CN" altLang="en-US" smtClean="0"/>
              <a:t>51</a:t>
            </a:fld>
            <a:endParaRPr lang="zh-CN" altLang="en-US" dirty="0"/>
          </a:p>
        </p:txBody>
      </p:sp>
      <p:pic>
        <p:nvPicPr>
          <p:cNvPr id="40" name="图片 39" descr="logo0"/>
          <p:cNvPicPr>
            <a:picLocks noChangeAspect="1"/>
          </p:cNvPicPr>
          <p:nvPr userDrawn="1"/>
        </p:nvPicPr>
        <p:blipFill>
          <a:blip r:embed="rId3"/>
          <a:stretch>
            <a:fillRect/>
          </a:stretch>
        </p:blipFill>
        <p:spPr>
          <a:xfrm>
            <a:off x="9822815" y="491490"/>
            <a:ext cx="1638300" cy="445135"/>
          </a:xfrm>
          <a:prstGeom prst="rect">
            <a:avLst/>
          </a:prstGeom>
        </p:spPr>
      </p:pic>
      <p:pic>
        <p:nvPicPr>
          <p:cNvPr id="6" name="图片 5">
            <a:extLst>
              <a:ext uri="{FF2B5EF4-FFF2-40B4-BE49-F238E27FC236}">
                <a16:creationId xmlns:a16="http://schemas.microsoft.com/office/drawing/2014/main" id="{92E9A603-3000-4A54-BE7C-897B6859F94D}"/>
              </a:ext>
            </a:extLst>
          </p:cNvPr>
          <p:cNvPicPr>
            <a:picLocks noChangeAspect="1"/>
          </p:cNvPicPr>
          <p:nvPr/>
        </p:nvPicPr>
        <p:blipFill>
          <a:blip r:embed="rId4"/>
          <a:stretch>
            <a:fillRect/>
          </a:stretch>
        </p:blipFill>
        <p:spPr>
          <a:xfrm>
            <a:off x="582001" y="1167048"/>
            <a:ext cx="8104800" cy="3749483"/>
          </a:xfrm>
          <a:prstGeom prst="rect">
            <a:avLst/>
          </a:prstGeom>
        </p:spPr>
      </p:pic>
      <p:sp>
        <p:nvSpPr>
          <p:cNvPr id="7" name="文本框 6">
            <a:extLst>
              <a:ext uri="{FF2B5EF4-FFF2-40B4-BE49-F238E27FC236}">
                <a16:creationId xmlns:a16="http://schemas.microsoft.com/office/drawing/2014/main" id="{04BBA83F-3DA0-45AB-A6CB-26FA0524CC63}"/>
              </a:ext>
            </a:extLst>
          </p:cNvPr>
          <p:cNvSpPr txBox="1"/>
          <p:nvPr/>
        </p:nvSpPr>
        <p:spPr>
          <a:xfrm>
            <a:off x="586154" y="5158154"/>
            <a:ext cx="6119446" cy="369332"/>
          </a:xfrm>
          <a:prstGeom prst="rect">
            <a:avLst/>
          </a:prstGeom>
          <a:noFill/>
        </p:spPr>
        <p:txBody>
          <a:bodyPr wrap="square" rtlCol="0">
            <a:spAutoFit/>
          </a:bodyPr>
          <a:lstStyle/>
          <a:p>
            <a:r>
              <a:rPr lang="en-US" altLang="zh-CN" dirty="0"/>
              <a:t>https://github.com/autoliuweijie/K-BERT.</a:t>
            </a:r>
            <a:endParaRPr lang="zh-CN" altLang="en-US" dirty="0"/>
          </a:p>
        </p:txBody>
      </p:sp>
    </p:spTree>
    <p:extLst>
      <p:ext uri="{BB962C8B-B14F-4D97-AF65-F5344CB8AC3E}">
        <p14:creationId xmlns:p14="http://schemas.microsoft.com/office/powerpoint/2010/main" val="398596326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quarter" idx="18"/>
          </p:nvPr>
        </p:nvSpPr>
        <p:spPr>
          <a:xfrm>
            <a:off x="6406243" y="5092805"/>
            <a:ext cx="5208860" cy="420208"/>
          </a:xfrm>
        </p:spPr>
        <p:txBody>
          <a:bodyPr/>
          <a:lstStyle/>
          <a:p>
            <a:r>
              <a:rPr lang="zh-CN" altLang="en-US" dirty="0"/>
              <a:t>掌握知识最终还是要靠自己去实践总结</a:t>
            </a:r>
            <a:endParaRPr lang="en-US" altLang="zh-CN" dirty="0"/>
          </a:p>
        </p:txBody>
      </p:sp>
      <p:cxnSp>
        <p:nvCxnSpPr>
          <p:cNvPr id="3" name="直接连接符 2"/>
          <p:cNvCxnSpPr/>
          <p:nvPr/>
        </p:nvCxnSpPr>
        <p:spPr>
          <a:xfrm>
            <a:off x="6511481" y="5556339"/>
            <a:ext cx="350261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50" name="直接连接符 449"/>
          <p:cNvCxnSpPr/>
          <p:nvPr/>
        </p:nvCxnSpPr>
        <p:spPr>
          <a:xfrm>
            <a:off x="6511481" y="4810320"/>
            <a:ext cx="350261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9" name="组合 8"/>
          <p:cNvGrpSpPr/>
          <p:nvPr/>
        </p:nvGrpSpPr>
        <p:grpSpPr>
          <a:xfrm>
            <a:off x="7526655" y="1571625"/>
            <a:ext cx="3270250" cy="1421130"/>
            <a:chOff x="2855913" y="-477838"/>
            <a:chExt cx="5757862" cy="2501900"/>
          </a:xfrm>
          <a:solidFill>
            <a:schemeClr val="bg1"/>
          </a:solidFill>
        </p:grpSpPr>
        <p:sp>
          <p:nvSpPr>
            <p:cNvPr id="10" name="Freeform 5"/>
            <p:cNvSpPr/>
            <p:nvPr userDrawn="1"/>
          </p:nvSpPr>
          <p:spPr bwMode="auto">
            <a:xfrm>
              <a:off x="2855913" y="76200"/>
              <a:ext cx="1317625" cy="1687513"/>
            </a:xfrm>
            <a:custGeom>
              <a:avLst/>
              <a:gdLst>
                <a:gd name="T0" fmla="*/ 557 w 702"/>
                <a:gd name="T1" fmla="*/ 136 h 898"/>
                <a:gd name="T2" fmla="*/ 681 w 702"/>
                <a:gd name="T3" fmla="*/ 72 h 898"/>
                <a:gd name="T4" fmla="*/ 700 w 702"/>
                <a:gd name="T5" fmla="*/ 55 h 898"/>
                <a:gd name="T6" fmla="*/ 673 w 702"/>
                <a:gd name="T7" fmla="*/ 31 h 898"/>
                <a:gd name="T8" fmla="*/ 656 w 702"/>
                <a:gd name="T9" fmla="*/ 16 h 898"/>
                <a:gd name="T10" fmla="*/ 569 w 702"/>
                <a:gd name="T11" fmla="*/ 21 h 898"/>
                <a:gd name="T12" fmla="*/ 286 w 702"/>
                <a:gd name="T13" fmla="*/ 79 h 898"/>
                <a:gd name="T14" fmla="*/ 38 w 702"/>
                <a:gd name="T15" fmla="*/ 130 h 898"/>
                <a:gd name="T16" fmla="*/ 4 w 702"/>
                <a:gd name="T17" fmla="*/ 193 h 898"/>
                <a:gd name="T18" fmla="*/ 34 w 702"/>
                <a:gd name="T19" fmla="*/ 231 h 898"/>
                <a:gd name="T20" fmla="*/ 216 w 702"/>
                <a:gd name="T21" fmla="*/ 210 h 898"/>
                <a:gd name="T22" fmla="*/ 381 w 702"/>
                <a:gd name="T23" fmla="*/ 176 h 898"/>
                <a:gd name="T24" fmla="*/ 374 w 702"/>
                <a:gd name="T25" fmla="*/ 216 h 898"/>
                <a:gd name="T26" fmla="*/ 351 w 702"/>
                <a:gd name="T27" fmla="*/ 487 h 898"/>
                <a:gd name="T28" fmla="*/ 338 w 702"/>
                <a:gd name="T29" fmla="*/ 716 h 898"/>
                <a:gd name="T30" fmla="*/ 329 w 702"/>
                <a:gd name="T31" fmla="*/ 755 h 898"/>
                <a:gd name="T32" fmla="*/ 350 w 702"/>
                <a:gd name="T33" fmla="*/ 771 h 898"/>
                <a:gd name="T34" fmla="*/ 350 w 702"/>
                <a:gd name="T35" fmla="*/ 799 h 898"/>
                <a:gd name="T36" fmla="*/ 345 w 702"/>
                <a:gd name="T37" fmla="*/ 843 h 898"/>
                <a:gd name="T38" fmla="*/ 358 w 702"/>
                <a:gd name="T39" fmla="*/ 840 h 898"/>
                <a:gd name="T40" fmla="*/ 397 w 702"/>
                <a:gd name="T41" fmla="*/ 885 h 898"/>
                <a:gd name="T42" fmla="*/ 402 w 702"/>
                <a:gd name="T43" fmla="*/ 896 h 898"/>
                <a:gd name="T44" fmla="*/ 412 w 702"/>
                <a:gd name="T45" fmla="*/ 870 h 898"/>
                <a:gd name="T46" fmla="*/ 427 w 702"/>
                <a:gd name="T47" fmla="*/ 828 h 898"/>
                <a:gd name="T48" fmla="*/ 444 w 702"/>
                <a:gd name="T49" fmla="*/ 704 h 898"/>
                <a:gd name="T50" fmla="*/ 534 w 702"/>
                <a:gd name="T51" fmla="*/ 164 h 898"/>
                <a:gd name="T52" fmla="*/ 557 w 702"/>
                <a:gd name="T53" fmla="*/ 136 h 8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702" h="898">
                  <a:moveTo>
                    <a:pt x="557" y="136"/>
                  </a:moveTo>
                  <a:cubicBezTo>
                    <a:pt x="599" y="117"/>
                    <a:pt x="649" y="111"/>
                    <a:pt x="681" y="72"/>
                  </a:cubicBezTo>
                  <a:cubicBezTo>
                    <a:pt x="686" y="65"/>
                    <a:pt x="702" y="68"/>
                    <a:pt x="700" y="55"/>
                  </a:cubicBezTo>
                  <a:cubicBezTo>
                    <a:pt x="698" y="40"/>
                    <a:pt x="685" y="35"/>
                    <a:pt x="673" y="31"/>
                  </a:cubicBezTo>
                  <a:cubicBezTo>
                    <a:pt x="666" y="27"/>
                    <a:pt x="680" y="0"/>
                    <a:pt x="656" y="16"/>
                  </a:cubicBezTo>
                  <a:cubicBezTo>
                    <a:pt x="627" y="16"/>
                    <a:pt x="598" y="15"/>
                    <a:pt x="569" y="21"/>
                  </a:cubicBezTo>
                  <a:cubicBezTo>
                    <a:pt x="475" y="41"/>
                    <a:pt x="380" y="60"/>
                    <a:pt x="286" y="79"/>
                  </a:cubicBezTo>
                  <a:cubicBezTo>
                    <a:pt x="203" y="96"/>
                    <a:pt x="121" y="114"/>
                    <a:pt x="38" y="130"/>
                  </a:cubicBezTo>
                  <a:cubicBezTo>
                    <a:pt x="0" y="138"/>
                    <a:pt x="7" y="167"/>
                    <a:pt x="4" y="193"/>
                  </a:cubicBezTo>
                  <a:cubicBezTo>
                    <a:pt x="1" y="216"/>
                    <a:pt x="12" y="226"/>
                    <a:pt x="34" y="231"/>
                  </a:cubicBezTo>
                  <a:cubicBezTo>
                    <a:pt x="98" y="247"/>
                    <a:pt x="156" y="221"/>
                    <a:pt x="216" y="210"/>
                  </a:cubicBezTo>
                  <a:cubicBezTo>
                    <a:pt x="271" y="201"/>
                    <a:pt x="324" y="180"/>
                    <a:pt x="381" y="176"/>
                  </a:cubicBezTo>
                  <a:cubicBezTo>
                    <a:pt x="378" y="192"/>
                    <a:pt x="375" y="204"/>
                    <a:pt x="374" y="216"/>
                  </a:cubicBezTo>
                  <a:cubicBezTo>
                    <a:pt x="362" y="306"/>
                    <a:pt x="365" y="397"/>
                    <a:pt x="351" y="487"/>
                  </a:cubicBezTo>
                  <a:cubicBezTo>
                    <a:pt x="338" y="562"/>
                    <a:pt x="341" y="640"/>
                    <a:pt x="338" y="716"/>
                  </a:cubicBezTo>
                  <a:cubicBezTo>
                    <a:pt x="335" y="729"/>
                    <a:pt x="333" y="742"/>
                    <a:pt x="329" y="755"/>
                  </a:cubicBezTo>
                  <a:cubicBezTo>
                    <a:pt x="324" y="776"/>
                    <a:pt x="336" y="774"/>
                    <a:pt x="350" y="771"/>
                  </a:cubicBezTo>
                  <a:cubicBezTo>
                    <a:pt x="345" y="781"/>
                    <a:pt x="350" y="790"/>
                    <a:pt x="350" y="799"/>
                  </a:cubicBezTo>
                  <a:cubicBezTo>
                    <a:pt x="344" y="813"/>
                    <a:pt x="341" y="829"/>
                    <a:pt x="345" y="843"/>
                  </a:cubicBezTo>
                  <a:cubicBezTo>
                    <a:pt x="349" y="859"/>
                    <a:pt x="352" y="835"/>
                    <a:pt x="358" y="840"/>
                  </a:cubicBezTo>
                  <a:cubicBezTo>
                    <a:pt x="381" y="847"/>
                    <a:pt x="379" y="875"/>
                    <a:pt x="397" y="885"/>
                  </a:cubicBezTo>
                  <a:cubicBezTo>
                    <a:pt x="397" y="889"/>
                    <a:pt x="398" y="898"/>
                    <a:pt x="402" y="896"/>
                  </a:cubicBezTo>
                  <a:cubicBezTo>
                    <a:pt x="413" y="891"/>
                    <a:pt x="411" y="879"/>
                    <a:pt x="412" y="870"/>
                  </a:cubicBezTo>
                  <a:cubicBezTo>
                    <a:pt x="424" y="858"/>
                    <a:pt x="425" y="842"/>
                    <a:pt x="427" y="828"/>
                  </a:cubicBezTo>
                  <a:cubicBezTo>
                    <a:pt x="433" y="787"/>
                    <a:pt x="438" y="745"/>
                    <a:pt x="444" y="704"/>
                  </a:cubicBezTo>
                  <a:cubicBezTo>
                    <a:pt x="467" y="523"/>
                    <a:pt x="495" y="342"/>
                    <a:pt x="534" y="164"/>
                  </a:cubicBezTo>
                  <a:cubicBezTo>
                    <a:pt x="537" y="149"/>
                    <a:pt x="541" y="143"/>
                    <a:pt x="557" y="136"/>
                  </a:cubicBezTo>
                  <a:close/>
                </a:path>
              </a:pathLst>
            </a:custGeom>
            <a:grpFill/>
            <a:ln>
              <a:noFill/>
            </a:ln>
          </p:spPr>
          <p:txBody>
            <a:bodyPr vert="horz" wrap="square" lIns="91440" tIns="45720" rIns="91440" bIns="45720" numCol="1" anchor="t" anchorCtr="0" compatLnSpc="1"/>
            <a:lstStyle/>
            <a:p>
              <a:endParaRPr lang="zh-CN" altLang="en-US"/>
            </a:p>
          </p:txBody>
        </p:sp>
        <p:sp>
          <p:nvSpPr>
            <p:cNvPr id="11" name="Freeform 6"/>
            <p:cNvSpPr/>
            <p:nvPr userDrawn="1"/>
          </p:nvSpPr>
          <p:spPr bwMode="auto">
            <a:xfrm>
              <a:off x="5822950" y="-236538"/>
              <a:ext cx="796925" cy="1274763"/>
            </a:xfrm>
            <a:custGeom>
              <a:avLst/>
              <a:gdLst>
                <a:gd name="T0" fmla="*/ 70 w 425"/>
                <a:gd name="T1" fmla="*/ 666 h 678"/>
                <a:gd name="T2" fmla="*/ 102 w 425"/>
                <a:gd name="T3" fmla="*/ 625 h 678"/>
                <a:gd name="T4" fmla="*/ 140 w 425"/>
                <a:gd name="T5" fmla="*/ 469 h 678"/>
                <a:gd name="T6" fmla="*/ 199 w 425"/>
                <a:gd name="T7" fmla="*/ 577 h 678"/>
                <a:gd name="T8" fmla="*/ 248 w 425"/>
                <a:gd name="T9" fmla="*/ 639 h 678"/>
                <a:gd name="T10" fmla="*/ 383 w 425"/>
                <a:gd name="T11" fmla="*/ 548 h 678"/>
                <a:gd name="T12" fmla="*/ 392 w 425"/>
                <a:gd name="T13" fmla="*/ 470 h 678"/>
                <a:gd name="T14" fmla="*/ 395 w 425"/>
                <a:gd name="T15" fmla="*/ 377 h 678"/>
                <a:gd name="T16" fmla="*/ 414 w 425"/>
                <a:gd name="T17" fmla="*/ 160 h 678"/>
                <a:gd name="T18" fmla="*/ 421 w 425"/>
                <a:gd name="T19" fmla="*/ 110 h 678"/>
                <a:gd name="T20" fmla="*/ 408 w 425"/>
                <a:gd name="T21" fmla="*/ 136 h 678"/>
                <a:gd name="T22" fmla="*/ 408 w 425"/>
                <a:gd name="T23" fmla="*/ 61 h 678"/>
                <a:gd name="T24" fmla="*/ 403 w 425"/>
                <a:gd name="T25" fmla="*/ 47 h 678"/>
                <a:gd name="T26" fmla="*/ 385 w 425"/>
                <a:gd name="T27" fmla="*/ 53 h 678"/>
                <a:gd name="T28" fmla="*/ 369 w 425"/>
                <a:gd name="T29" fmla="*/ 31 h 678"/>
                <a:gd name="T30" fmla="*/ 348 w 425"/>
                <a:gd name="T31" fmla="*/ 0 h 678"/>
                <a:gd name="T32" fmla="*/ 341 w 425"/>
                <a:gd name="T33" fmla="*/ 24 h 678"/>
                <a:gd name="T34" fmla="*/ 325 w 425"/>
                <a:gd name="T35" fmla="*/ 70 h 678"/>
                <a:gd name="T36" fmla="*/ 285 w 425"/>
                <a:gd name="T37" fmla="*/ 308 h 678"/>
                <a:gd name="T38" fmla="*/ 264 w 425"/>
                <a:gd name="T39" fmla="*/ 407 h 678"/>
                <a:gd name="T40" fmla="*/ 165 w 425"/>
                <a:gd name="T41" fmla="*/ 251 h 678"/>
                <a:gd name="T42" fmla="*/ 89 w 425"/>
                <a:gd name="T43" fmla="*/ 222 h 678"/>
                <a:gd name="T44" fmla="*/ 55 w 425"/>
                <a:gd name="T45" fmla="*/ 274 h 678"/>
                <a:gd name="T46" fmla="*/ 7 w 425"/>
                <a:gd name="T47" fmla="*/ 539 h 678"/>
                <a:gd name="T48" fmla="*/ 6 w 425"/>
                <a:gd name="T49" fmla="*/ 622 h 678"/>
                <a:gd name="T50" fmla="*/ 70 w 425"/>
                <a:gd name="T51" fmla="*/ 666 h 6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25" h="678">
                  <a:moveTo>
                    <a:pt x="70" y="666"/>
                  </a:moveTo>
                  <a:cubicBezTo>
                    <a:pt x="91" y="660"/>
                    <a:pt x="97" y="641"/>
                    <a:pt x="102" y="625"/>
                  </a:cubicBezTo>
                  <a:cubicBezTo>
                    <a:pt x="115" y="575"/>
                    <a:pt x="126" y="525"/>
                    <a:pt x="140" y="469"/>
                  </a:cubicBezTo>
                  <a:cubicBezTo>
                    <a:pt x="156" y="511"/>
                    <a:pt x="186" y="537"/>
                    <a:pt x="199" y="577"/>
                  </a:cubicBezTo>
                  <a:cubicBezTo>
                    <a:pt x="206" y="598"/>
                    <a:pt x="211" y="636"/>
                    <a:pt x="248" y="639"/>
                  </a:cubicBezTo>
                  <a:cubicBezTo>
                    <a:pt x="327" y="646"/>
                    <a:pt x="360" y="624"/>
                    <a:pt x="383" y="548"/>
                  </a:cubicBezTo>
                  <a:cubicBezTo>
                    <a:pt x="391" y="523"/>
                    <a:pt x="394" y="497"/>
                    <a:pt x="392" y="470"/>
                  </a:cubicBezTo>
                  <a:cubicBezTo>
                    <a:pt x="391" y="439"/>
                    <a:pt x="386" y="405"/>
                    <a:pt x="395" y="377"/>
                  </a:cubicBezTo>
                  <a:cubicBezTo>
                    <a:pt x="416" y="305"/>
                    <a:pt x="410" y="232"/>
                    <a:pt x="414" y="160"/>
                  </a:cubicBezTo>
                  <a:cubicBezTo>
                    <a:pt x="421" y="144"/>
                    <a:pt x="425" y="127"/>
                    <a:pt x="421" y="110"/>
                  </a:cubicBezTo>
                  <a:cubicBezTo>
                    <a:pt x="408" y="114"/>
                    <a:pt x="424" y="133"/>
                    <a:pt x="408" y="136"/>
                  </a:cubicBezTo>
                  <a:cubicBezTo>
                    <a:pt x="402" y="111"/>
                    <a:pt x="404" y="86"/>
                    <a:pt x="408" y="61"/>
                  </a:cubicBezTo>
                  <a:cubicBezTo>
                    <a:pt x="409" y="55"/>
                    <a:pt x="410" y="49"/>
                    <a:pt x="403" y="47"/>
                  </a:cubicBezTo>
                  <a:cubicBezTo>
                    <a:pt x="396" y="45"/>
                    <a:pt x="388" y="45"/>
                    <a:pt x="385" y="53"/>
                  </a:cubicBezTo>
                  <a:cubicBezTo>
                    <a:pt x="374" y="50"/>
                    <a:pt x="370" y="41"/>
                    <a:pt x="369" y="31"/>
                  </a:cubicBezTo>
                  <a:cubicBezTo>
                    <a:pt x="373" y="14"/>
                    <a:pt x="351" y="14"/>
                    <a:pt x="348" y="0"/>
                  </a:cubicBezTo>
                  <a:cubicBezTo>
                    <a:pt x="346" y="8"/>
                    <a:pt x="344" y="16"/>
                    <a:pt x="341" y="24"/>
                  </a:cubicBezTo>
                  <a:cubicBezTo>
                    <a:pt x="332" y="38"/>
                    <a:pt x="328" y="54"/>
                    <a:pt x="325" y="70"/>
                  </a:cubicBezTo>
                  <a:cubicBezTo>
                    <a:pt x="312" y="149"/>
                    <a:pt x="300" y="229"/>
                    <a:pt x="285" y="308"/>
                  </a:cubicBezTo>
                  <a:cubicBezTo>
                    <a:pt x="279" y="341"/>
                    <a:pt x="278" y="376"/>
                    <a:pt x="264" y="407"/>
                  </a:cubicBezTo>
                  <a:cubicBezTo>
                    <a:pt x="209" y="367"/>
                    <a:pt x="207" y="297"/>
                    <a:pt x="165" y="251"/>
                  </a:cubicBezTo>
                  <a:cubicBezTo>
                    <a:pt x="144" y="228"/>
                    <a:pt x="117" y="220"/>
                    <a:pt x="89" y="222"/>
                  </a:cubicBezTo>
                  <a:cubicBezTo>
                    <a:pt x="61" y="224"/>
                    <a:pt x="57" y="252"/>
                    <a:pt x="55" y="274"/>
                  </a:cubicBezTo>
                  <a:cubicBezTo>
                    <a:pt x="45" y="363"/>
                    <a:pt x="29" y="452"/>
                    <a:pt x="7" y="539"/>
                  </a:cubicBezTo>
                  <a:cubicBezTo>
                    <a:pt x="0" y="566"/>
                    <a:pt x="2" y="595"/>
                    <a:pt x="6" y="622"/>
                  </a:cubicBezTo>
                  <a:cubicBezTo>
                    <a:pt x="14" y="673"/>
                    <a:pt x="22" y="678"/>
                    <a:pt x="70" y="666"/>
                  </a:cubicBezTo>
                  <a:close/>
                </a:path>
              </a:pathLst>
            </a:custGeom>
            <a:grpFill/>
            <a:ln>
              <a:noFill/>
            </a:ln>
          </p:spPr>
          <p:txBody>
            <a:bodyPr vert="horz" wrap="square" lIns="91440" tIns="45720" rIns="91440" bIns="45720" numCol="1" anchor="t" anchorCtr="0" compatLnSpc="1"/>
            <a:lstStyle/>
            <a:p>
              <a:endParaRPr lang="zh-CN" altLang="en-US"/>
            </a:p>
          </p:txBody>
        </p:sp>
        <p:sp>
          <p:nvSpPr>
            <p:cNvPr id="12" name="Freeform 7"/>
            <p:cNvSpPr/>
            <p:nvPr userDrawn="1"/>
          </p:nvSpPr>
          <p:spPr bwMode="auto">
            <a:xfrm>
              <a:off x="3781425" y="1284287"/>
              <a:ext cx="4832350" cy="739775"/>
            </a:xfrm>
            <a:custGeom>
              <a:avLst/>
              <a:gdLst>
                <a:gd name="T0" fmla="*/ 2501 w 2575"/>
                <a:gd name="T1" fmla="*/ 20 h 394"/>
                <a:gd name="T2" fmla="*/ 2494 w 2575"/>
                <a:gd name="T3" fmla="*/ 22 h 394"/>
                <a:gd name="T4" fmla="*/ 2477 w 2575"/>
                <a:gd name="T5" fmla="*/ 22 h 394"/>
                <a:gd name="T6" fmla="*/ 2278 w 2575"/>
                <a:gd name="T7" fmla="*/ 47 h 394"/>
                <a:gd name="T8" fmla="*/ 1713 w 2575"/>
                <a:gd name="T9" fmla="*/ 111 h 394"/>
                <a:gd name="T10" fmla="*/ 1248 w 2575"/>
                <a:gd name="T11" fmla="*/ 152 h 394"/>
                <a:gd name="T12" fmla="*/ 649 w 2575"/>
                <a:gd name="T13" fmla="*/ 207 h 394"/>
                <a:gd name="T14" fmla="*/ 107 w 2575"/>
                <a:gd name="T15" fmla="*/ 272 h 394"/>
                <a:gd name="T16" fmla="*/ 20 w 2575"/>
                <a:gd name="T17" fmla="*/ 296 h 394"/>
                <a:gd name="T18" fmla="*/ 2 w 2575"/>
                <a:gd name="T19" fmla="*/ 318 h 394"/>
                <a:gd name="T20" fmla="*/ 20 w 2575"/>
                <a:gd name="T21" fmla="*/ 335 h 394"/>
                <a:gd name="T22" fmla="*/ 53 w 2575"/>
                <a:gd name="T23" fmla="*/ 352 h 394"/>
                <a:gd name="T24" fmla="*/ 122 w 2575"/>
                <a:gd name="T25" fmla="*/ 385 h 394"/>
                <a:gd name="T26" fmla="*/ 500 w 2575"/>
                <a:gd name="T27" fmla="*/ 352 h 394"/>
                <a:gd name="T28" fmla="*/ 1185 w 2575"/>
                <a:gd name="T29" fmla="*/ 267 h 394"/>
                <a:gd name="T30" fmla="*/ 1483 w 2575"/>
                <a:gd name="T31" fmla="*/ 239 h 394"/>
                <a:gd name="T32" fmla="*/ 2021 w 2575"/>
                <a:gd name="T33" fmla="*/ 171 h 394"/>
                <a:gd name="T34" fmla="*/ 2075 w 2575"/>
                <a:gd name="T35" fmla="*/ 162 h 394"/>
                <a:gd name="T36" fmla="*/ 2134 w 2575"/>
                <a:gd name="T37" fmla="*/ 157 h 394"/>
                <a:gd name="T38" fmla="*/ 2172 w 2575"/>
                <a:gd name="T39" fmla="*/ 150 h 394"/>
                <a:gd name="T40" fmla="*/ 2206 w 2575"/>
                <a:gd name="T41" fmla="*/ 149 h 394"/>
                <a:gd name="T42" fmla="*/ 2234 w 2575"/>
                <a:gd name="T43" fmla="*/ 135 h 394"/>
                <a:gd name="T44" fmla="*/ 2258 w 2575"/>
                <a:gd name="T45" fmla="*/ 128 h 394"/>
                <a:gd name="T46" fmla="*/ 2416 w 2575"/>
                <a:gd name="T47" fmla="*/ 94 h 394"/>
                <a:gd name="T48" fmla="*/ 2448 w 2575"/>
                <a:gd name="T49" fmla="*/ 72 h 394"/>
                <a:gd name="T50" fmla="*/ 2450 w 2575"/>
                <a:gd name="T51" fmla="*/ 71 h 394"/>
                <a:gd name="T52" fmla="*/ 2453 w 2575"/>
                <a:gd name="T53" fmla="*/ 71 h 394"/>
                <a:gd name="T54" fmla="*/ 2475 w 2575"/>
                <a:gd name="T55" fmla="*/ 69 h 394"/>
                <a:gd name="T56" fmla="*/ 2475 w 2575"/>
                <a:gd name="T57" fmla="*/ 63 h 394"/>
                <a:gd name="T58" fmla="*/ 2455 w 2575"/>
                <a:gd name="T59" fmla="*/ 67 h 394"/>
                <a:gd name="T60" fmla="*/ 2463 w 2575"/>
                <a:gd name="T61" fmla="*/ 49 h 394"/>
                <a:gd name="T62" fmla="*/ 2471 w 2575"/>
                <a:gd name="T63" fmla="*/ 50 h 394"/>
                <a:gd name="T64" fmla="*/ 2471 w 2575"/>
                <a:gd name="T65" fmla="*/ 50 h 394"/>
                <a:gd name="T66" fmla="*/ 2516 w 2575"/>
                <a:gd name="T67" fmla="*/ 36 h 394"/>
                <a:gd name="T68" fmla="*/ 2575 w 2575"/>
                <a:gd name="T69" fmla="*/ 15 h 394"/>
                <a:gd name="T70" fmla="*/ 2501 w 2575"/>
                <a:gd name="T71" fmla="*/ 20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575" h="394">
                  <a:moveTo>
                    <a:pt x="2501" y="20"/>
                  </a:moveTo>
                  <a:cubicBezTo>
                    <a:pt x="2499" y="21"/>
                    <a:pt x="2496" y="21"/>
                    <a:pt x="2494" y="22"/>
                  </a:cubicBezTo>
                  <a:cubicBezTo>
                    <a:pt x="2488" y="22"/>
                    <a:pt x="2483" y="22"/>
                    <a:pt x="2477" y="22"/>
                  </a:cubicBezTo>
                  <a:cubicBezTo>
                    <a:pt x="2409" y="18"/>
                    <a:pt x="2344" y="37"/>
                    <a:pt x="2278" y="47"/>
                  </a:cubicBezTo>
                  <a:cubicBezTo>
                    <a:pt x="2091" y="74"/>
                    <a:pt x="1902" y="89"/>
                    <a:pt x="1713" y="111"/>
                  </a:cubicBezTo>
                  <a:cubicBezTo>
                    <a:pt x="1559" y="128"/>
                    <a:pt x="1403" y="134"/>
                    <a:pt x="1248" y="152"/>
                  </a:cubicBezTo>
                  <a:cubicBezTo>
                    <a:pt x="1049" y="174"/>
                    <a:pt x="849" y="186"/>
                    <a:pt x="649" y="207"/>
                  </a:cubicBezTo>
                  <a:cubicBezTo>
                    <a:pt x="468" y="227"/>
                    <a:pt x="287" y="244"/>
                    <a:pt x="107" y="272"/>
                  </a:cubicBezTo>
                  <a:cubicBezTo>
                    <a:pt x="77" y="277"/>
                    <a:pt x="47" y="283"/>
                    <a:pt x="20" y="296"/>
                  </a:cubicBezTo>
                  <a:cubicBezTo>
                    <a:pt x="11" y="301"/>
                    <a:pt x="0" y="306"/>
                    <a:pt x="2" y="318"/>
                  </a:cubicBezTo>
                  <a:cubicBezTo>
                    <a:pt x="3" y="328"/>
                    <a:pt x="12" y="331"/>
                    <a:pt x="20" y="335"/>
                  </a:cubicBezTo>
                  <a:cubicBezTo>
                    <a:pt x="32" y="340"/>
                    <a:pt x="50" y="340"/>
                    <a:pt x="53" y="352"/>
                  </a:cubicBezTo>
                  <a:cubicBezTo>
                    <a:pt x="63" y="394"/>
                    <a:pt x="96" y="387"/>
                    <a:pt x="122" y="385"/>
                  </a:cubicBezTo>
                  <a:cubicBezTo>
                    <a:pt x="248" y="376"/>
                    <a:pt x="374" y="366"/>
                    <a:pt x="500" y="352"/>
                  </a:cubicBezTo>
                  <a:cubicBezTo>
                    <a:pt x="729" y="326"/>
                    <a:pt x="955" y="282"/>
                    <a:pt x="1185" y="267"/>
                  </a:cubicBezTo>
                  <a:cubicBezTo>
                    <a:pt x="1284" y="260"/>
                    <a:pt x="1384" y="251"/>
                    <a:pt x="1483" y="239"/>
                  </a:cubicBezTo>
                  <a:cubicBezTo>
                    <a:pt x="1662" y="218"/>
                    <a:pt x="1842" y="194"/>
                    <a:pt x="2021" y="171"/>
                  </a:cubicBezTo>
                  <a:cubicBezTo>
                    <a:pt x="2039" y="168"/>
                    <a:pt x="2057" y="165"/>
                    <a:pt x="2075" y="162"/>
                  </a:cubicBezTo>
                  <a:cubicBezTo>
                    <a:pt x="2095" y="166"/>
                    <a:pt x="2113" y="148"/>
                    <a:pt x="2134" y="157"/>
                  </a:cubicBezTo>
                  <a:cubicBezTo>
                    <a:pt x="2148" y="161"/>
                    <a:pt x="2162" y="160"/>
                    <a:pt x="2172" y="150"/>
                  </a:cubicBezTo>
                  <a:cubicBezTo>
                    <a:pt x="2184" y="138"/>
                    <a:pt x="2194" y="146"/>
                    <a:pt x="2206" y="149"/>
                  </a:cubicBezTo>
                  <a:cubicBezTo>
                    <a:pt x="2214" y="141"/>
                    <a:pt x="2229" y="150"/>
                    <a:pt x="2234" y="135"/>
                  </a:cubicBezTo>
                  <a:cubicBezTo>
                    <a:pt x="2241" y="129"/>
                    <a:pt x="2256" y="152"/>
                    <a:pt x="2258" y="128"/>
                  </a:cubicBezTo>
                  <a:cubicBezTo>
                    <a:pt x="2310" y="114"/>
                    <a:pt x="2362" y="98"/>
                    <a:pt x="2416" y="94"/>
                  </a:cubicBezTo>
                  <a:cubicBezTo>
                    <a:pt x="2430" y="92"/>
                    <a:pt x="2455" y="105"/>
                    <a:pt x="2448" y="72"/>
                  </a:cubicBezTo>
                  <a:cubicBezTo>
                    <a:pt x="2450" y="71"/>
                    <a:pt x="2450" y="71"/>
                    <a:pt x="2450" y="71"/>
                  </a:cubicBezTo>
                  <a:cubicBezTo>
                    <a:pt x="2453" y="71"/>
                    <a:pt x="2453" y="71"/>
                    <a:pt x="2453" y="71"/>
                  </a:cubicBezTo>
                  <a:cubicBezTo>
                    <a:pt x="2461" y="76"/>
                    <a:pt x="2469" y="77"/>
                    <a:pt x="2475" y="69"/>
                  </a:cubicBezTo>
                  <a:cubicBezTo>
                    <a:pt x="2476" y="68"/>
                    <a:pt x="2476" y="63"/>
                    <a:pt x="2475" y="63"/>
                  </a:cubicBezTo>
                  <a:cubicBezTo>
                    <a:pt x="2468" y="59"/>
                    <a:pt x="2462" y="64"/>
                    <a:pt x="2455" y="67"/>
                  </a:cubicBezTo>
                  <a:cubicBezTo>
                    <a:pt x="2446" y="56"/>
                    <a:pt x="2453" y="52"/>
                    <a:pt x="2463" y="49"/>
                  </a:cubicBezTo>
                  <a:cubicBezTo>
                    <a:pt x="2466" y="50"/>
                    <a:pt x="2468" y="50"/>
                    <a:pt x="2471" y="50"/>
                  </a:cubicBezTo>
                  <a:cubicBezTo>
                    <a:pt x="2471" y="50"/>
                    <a:pt x="2471" y="50"/>
                    <a:pt x="2471" y="50"/>
                  </a:cubicBezTo>
                  <a:cubicBezTo>
                    <a:pt x="2487" y="50"/>
                    <a:pt x="2504" y="50"/>
                    <a:pt x="2516" y="36"/>
                  </a:cubicBezTo>
                  <a:cubicBezTo>
                    <a:pt x="2538" y="36"/>
                    <a:pt x="2551" y="11"/>
                    <a:pt x="2575" y="15"/>
                  </a:cubicBezTo>
                  <a:cubicBezTo>
                    <a:pt x="2549" y="0"/>
                    <a:pt x="2525" y="12"/>
                    <a:pt x="2501" y="20"/>
                  </a:cubicBezTo>
                  <a:close/>
                </a:path>
              </a:pathLst>
            </a:custGeom>
            <a:grpFill/>
            <a:ln>
              <a:noFill/>
            </a:ln>
          </p:spPr>
          <p:txBody>
            <a:bodyPr vert="horz" wrap="square" lIns="91440" tIns="45720" rIns="91440" bIns="45720" numCol="1" anchor="t" anchorCtr="0" compatLnSpc="1"/>
            <a:lstStyle/>
            <a:p>
              <a:endParaRPr lang="zh-CN" altLang="en-US"/>
            </a:p>
          </p:txBody>
        </p:sp>
        <p:sp>
          <p:nvSpPr>
            <p:cNvPr id="13" name="Freeform 8"/>
            <p:cNvSpPr>
              <a:spLocks noEditPoints="1"/>
            </p:cNvSpPr>
            <p:nvPr userDrawn="1"/>
          </p:nvSpPr>
          <p:spPr bwMode="auto">
            <a:xfrm>
              <a:off x="3929063" y="6350"/>
              <a:ext cx="1911350" cy="1619250"/>
            </a:xfrm>
            <a:custGeom>
              <a:avLst/>
              <a:gdLst>
                <a:gd name="T0" fmla="*/ 47 w 1018"/>
                <a:gd name="T1" fmla="*/ 358 h 862"/>
                <a:gd name="T2" fmla="*/ 51 w 1018"/>
                <a:gd name="T3" fmla="*/ 449 h 862"/>
                <a:gd name="T4" fmla="*/ 70 w 1018"/>
                <a:gd name="T5" fmla="*/ 534 h 862"/>
                <a:gd name="T6" fmla="*/ 182 w 1018"/>
                <a:gd name="T7" fmla="*/ 591 h 862"/>
                <a:gd name="T8" fmla="*/ 210 w 1018"/>
                <a:gd name="T9" fmla="*/ 513 h 862"/>
                <a:gd name="T10" fmla="*/ 403 w 1018"/>
                <a:gd name="T11" fmla="*/ 371 h 862"/>
                <a:gd name="T12" fmla="*/ 332 w 1018"/>
                <a:gd name="T13" fmla="*/ 844 h 862"/>
                <a:gd name="T14" fmla="*/ 395 w 1018"/>
                <a:gd name="T15" fmla="*/ 829 h 862"/>
                <a:gd name="T16" fmla="*/ 514 w 1018"/>
                <a:gd name="T17" fmla="*/ 372 h 862"/>
                <a:gd name="T18" fmla="*/ 586 w 1018"/>
                <a:gd name="T19" fmla="*/ 338 h 862"/>
                <a:gd name="T20" fmla="*/ 588 w 1018"/>
                <a:gd name="T21" fmla="*/ 631 h 862"/>
                <a:gd name="T22" fmla="*/ 588 w 1018"/>
                <a:gd name="T23" fmla="*/ 631 h 862"/>
                <a:gd name="T24" fmla="*/ 609 w 1018"/>
                <a:gd name="T25" fmla="*/ 631 h 862"/>
                <a:gd name="T26" fmla="*/ 609 w 1018"/>
                <a:gd name="T27" fmla="*/ 631 h 862"/>
                <a:gd name="T28" fmla="*/ 692 w 1018"/>
                <a:gd name="T29" fmla="*/ 481 h 862"/>
                <a:gd name="T30" fmla="*/ 843 w 1018"/>
                <a:gd name="T31" fmla="*/ 477 h 862"/>
                <a:gd name="T32" fmla="*/ 978 w 1018"/>
                <a:gd name="T33" fmla="*/ 679 h 862"/>
                <a:gd name="T34" fmla="*/ 996 w 1018"/>
                <a:gd name="T35" fmla="*/ 573 h 862"/>
                <a:gd name="T36" fmla="*/ 946 w 1018"/>
                <a:gd name="T37" fmla="*/ 385 h 862"/>
                <a:gd name="T38" fmla="*/ 907 w 1018"/>
                <a:gd name="T39" fmla="*/ 334 h 862"/>
                <a:gd name="T40" fmla="*/ 753 w 1018"/>
                <a:gd name="T41" fmla="*/ 48 h 862"/>
                <a:gd name="T42" fmla="*/ 666 w 1018"/>
                <a:gd name="T43" fmla="*/ 83 h 862"/>
                <a:gd name="T44" fmla="*/ 673 w 1018"/>
                <a:gd name="T45" fmla="*/ 161 h 862"/>
                <a:gd name="T46" fmla="*/ 582 w 1018"/>
                <a:gd name="T47" fmla="*/ 89 h 862"/>
                <a:gd name="T48" fmla="*/ 486 w 1018"/>
                <a:gd name="T49" fmla="*/ 48 h 862"/>
                <a:gd name="T50" fmla="*/ 426 w 1018"/>
                <a:gd name="T51" fmla="*/ 250 h 862"/>
                <a:gd name="T52" fmla="*/ 276 w 1018"/>
                <a:gd name="T53" fmla="*/ 318 h 862"/>
                <a:gd name="T54" fmla="*/ 281 w 1018"/>
                <a:gd name="T55" fmla="*/ 191 h 862"/>
                <a:gd name="T56" fmla="*/ 279 w 1018"/>
                <a:gd name="T57" fmla="*/ 76 h 862"/>
                <a:gd name="T58" fmla="*/ 171 w 1018"/>
                <a:gd name="T59" fmla="*/ 100 h 862"/>
                <a:gd name="T60" fmla="*/ 59 w 1018"/>
                <a:gd name="T61" fmla="*/ 358 h 862"/>
                <a:gd name="T62" fmla="*/ 725 w 1018"/>
                <a:gd name="T63" fmla="*/ 232 h 862"/>
                <a:gd name="T64" fmla="*/ 779 w 1018"/>
                <a:gd name="T65" fmla="*/ 382 h 862"/>
                <a:gd name="T66" fmla="*/ 697 w 1018"/>
                <a:gd name="T67" fmla="*/ 28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018" h="862">
                  <a:moveTo>
                    <a:pt x="59" y="358"/>
                  </a:moveTo>
                  <a:cubicBezTo>
                    <a:pt x="55" y="358"/>
                    <a:pt x="51" y="357"/>
                    <a:pt x="47" y="358"/>
                  </a:cubicBezTo>
                  <a:cubicBezTo>
                    <a:pt x="29" y="362"/>
                    <a:pt x="8" y="362"/>
                    <a:pt x="2" y="386"/>
                  </a:cubicBezTo>
                  <a:cubicBezTo>
                    <a:pt x="0" y="398"/>
                    <a:pt x="40" y="448"/>
                    <a:pt x="51" y="449"/>
                  </a:cubicBezTo>
                  <a:cubicBezTo>
                    <a:pt x="97" y="456"/>
                    <a:pt x="97" y="456"/>
                    <a:pt x="79" y="502"/>
                  </a:cubicBezTo>
                  <a:cubicBezTo>
                    <a:pt x="75" y="512"/>
                    <a:pt x="70" y="523"/>
                    <a:pt x="70" y="534"/>
                  </a:cubicBezTo>
                  <a:cubicBezTo>
                    <a:pt x="69" y="550"/>
                    <a:pt x="60" y="573"/>
                    <a:pt x="83" y="580"/>
                  </a:cubicBezTo>
                  <a:cubicBezTo>
                    <a:pt x="115" y="590"/>
                    <a:pt x="149" y="598"/>
                    <a:pt x="182" y="591"/>
                  </a:cubicBezTo>
                  <a:cubicBezTo>
                    <a:pt x="196" y="589"/>
                    <a:pt x="208" y="578"/>
                    <a:pt x="208" y="559"/>
                  </a:cubicBezTo>
                  <a:cubicBezTo>
                    <a:pt x="208" y="544"/>
                    <a:pt x="209" y="528"/>
                    <a:pt x="210" y="513"/>
                  </a:cubicBezTo>
                  <a:cubicBezTo>
                    <a:pt x="211" y="482"/>
                    <a:pt x="210" y="443"/>
                    <a:pt x="238" y="427"/>
                  </a:cubicBezTo>
                  <a:cubicBezTo>
                    <a:pt x="286" y="398"/>
                    <a:pt x="343" y="388"/>
                    <a:pt x="403" y="371"/>
                  </a:cubicBezTo>
                  <a:cubicBezTo>
                    <a:pt x="386" y="444"/>
                    <a:pt x="369" y="509"/>
                    <a:pt x="354" y="576"/>
                  </a:cubicBezTo>
                  <a:cubicBezTo>
                    <a:pt x="333" y="664"/>
                    <a:pt x="320" y="753"/>
                    <a:pt x="332" y="844"/>
                  </a:cubicBezTo>
                  <a:cubicBezTo>
                    <a:pt x="334" y="862"/>
                    <a:pt x="350" y="858"/>
                    <a:pt x="351" y="858"/>
                  </a:cubicBezTo>
                  <a:cubicBezTo>
                    <a:pt x="365" y="846"/>
                    <a:pt x="386" y="841"/>
                    <a:pt x="395" y="829"/>
                  </a:cubicBezTo>
                  <a:cubicBezTo>
                    <a:pt x="410" y="808"/>
                    <a:pt x="418" y="781"/>
                    <a:pt x="426" y="756"/>
                  </a:cubicBezTo>
                  <a:cubicBezTo>
                    <a:pt x="463" y="630"/>
                    <a:pt x="490" y="501"/>
                    <a:pt x="514" y="372"/>
                  </a:cubicBezTo>
                  <a:cubicBezTo>
                    <a:pt x="524" y="323"/>
                    <a:pt x="547" y="297"/>
                    <a:pt x="593" y="285"/>
                  </a:cubicBezTo>
                  <a:cubicBezTo>
                    <a:pt x="596" y="304"/>
                    <a:pt x="591" y="322"/>
                    <a:pt x="586" y="338"/>
                  </a:cubicBezTo>
                  <a:cubicBezTo>
                    <a:pt x="566" y="401"/>
                    <a:pt x="553" y="465"/>
                    <a:pt x="558" y="530"/>
                  </a:cubicBezTo>
                  <a:cubicBezTo>
                    <a:pt x="560" y="563"/>
                    <a:pt x="546" y="607"/>
                    <a:pt x="588" y="631"/>
                  </a:cubicBezTo>
                  <a:cubicBezTo>
                    <a:pt x="588" y="631"/>
                    <a:pt x="588" y="631"/>
                    <a:pt x="588" y="631"/>
                  </a:cubicBezTo>
                  <a:cubicBezTo>
                    <a:pt x="588" y="631"/>
                    <a:pt x="588" y="631"/>
                    <a:pt x="588" y="631"/>
                  </a:cubicBezTo>
                  <a:cubicBezTo>
                    <a:pt x="591" y="641"/>
                    <a:pt x="594" y="650"/>
                    <a:pt x="598" y="661"/>
                  </a:cubicBezTo>
                  <a:cubicBezTo>
                    <a:pt x="607" y="651"/>
                    <a:pt x="609" y="642"/>
                    <a:pt x="609" y="631"/>
                  </a:cubicBezTo>
                  <a:cubicBezTo>
                    <a:pt x="607" y="629"/>
                    <a:pt x="604" y="627"/>
                    <a:pt x="602" y="626"/>
                  </a:cubicBezTo>
                  <a:cubicBezTo>
                    <a:pt x="604" y="625"/>
                    <a:pt x="607" y="626"/>
                    <a:pt x="609" y="631"/>
                  </a:cubicBezTo>
                  <a:cubicBezTo>
                    <a:pt x="624" y="577"/>
                    <a:pt x="623" y="519"/>
                    <a:pt x="642" y="463"/>
                  </a:cubicBezTo>
                  <a:cubicBezTo>
                    <a:pt x="658" y="474"/>
                    <a:pt x="674" y="479"/>
                    <a:pt x="692" y="481"/>
                  </a:cubicBezTo>
                  <a:cubicBezTo>
                    <a:pt x="733" y="487"/>
                    <a:pt x="770" y="466"/>
                    <a:pt x="810" y="461"/>
                  </a:cubicBezTo>
                  <a:cubicBezTo>
                    <a:pt x="830" y="459"/>
                    <a:pt x="836" y="462"/>
                    <a:pt x="843" y="477"/>
                  </a:cubicBezTo>
                  <a:cubicBezTo>
                    <a:pt x="865" y="521"/>
                    <a:pt x="881" y="567"/>
                    <a:pt x="890" y="617"/>
                  </a:cubicBezTo>
                  <a:cubicBezTo>
                    <a:pt x="902" y="691"/>
                    <a:pt x="905" y="690"/>
                    <a:pt x="978" y="679"/>
                  </a:cubicBezTo>
                  <a:cubicBezTo>
                    <a:pt x="1013" y="674"/>
                    <a:pt x="1018" y="655"/>
                    <a:pt x="1013" y="627"/>
                  </a:cubicBezTo>
                  <a:cubicBezTo>
                    <a:pt x="1010" y="609"/>
                    <a:pt x="1005" y="590"/>
                    <a:pt x="996" y="573"/>
                  </a:cubicBezTo>
                  <a:cubicBezTo>
                    <a:pt x="971" y="523"/>
                    <a:pt x="959" y="469"/>
                    <a:pt x="943" y="416"/>
                  </a:cubicBezTo>
                  <a:cubicBezTo>
                    <a:pt x="939" y="404"/>
                    <a:pt x="941" y="394"/>
                    <a:pt x="946" y="385"/>
                  </a:cubicBezTo>
                  <a:cubicBezTo>
                    <a:pt x="958" y="363"/>
                    <a:pt x="952" y="345"/>
                    <a:pt x="929" y="342"/>
                  </a:cubicBezTo>
                  <a:cubicBezTo>
                    <a:pt x="920" y="341"/>
                    <a:pt x="913" y="345"/>
                    <a:pt x="907" y="334"/>
                  </a:cubicBezTo>
                  <a:cubicBezTo>
                    <a:pt x="880" y="282"/>
                    <a:pt x="848" y="233"/>
                    <a:pt x="825" y="180"/>
                  </a:cubicBezTo>
                  <a:cubicBezTo>
                    <a:pt x="805" y="134"/>
                    <a:pt x="781" y="90"/>
                    <a:pt x="753" y="48"/>
                  </a:cubicBezTo>
                  <a:cubicBezTo>
                    <a:pt x="749" y="41"/>
                    <a:pt x="743" y="28"/>
                    <a:pt x="735" y="32"/>
                  </a:cubicBezTo>
                  <a:cubicBezTo>
                    <a:pt x="710" y="45"/>
                    <a:pt x="684" y="60"/>
                    <a:pt x="666" y="83"/>
                  </a:cubicBezTo>
                  <a:cubicBezTo>
                    <a:pt x="653" y="100"/>
                    <a:pt x="673" y="112"/>
                    <a:pt x="676" y="127"/>
                  </a:cubicBezTo>
                  <a:cubicBezTo>
                    <a:pt x="678" y="139"/>
                    <a:pt x="696" y="150"/>
                    <a:pt x="673" y="161"/>
                  </a:cubicBezTo>
                  <a:cubicBezTo>
                    <a:pt x="636" y="178"/>
                    <a:pt x="601" y="201"/>
                    <a:pt x="557" y="213"/>
                  </a:cubicBezTo>
                  <a:cubicBezTo>
                    <a:pt x="566" y="170"/>
                    <a:pt x="573" y="129"/>
                    <a:pt x="582" y="89"/>
                  </a:cubicBezTo>
                  <a:cubicBezTo>
                    <a:pt x="592" y="45"/>
                    <a:pt x="584" y="29"/>
                    <a:pt x="539" y="12"/>
                  </a:cubicBezTo>
                  <a:cubicBezTo>
                    <a:pt x="506" y="0"/>
                    <a:pt x="499" y="30"/>
                    <a:pt x="486" y="48"/>
                  </a:cubicBezTo>
                  <a:cubicBezTo>
                    <a:pt x="474" y="64"/>
                    <a:pt x="466" y="83"/>
                    <a:pt x="462" y="103"/>
                  </a:cubicBezTo>
                  <a:cubicBezTo>
                    <a:pt x="450" y="152"/>
                    <a:pt x="438" y="201"/>
                    <a:pt x="426" y="250"/>
                  </a:cubicBezTo>
                  <a:cubicBezTo>
                    <a:pt x="423" y="263"/>
                    <a:pt x="421" y="275"/>
                    <a:pt x="406" y="280"/>
                  </a:cubicBezTo>
                  <a:cubicBezTo>
                    <a:pt x="363" y="292"/>
                    <a:pt x="319" y="305"/>
                    <a:pt x="276" y="318"/>
                  </a:cubicBezTo>
                  <a:cubicBezTo>
                    <a:pt x="255" y="324"/>
                    <a:pt x="252" y="314"/>
                    <a:pt x="255" y="297"/>
                  </a:cubicBezTo>
                  <a:cubicBezTo>
                    <a:pt x="261" y="261"/>
                    <a:pt x="266" y="225"/>
                    <a:pt x="281" y="191"/>
                  </a:cubicBezTo>
                  <a:cubicBezTo>
                    <a:pt x="294" y="161"/>
                    <a:pt x="298" y="130"/>
                    <a:pt x="300" y="99"/>
                  </a:cubicBezTo>
                  <a:cubicBezTo>
                    <a:pt x="301" y="83"/>
                    <a:pt x="297" y="76"/>
                    <a:pt x="279" y="76"/>
                  </a:cubicBezTo>
                  <a:cubicBezTo>
                    <a:pt x="261" y="75"/>
                    <a:pt x="242" y="71"/>
                    <a:pt x="224" y="66"/>
                  </a:cubicBezTo>
                  <a:cubicBezTo>
                    <a:pt x="192" y="57"/>
                    <a:pt x="183" y="72"/>
                    <a:pt x="171" y="100"/>
                  </a:cubicBezTo>
                  <a:cubicBezTo>
                    <a:pt x="143" y="164"/>
                    <a:pt x="145" y="233"/>
                    <a:pt x="126" y="298"/>
                  </a:cubicBezTo>
                  <a:cubicBezTo>
                    <a:pt x="114" y="341"/>
                    <a:pt x="97" y="356"/>
                    <a:pt x="59" y="358"/>
                  </a:cubicBezTo>
                  <a:close/>
                  <a:moveTo>
                    <a:pt x="697" y="282"/>
                  </a:moveTo>
                  <a:cubicBezTo>
                    <a:pt x="703" y="265"/>
                    <a:pt x="715" y="249"/>
                    <a:pt x="725" y="232"/>
                  </a:cubicBezTo>
                  <a:cubicBezTo>
                    <a:pt x="757" y="273"/>
                    <a:pt x="777" y="314"/>
                    <a:pt x="794" y="358"/>
                  </a:cubicBezTo>
                  <a:cubicBezTo>
                    <a:pt x="802" y="378"/>
                    <a:pt x="797" y="383"/>
                    <a:pt x="779" y="382"/>
                  </a:cubicBezTo>
                  <a:cubicBezTo>
                    <a:pt x="774" y="382"/>
                    <a:pt x="769" y="383"/>
                    <a:pt x="764" y="383"/>
                  </a:cubicBezTo>
                  <a:cubicBezTo>
                    <a:pt x="618" y="393"/>
                    <a:pt x="664" y="384"/>
                    <a:pt x="697" y="282"/>
                  </a:cubicBezTo>
                  <a:close/>
                </a:path>
              </a:pathLst>
            </a:custGeom>
            <a:grpFill/>
            <a:ln>
              <a:noFill/>
            </a:ln>
          </p:spPr>
          <p:txBody>
            <a:bodyPr vert="horz" wrap="square" lIns="91440" tIns="45720" rIns="91440" bIns="45720" numCol="1" anchor="t" anchorCtr="0" compatLnSpc="1"/>
            <a:lstStyle/>
            <a:p>
              <a:endParaRPr lang="zh-CN" altLang="en-US"/>
            </a:p>
          </p:txBody>
        </p:sp>
        <p:sp>
          <p:nvSpPr>
            <p:cNvPr id="14" name="Freeform 9"/>
            <p:cNvSpPr>
              <a:spLocks noEditPoints="1"/>
            </p:cNvSpPr>
            <p:nvPr userDrawn="1"/>
          </p:nvSpPr>
          <p:spPr bwMode="auto">
            <a:xfrm>
              <a:off x="6592888" y="-477838"/>
              <a:ext cx="1638300" cy="1947863"/>
            </a:xfrm>
            <a:custGeom>
              <a:avLst/>
              <a:gdLst>
                <a:gd name="T0" fmla="*/ 14 w 873"/>
                <a:gd name="T1" fmla="*/ 1009 h 1036"/>
                <a:gd name="T2" fmla="*/ 20 w 873"/>
                <a:gd name="T3" fmla="*/ 1026 h 1036"/>
                <a:gd name="T4" fmla="*/ 44 w 873"/>
                <a:gd name="T5" fmla="*/ 1024 h 1036"/>
                <a:gd name="T6" fmla="*/ 118 w 873"/>
                <a:gd name="T7" fmla="*/ 878 h 1036"/>
                <a:gd name="T8" fmla="*/ 151 w 873"/>
                <a:gd name="T9" fmla="*/ 746 h 1036"/>
                <a:gd name="T10" fmla="*/ 167 w 873"/>
                <a:gd name="T11" fmla="*/ 764 h 1036"/>
                <a:gd name="T12" fmla="*/ 280 w 873"/>
                <a:gd name="T13" fmla="*/ 911 h 1036"/>
                <a:gd name="T14" fmla="*/ 435 w 873"/>
                <a:gd name="T15" fmla="*/ 964 h 1036"/>
                <a:gd name="T16" fmla="*/ 466 w 873"/>
                <a:gd name="T17" fmla="*/ 913 h 1036"/>
                <a:gd name="T18" fmla="*/ 696 w 873"/>
                <a:gd name="T19" fmla="*/ 846 h 1036"/>
                <a:gd name="T20" fmla="*/ 762 w 873"/>
                <a:gd name="T21" fmla="*/ 639 h 1036"/>
                <a:gd name="T22" fmla="*/ 639 w 873"/>
                <a:gd name="T23" fmla="*/ 496 h 1036"/>
                <a:gd name="T24" fmla="*/ 650 w 873"/>
                <a:gd name="T25" fmla="*/ 490 h 1036"/>
                <a:gd name="T26" fmla="*/ 676 w 873"/>
                <a:gd name="T27" fmla="*/ 443 h 1036"/>
                <a:gd name="T28" fmla="*/ 650 w 873"/>
                <a:gd name="T29" fmla="*/ 416 h 1036"/>
                <a:gd name="T30" fmla="*/ 650 w 873"/>
                <a:gd name="T31" fmla="*/ 401 h 1036"/>
                <a:gd name="T32" fmla="*/ 766 w 873"/>
                <a:gd name="T33" fmla="*/ 311 h 1036"/>
                <a:gd name="T34" fmla="*/ 837 w 873"/>
                <a:gd name="T35" fmla="*/ 325 h 1036"/>
                <a:gd name="T36" fmla="*/ 837 w 873"/>
                <a:gd name="T37" fmla="*/ 325 h 1036"/>
                <a:gd name="T38" fmla="*/ 863 w 873"/>
                <a:gd name="T39" fmla="*/ 362 h 1036"/>
                <a:gd name="T40" fmla="*/ 858 w 873"/>
                <a:gd name="T41" fmla="*/ 317 h 1036"/>
                <a:gd name="T42" fmla="*/ 861 w 873"/>
                <a:gd name="T43" fmla="*/ 281 h 1036"/>
                <a:gd name="T44" fmla="*/ 677 w 873"/>
                <a:gd name="T45" fmla="*/ 218 h 1036"/>
                <a:gd name="T46" fmla="*/ 613 w 873"/>
                <a:gd name="T47" fmla="*/ 265 h 1036"/>
                <a:gd name="T48" fmla="*/ 474 w 873"/>
                <a:gd name="T49" fmla="*/ 462 h 1036"/>
                <a:gd name="T50" fmla="*/ 446 w 873"/>
                <a:gd name="T51" fmla="*/ 482 h 1036"/>
                <a:gd name="T52" fmla="*/ 227 w 873"/>
                <a:gd name="T53" fmla="*/ 529 h 1036"/>
                <a:gd name="T54" fmla="*/ 204 w 873"/>
                <a:gd name="T55" fmla="*/ 507 h 1036"/>
                <a:gd name="T56" fmla="*/ 256 w 873"/>
                <a:gd name="T57" fmla="*/ 298 h 1036"/>
                <a:gd name="T58" fmla="*/ 306 w 873"/>
                <a:gd name="T59" fmla="*/ 72 h 1036"/>
                <a:gd name="T60" fmla="*/ 256 w 873"/>
                <a:gd name="T61" fmla="*/ 12 h 1036"/>
                <a:gd name="T62" fmla="*/ 217 w 873"/>
                <a:gd name="T63" fmla="*/ 37 h 1036"/>
                <a:gd name="T64" fmla="*/ 173 w 873"/>
                <a:gd name="T65" fmla="*/ 140 h 1036"/>
                <a:gd name="T66" fmla="*/ 88 w 873"/>
                <a:gd name="T67" fmla="*/ 513 h 1036"/>
                <a:gd name="T68" fmla="*/ 57 w 873"/>
                <a:gd name="T69" fmla="*/ 633 h 1036"/>
                <a:gd name="T70" fmla="*/ 14 w 873"/>
                <a:gd name="T71" fmla="*/ 1009 h 1036"/>
                <a:gd name="T72" fmla="*/ 431 w 873"/>
                <a:gd name="T73" fmla="*/ 585 h 1036"/>
                <a:gd name="T74" fmla="*/ 442 w 873"/>
                <a:gd name="T75" fmla="*/ 583 h 1036"/>
                <a:gd name="T76" fmla="*/ 566 w 873"/>
                <a:gd name="T77" fmla="*/ 617 h 1036"/>
                <a:gd name="T78" fmla="*/ 617 w 873"/>
                <a:gd name="T79" fmla="*/ 656 h 1036"/>
                <a:gd name="T80" fmla="*/ 629 w 873"/>
                <a:gd name="T81" fmla="*/ 754 h 1036"/>
                <a:gd name="T82" fmla="*/ 521 w 873"/>
                <a:gd name="T83" fmla="*/ 826 h 1036"/>
                <a:gd name="T84" fmla="*/ 469 w 873"/>
                <a:gd name="T85" fmla="*/ 873 h 1036"/>
                <a:gd name="T86" fmla="*/ 456 w 873"/>
                <a:gd name="T87" fmla="*/ 875 h 1036"/>
                <a:gd name="T88" fmla="*/ 440 w 873"/>
                <a:gd name="T89" fmla="*/ 881 h 1036"/>
                <a:gd name="T90" fmla="*/ 440 w 873"/>
                <a:gd name="T91" fmla="*/ 881 h 1036"/>
                <a:gd name="T92" fmla="*/ 440 w 873"/>
                <a:gd name="T93" fmla="*/ 881 h 1036"/>
                <a:gd name="T94" fmla="*/ 370 w 873"/>
                <a:gd name="T95" fmla="*/ 820 h 1036"/>
                <a:gd name="T96" fmla="*/ 313 w 873"/>
                <a:gd name="T97" fmla="*/ 762 h 1036"/>
                <a:gd name="T98" fmla="*/ 205 w 873"/>
                <a:gd name="T99" fmla="*/ 650 h 1036"/>
                <a:gd name="T100" fmla="*/ 431 w 873"/>
                <a:gd name="T101" fmla="*/ 585 h 10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873" h="1036">
                  <a:moveTo>
                    <a:pt x="14" y="1009"/>
                  </a:moveTo>
                  <a:cubicBezTo>
                    <a:pt x="14" y="1015"/>
                    <a:pt x="9" y="1032"/>
                    <a:pt x="20" y="1026"/>
                  </a:cubicBezTo>
                  <a:cubicBezTo>
                    <a:pt x="29" y="1021"/>
                    <a:pt x="33" y="1036"/>
                    <a:pt x="44" y="1024"/>
                  </a:cubicBezTo>
                  <a:cubicBezTo>
                    <a:pt x="83" y="982"/>
                    <a:pt x="105" y="933"/>
                    <a:pt x="118" y="878"/>
                  </a:cubicBezTo>
                  <a:cubicBezTo>
                    <a:pt x="129" y="836"/>
                    <a:pt x="139" y="793"/>
                    <a:pt x="151" y="746"/>
                  </a:cubicBezTo>
                  <a:cubicBezTo>
                    <a:pt x="159" y="755"/>
                    <a:pt x="164" y="759"/>
                    <a:pt x="167" y="764"/>
                  </a:cubicBezTo>
                  <a:cubicBezTo>
                    <a:pt x="205" y="813"/>
                    <a:pt x="243" y="862"/>
                    <a:pt x="280" y="911"/>
                  </a:cubicBezTo>
                  <a:cubicBezTo>
                    <a:pt x="320" y="964"/>
                    <a:pt x="374" y="978"/>
                    <a:pt x="435" y="964"/>
                  </a:cubicBezTo>
                  <a:cubicBezTo>
                    <a:pt x="460" y="959"/>
                    <a:pt x="488" y="949"/>
                    <a:pt x="466" y="913"/>
                  </a:cubicBezTo>
                  <a:cubicBezTo>
                    <a:pt x="550" y="909"/>
                    <a:pt x="628" y="898"/>
                    <a:pt x="696" y="846"/>
                  </a:cubicBezTo>
                  <a:cubicBezTo>
                    <a:pt x="763" y="796"/>
                    <a:pt x="789" y="719"/>
                    <a:pt x="762" y="639"/>
                  </a:cubicBezTo>
                  <a:cubicBezTo>
                    <a:pt x="741" y="574"/>
                    <a:pt x="691" y="535"/>
                    <a:pt x="639" y="496"/>
                  </a:cubicBezTo>
                  <a:cubicBezTo>
                    <a:pt x="644" y="494"/>
                    <a:pt x="647" y="492"/>
                    <a:pt x="650" y="490"/>
                  </a:cubicBezTo>
                  <a:cubicBezTo>
                    <a:pt x="665" y="478"/>
                    <a:pt x="673" y="460"/>
                    <a:pt x="676" y="443"/>
                  </a:cubicBezTo>
                  <a:cubicBezTo>
                    <a:pt x="679" y="429"/>
                    <a:pt x="671" y="415"/>
                    <a:pt x="650" y="416"/>
                  </a:cubicBezTo>
                  <a:cubicBezTo>
                    <a:pt x="643" y="416"/>
                    <a:pt x="646" y="404"/>
                    <a:pt x="650" y="401"/>
                  </a:cubicBezTo>
                  <a:cubicBezTo>
                    <a:pt x="689" y="371"/>
                    <a:pt x="702" y="310"/>
                    <a:pt x="766" y="311"/>
                  </a:cubicBezTo>
                  <a:cubicBezTo>
                    <a:pt x="791" y="312"/>
                    <a:pt x="813" y="322"/>
                    <a:pt x="837" y="325"/>
                  </a:cubicBezTo>
                  <a:cubicBezTo>
                    <a:pt x="837" y="325"/>
                    <a:pt x="837" y="325"/>
                    <a:pt x="837" y="325"/>
                  </a:cubicBezTo>
                  <a:cubicBezTo>
                    <a:pt x="840" y="341"/>
                    <a:pt x="860" y="345"/>
                    <a:pt x="863" y="362"/>
                  </a:cubicBezTo>
                  <a:cubicBezTo>
                    <a:pt x="870" y="345"/>
                    <a:pt x="868" y="331"/>
                    <a:pt x="858" y="317"/>
                  </a:cubicBezTo>
                  <a:cubicBezTo>
                    <a:pt x="873" y="306"/>
                    <a:pt x="868" y="294"/>
                    <a:pt x="861" y="281"/>
                  </a:cubicBezTo>
                  <a:cubicBezTo>
                    <a:pt x="835" y="230"/>
                    <a:pt x="755" y="177"/>
                    <a:pt x="677" y="218"/>
                  </a:cubicBezTo>
                  <a:cubicBezTo>
                    <a:pt x="653" y="231"/>
                    <a:pt x="632" y="246"/>
                    <a:pt x="613" y="265"/>
                  </a:cubicBezTo>
                  <a:cubicBezTo>
                    <a:pt x="555" y="322"/>
                    <a:pt x="490" y="375"/>
                    <a:pt x="474" y="462"/>
                  </a:cubicBezTo>
                  <a:cubicBezTo>
                    <a:pt x="470" y="480"/>
                    <a:pt x="457" y="478"/>
                    <a:pt x="446" y="482"/>
                  </a:cubicBezTo>
                  <a:cubicBezTo>
                    <a:pt x="374" y="504"/>
                    <a:pt x="301" y="514"/>
                    <a:pt x="227" y="529"/>
                  </a:cubicBezTo>
                  <a:cubicBezTo>
                    <a:pt x="205" y="533"/>
                    <a:pt x="200" y="526"/>
                    <a:pt x="204" y="507"/>
                  </a:cubicBezTo>
                  <a:cubicBezTo>
                    <a:pt x="221" y="437"/>
                    <a:pt x="236" y="367"/>
                    <a:pt x="256" y="298"/>
                  </a:cubicBezTo>
                  <a:cubicBezTo>
                    <a:pt x="277" y="223"/>
                    <a:pt x="288" y="147"/>
                    <a:pt x="306" y="72"/>
                  </a:cubicBezTo>
                  <a:cubicBezTo>
                    <a:pt x="315" y="32"/>
                    <a:pt x="281" y="24"/>
                    <a:pt x="256" y="12"/>
                  </a:cubicBezTo>
                  <a:cubicBezTo>
                    <a:pt x="233" y="0"/>
                    <a:pt x="226" y="24"/>
                    <a:pt x="217" y="37"/>
                  </a:cubicBezTo>
                  <a:cubicBezTo>
                    <a:pt x="194" y="68"/>
                    <a:pt x="181" y="103"/>
                    <a:pt x="173" y="140"/>
                  </a:cubicBezTo>
                  <a:cubicBezTo>
                    <a:pt x="145" y="265"/>
                    <a:pt x="120" y="390"/>
                    <a:pt x="88" y="513"/>
                  </a:cubicBezTo>
                  <a:cubicBezTo>
                    <a:pt x="77" y="553"/>
                    <a:pt x="64" y="591"/>
                    <a:pt x="57" y="633"/>
                  </a:cubicBezTo>
                  <a:cubicBezTo>
                    <a:pt x="35" y="758"/>
                    <a:pt x="0" y="881"/>
                    <a:pt x="14" y="1009"/>
                  </a:cubicBezTo>
                  <a:close/>
                  <a:moveTo>
                    <a:pt x="431" y="585"/>
                  </a:moveTo>
                  <a:cubicBezTo>
                    <a:pt x="435" y="585"/>
                    <a:pt x="439" y="585"/>
                    <a:pt x="442" y="583"/>
                  </a:cubicBezTo>
                  <a:cubicBezTo>
                    <a:pt x="498" y="542"/>
                    <a:pt x="531" y="579"/>
                    <a:pt x="566" y="617"/>
                  </a:cubicBezTo>
                  <a:cubicBezTo>
                    <a:pt x="580" y="633"/>
                    <a:pt x="598" y="647"/>
                    <a:pt x="617" y="656"/>
                  </a:cubicBezTo>
                  <a:cubicBezTo>
                    <a:pt x="666" y="679"/>
                    <a:pt x="659" y="719"/>
                    <a:pt x="629" y="754"/>
                  </a:cubicBezTo>
                  <a:cubicBezTo>
                    <a:pt x="601" y="788"/>
                    <a:pt x="559" y="807"/>
                    <a:pt x="521" y="826"/>
                  </a:cubicBezTo>
                  <a:cubicBezTo>
                    <a:pt x="497" y="838"/>
                    <a:pt x="475" y="843"/>
                    <a:pt x="469" y="873"/>
                  </a:cubicBezTo>
                  <a:cubicBezTo>
                    <a:pt x="469" y="874"/>
                    <a:pt x="461" y="874"/>
                    <a:pt x="456" y="875"/>
                  </a:cubicBezTo>
                  <a:cubicBezTo>
                    <a:pt x="451" y="877"/>
                    <a:pt x="445" y="879"/>
                    <a:pt x="440" y="881"/>
                  </a:cubicBezTo>
                  <a:cubicBezTo>
                    <a:pt x="440" y="881"/>
                    <a:pt x="440" y="881"/>
                    <a:pt x="440" y="881"/>
                  </a:cubicBezTo>
                  <a:cubicBezTo>
                    <a:pt x="440" y="881"/>
                    <a:pt x="440" y="881"/>
                    <a:pt x="440" y="881"/>
                  </a:cubicBezTo>
                  <a:cubicBezTo>
                    <a:pt x="428" y="848"/>
                    <a:pt x="393" y="841"/>
                    <a:pt x="370" y="820"/>
                  </a:cubicBezTo>
                  <a:cubicBezTo>
                    <a:pt x="350" y="802"/>
                    <a:pt x="331" y="783"/>
                    <a:pt x="313" y="762"/>
                  </a:cubicBezTo>
                  <a:cubicBezTo>
                    <a:pt x="280" y="723"/>
                    <a:pt x="241" y="688"/>
                    <a:pt x="205" y="650"/>
                  </a:cubicBezTo>
                  <a:cubicBezTo>
                    <a:pt x="278" y="625"/>
                    <a:pt x="353" y="599"/>
                    <a:pt x="431" y="585"/>
                  </a:cubicBezTo>
                  <a:close/>
                </a:path>
              </a:pathLst>
            </a:custGeom>
            <a:grpFill/>
            <a:ln>
              <a:noFill/>
            </a:ln>
          </p:spPr>
          <p:txBody>
            <a:bodyPr vert="horz" wrap="square" lIns="91440" tIns="45720" rIns="91440" bIns="45720" numCol="1" anchor="t" anchorCtr="0" compatLnSpc="1"/>
            <a:lstStyle/>
            <a:p>
              <a:endParaRPr lang="zh-CN" altLang="en-US"/>
            </a:p>
          </p:txBody>
        </p:sp>
      </p:grpSp>
      <p:sp>
        <p:nvSpPr>
          <p:cNvPr id="8" name="文本占位符 62"/>
          <p:cNvSpPr>
            <a:spLocks noGrp="1"/>
          </p:cNvSpPr>
          <p:nvPr/>
        </p:nvSpPr>
        <p:spPr>
          <a:xfrm>
            <a:off x="5371147" y="3383501"/>
            <a:ext cx="5095876" cy="310871"/>
          </a:xfrm>
          <a:prstGeom prst="rect">
            <a:avLst/>
          </a:prstGeom>
        </p:spPr>
        <p:txBody>
          <a:bodyPr vert="horz" lIns="91440" tIns="45720" rIns="91440" bIns="45720" rtlCol="0">
            <a:normAutofit fontScale="97500" lnSpcReduction="10000"/>
          </a:bodyPr>
          <a:lstStyle>
            <a:lvl1pPr marL="0" indent="0" algn="l">
              <a:buNone/>
              <a:defRPr lang="zh-CN" altLang="en-US" sz="1500" smtClean="0">
                <a:solidFill>
                  <a:schemeClr val="bg1"/>
                </a:solidFill>
              </a:defRPr>
            </a:lvl1pPr>
            <a:lvl2pPr>
              <a:defRPr lang="zh-CN" altLang="en-US" sz="2000" smtClean="0"/>
            </a:lvl2pPr>
            <a:lvl3pPr>
              <a:defRPr lang="zh-CN" altLang="en-US" sz="1800" smtClean="0"/>
            </a:lvl3pPr>
            <a:lvl4pPr>
              <a:defRPr lang="zh-CN" altLang="en-US" sz="1600" smtClean="0"/>
            </a:lvl4pPr>
            <a:lvl5pPr>
              <a:defRPr lang="zh-CN" altLang="en-US" sz="1600"/>
            </a:lvl5pPr>
          </a:lstStyle>
          <a:p>
            <a:pPr marL="228600" marR="0" lvl="0" indent="-228600" fontAlgn="auto">
              <a:spcAft>
                <a:spcPts val="0"/>
              </a:spcAft>
              <a:buClrTx/>
              <a:buSzTx/>
            </a:pPr>
            <a:r>
              <a:rPr lang="en-US" altLang="zh-CN" dirty="0"/>
              <a:t>微信扫一扫关注我们</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1800" b="0" dirty="0"/>
              <a:t>PageRank</a:t>
            </a:r>
          </a:p>
        </p:txBody>
      </p:sp>
      <p:sp>
        <p:nvSpPr>
          <p:cNvPr id="4" name="灯片编号占位符 3"/>
          <p:cNvSpPr>
            <a:spLocks noGrp="1"/>
          </p:cNvSpPr>
          <p:nvPr>
            <p:ph type="sldNum" sz="quarter" idx="12"/>
          </p:nvPr>
        </p:nvSpPr>
        <p:spPr/>
        <p:txBody>
          <a:bodyPr/>
          <a:lstStyle/>
          <a:p>
            <a:fld id="{5DD3DB80-B894-403A-B48E-6FDC1A72010E}" type="slidenum">
              <a:rPr lang="zh-CN" altLang="en-US" smtClean="0"/>
              <a:t>6</a:t>
            </a:fld>
            <a:endParaRPr lang="zh-CN" altLang="en-US" dirty="0"/>
          </a:p>
        </p:txBody>
      </p:sp>
      <p:pic>
        <p:nvPicPr>
          <p:cNvPr id="40" name="图片 39" descr="logo0"/>
          <p:cNvPicPr>
            <a:picLocks noChangeAspect="1"/>
          </p:cNvPicPr>
          <p:nvPr userDrawn="1"/>
        </p:nvPicPr>
        <p:blipFill>
          <a:blip r:embed="rId3"/>
          <a:stretch>
            <a:fillRect/>
          </a:stretch>
        </p:blipFill>
        <p:spPr>
          <a:xfrm>
            <a:off x="9822815" y="491490"/>
            <a:ext cx="1638300" cy="445135"/>
          </a:xfrm>
          <a:prstGeom prst="rect">
            <a:avLst/>
          </a:prstGeom>
        </p:spPr>
      </p:pic>
      <p:sp>
        <p:nvSpPr>
          <p:cNvPr id="6" name="文本框 5">
            <a:extLst>
              <a:ext uri="{FF2B5EF4-FFF2-40B4-BE49-F238E27FC236}">
                <a16:creationId xmlns:a16="http://schemas.microsoft.com/office/drawing/2014/main" id="{BC50A6C1-BC80-48C0-9630-20E08D70BA5D}"/>
              </a:ext>
            </a:extLst>
          </p:cNvPr>
          <p:cNvSpPr txBox="1"/>
          <p:nvPr/>
        </p:nvSpPr>
        <p:spPr>
          <a:xfrm>
            <a:off x="669924" y="1324598"/>
            <a:ext cx="10850563" cy="369332"/>
          </a:xfrm>
          <a:prstGeom prst="rect">
            <a:avLst/>
          </a:prstGeom>
          <a:noFill/>
        </p:spPr>
        <p:txBody>
          <a:bodyPr wrap="square" rtlCol="0">
            <a:spAutoFit/>
          </a:bodyPr>
          <a:lstStyle/>
          <a:p>
            <a:r>
              <a:rPr lang="zh-CN" altLang="en-US" dirty="0"/>
              <a:t>第一轮迭代后</a:t>
            </a:r>
          </a:p>
        </p:txBody>
      </p:sp>
      <p:pic>
        <p:nvPicPr>
          <p:cNvPr id="5" name="图片 4">
            <a:extLst>
              <a:ext uri="{FF2B5EF4-FFF2-40B4-BE49-F238E27FC236}">
                <a16:creationId xmlns:a16="http://schemas.microsoft.com/office/drawing/2014/main" id="{ADC4EB1E-86D4-4B7F-B5A6-DA5E7F72A757}"/>
              </a:ext>
            </a:extLst>
          </p:cNvPr>
          <p:cNvPicPr>
            <a:picLocks noChangeAspect="1"/>
          </p:cNvPicPr>
          <p:nvPr/>
        </p:nvPicPr>
        <p:blipFill>
          <a:blip r:embed="rId4"/>
          <a:stretch>
            <a:fillRect/>
          </a:stretch>
        </p:blipFill>
        <p:spPr>
          <a:xfrm>
            <a:off x="669924" y="1859750"/>
            <a:ext cx="5019048" cy="1685714"/>
          </a:xfrm>
          <a:prstGeom prst="rect">
            <a:avLst/>
          </a:prstGeom>
        </p:spPr>
      </p:pic>
      <p:sp>
        <p:nvSpPr>
          <p:cNvPr id="11" name="文本框 10">
            <a:extLst>
              <a:ext uri="{FF2B5EF4-FFF2-40B4-BE49-F238E27FC236}">
                <a16:creationId xmlns:a16="http://schemas.microsoft.com/office/drawing/2014/main" id="{4F72C07A-A314-41D1-B24C-3CA6D96734FE}"/>
              </a:ext>
            </a:extLst>
          </p:cNvPr>
          <p:cNvSpPr txBox="1"/>
          <p:nvPr/>
        </p:nvSpPr>
        <p:spPr>
          <a:xfrm>
            <a:off x="669923" y="3924834"/>
            <a:ext cx="10791191" cy="923330"/>
          </a:xfrm>
          <a:prstGeom prst="rect">
            <a:avLst/>
          </a:prstGeom>
          <a:noFill/>
        </p:spPr>
        <p:txBody>
          <a:bodyPr wrap="square">
            <a:spAutoFit/>
          </a:bodyPr>
          <a:lstStyle/>
          <a:p>
            <a:r>
              <a:rPr lang="zh-CN" altLang="en-US" b="0" i="0" dirty="0">
                <a:solidFill>
                  <a:srgbClr val="000000"/>
                </a:solidFill>
                <a:effectLst/>
                <a:latin typeface="Microsoft YaHei" panose="020B0503020204020204" pitchFamily="34" charset="-122"/>
                <a:ea typeface="Microsoft YaHei" panose="020B0503020204020204" pitchFamily="34" charset="-122"/>
              </a:rPr>
              <a:t>然后我们再用转移矩阵乘</a:t>
            </a:r>
            <a:r>
              <a:rPr lang="en-US" altLang="zh-CN" b="0" i="0" dirty="0">
                <a:solidFill>
                  <a:srgbClr val="000000"/>
                </a:solidFill>
                <a:effectLst/>
                <a:latin typeface="Microsoft YaHei" panose="020B0503020204020204" pitchFamily="34" charset="-122"/>
                <a:ea typeface="Microsoft YaHei" panose="020B0503020204020204" pitchFamily="34" charset="-122"/>
              </a:rPr>
              <a:t>PR</a:t>
            </a:r>
            <a:r>
              <a:rPr lang="zh-CN" altLang="en-US" b="0" i="0" dirty="0">
                <a:solidFill>
                  <a:srgbClr val="000000"/>
                </a:solidFill>
                <a:effectLst/>
                <a:latin typeface="Microsoft YaHei" panose="020B0503020204020204" pitchFamily="34" charset="-122"/>
                <a:ea typeface="Microsoft YaHei" panose="020B0503020204020204" pitchFamily="34" charset="-122"/>
              </a:rPr>
              <a:t>值，直到第 </a:t>
            </a:r>
            <a:r>
              <a:rPr lang="en-US" altLang="zh-CN" b="0" i="0" dirty="0">
                <a:solidFill>
                  <a:srgbClr val="000000"/>
                </a:solidFill>
                <a:effectLst/>
                <a:latin typeface="Microsoft YaHei" panose="020B0503020204020204" pitchFamily="34" charset="-122"/>
                <a:ea typeface="Microsoft YaHei" panose="020B0503020204020204" pitchFamily="34" charset="-122"/>
              </a:rPr>
              <a:t>n </a:t>
            </a:r>
            <a:r>
              <a:rPr lang="zh-CN" altLang="en-US" b="0" i="0" dirty="0">
                <a:solidFill>
                  <a:srgbClr val="000000"/>
                </a:solidFill>
                <a:effectLst/>
                <a:latin typeface="Microsoft YaHei" panose="020B0503020204020204" pitchFamily="34" charset="-122"/>
                <a:ea typeface="Microsoft YaHei" panose="020B0503020204020204" pitchFamily="34" charset="-122"/>
              </a:rPr>
              <a:t>次迭代</a:t>
            </a:r>
            <a:r>
              <a:rPr lang="en-US" altLang="zh-CN" b="0" i="0" dirty="0">
                <a:solidFill>
                  <a:srgbClr val="000000"/>
                </a:solidFill>
                <a:effectLst/>
                <a:latin typeface="Microsoft YaHei" panose="020B0503020204020204" pitchFamily="34" charset="-122"/>
                <a:ea typeface="Microsoft YaHei" panose="020B0503020204020204" pitchFamily="34" charset="-122"/>
              </a:rPr>
              <a:t>PR</a:t>
            </a:r>
            <a:r>
              <a:rPr lang="zh-CN" altLang="en-US" b="0" i="0" dirty="0">
                <a:solidFill>
                  <a:srgbClr val="000000"/>
                </a:solidFill>
                <a:effectLst/>
                <a:latin typeface="Microsoft YaHei" panose="020B0503020204020204" pitchFamily="34" charset="-122"/>
                <a:ea typeface="Microsoft YaHei" panose="020B0503020204020204" pitchFamily="34" charset="-122"/>
              </a:rPr>
              <a:t>值不再发生变化，可以收敛到</a:t>
            </a:r>
            <a:endParaRPr lang="en-US" altLang="zh-CN" b="0" i="0" dirty="0">
              <a:solidFill>
                <a:srgbClr val="000000"/>
              </a:solidFill>
              <a:effectLst/>
              <a:latin typeface="Microsoft YaHei" panose="020B0503020204020204" pitchFamily="34" charset="-122"/>
              <a:ea typeface="Microsoft YaHei" panose="020B0503020204020204" pitchFamily="34" charset="-122"/>
            </a:endParaRPr>
          </a:p>
          <a:p>
            <a:r>
              <a:rPr lang="zh-CN" altLang="en-US" b="0" i="0" dirty="0">
                <a:solidFill>
                  <a:srgbClr val="000000"/>
                </a:solidFill>
                <a:effectLst/>
                <a:latin typeface="Microsoft YaHei" panose="020B0503020204020204" pitchFamily="34" charset="-122"/>
                <a:ea typeface="Microsoft YaHei" panose="020B0503020204020204" pitchFamily="34" charset="-122"/>
              </a:rPr>
              <a:t> </a:t>
            </a:r>
            <a:r>
              <a:rPr lang="en-US" altLang="zh-CN" b="0" i="0" dirty="0">
                <a:solidFill>
                  <a:srgbClr val="000000"/>
                </a:solidFill>
                <a:effectLst/>
                <a:latin typeface="Microsoft YaHei" panose="020B0503020204020204" pitchFamily="34" charset="-122"/>
                <a:ea typeface="Microsoft YaHei" panose="020B0503020204020204" pitchFamily="34" charset="-122"/>
              </a:rPr>
              <a:t>(0.3333</a:t>
            </a:r>
            <a:r>
              <a:rPr lang="zh-CN" altLang="en-US" b="0" i="0" dirty="0">
                <a:solidFill>
                  <a:srgbClr val="000000"/>
                </a:solidFill>
                <a:effectLst/>
                <a:latin typeface="Microsoft YaHei" panose="020B0503020204020204" pitchFamily="34" charset="-122"/>
                <a:ea typeface="Microsoft YaHei" panose="020B0503020204020204" pitchFamily="34" charset="-122"/>
              </a:rPr>
              <a:t>，</a:t>
            </a:r>
            <a:r>
              <a:rPr lang="en-US" altLang="zh-CN" b="0" i="0" dirty="0">
                <a:solidFill>
                  <a:srgbClr val="000000"/>
                </a:solidFill>
                <a:effectLst/>
                <a:latin typeface="Microsoft YaHei" panose="020B0503020204020204" pitchFamily="34" charset="-122"/>
                <a:ea typeface="Microsoft YaHei" panose="020B0503020204020204" pitchFamily="34" charset="-122"/>
              </a:rPr>
              <a:t>0.2222</a:t>
            </a:r>
            <a:r>
              <a:rPr lang="zh-CN" altLang="en-US" b="0" i="0" dirty="0">
                <a:solidFill>
                  <a:srgbClr val="000000"/>
                </a:solidFill>
                <a:effectLst/>
                <a:latin typeface="Microsoft YaHei" panose="020B0503020204020204" pitchFamily="34" charset="-122"/>
                <a:ea typeface="Microsoft YaHei" panose="020B0503020204020204" pitchFamily="34" charset="-122"/>
              </a:rPr>
              <a:t>，</a:t>
            </a:r>
            <a:r>
              <a:rPr lang="en-US" altLang="zh-CN" b="0" i="0" dirty="0">
                <a:solidFill>
                  <a:srgbClr val="000000"/>
                </a:solidFill>
                <a:effectLst/>
                <a:latin typeface="Microsoft YaHei" panose="020B0503020204020204" pitchFamily="34" charset="-122"/>
                <a:ea typeface="Microsoft YaHei" panose="020B0503020204020204" pitchFamily="34" charset="-122"/>
              </a:rPr>
              <a:t>0.2222</a:t>
            </a:r>
            <a:r>
              <a:rPr lang="zh-CN" altLang="en-US" b="0" i="0" dirty="0">
                <a:solidFill>
                  <a:srgbClr val="000000"/>
                </a:solidFill>
                <a:effectLst/>
                <a:latin typeface="Microsoft YaHei" panose="020B0503020204020204" pitchFamily="34" charset="-122"/>
                <a:ea typeface="Microsoft YaHei" panose="020B0503020204020204" pitchFamily="34" charset="-122"/>
              </a:rPr>
              <a:t>，</a:t>
            </a:r>
            <a:r>
              <a:rPr lang="en-US" altLang="zh-CN" b="0" i="0" dirty="0">
                <a:solidFill>
                  <a:srgbClr val="000000"/>
                </a:solidFill>
                <a:effectLst/>
                <a:latin typeface="Microsoft YaHei" panose="020B0503020204020204" pitchFamily="34" charset="-122"/>
                <a:ea typeface="Microsoft YaHei" panose="020B0503020204020204" pitchFamily="34" charset="-122"/>
              </a:rPr>
              <a:t>0.2222</a:t>
            </a:r>
            <a:r>
              <a:rPr lang="zh-CN" altLang="en-US" b="0" i="0" dirty="0">
                <a:solidFill>
                  <a:srgbClr val="000000"/>
                </a:solidFill>
                <a:effectLst/>
                <a:latin typeface="Microsoft YaHei" panose="020B0503020204020204" pitchFamily="34" charset="-122"/>
                <a:ea typeface="Microsoft YaHei" panose="020B0503020204020204" pitchFamily="34" charset="-122"/>
              </a:rPr>
              <a:t>）</a:t>
            </a:r>
            <a:endParaRPr lang="en-US" altLang="zh-CN" b="0" i="0" dirty="0">
              <a:solidFill>
                <a:srgbClr val="000000"/>
              </a:solidFill>
              <a:effectLst/>
              <a:latin typeface="Microsoft YaHei" panose="020B0503020204020204" pitchFamily="34" charset="-122"/>
              <a:ea typeface="Microsoft YaHei" panose="020B0503020204020204" pitchFamily="34" charset="-122"/>
            </a:endParaRPr>
          </a:p>
          <a:p>
            <a:r>
              <a:rPr lang="zh-CN" altLang="en-US" b="0" i="0" dirty="0">
                <a:solidFill>
                  <a:srgbClr val="000000"/>
                </a:solidFill>
                <a:effectLst/>
                <a:latin typeface="Microsoft YaHei" panose="020B0503020204020204" pitchFamily="34" charset="-122"/>
                <a:ea typeface="Microsoft YaHei" panose="020B0503020204020204" pitchFamily="34" charset="-122"/>
              </a:rPr>
              <a:t>也就是对应着 </a:t>
            </a:r>
            <a:r>
              <a:rPr lang="en-US" altLang="zh-CN" b="0" i="0" dirty="0">
                <a:solidFill>
                  <a:srgbClr val="000000"/>
                </a:solidFill>
                <a:effectLst/>
                <a:latin typeface="Microsoft YaHei" panose="020B0503020204020204" pitchFamily="34" charset="-122"/>
                <a:ea typeface="Microsoft YaHei" panose="020B0503020204020204" pitchFamily="34" charset="-122"/>
              </a:rPr>
              <a:t>A</a:t>
            </a:r>
            <a:r>
              <a:rPr lang="zh-CN" altLang="en-US" b="0" i="0" dirty="0">
                <a:solidFill>
                  <a:srgbClr val="000000"/>
                </a:solidFill>
                <a:effectLst/>
                <a:latin typeface="Microsoft YaHei" panose="020B0503020204020204" pitchFamily="34" charset="-122"/>
                <a:ea typeface="Microsoft YaHei" panose="020B0503020204020204" pitchFamily="34" charset="-122"/>
              </a:rPr>
              <a:t>、</a:t>
            </a:r>
            <a:r>
              <a:rPr lang="en-US" altLang="zh-CN" b="0" i="0" dirty="0">
                <a:solidFill>
                  <a:srgbClr val="000000"/>
                </a:solidFill>
                <a:effectLst/>
                <a:latin typeface="Microsoft YaHei" panose="020B0503020204020204" pitchFamily="34" charset="-122"/>
                <a:ea typeface="Microsoft YaHei" panose="020B0503020204020204" pitchFamily="34" charset="-122"/>
              </a:rPr>
              <a:t>B</a:t>
            </a:r>
            <a:r>
              <a:rPr lang="zh-CN" altLang="en-US" b="0" i="0" dirty="0">
                <a:solidFill>
                  <a:srgbClr val="000000"/>
                </a:solidFill>
                <a:effectLst/>
                <a:latin typeface="Microsoft YaHei" panose="020B0503020204020204" pitchFamily="34" charset="-122"/>
                <a:ea typeface="Microsoft YaHei" panose="020B0503020204020204" pitchFamily="34" charset="-122"/>
              </a:rPr>
              <a:t>、</a:t>
            </a:r>
            <a:r>
              <a:rPr lang="en-US" altLang="zh-CN" b="0" i="0" dirty="0">
                <a:solidFill>
                  <a:srgbClr val="000000"/>
                </a:solidFill>
                <a:effectLst/>
                <a:latin typeface="Microsoft YaHei" panose="020B0503020204020204" pitchFamily="34" charset="-122"/>
                <a:ea typeface="Microsoft YaHei" panose="020B0503020204020204" pitchFamily="34" charset="-122"/>
              </a:rPr>
              <a:t>C</a:t>
            </a:r>
            <a:r>
              <a:rPr lang="zh-CN" altLang="en-US" b="0" i="0" dirty="0">
                <a:solidFill>
                  <a:srgbClr val="000000"/>
                </a:solidFill>
                <a:effectLst/>
                <a:latin typeface="Microsoft YaHei" panose="020B0503020204020204" pitchFamily="34" charset="-122"/>
                <a:ea typeface="Microsoft YaHei" panose="020B0503020204020204" pitchFamily="34" charset="-122"/>
              </a:rPr>
              <a:t>、</a:t>
            </a:r>
            <a:r>
              <a:rPr lang="en-US" altLang="zh-CN" b="0" i="0" dirty="0">
                <a:solidFill>
                  <a:srgbClr val="000000"/>
                </a:solidFill>
                <a:effectLst/>
                <a:latin typeface="Microsoft YaHei" panose="020B0503020204020204" pitchFamily="34" charset="-122"/>
                <a:ea typeface="Microsoft YaHei" panose="020B0503020204020204" pitchFamily="34" charset="-122"/>
              </a:rPr>
              <a:t>D </a:t>
            </a:r>
            <a:r>
              <a:rPr lang="zh-CN" altLang="en-US" b="0" i="0" dirty="0">
                <a:solidFill>
                  <a:srgbClr val="000000"/>
                </a:solidFill>
                <a:effectLst/>
                <a:latin typeface="Microsoft YaHei" panose="020B0503020204020204" pitchFamily="34" charset="-122"/>
                <a:ea typeface="Microsoft YaHei" panose="020B0503020204020204" pitchFamily="34" charset="-122"/>
              </a:rPr>
              <a:t>四个页面最终平衡状态下的影响力。</a:t>
            </a:r>
            <a:endParaRPr lang="zh-CN" altLang="en-US" dirty="0"/>
          </a:p>
        </p:txBody>
      </p:sp>
    </p:spTree>
    <p:extLst>
      <p:ext uri="{BB962C8B-B14F-4D97-AF65-F5344CB8AC3E}">
        <p14:creationId xmlns:p14="http://schemas.microsoft.com/office/powerpoint/2010/main" val="41476711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1800" b="0" dirty="0"/>
              <a:t>PageRank</a:t>
            </a:r>
          </a:p>
        </p:txBody>
      </p:sp>
      <p:sp>
        <p:nvSpPr>
          <p:cNvPr id="4" name="灯片编号占位符 3"/>
          <p:cNvSpPr>
            <a:spLocks noGrp="1"/>
          </p:cNvSpPr>
          <p:nvPr>
            <p:ph type="sldNum" sz="quarter" idx="12"/>
          </p:nvPr>
        </p:nvSpPr>
        <p:spPr/>
        <p:txBody>
          <a:bodyPr/>
          <a:lstStyle/>
          <a:p>
            <a:fld id="{5DD3DB80-B894-403A-B48E-6FDC1A72010E}" type="slidenum">
              <a:rPr lang="zh-CN" altLang="en-US" smtClean="0"/>
              <a:t>7</a:t>
            </a:fld>
            <a:endParaRPr lang="zh-CN" altLang="en-US" dirty="0"/>
          </a:p>
        </p:txBody>
      </p:sp>
      <p:pic>
        <p:nvPicPr>
          <p:cNvPr id="40" name="图片 39" descr="logo0"/>
          <p:cNvPicPr>
            <a:picLocks noChangeAspect="1"/>
          </p:cNvPicPr>
          <p:nvPr userDrawn="1"/>
        </p:nvPicPr>
        <p:blipFill>
          <a:blip r:embed="rId3"/>
          <a:stretch>
            <a:fillRect/>
          </a:stretch>
        </p:blipFill>
        <p:spPr>
          <a:xfrm>
            <a:off x="9822815" y="491490"/>
            <a:ext cx="1638300" cy="445135"/>
          </a:xfrm>
          <a:prstGeom prst="rect">
            <a:avLst/>
          </a:prstGeom>
        </p:spPr>
      </p:pic>
      <p:sp>
        <p:nvSpPr>
          <p:cNvPr id="6" name="文本框 5">
            <a:extLst>
              <a:ext uri="{FF2B5EF4-FFF2-40B4-BE49-F238E27FC236}">
                <a16:creationId xmlns:a16="http://schemas.microsoft.com/office/drawing/2014/main" id="{BC50A6C1-BC80-48C0-9630-20E08D70BA5D}"/>
              </a:ext>
            </a:extLst>
          </p:cNvPr>
          <p:cNvSpPr txBox="1"/>
          <p:nvPr/>
        </p:nvSpPr>
        <p:spPr>
          <a:xfrm>
            <a:off x="669924" y="1324598"/>
            <a:ext cx="10850563" cy="646331"/>
          </a:xfrm>
          <a:prstGeom prst="rect">
            <a:avLst/>
          </a:prstGeom>
          <a:noFill/>
        </p:spPr>
        <p:txBody>
          <a:bodyPr wrap="square" rtlCol="0">
            <a:spAutoFit/>
          </a:bodyPr>
          <a:lstStyle/>
          <a:p>
            <a:r>
              <a:rPr lang="zh-CN" altLang="en-US" dirty="0"/>
              <a:t>在实际情况中，我们的入链可能会出现</a:t>
            </a:r>
            <a:r>
              <a:rPr lang="en-US" altLang="zh-CN" dirty="0"/>
              <a:t>0</a:t>
            </a:r>
            <a:r>
              <a:rPr lang="zh-CN" altLang="en-US" dirty="0"/>
              <a:t>，因此我们会引入一个阻尼因子</a:t>
            </a:r>
            <a:r>
              <a:rPr lang="en-US" altLang="zh-CN" dirty="0"/>
              <a:t>d</a:t>
            </a:r>
            <a:r>
              <a:rPr lang="zh-CN" altLang="en-US" dirty="0"/>
              <a:t>，通常取</a:t>
            </a:r>
            <a:r>
              <a:rPr lang="en-US" altLang="zh-CN" dirty="0"/>
              <a:t>0.85</a:t>
            </a:r>
            <a:r>
              <a:rPr lang="zh-CN" altLang="en-US" dirty="0"/>
              <a:t>，</a:t>
            </a:r>
            <a:r>
              <a:rPr lang="zh-CN" altLang="en-US" b="0" i="0" dirty="0">
                <a:solidFill>
                  <a:srgbClr val="000000"/>
                </a:solidFill>
                <a:effectLst/>
                <a:latin typeface="Microsoft YaHei" panose="020B0503020204020204" pitchFamily="34" charset="-122"/>
                <a:ea typeface="Microsoft YaHei" panose="020B0503020204020204" pitchFamily="34" charset="-122"/>
              </a:rPr>
              <a:t>这个因子代表了用户直接输入链接跳转到该网站的概率，</a:t>
            </a:r>
            <a:r>
              <a:rPr lang="zh-CN" altLang="en-US" dirty="0"/>
              <a:t>最终</a:t>
            </a:r>
            <a:r>
              <a:rPr lang="en-US" altLang="zh-CN" dirty="0"/>
              <a:t>PR</a:t>
            </a:r>
            <a:r>
              <a:rPr lang="zh-CN" altLang="en-US" dirty="0"/>
              <a:t>的计算方法如下</a:t>
            </a:r>
          </a:p>
        </p:txBody>
      </p:sp>
      <p:pic>
        <p:nvPicPr>
          <p:cNvPr id="7" name="图片 6">
            <a:extLst>
              <a:ext uri="{FF2B5EF4-FFF2-40B4-BE49-F238E27FC236}">
                <a16:creationId xmlns:a16="http://schemas.microsoft.com/office/drawing/2014/main" id="{8591D00C-7E5D-40E6-ADBF-20DB31D8A326}"/>
              </a:ext>
            </a:extLst>
          </p:cNvPr>
          <p:cNvPicPr>
            <a:picLocks noChangeAspect="1"/>
          </p:cNvPicPr>
          <p:nvPr/>
        </p:nvPicPr>
        <p:blipFill>
          <a:blip r:embed="rId4"/>
          <a:stretch>
            <a:fillRect/>
          </a:stretch>
        </p:blipFill>
        <p:spPr>
          <a:xfrm>
            <a:off x="897438" y="2363230"/>
            <a:ext cx="5628571" cy="1533333"/>
          </a:xfrm>
          <a:prstGeom prst="rect">
            <a:avLst/>
          </a:prstGeom>
        </p:spPr>
      </p:pic>
      <p:sp>
        <p:nvSpPr>
          <p:cNvPr id="12" name="文本框 11">
            <a:extLst>
              <a:ext uri="{FF2B5EF4-FFF2-40B4-BE49-F238E27FC236}">
                <a16:creationId xmlns:a16="http://schemas.microsoft.com/office/drawing/2014/main" id="{A43EF392-8214-43B3-BD69-25261682484A}"/>
              </a:ext>
            </a:extLst>
          </p:cNvPr>
          <p:cNvSpPr txBox="1"/>
          <p:nvPr/>
        </p:nvSpPr>
        <p:spPr>
          <a:xfrm>
            <a:off x="663011" y="4288864"/>
            <a:ext cx="10798104" cy="923330"/>
          </a:xfrm>
          <a:prstGeom prst="rect">
            <a:avLst/>
          </a:prstGeom>
          <a:noFill/>
        </p:spPr>
        <p:txBody>
          <a:bodyPr wrap="square">
            <a:spAutoFit/>
          </a:bodyPr>
          <a:lstStyle/>
          <a:p>
            <a:r>
              <a:rPr lang="en-US" altLang="zh-CN" dirty="0"/>
              <a:t>https://neo4j.com/docs/graph-algorithms/current/algorithms/page-rank/</a:t>
            </a:r>
          </a:p>
          <a:p>
            <a:endParaRPr lang="en-US" altLang="zh-CN" dirty="0"/>
          </a:p>
          <a:p>
            <a:r>
              <a:rPr lang="zh-CN" altLang="en-US" dirty="0"/>
              <a:t>https://github.com/timothyasp/PageRank</a:t>
            </a:r>
          </a:p>
        </p:txBody>
      </p:sp>
    </p:spTree>
    <p:extLst>
      <p:ext uri="{BB962C8B-B14F-4D97-AF65-F5344CB8AC3E}">
        <p14:creationId xmlns:p14="http://schemas.microsoft.com/office/powerpoint/2010/main" val="4606677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3259"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1"/>
            </p:custDataLst>
          </p:nvPr>
        </p:nvGrpSpPr>
        <p:grpSpPr>
          <a:xfrm>
            <a:off x="559267" y="1711385"/>
            <a:ext cx="10850559" cy="3681011"/>
            <a:chOff x="669926" y="1169733"/>
            <a:chExt cx="10850559" cy="3681011"/>
          </a:xfrm>
        </p:grpSpPr>
        <p:sp>
          <p:nvSpPr>
            <p:cNvPr id="35" name="ï$ľiďe"/>
            <p:cNvSpPr txBox="1"/>
            <p:nvPr/>
          </p:nvSpPr>
          <p:spPr>
            <a:xfrm>
              <a:off x="669926" y="1614821"/>
              <a:ext cx="2077704" cy="322992"/>
            </a:xfrm>
            <a:prstGeom prst="rect">
              <a:avLst/>
            </a:prstGeom>
            <a:noFill/>
          </p:spPr>
          <p:txBody>
            <a:bodyPr wrap="square" lIns="91440" tIns="45720" rIns="91440" bIns="45720" anchor="ctr">
              <a:normAutofit fontScale="92500" lnSpcReduction="20000"/>
            </a:bodyPr>
            <a:lstStyle/>
            <a:p>
              <a:pPr algn="r"/>
              <a:r>
                <a:rPr lang="en-US" altLang="zh-CN" b="1" dirty="0">
                  <a:solidFill>
                    <a:schemeClr val="accent1"/>
                  </a:solidFill>
                </a:rPr>
                <a:t>CONTENTS</a:t>
              </a:r>
            </a:p>
          </p:txBody>
        </p:sp>
        <p:sp>
          <p:nvSpPr>
            <p:cNvPr id="36" name="ï$ḻîḓê"/>
            <p:cNvSpPr/>
            <p:nvPr/>
          </p:nvSpPr>
          <p:spPr bwMode="auto">
            <a:xfrm>
              <a:off x="2305050" y="1169733"/>
              <a:ext cx="347330" cy="293912"/>
            </a:xfrm>
            <a:custGeom>
              <a:avLst/>
              <a:gdLst>
                <a:gd name="T0" fmla="*/ 106 w 484"/>
                <a:gd name="T1" fmla="*/ 172 h 410"/>
                <a:gd name="T2" fmla="*/ 106 w 484"/>
                <a:gd name="T3" fmla="*/ 238 h 410"/>
                <a:gd name="T4" fmla="*/ 86 w 484"/>
                <a:gd name="T5" fmla="*/ 258 h 410"/>
                <a:gd name="T6" fmla="*/ 20 w 484"/>
                <a:gd name="T7" fmla="*/ 258 h 410"/>
                <a:gd name="T8" fmla="*/ 0 w 484"/>
                <a:gd name="T9" fmla="*/ 238 h 410"/>
                <a:gd name="T10" fmla="*/ 0 w 484"/>
                <a:gd name="T11" fmla="*/ 172 h 410"/>
                <a:gd name="T12" fmla="*/ 20 w 484"/>
                <a:gd name="T13" fmla="*/ 152 h 410"/>
                <a:gd name="T14" fmla="*/ 86 w 484"/>
                <a:gd name="T15" fmla="*/ 152 h 410"/>
                <a:gd name="T16" fmla="*/ 106 w 484"/>
                <a:gd name="T17" fmla="*/ 172 h 410"/>
                <a:gd name="T18" fmla="*/ 464 w 484"/>
                <a:gd name="T19" fmla="*/ 152 h 410"/>
                <a:gd name="T20" fmla="*/ 177 w 484"/>
                <a:gd name="T21" fmla="*/ 152 h 410"/>
                <a:gd name="T22" fmla="*/ 167 w 484"/>
                <a:gd name="T23" fmla="*/ 152 h 410"/>
                <a:gd name="T24" fmla="*/ 147 w 484"/>
                <a:gd name="T25" fmla="*/ 172 h 410"/>
                <a:gd name="T26" fmla="*/ 147 w 484"/>
                <a:gd name="T27" fmla="*/ 238 h 410"/>
                <a:gd name="T28" fmla="*/ 167 w 484"/>
                <a:gd name="T29" fmla="*/ 258 h 410"/>
                <a:gd name="T30" fmla="*/ 177 w 484"/>
                <a:gd name="T31" fmla="*/ 258 h 410"/>
                <a:gd name="T32" fmla="*/ 464 w 484"/>
                <a:gd name="T33" fmla="*/ 258 h 410"/>
                <a:gd name="T34" fmla="*/ 484 w 484"/>
                <a:gd name="T35" fmla="*/ 238 h 410"/>
                <a:gd name="T36" fmla="*/ 484 w 484"/>
                <a:gd name="T37" fmla="*/ 172 h 410"/>
                <a:gd name="T38" fmla="*/ 464 w 484"/>
                <a:gd name="T39" fmla="*/ 152 h 410"/>
                <a:gd name="T40" fmla="*/ 86 w 484"/>
                <a:gd name="T41" fmla="*/ 0 h 410"/>
                <a:gd name="T42" fmla="*/ 20 w 484"/>
                <a:gd name="T43" fmla="*/ 0 h 410"/>
                <a:gd name="T44" fmla="*/ 0 w 484"/>
                <a:gd name="T45" fmla="*/ 20 h 410"/>
                <a:gd name="T46" fmla="*/ 0 w 484"/>
                <a:gd name="T47" fmla="*/ 87 h 410"/>
                <a:gd name="T48" fmla="*/ 20 w 484"/>
                <a:gd name="T49" fmla="*/ 107 h 410"/>
                <a:gd name="T50" fmla="*/ 86 w 484"/>
                <a:gd name="T51" fmla="*/ 107 h 410"/>
                <a:gd name="T52" fmla="*/ 106 w 484"/>
                <a:gd name="T53" fmla="*/ 87 h 410"/>
                <a:gd name="T54" fmla="*/ 106 w 484"/>
                <a:gd name="T55" fmla="*/ 20 h 410"/>
                <a:gd name="T56" fmla="*/ 86 w 484"/>
                <a:gd name="T57" fmla="*/ 0 h 410"/>
                <a:gd name="T58" fmla="*/ 464 w 484"/>
                <a:gd name="T59" fmla="*/ 0 h 410"/>
                <a:gd name="T60" fmla="*/ 177 w 484"/>
                <a:gd name="T61" fmla="*/ 0 h 410"/>
                <a:gd name="T62" fmla="*/ 167 w 484"/>
                <a:gd name="T63" fmla="*/ 0 h 410"/>
                <a:gd name="T64" fmla="*/ 147 w 484"/>
                <a:gd name="T65" fmla="*/ 20 h 410"/>
                <a:gd name="T66" fmla="*/ 147 w 484"/>
                <a:gd name="T67" fmla="*/ 87 h 410"/>
                <a:gd name="T68" fmla="*/ 167 w 484"/>
                <a:gd name="T69" fmla="*/ 107 h 410"/>
                <a:gd name="T70" fmla="*/ 177 w 484"/>
                <a:gd name="T71" fmla="*/ 107 h 410"/>
                <a:gd name="T72" fmla="*/ 464 w 484"/>
                <a:gd name="T73" fmla="*/ 107 h 410"/>
                <a:gd name="T74" fmla="*/ 484 w 484"/>
                <a:gd name="T75" fmla="*/ 87 h 410"/>
                <a:gd name="T76" fmla="*/ 484 w 484"/>
                <a:gd name="T77" fmla="*/ 20 h 410"/>
                <a:gd name="T78" fmla="*/ 464 w 484"/>
                <a:gd name="T79" fmla="*/ 0 h 410"/>
                <a:gd name="T80" fmla="*/ 86 w 484"/>
                <a:gd name="T81" fmla="*/ 303 h 410"/>
                <a:gd name="T82" fmla="*/ 20 w 484"/>
                <a:gd name="T83" fmla="*/ 303 h 410"/>
                <a:gd name="T84" fmla="*/ 0 w 484"/>
                <a:gd name="T85" fmla="*/ 323 h 410"/>
                <a:gd name="T86" fmla="*/ 0 w 484"/>
                <a:gd name="T87" fmla="*/ 390 h 410"/>
                <a:gd name="T88" fmla="*/ 20 w 484"/>
                <a:gd name="T89" fmla="*/ 410 h 410"/>
                <a:gd name="T90" fmla="*/ 86 w 484"/>
                <a:gd name="T91" fmla="*/ 410 h 410"/>
                <a:gd name="T92" fmla="*/ 106 w 484"/>
                <a:gd name="T93" fmla="*/ 390 h 410"/>
                <a:gd name="T94" fmla="*/ 106 w 484"/>
                <a:gd name="T95" fmla="*/ 323 h 410"/>
                <a:gd name="T96" fmla="*/ 86 w 484"/>
                <a:gd name="T97" fmla="*/ 303 h 410"/>
                <a:gd name="T98" fmla="*/ 464 w 484"/>
                <a:gd name="T99" fmla="*/ 303 h 410"/>
                <a:gd name="T100" fmla="*/ 177 w 484"/>
                <a:gd name="T101" fmla="*/ 303 h 410"/>
                <a:gd name="T102" fmla="*/ 167 w 484"/>
                <a:gd name="T103" fmla="*/ 303 h 410"/>
                <a:gd name="T104" fmla="*/ 147 w 484"/>
                <a:gd name="T105" fmla="*/ 323 h 410"/>
                <a:gd name="T106" fmla="*/ 147 w 484"/>
                <a:gd name="T107" fmla="*/ 390 h 410"/>
                <a:gd name="T108" fmla="*/ 167 w 484"/>
                <a:gd name="T109" fmla="*/ 410 h 410"/>
                <a:gd name="T110" fmla="*/ 177 w 484"/>
                <a:gd name="T111" fmla="*/ 410 h 410"/>
                <a:gd name="T112" fmla="*/ 464 w 484"/>
                <a:gd name="T113" fmla="*/ 410 h 410"/>
                <a:gd name="T114" fmla="*/ 484 w 484"/>
                <a:gd name="T115" fmla="*/ 390 h 410"/>
                <a:gd name="T116" fmla="*/ 484 w 484"/>
                <a:gd name="T117" fmla="*/ 323 h 410"/>
                <a:gd name="T118" fmla="*/ 464 w 484"/>
                <a:gd name="T119" fmla="*/ 303 h 4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84" h="410">
                  <a:moveTo>
                    <a:pt x="106" y="172"/>
                  </a:moveTo>
                  <a:lnTo>
                    <a:pt x="106" y="238"/>
                  </a:lnTo>
                  <a:cubicBezTo>
                    <a:pt x="106" y="249"/>
                    <a:pt x="97" y="258"/>
                    <a:pt x="86" y="258"/>
                  </a:cubicBezTo>
                  <a:lnTo>
                    <a:pt x="20" y="258"/>
                  </a:lnTo>
                  <a:cubicBezTo>
                    <a:pt x="9" y="258"/>
                    <a:pt x="0" y="249"/>
                    <a:pt x="0" y="238"/>
                  </a:cubicBezTo>
                  <a:lnTo>
                    <a:pt x="0" y="172"/>
                  </a:lnTo>
                  <a:cubicBezTo>
                    <a:pt x="0" y="161"/>
                    <a:pt x="9" y="152"/>
                    <a:pt x="20" y="152"/>
                  </a:cubicBezTo>
                  <a:lnTo>
                    <a:pt x="86" y="152"/>
                  </a:lnTo>
                  <a:cubicBezTo>
                    <a:pt x="97" y="152"/>
                    <a:pt x="106" y="161"/>
                    <a:pt x="106" y="172"/>
                  </a:cubicBezTo>
                  <a:close/>
                  <a:moveTo>
                    <a:pt x="464" y="152"/>
                  </a:moveTo>
                  <a:lnTo>
                    <a:pt x="177" y="152"/>
                  </a:lnTo>
                  <a:lnTo>
                    <a:pt x="167" y="152"/>
                  </a:lnTo>
                  <a:cubicBezTo>
                    <a:pt x="156" y="152"/>
                    <a:pt x="147" y="161"/>
                    <a:pt x="147" y="172"/>
                  </a:cubicBezTo>
                  <a:lnTo>
                    <a:pt x="147" y="238"/>
                  </a:lnTo>
                  <a:cubicBezTo>
                    <a:pt x="147" y="249"/>
                    <a:pt x="156" y="258"/>
                    <a:pt x="167" y="258"/>
                  </a:cubicBezTo>
                  <a:lnTo>
                    <a:pt x="177" y="258"/>
                  </a:lnTo>
                  <a:lnTo>
                    <a:pt x="464" y="258"/>
                  </a:lnTo>
                  <a:cubicBezTo>
                    <a:pt x="475" y="258"/>
                    <a:pt x="484" y="249"/>
                    <a:pt x="484" y="238"/>
                  </a:cubicBezTo>
                  <a:lnTo>
                    <a:pt x="484" y="172"/>
                  </a:lnTo>
                  <a:cubicBezTo>
                    <a:pt x="484" y="161"/>
                    <a:pt x="475" y="152"/>
                    <a:pt x="464" y="152"/>
                  </a:cubicBezTo>
                  <a:close/>
                  <a:moveTo>
                    <a:pt x="86" y="0"/>
                  </a:moveTo>
                  <a:lnTo>
                    <a:pt x="20" y="0"/>
                  </a:lnTo>
                  <a:cubicBezTo>
                    <a:pt x="9" y="0"/>
                    <a:pt x="0" y="9"/>
                    <a:pt x="0" y="20"/>
                  </a:cubicBezTo>
                  <a:lnTo>
                    <a:pt x="0" y="87"/>
                  </a:lnTo>
                  <a:cubicBezTo>
                    <a:pt x="0" y="98"/>
                    <a:pt x="9" y="107"/>
                    <a:pt x="20" y="107"/>
                  </a:cubicBezTo>
                  <a:lnTo>
                    <a:pt x="86" y="107"/>
                  </a:lnTo>
                  <a:cubicBezTo>
                    <a:pt x="97" y="107"/>
                    <a:pt x="106" y="98"/>
                    <a:pt x="106" y="87"/>
                  </a:cubicBezTo>
                  <a:lnTo>
                    <a:pt x="106" y="20"/>
                  </a:lnTo>
                  <a:cubicBezTo>
                    <a:pt x="106" y="9"/>
                    <a:pt x="97" y="0"/>
                    <a:pt x="86" y="0"/>
                  </a:cubicBezTo>
                  <a:close/>
                  <a:moveTo>
                    <a:pt x="464" y="0"/>
                  </a:moveTo>
                  <a:lnTo>
                    <a:pt x="177" y="0"/>
                  </a:lnTo>
                  <a:lnTo>
                    <a:pt x="167" y="0"/>
                  </a:lnTo>
                  <a:cubicBezTo>
                    <a:pt x="156" y="0"/>
                    <a:pt x="147" y="9"/>
                    <a:pt x="147" y="20"/>
                  </a:cubicBezTo>
                  <a:lnTo>
                    <a:pt x="147" y="87"/>
                  </a:lnTo>
                  <a:cubicBezTo>
                    <a:pt x="147" y="98"/>
                    <a:pt x="156" y="107"/>
                    <a:pt x="167" y="107"/>
                  </a:cubicBezTo>
                  <a:lnTo>
                    <a:pt x="177" y="107"/>
                  </a:lnTo>
                  <a:lnTo>
                    <a:pt x="464" y="107"/>
                  </a:lnTo>
                  <a:cubicBezTo>
                    <a:pt x="475" y="107"/>
                    <a:pt x="484" y="98"/>
                    <a:pt x="484" y="87"/>
                  </a:cubicBezTo>
                  <a:lnTo>
                    <a:pt x="484" y="20"/>
                  </a:lnTo>
                  <a:cubicBezTo>
                    <a:pt x="484" y="9"/>
                    <a:pt x="475" y="0"/>
                    <a:pt x="464" y="0"/>
                  </a:cubicBezTo>
                  <a:close/>
                  <a:moveTo>
                    <a:pt x="86" y="303"/>
                  </a:moveTo>
                  <a:lnTo>
                    <a:pt x="20" y="303"/>
                  </a:lnTo>
                  <a:cubicBezTo>
                    <a:pt x="9" y="303"/>
                    <a:pt x="0" y="312"/>
                    <a:pt x="0" y="323"/>
                  </a:cubicBezTo>
                  <a:lnTo>
                    <a:pt x="0" y="390"/>
                  </a:lnTo>
                  <a:cubicBezTo>
                    <a:pt x="0" y="401"/>
                    <a:pt x="9" y="410"/>
                    <a:pt x="20" y="410"/>
                  </a:cubicBezTo>
                  <a:lnTo>
                    <a:pt x="86" y="410"/>
                  </a:lnTo>
                  <a:cubicBezTo>
                    <a:pt x="97" y="410"/>
                    <a:pt x="106" y="401"/>
                    <a:pt x="106" y="390"/>
                  </a:cubicBezTo>
                  <a:lnTo>
                    <a:pt x="106" y="323"/>
                  </a:lnTo>
                  <a:cubicBezTo>
                    <a:pt x="106" y="312"/>
                    <a:pt x="97" y="303"/>
                    <a:pt x="86" y="303"/>
                  </a:cubicBezTo>
                  <a:close/>
                  <a:moveTo>
                    <a:pt x="464" y="303"/>
                  </a:moveTo>
                  <a:lnTo>
                    <a:pt x="177" y="303"/>
                  </a:lnTo>
                  <a:lnTo>
                    <a:pt x="167" y="303"/>
                  </a:lnTo>
                  <a:cubicBezTo>
                    <a:pt x="156" y="303"/>
                    <a:pt x="147" y="312"/>
                    <a:pt x="147" y="323"/>
                  </a:cubicBezTo>
                  <a:lnTo>
                    <a:pt x="147" y="390"/>
                  </a:lnTo>
                  <a:cubicBezTo>
                    <a:pt x="147" y="401"/>
                    <a:pt x="156" y="410"/>
                    <a:pt x="167" y="410"/>
                  </a:cubicBezTo>
                  <a:lnTo>
                    <a:pt x="177" y="410"/>
                  </a:lnTo>
                  <a:lnTo>
                    <a:pt x="464" y="410"/>
                  </a:lnTo>
                  <a:cubicBezTo>
                    <a:pt x="475" y="410"/>
                    <a:pt x="484" y="401"/>
                    <a:pt x="484" y="390"/>
                  </a:cubicBezTo>
                  <a:lnTo>
                    <a:pt x="484" y="323"/>
                  </a:lnTo>
                  <a:cubicBezTo>
                    <a:pt x="484" y="312"/>
                    <a:pt x="475" y="303"/>
                    <a:pt x="464" y="303"/>
                  </a:cubicBezTo>
                  <a:close/>
                </a:path>
              </a:pathLst>
            </a:custGeom>
            <a:solidFill>
              <a:schemeClr val="bg1">
                <a:lumMod val="85000"/>
              </a:schemeClr>
            </a:solidFill>
            <a:ln>
              <a:noFill/>
            </a:ln>
          </p:spPr>
          <p:txBody>
            <a:bodyPr wrap="square" lIns="91440" tIns="45720" rIns="91440" bIns="45720" anchor="ctr">
              <a:normAutofit fontScale="85000" lnSpcReduction="2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endParaRPr/>
            </a:p>
          </p:txBody>
        </p:sp>
        <p:cxnSp>
          <p:nvCxnSpPr>
            <p:cNvPr id="37" name="直接连接符 36"/>
            <p:cNvCxnSpPr>
              <a:cxnSpLocks/>
            </p:cNvCxnSpPr>
            <p:nvPr/>
          </p:nvCxnSpPr>
          <p:spPr>
            <a:xfrm>
              <a:off x="5828577" y="1309551"/>
              <a:ext cx="0" cy="3541193"/>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8" name="ïṥliďe"/>
            <p:cNvSpPr/>
            <p:nvPr/>
          </p:nvSpPr>
          <p:spPr bwMode="auto">
            <a:xfrm>
              <a:off x="5756569" y="2050673"/>
              <a:ext cx="144016" cy="144016"/>
            </a:xfrm>
            <a:prstGeom prst="ellipse">
              <a:avLst/>
            </a:prstGeom>
            <a:solidFill>
              <a:schemeClr val="bg1"/>
            </a:solidFill>
            <a:ln w="19050" cap="flat" cmpd="sng" algn="ctr">
              <a:solidFill>
                <a:schemeClr val="accent1">
                  <a:lumMod val="100000"/>
                </a:schemeClr>
              </a:solidFill>
              <a:prstDash val="solid"/>
              <a:round/>
              <a:headEnd type="none" w="med" len="med"/>
              <a:tailEnd type="none" w="med" len="med"/>
            </a:ln>
          </p:spPr>
          <p:txBody>
            <a:bodyPr anchor="ctr"/>
            <a:lstStyle/>
            <a:p>
              <a:pPr algn="ctr"/>
              <a:endParaRPr/>
            </a:p>
          </p:txBody>
        </p:sp>
        <p:sp>
          <p:nvSpPr>
            <p:cNvPr id="39" name="ïslïďè"/>
            <p:cNvSpPr/>
            <p:nvPr/>
          </p:nvSpPr>
          <p:spPr bwMode="auto">
            <a:xfrm>
              <a:off x="5756568" y="2981424"/>
              <a:ext cx="144016" cy="144016"/>
            </a:xfrm>
            <a:prstGeom prst="ellipse">
              <a:avLst/>
            </a:prstGeom>
            <a:solidFill>
              <a:schemeClr val="bg1"/>
            </a:solidFill>
            <a:ln w="19050" cap="flat" cmpd="sng" algn="ctr">
              <a:solidFill>
                <a:schemeClr val="bg1">
                  <a:lumMod val="65000"/>
                </a:schemeClr>
              </a:solidFill>
              <a:prstDash val="solid"/>
              <a:round/>
              <a:headEnd type="none" w="med" len="med"/>
              <a:tailEnd type="none" w="med" len="med"/>
            </a:ln>
          </p:spPr>
          <p:txBody>
            <a:bodyPr anchor="ctr"/>
            <a:lstStyle/>
            <a:p>
              <a:pPr algn="ctr"/>
              <a:endParaRPr/>
            </a:p>
          </p:txBody>
        </p:sp>
        <p:sp>
          <p:nvSpPr>
            <p:cNvPr id="40" name="î$ḷîḑè"/>
            <p:cNvSpPr/>
            <p:nvPr/>
          </p:nvSpPr>
          <p:spPr bwMode="auto">
            <a:xfrm>
              <a:off x="5756568" y="3912175"/>
              <a:ext cx="144016" cy="144016"/>
            </a:xfrm>
            <a:prstGeom prst="ellipse">
              <a:avLst/>
            </a:prstGeom>
            <a:solidFill>
              <a:schemeClr val="bg1"/>
            </a:solidFill>
            <a:ln w="19050" cap="flat" cmpd="sng" algn="ctr">
              <a:solidFill>
                <a:schemeClr val="accent1"/>
              </a:solidFill>
              <a:prstDash val="solid"/>
              <a:round/>
              <a:headEnd type="none" w="med" len="med"/>
              <a:tailEnd type="none" w="med" len="med"/>
            </a:ln>
          </p:spPr>
          <p:txBody>
            <a:bodyPr anchor="ctr"/>
            <a:lstStyle/>
            <a:p>
              <a:pPr algn="ctr"/>
              <a:endParaRPr/>
            </a:p>
          </p:txBody>
        </p:sp>
        <p:grpSp>
          <p:nvGrpSpPr>
            <p:cNvPr id="43" name="ïŝḻïḋé"/>
            <p:cNvGrpSpPr/>
            <p:nvPr/>
          </p:nvGrpSpPr>
          <p:grpSpPr>
            <a:xfrm>
              <a:off x="4907869" y="1824744"/>
              <a:ext cx="595872" cy="595872"/>
              <a:chOff x="5283305" y="1269560"/>
              <a:chExt cx="595872" cy="595872"/>
            </a:xfrm>
          </p:grpSpPr>
          <p:sp>
            <p:nvSpPr>
              <p:cNvPr id="65" name="îś1iďè"/>
              <p:cNvSpPr/>
              <p:nvPr/>
            </p:nvSpPr>
            <p:spPr bwMode="auto">
              <a:xfrm rot="2691234">
                <a:off x="5283305" y="1269560"/>
                <a:ext cx="595872" cy="595872"/>
              </a:xfrm>
              <a:prstGeom prst="teardrop">
                <a:avLst/>
              </a:prstGeom>
              <a:solidFill>
                <a:schemeClr val="accent1">
                  <a:lumMod val="100000"/>
                </a:schemeClr>
              </a:solidFill>
              <a:ln w="19050">
                <a:noFill/>
                <a:round/>
              </a:ln>
            </p:spPr>
            <p:txBody>
              <a:bodyPr anchor="ctr"/>
              <a:lstStyle/>
              <a:p>
                <a:pPr algn="ctr"/>
                <a:endParaRPr/>
              </a:p>
            </p:txBody>
          </p:sp>
          <p:sp>
            <p:nvSpPr>
              <p:cNvPr id="66" name="iṡḻidè"/>
              <p:cNvSpPr/>
              <p:nvPr/>
            </p:nvSpPr>
            <p:spPr bwMode="auto">
              <a:xfrm>
                <a:off x="5298039" y="1280434"/>
                <a:ext cx="574124" cy="574124"/>
              </a:xfrm>
              <a:prstGeom prst="ellipse">
                <a:avLst/>
              </a:prstGeom>
              <a:solidFill>
                <a:schemeClr val="bg1">
                  <a:alpha val="0"/>
                </a:schemeClr>
              </a:solidFill>
              <a:ln w="19050">
                <a:noFill/>
                <a:round/>
              </a:ln>
            </p:spPr>
            <p:txBody>
              <a:bodyPr rot="0" spcFirstLastPara="0" vert="horz" wrap="none" lIns="91440" tIns="45720" rIns="91440" bIns="45720" anchor="ctr" anchorCtr="1" forceAA="0" compatLnSpc="1">
                <a:normAutofit/>
              </a:bodyPr>
              <a:lstStyle/>
              <a:p>
                <a:pPr algn="ctr"/>
                <a:r>
                  <a:rPr lang="en-US" altLang="zh-CN" sz="1600">
                    <a:solidFill>
                      <a:schemeClr val="bg1">
                        <a:lumMod val="100000"/>
                      </a:schemeClr>
                    </a:solidFill>
                    <a:latin typeface="Impact" panose="020B0806030902050204" pitchFamily="34" charset="0"/>
                  </a:rPr>
                  <a:t>01</a:t>
                </a:r>
              </a:p>
            </p:txBody>
          </p:sp>
        </p:grpSp>
        <p:grpSp>
          <p:nvGrpSpPr>
            <p:cNvPr id="44" name="ïšḷiḋè"/>
            <p:cNvGrpSpPr/>
            <p:nvPr/>
          </p:nvGrpSpPr>
          <p:grpSpPr>
            <a:xfrm>
              <a:off x="4907868" y="2755496"/>
              <a:ext cx="595872" cy="595872"/>
              <a:chOff x="5283304" y="2200312"/>
              <a:chExt cx="595872" cy="595872"/>
            </a:xfrm>
            <a:solidFill>
              <a:schemeClr val="bg1">
                <a:lumMod val="65000"/>
              </a:schemeClr>
            </a:solidFill>
          </p:grpSpPr>
          <p:sp>
            <p:nvSpPr>
              <p:cNvPr id="63" name="ïşliḍé"/>
              <p:cNvSpPr/>
              <p:nvPr/>
            </p:nvSpPr>
            <p:spPr bwMode="auto">
              <a:xfrm rot="2691234">
                <a:off x="5283304" y="2200312"/>
                <a:ext cx="595872" cy="595872"/>
              </a:xfrm>
              <a:prstGeom prst="teardrop">
                <a:avLst/>
              </a:prstGeom>
              <a:grpFill/>
              <a:ln w="19050">
                <a:noFill/>
                <a:round/>
              </a:ln>
            </p:spPr>
            <p:txBody>
              <a:bodyPr anchor="ctr"/>
              <a:lstStyle/>
              <a:p>
                <a:pPr algn="ctr"/>
                <a:endParaRPr/>
              </a:p>
            </p:txBody>
          </p:sp>
          <p:sp>
            <p:nvSpPr>
              <p:cNvPr id="64" name="íṩḷíḍé"/>
              <p:cNvSpPr/>
              <p:nvPr/>
            </p:nvSpPr>
            <p:spPr bwMode="auto">
              <a:xfrm>
                <a:off x="5298039" y="2211186"/>
                <a:ext cx="574124" cy="574124"/>
              </a:xfrm>
              <a:prstGeom prst="ellipse">
                <a:avLst/>
              </a:prstGeom>
              <a:grpFill/>
              <a:ln w="19050">
                <a:noFill/>
                <a:round/>
              </a:ln>
            </p:spPr>
            <p:txBody>
              <a:bodyPr rot="0" spcFirstLastPara="0" vert="horz" wrap="none" lIns="91440" tIns="45720" rIns="91440" bIns="45720" anchor="ctr" anchorCtr="1" forceAA="0" compatLnSpc="1">
                <a:normAutofit/>
              </a:bodyPr>
              <a:lstStyle/>
              <a:p>
                <a:pPr algn="ctr"/>
                <a:r>
                  <a:rPr lang="en-US" altLang="zh-CN" sz="1600" dirty="0">
                    <a:solidFill>
                      <a:schemeClr val="bg1">
                        <a:lumMod val="100000"/>
                      </a:schemeClr>
                    </a:solidFill>
                    <a:latin typeface="Impact" panose="020B0806030902050204" pitchFamily="34" charset="0"/>
                  </a:rPr>
                  <a:t>02</a:t>
                </a:r>
              </a:p>
            </p:txBody>
          </p:sp>
        </p:grpSp>
        <p:grpSp>
          <p:nvGrpSpPr>
            <p:cNvPr id="45" name="î$1idè"/>
            <p:cNvGrpSpPr/>
            <p:nvPr/>
          </p:nvGrpSpPr>
          <p:grpSpPr>
            <a:xfrm>
              <a:off x="4907868" y="3686248"/>
              <a:ext cx="595872" cy="595872"/>
              <a:chOff x="5283304" y="3131064"/>
              <a:chExt cx="595872" cy="595872"/>
            </a:xfrm>
          </p:grpSpPr>
          <p:sp>
            <p:nvSpPr>
              <p:cNvPr id="61" name="îṡ1idè"/>
              <p:cNvSpPr/>
              <p:nvPr/>
            </p:nvSpPr>
            <p:spPr bwMode="auto">
              <a:xfrm rot="2691234">
                <a:off x="5283304" y="3131064"/>
                <a:ext cx="595872" cy="595872"/>
              </a:xfrm>
              <a:prstGeom prst="teardrop">
                <a:avLst/>
              </a:prstGeom>
              <a:solidFill>
                <a:schemeClr val="accent1"/>
              </a:solidFill>
              <a:ln w="19050">
                <a:noFill/>
                <a:round/>
              </a:ln>
            </p:spPr>
            <p:txBody>
              <a:bodyPr anchor="ctr"/>
              <a:lstStyle/>
              <a:p>
                <a:pPr algn="ctr"/>
                <a:endParaRPr/>
              </a:p>
            </p:txBody>
          </p:sp>
          <p:sp>
            <p:nvSpPr>
              <p:cNvPr id="62" name="ïšḷîdé"/>
              <p:cNvSpPr/>
              <p:nvPr/>
            </p:nvSpPr>
            <p:spPr bwMode="auto">
              <a:xfrm>
                <a:off x="5298039" y="3141938"/>
                <a:ext cx="574124" cy="574124"/>
              </a:xfrm>
              <a:prstGeom prst="ellipse">
                <a:avLst/>
              </a:prstGeom>
              <a:solidFill>
                <a:schemeClr val="bg1">
                  <a:alpha val="0"/>
                </a:schemeClr>
              </a:solidFill>
              <a:ln w="19050">
                <a:noFill/>
                <a:round/>
              </a:ln>
            </p:spPr>
            <p:txBody>
              <a:bodyPr rot="0" spcFirstLastPara="0" vert="horz" wrap="none" lIns="91440" tIns="45720" rIns="91440" bIns="45720" anchor="ctr" anchorCtr="1" forceAA="0" compatLnSpc="1">
                <a:normAutofit/>
              </a:bodyPr>
              <a:lstStyle/>
              <a:p>
                <a:pPr algn="ctr"/>
                <a:r>
                  <a:rPr lang="en-US" altLang="zh-CN" sz="1600">
                    <a:solidFill>
                      <a:schemeClr val="bg1">
                        <a:lumMod val="100000"/>
                      </a:schemeClr>
                    </a:solidFill>
                    <a:latin typeface="Impact" panose="020B0806030902050204" pitchFamily="34" charset="0"/>
                  </a:rPr>
                  <a:t>03</a:t>
                </a:r>
              </a:p>
            </p:txBody>
          </p:sp>
        </p:grpSp>
        <p:sp>
          <p:nvSpPr>
            <p:cNvPr id="48" name="išlîḋe"/>
            <p:cNvSpPr/>
            <p:nvPr/>
          </p:nvSpPr>
          <p:spPr bwMode="auto">
            <a:xfrm>
              <a:off x="6096000" y="1900399"/>
              <a:ext cx="5424485" cy="431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ctr" anchorCtr="0">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a:lnSpc>
                  <a:spcPct val="120000"/>
                </a:lnSpc>
              </a:pPr>
              <a:r>
                <a:rPr lang="zh-CN" altLang="en-US" sz="1100" dirty="0"/>
                <a:t>知识图谱回顾</a:t>
              </a:r>
              <a:endParaRPr lang="en-US" altLang="zh-CN" sz="1100" dirty="0"/>
            </a:p>
          </p:txBody>
        </p:sp>
        <p:sp>
          <p:nvSpPr>
            <p:cNvPr id="49" name="î$ḻîďê"/>
            <p:cNvSpPr/>
            <p:nvPr/>
          </p:nvSpPr>
          <p:spPr bwMode="auto">
            <a:xfrm>
              <a:off x="6096000" y="2837729"/>
              <a:ext cx="5424485" cy="431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ctr" anchorCtr="0">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a:lnSpc>
                  <a:spcPct val="120000"/>
                </a:lnSpc>
              </a:pPr>
              <a:r>
                <a:rPr lang="zh-CN" altLang="en-US" sz="1100" dirty="0"/>
                <a:t>知识表示模型</a:t>
              </a:r>
              <a:endParaRPr lang="en-US" altLang="zh-CN" sz="1100" dirty="0"/>
            </a:p>
          </p:txBody>
        </p:sp>
        <p:sp>
          <p:nvSpPr>
            <p:cNvPr id="50" name="íşḻîdè"/>
            <p:cNvSpPr/>
            <p:nvPr/>
          </p:nvSpPr>
          <p:spPr bwMode="auto">
            <a:xfrm>
              <a:off x="6091101" y="3849244"/>
              <a:ext cx="5424485" cy="431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ctr" anchorCtr="0">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a:lnSpc>
                  <a:spcPct val="120000"/>
                </a:lnSpc>
              </a:pPr>
              <a:r>
                <a:rPr lang="zh-CN" altLang="en-US" sz="1100" dirty="0"/>
                <a:t>基于</a:t>
              </a:r>
              <a:r>
                <a:rPr lang="en-US" altLang="zh-CN" sz="1100" dirty="0" err="1"/>
                <a:t>bert</a:t>
              </a:r>
              <a:r>
                <a:rPr lang="zh-CN" altLang="en-US" sz="1100" dirty="0"/>
                <a:t>的</a:t>
              </a:r>
              <a:r>
                <a:rPr lang="en-US" altLang="zh-CN" sz="1100" dirty="0"/>
                <a:t>kg</a:t>
              </a:r>
              <a:r>
                <a:rPr lang="zh-CN" altLang="en-US" sz="1100" dirty="0"/>
                <a:t>模型</a:t>
              </a:r>
              <a:endParaRPr lang="en-US" altLang="zh-CN" sz="1100" dirty="0"/>
            </a:p>
          </p:txBody>
        </p:sp>
        <p:cxnSp>
          <p:nvCxnSpPr>
            <p:cNvPr id="53" name="直接连接符 52"/>
            <p:cNvCxnSpPr/>
            <p:nvPr/>
          </p:nvCxnSpPr>
          <p:spPr>
            <a:xfrm>
              <a:off x="6286500" y="2632088"/>
              <a:ext cx="5233985" cy="0"/>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a:off x="6286500" y="3559189"/>
              <a:ext cx="5233985" cy="0"/>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5" name="直接连接符 54"/>
            <p:cNvCxnSpPr/>
            <p:nvPr/>
          </p:nvCxnSpPr>
          <p:spPr>
            <a:xfrm>
              <a:off x="6286500" y="4486290"/>
              <a:ext cx="5233985" cy="0"/>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pic>
        <p:nvPicPr>
          <p:cNvPr id="2" name="图片 1" descr="100_100"/>
          <p:cNvPicPr>
            <a:picLocks noChangeAspect="1"/>
          </p:cNvPicPr>
          <p:nvPr/>
        </p:nvPicPr>
        <p:blipFill>
          <a:blip r:embed="rId4"/>
          <a:stretch>
            <a:fillRect/>
          </a:stretch>
        </p:blipFill>
        <p:spPr>
          <a:xfrm>
            <a:off x="479425" y="5860415"/>
            <a:ext cx="952500" cy="952500"/>
          </a:xfrm>
          <a:prstGeom prst="rect">
            <a:avLst/>
          </a:prstGeom>
        </p:spPr>
      </p:pic>
      <p:sp>
        <p:nvSpPr>
          <p:cNvPr id="4" name="文本框 3"/>
          <p:cNvSpPr txBox="1"/>
          <p:nvPr userDrawn="1"/>
        </p:nvSpPr>
        <p:spPr>
          <a:xfrm>
            <a:off x="9568180" y="6277610"/>
            <a:ext cx="2395220" cy="245110"/>
          </a:xfrm>
          <a:prstGeom prst="rect">
            <a:avLst/>
          </a:prstGeom>
          <a:noFill/>
        </p:spPr>
        <p:txBody>
          <a:bodyPr wrap="square" rtlCol="0">
            <a:spAutoFit/>
          </a:bodyPr>
          <a:lstStyle/>
          <a:p>
            <a:pPr algn="r"/>
            <a:r>
              <a:rPr lang="zh-CN" altLang="en-US" sz="1000">
                <a:solidFill>
                  <a:schemeClr val="tx2"/>
                </a:solidFill>
                <a:latin typeface="HelveticaNeueLT Std Thin" panose="020B0403020202020204" charset="0"/>
                <a:cs typeface="HelveticaNeueLT Std Thin" panose="020B0403020202020204" charset="0"/>
              </a:rPr>
              <a:t>julyedu.com</a:t>
            </a:r>
          </a:p>
        </p:txBody>
      </p:sp>
      <p:sp>
        <p:nvSpPr>
          <p:cNvPr id="5" name="页脚占位符 2"/>
          <p:cNvSpPr>
            <a:spLocks noGrp="1"/>
          </p:cNvSpPr>
          <p:nvPr/>
        </p:nvSpPr>
        <p:spPr>
          <a:xfrm>
            <a:off x="1373683" y="6192709"/>
            <a:ext cx="4140201" cy="206381"/>
          </a:xfrm>
        </p:spPr>
        <p:txBody>
          <a:bodyPr/>
          <a:lst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a:lstStyle>
          <a:p>
            <a:endParaRPr lang="zh-CN" altLang="en-US" sz="1000" dirty="0">
              <a:solidFill>
                <a:schemeClr val="tx2"/>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标题 4"/>
          <p:cNvSpPr>
            <a:spLocks noGrp="1"/>
          </p:cNvSpPr>
          <p:nvPr>
            <p:ph type="title"/>
          </p:nvPr>
        </p:nvSpPr>
        <p:spPr/>
        <p:txBody>
          <a:bodyPr/>
          <a:lstStyle/>
          <a:p>
            <a:pPr>
              <a:lnSpc>
                <a:spcPct val="120000"/>
              </a:lnSpc>
            </a:pPr>
            <a:r>
              <a:rPr lang="zh-CN" altLang="en-US" sz="2400" dirty="0"/>
              <a:t>知识图谱回顾</a:t>
            </a:r>
            <a:endParaRPr lang="en-US" altLang="zh-CN" sz="2400" dirty="0"/>
          </a:p>
        </p:txBody>
      </p:sp>
      <p:cxnSp>
        <p:nvCxnSpPr>
          <p:cNvPr id="18" name="直接连接符 17"/>
          <p:cNvCxnSpPr/>
          <p:nvPr/>
        </p:nvCxnSpPr>
        <p:spPr>
          <a:xfrm>
            <a:off x="5867400" y="3473450"/>
            <a:ext cx="0" cy="99695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4483100" y="3483598"/>
            <a:ext cx="1022345" cy="993152"/>
          </a:xfrm>
          <a:prstGeom prst="rect">
            <a:avLst/>
          </a:prstGeom>
          <a:noFill/>
          <a:ln w="117475">
            <a:noFill/>
          </a:ln>
        </p:spPr>
        <p:txBody>
          <a:bodyPr wrap="none" rtlCol="0">
            <a:prstTxWarp prst="textPlain">
              <a:avLst/>
            </a:prstTxWarp>
            <a:spAutoFit/>
          </a:bodyPr>
          <a:lstStyle/>
          <a:p>
            <a:r>
              <a:rPr lang="en-US" altLang="zh-CN" spc="100" dirty="0">
                <a:solidFill>
                  <a:schemeClr val="bg1"/>
                </a:solidFill>
                <a:latin typeface="Impact" panose="020B0806030902050204" pitchFamily="34" charset="0"/>
                <a:cs typeface="Arial" panose="020B0604020202020204" pitchFamily="34" charset="0"/>
              </a:rPr>
              <a:t>01</a:t>
            </a:r>
            <a:endParaRPr lang="zh-CN" altLang="en-US" spc="100" dirty="0">
              <a:solidFill>
                <a:schemeClr val="bg1"/>
              </a:solidFill>
              <a:latin typeface="Impact" panose="020B0806030902050204" pitchFamily="34" charset="0"/>
              <a:cs typeface="Arial" panose="020B0604020202020204" pitchFamily="34" charset="0"/>
            </a:endParaRPr>
          </a:p>
        </p:txBody>
      </p:sp>
    </p:spTree>
    <p:extLst>
      <p:ext uri="{BB962C8B-B14F-4D97-AF65-F5344CB8AC3E}">
        <p14:creationId xmlns:p14="http://schemas.microsoft.com/office/powerpoint/2010/main" val="115720353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TEMPLATE_TOPIC_ID" val="2869567"/>
  <p:tag name="KSO_WM_TEMPLATE_OUTLINE_ID" val="6"/>
  <p:tag name="KSO_WM_TEMPLATE_SCENE_ID" val="1"/>
  <p:tag name="KSO_WM_TEMPLATE_JOB_ID" val="6"/>
  <p:tag name="KSO_WM_TEMPLATE_TOPIC_DEFAULT" val="0"/>
</p:tagLst>
</file>

<file path=ppt/tags/tag2.xml><?xml version="1.0" encoding="utf-8"?>
<p:tagLst xmlns:a="http://schemas.openxmlformats.org/drawingml/2006/main" xmlns:r="http://schemas.openxmlformats.org/officeDocument/2006/relationships" xmlns:p="http://schemas.openxmlformats.org/presentationml/2006/main">
  <p:tag name="ISLIDE.DIAGRAM" val="3259"/>
</p:tagLst>
</file>

<file path=ppt/theme/theme1.xml><?xml version="1.0" encoding="utf-8"?>
<a:theme xmlns:a="http://schemas.openxmlformats.org/drawingml/2006/main" name="主题5">
  <a:themeElements>
    <a:clrScheme name="自定义 31">
      <a:dk1>
        <a:srgbClr val="000000"/>
      </a:dk1>
      <a:lt1>
        <a:srgbClr val="FFFFFF"/>
      </a:lt1>
      <a:dk2>
        <a:srgbClr val="768394"/>
      </a:dk2>
      <a:lt2>
        <a:srgbClr val="F0F0F0"/>
      </a:lt2>
      <a:accent1>
        <a:srgbClr val="1CA39F"/>
      </a:accent1>
      <a:accent2>
        <a:srgbClr val="FCB33A"/>
      </a:accent2>
      <a:accent3>
        <a:srgbClr val="EDBD84"/>
      </a:accent3>
      <a:accent4>
        <a:srgbClr val="968573"/>
      </a:accent4>
      <a:accent5>
        <a:srgbClr val="8B8C7E"/>
      </a:accent5>
      <a:accent6>
        <a:srgbClr val="58555E"/>
      </a:accent6>
      <a:hlink>
        <a:srgbClr val="4276AA"/>
      </a:hlink>
      <a:folHlink>
        <a:srgbClr val="BFBFBF"/>
      </a:folHlink>
    </a:clrScheme>
    <a:fontScheme name="Temp">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自定义 31">
    <a:dk1>
      <a:srgbClr val="000000"/>
    </a:dk1>
    <a:lt1>
      <a:srgbClr val="FFFFFF"/>
    </a:lt1>
    <a:dk2>
      <a:srgbClr val="768394"/>
    </a:dk2>
    <a:lt2>
      <a:srgbClr val="F0F0F0"/>
    </a:lt2>
    <a:accent1>
      <a:srgbClr val="1CA39F"/>
    </a:accent1>
    <a:accent2>
      <a:srgbClr val="FCB33A"/>
    </a:accent2>
    <a:accent3>
      <a:srgbClr val="EDBD84"/>
    </a:accent3>
    <a:accent4>
      <a:srgbClr val="968573"/>
    </a:accent4>
    <a:accent5>
      <a:srgbClr val="8B8C7E"/>
    </a:accent5>
    <a:accent6>
      <a:srgbClr val="58555E"/>
    </a:accent6>
    <a:hlink>
      <a:srgbClr val="4276AA"/>
    </a:hlink>
    <a:folHlink>
      <a:srgbClr val="BFBFBF"/>
    </a:folHlink>
  </a:clrScheme>
</a:themeOverride>
</file>

<file path=ppt/theme/themeOverride2.xml><?xml version="1.0" encoding="utf-8"?>
<a:themeOverride xmlns:a="http://schemas.openxmlformats.org/drawingml/2006/main">
  <a:clrScheme name="自定义 31">
    <a:dk1>
      <a:srgbClr val="000000"/>
    </a:dk1>
    <a:lt1>
      <a:srgbClr val="FFFFFF"/>
    </a:lt1>
    <a:dk2>
      <a:srgbClr val="768394"/>
    </a:dk2>
    <a:lt2>
      <a:srgbClr val="F0F0F0"/>
    </a:lt2>
    <a:accent1>
      <a:srgbClr val="1CA39F"/>
    </a:accent1>
    <a:accent2>
      <a:srgbClr val="FCB33A"/>
    </a:accent2>
    <a:accent3>
      <a:srgbClr val="EDBD84"/>
    </a:accent3>
    <a:accent4>
      <a:srgbClr val="968573"/>
    </a:accent4>
    <a:accent5>
      <a:srgbClr val="8B8C7E"/>
    </a:accent5>
    <a:accent6>
      <a:srgbClr val="58555E"/>
    </a:accent6>
    <a:hlink>
      <a:srgbClr val="4276AA"/>
    </a:hlink>
    <a:folHlink>
      <a:srgbClr val="BFBFBF"/>
    </a:folHlink>
  </a:clrScheme>
</a:themeOverride>
</file>

<file path=docProps/app.xml><?xml version="1.0" encoding="utf-8"?>
<Properties xmlns="http://schemas.openxmlformats.org/officeDocument/2006/extended-properties" xmlns:vt="http://schemas.openxmlformats.org/officeDocument/2006/docPropsVTypes">
  <Template>iSlide</Template>
  <TotalTime>5718</TotalTime>
  <Words>1657</Words>
  <Application>Microsoft Office PowerPoint</Application>
  <PresentationFormat>宽屏</PresentationFormat>
  <Paragraphs>304</Paragraphs>
  <Slides>52</Slides>
  <Notes>52</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52</vt:i4>
      </vt:variant>
    </vt:vector>
  </HeadingPairs>
  <TitlesOfParts>
    <vt:vector size="62" baseType="lpstr">
      <vt:lpstr>-apple-system</vt:lpstr>
      <vt:lpstr>HelveticaNeueLT Std Thin</vt:lpstr>
      <vt:lpstr>Open Sans</vt:lpstr>
      <vt:lpstr>等线</vt:lpstr>
      <vt:lpstr>Microsoft YaHei</vt:lpstr>
      <vt:lpstr>Arial</vt:lpstr>
      <vt:lpstr>Calibri</vt:lpstr>
      <vt:lpstr>Cambria Math</vt:lpstr>
      <vt:lpstr>Impact</vt:lpstr>
      <vt:lpstr>主题5</vt:lpstr>
      <vt:lpstr>知识表示</vt:lpstr>
      <vt:lpstr>内容补充</vt:lpstr>
      <vt:lpstr>Neo4j中的louvain</vt:lpstr>
      <vt:lpstr>PageRank</vt:lpstr>
      <vt:lpstr>PageRank</vt:lpstr>
      <vt:lpstr>PageRank</vt:lpstr>
      <vt:lpstr>PageRank</vt:lpstr>
      <vt:lpstr>PowerPoint 演示文稿</vt:lpstr>
      <vt:lpstr>知识图谱回顾</vt:lpstr>
      <vt:lpstr>知识图谱回顾</vt:lpstr>
      <vt:lpstr>知识图谱回顾</vt:lpstr>
      <vt:lpstr>知识图谱回顾</vt:lpstr>
      <vt:lpstr>知识图谱回顾</vt:lpstr>
      <vt:lpstr>知识表示</vt:lpstr>
      <vt:lpstr>知识表示</vt:lpstr>
      <vt:lpstr>知识表示</vt:lpstr>
      <vt:lpstr>关系模式</vt:lpstr>
      <vt:lpstr>关系模式</vt:lpstr>
      <vt:lpstr>TransE</vt:lpstr>
      <vt:lpstr>TransE</vt:lpstr>
      <vt:lpstr>TransE</vt:lpstr>
      <vt:lpstr>TransE</vt:lpstr>
      <vt:lpstr>TransE</vt:lpstr>
      <vt:lpstr>TransE</vt:lpstr>
      <vt:lpstr>TransE</vt:lpstr>
      <vt:lpstr>TransR</vt:lpstr>
      <vt:lpstr>TransR</vt:lpstr>
      <vt:lpstr>TransR</vt:lpstr>
      <vt:lpstr>TransR</vt:lpstr>
      <vt:lpstr>TransR</vt:lpstr>
      <vt:lpstr>TransR</vt:lpstr>
      <vt:lpstr>知识表示</vt:lpstr>
      <vt:lpstr>知识表示</vt:lpstr>
      <vt:lpstr>DistMult</vt:lpstr>
      <vt:lpstr>DistMult</vt:lpstr>
      <vt:lpstr>DistMult</vt:lpstr>
      <vt:lpstr>DistMult</vt:lpstr>
      <vt:lpstr>DistMult</vt:lpstr>
      <vt:lpstr>DistMult</vt:lpstr>
      <vt:lpstr>ComplEx</vt:lpstr>
      <vt:lpstr>ComplEx</vt:lpstr>
      <vt:lpstr>ComplEx</vt:lpstr>
      <vt:lpstr>ComplEx</vt:lpstr>
      <vt:lpstr>不同的知识表示方法对比</vt:lpstr>
      <vt:lpstr>基于pytorch的知识表示</vt:lpstr>
      <vt:lpstr>基于bert的kg模型</vt:lpstr>
      <vt:lpstr>KG-BERT</vt:lpstr>
      <vt:lpstr>KG-BERT</vt:lpstr>
      <vt:lpstr>K-BERT</vt:lpstr>
      <vt:lpstr>K-BERT</vt:lpstr>
      <vt:lpstr>K-BERT</vt:lpstr>
      <vt:lpstr>PowerPoint 演示文稿</vt:lpstr>
    </vt:vector>
  </TitlesOfParts>
  <Manager>iSlide</Manager>
  <Company>iSlide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iSlide</dc:creator>
  <cp:keywords>www.51pptmoban.com</cp:keywords>
  <cp:lastModifiedBy>Joe</cp:lastModifiedBy>
  <cp:revision>561</cp:revision>
  <cp:lastPrinted>2017-09-04T16:00:00Z</cp:lastPrinted>
  <dcterms:created xsi:type="dcterms:W3CDTF">2017-09-04T16:00:00Z</dcterms:created>
  <dcterms:modified xsi:type="dcterms:W3CDTF">2021-03-07T09:33:38Z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lide.Theme">
    <vt:lpwstr>4539f4c9-f344-4547-9eee-71efb9ec459b</vt:lpwstr>
  </property>
  <property fmtid="{D5CDD505-2E9C-101B-9397-08002B2CF9AE}" pid="3" name="KSORubyTemplateID">
    <vt:lpwstr>2</vt:lpwstr>
  </property>
  <property fmtid="{D5CDD505-2E9C-101B-9397-08002B2CF9AE}" pid="4" name="KSOProductBuildVer">
    <vt:lpwstr>2052-11.1.0.8214</vt:lpwstr>
  </property>
</Properties>
</file>