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1707" r:id="rId3"/>
    <p:sldId id="1831" r:id="rId4"/>
    <p:sldId id="2047" r:id="rId5"/>
    <p:sldId id="2068" r:id="rId6"/>
    <p:sldId id="2049" r:id="rId7"/>
    <p:sldId id="2050" r:id="rId8"/>
    <p:sldId id="2051" r:id="rId9"/>
    <p:sldId id="2069" r:id="rId10"/>
    <p:sldId id="2070" r:id="rId11"/>
    <p:sldId id="2115" r:id="rId12"/>
    <p:sldId id="2071" r:id="rId13"/>
    <p:sldId id="2072" r:id="rId14"/>
    <p:sldId id="2073" r:id="rId15"/>
    <p:sldId id="2074" r:id="rId16"/>
    <p:sldId id="2075" r:id="rId17"/>
    <p:sldId id="2076" r:id="rId18"/>
    <p:sldId id="2077" r:id="rId19"/>
    <p:sldId id="2078" r:id="rId20"/>
    <p:sldId id="2079" r:id="rId21"/>
    <p:sldId id="2080" r:id="rId22"/>
    <p:sldId id="2081" r:id="rId23"/>
    <p:sldId id="2082" r:id="rId24"/>
    <p:sldId id="2083" r:id="rId25"/>
    <p:sldId id="2084" r:id="rId26"/>
    <p:sldId id="2116" r:id="rId27"/>
    <p:sldId id="2085" r:id="rId28"/>
    <p:sldId id="2086" r:id="rId29"/>
    <p:sldId id="2087" r:id="rId30"/>
    <p:sldId id="2117" r:id="rId31"/>
    <p:sldId id="2088" r:id="rId32"/>
    <p:sldId id="2089" r:id="rId33"/>
    <p:sldId id="2090" r:id="rId34"/>
    <p:sldId id="2091" r:id="rId35"/>
    <p:sldId id="2092" r:id="rId36"/>
    <p:sldId id="2093" r:id="rId37"/>
    <p:sldId id="2094" r:id="rId38"/>
    <p:sldId id="2095" r:id="rId39"/>
    <p:sldId id="2096" r:id="rId40"/>
    <p:sldId id="2118" r:id="rId41"/>
    <p:sldId id="2097" r:id="rId42"/>
    <p:sldId id="2098" r:id="rId43"/>
    <p:sldId id="2099" r:id="rId44"/>
    <p:sldId id="2100" r:id="rId45"/>
    <p:sldId id="2101" r:id="rId46"/>
    <p:sldId id="2102" r:id="rId47"/>
    <p:sldId id="2103" r:id="rId48"/>
    <p:sldId id="2104" r:id="rId49"/>
    <p:sldId id="2105" r:id="rId50"/>
    <p:sldId id="2106" r:id="rId51"/>
    <p:sldId id="2119" r:id="rId52"/>
    <p:sldId id="261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 Chunhua" initials="BC" lastIdx="1" clrIdx="0">
    <p:extLst>
      <p:ext uri="{19B8F6BF-5375-455C-9EA6-DF929625EA0E}">
        <p15:presenceInfo xmlns:p15="http://schemas.microsoft.com/office/powerpoint/2012/main" userId="9e87ab04e1702819" providerId="Windows Live"/>
      </p:ext>
    </p:extLst>
  </p:cmAuthor>
  <p:cmAuthor id="2" name="Joe" initials="J" lastIdx="1" clrIdx="1">
    <p:extLst>
      <p:ext uri="{19B8F6BF-5375-455C-9EA6-DF929625EA0E}">
        <p15:presenceInfo xmlns:p15="http://schemas.microsoft.com/office/powerpoint/2012/main" userId="Jo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1FE"/>
    <a:srgbClr val="AFD4FD"/>
    <a:srgbClr val="0099FF"/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286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56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46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0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9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3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91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98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99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72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1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7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7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6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36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97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0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2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50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36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48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93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52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10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39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7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18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31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779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505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58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87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39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58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271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2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879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240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918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038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468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1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042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2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048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1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3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2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63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2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055230" y="3093889"/>
            <a:ext cx="5948454" cy="91106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图神经网络下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096000" y="4572681"/>
            <a:ext cx="5424488" cy="296271"/>
          </a:xfrm>
        </p:spPr>
        <p:txBody>
          <a:bodyPr/>
          <a:lstStyle/>
          <a:p>
            <a:r>
              <a:rPr lang="en-US" altLang="zh-CN" dirty="0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6096000" y="4214752"/>
            <a:ext cx="5424488" cy="296271"/>
          </a:xfrm>
        </p:spPr>
        <p:txBody>
          <a:bodyPr/>
          <a:lstStyle/>
          <a:p>
            <a:r>
              <a:rPr lang="en-US" altLang="zh-CN" dirty="0"/>
              <a:t>Joe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2021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GAT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5C4BBD-B63B-4CD6-89D9-28018F187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654122"/>
            <a:ext cx="4451106" cy="8049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B5CCEE-1D6B-4B2C-B821-7AE5299B58B9}"/>
              </a:ext>
            </a:extLst>
          </p:cNvPr>
          <p:cNvSpPr txBox="1"/>
          <p:nvPr/>
        </p:nvSpPr>
        <p:spPr>
          <a:xfrm>
            <a:off x="826477" y="2848708"/>
            <a:ext cx="66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/>
              <a:t>GCN</a:t>
            </a:r>
            <a:r>
              <a:rPr lang="zh-CN" altLang="en-US" dirty="0"/>
              <a:t>一样，只是加了一个权重不再是所有节点权重一样</a:t>
            </a:r>
          </a:p>
        </p:txBody>
      </p:sp>
    </p:spTree>
    <p:extLst>
      <p:ext uri="{BB962C8B-B14F-4D97-AF65-F5344CB8AC3E}">
        <p14:creationId xmlns:p14="http://schemas.microsoft.com/office/powerpoint/2010/main" val="401464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GNN</a:t>
            </a:r>
            <a:r>
              <a:rPr lang="zh-CN" altLang="en-US" sz="2400" dirty="0"/>
              <a:t>中的</a:t>
            </a:r>
            <a:r>
              <a:rPr lang="en-US" altLang="zh-CN" sz="2400" dirty="0"/>
              <a:t>Layer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GNN</a:t>
            </a:r>
            <a:r>
              <a:rPr lang="zh-CN" altLang="en-US" dirty="0"/>
              <a:t>来说，我们之前介绍的网络结构都比较简单，实际上，</a:t>
            </a:r>
            <a:r>
              <a:rPr lang="en-US" altLang="zh-CN" dirty="0"/>
              <a:t>GNN</a:t>
            </a:r>
            <a:r>
              <a:rPr lang="zh-CN" altLang="en-US" dirty="0"/>
              <a:t>的每一层</a:t>
            </a:r>
            <a:r>
              <a:rPr lang="en-US" altLang="zh-CN" dirty="0"/>
              <a:t>layer</a:t>
            </a:r>
            <a:r>
              <a:rPr lang="zh-CN" altLang="en-US" dirty="0"/>
              <a:t>我们都可以添加一些我们在深度学习中常用的层，而这些层对最终的结果通常都会有一定的提升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5F16F8-E976-40E7-A36A-C2360B03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61" y="2047508"/>
            <a:ext cx="1452664" cy="35502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86E5BB-F40F-4A9E-85EC-F4E62C476946}"/>
              </a:ext>
            </a:extLst>
          </p:cNvPr>
          <p:cNvSpPr txBox="1"/>
          <p:nvPr/>
        </p:nvSpPr>
        <p:spPr>
          <a:xfrm>
            <a:off x="2895600" y="2327031"/>
            <a:ext cx="4671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BatchNorm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稳定训练，加快收敛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Dropout:</a:t>
            </a:r>
          </a:p>
          <a:p>
            <a:r>
              <a:rPr lang="zh-CN" altLang="en-US" dirty="0"/>
              <a:t>防止过拟合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Attention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控制</a:t>
            </a:r>
            <a:r>
              <a:rPr lang="en-US" altLang="zh-CN" dirty="0"/>
              <a:t>message</a:t>
            </a:r>
            <a:r>
              <a:rPr lang="zh-CN" altLang="en-US" dirty="0"/>
              <a:t>获得重要的内容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15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这里我们再简单回顾下</a:t>
            </a:r>
            <a:r>
              <a:rPr lang="en-US" altLang="zh-CN" dirty="0" err="1"/>
              <a:t>BatchNorm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首先，计算均值与方差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F3B70F-0EA7-4587-B7D7-57D8E95E6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85" y="2138763"/>
            <a:ext cx="2103192" cy="14895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B9B4C2-13CD-48B7-9A3D-AAB67AB58987}"/>
              </a:ext>
            </a:extLst>
          </p:cNvPr>
          <p:cNvSpPr txBox="1"/>
          <p:nvPr/>
        </p:nvSpPr>
        <p:spPr>
          <a:xfrm>
            <a:off x="742585" y="3859612"/>
            <a:ext cx="981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计算标准化之后的值，然后经过一个线性变化，其中                    是需要训练的参数 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FF4FF0-5A2A-4562-AB7E-C8D503BE0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46" y="4460265"/>
            <a:ext cx="1978269" cy="13626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37F12D-0521-48E0-96C3-80CA53B73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205" y="3816227"/>
            <a:ext cx="1266947" cy="4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0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有了</a:t>
            </a:r>
            <a:r>
              <a:rPr lang="en-US" altLang="zh-CN" dirty="0"/>
              <a:t>GNN</a:t>
            </a:r>
            <a:r>
              <a:rPr lang="zh-CN" altLang="en-US" dirty="0"/>
              <a:t>的每一层，那么怎么去连接他们呢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9AC976-E5FB-4AFC-81B1-233B56310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654122"/>
            <a:ext cx="4987615" cy="30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最简单的办法当然就是按顺序去连接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输入原始节点的特证，输出</a:t>
            </a:r>
            <a:r>
              <a:rPr lang="en-US" altLang="zh-CN" dirty="0"/>
              <a:t>L</a:t>
            </a:r>
            <a:r>
              <a:rPr lang="zh-CN" altLang="en-US" dirty="0"/>
              <a:t>层之后的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54F626-3E7D-43BF-90C8-4EA073AC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275986"/>
            <a:ext cx="2044565" cy="27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但是，对于这样的堆叠，实际上是有一定的问题的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over-smoothing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所有节点的</a:t>
            </a:r>
            <a:r>
              <a:rPr lang="en-US" altLang="zh-CN" dirty="0"/>
              <a:t>embedding</a:t>
            </a:r>
            <a:r>
              <a:rPr lang="zh-CN" altLang="en-US" dirty="0"/>
              <a:t>可能会收敛到同样的值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这显然是不合适的结果，因为对于不同的节点，我们希望是不同的</a:t>
            </a:r>
            <a:r>
              <a:rPr lang="en-US" altLang="zh-CN" dirty="0"/>
              <a:t>embedding</a:t>
            </a:r>
            <a:r>
              <a:rPr lang="zh-CN" altLang="en-US" dirty="0"/>
              <a:t>，这样我们才能区分开。那么，为什么会出现</a:t>
            </a:r>
            <a:r>
              <a:rPr lang="en-US" altLang="zh-CN" dirty="0"/>
              <a:t>over-smoothing</a:t>
            </a:r>
            <a:r>
              <a:rPr lang="zh-CN" altLang="en-US" dirty="0"/>
              <a:t>的问题呢</a:t>
            </a:r>
          </a:p>
        </p:txBody>
      </p:sp>
    </p:spTree>
    <p:extLst>
      <p:ext uri="{BB962C8B-B14F-4D97-AF65-F5344CB8AC3E}">
        <p14:creationId xmlns:p14="http://schemas.microsoft.com/office/powerpoint/2010/main" val="36728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在聚合时，节点选择是对于自身有价值的节点进行聚合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对于一个</a:t>
            </a:r>
            <a:r>
              <a:rPr lang="en-US" altLang="zh-CN" dirty="0"/>
              <a:t>K</a:t>
            </a:r>
            <a:r>
              <a:rPr lang="zh-CN" altLang="en-US" dirty="0"/>
              <a:t>跳的</a:t>
            </a:r>
            <a:r>
              <a:rPr lang="en-US" altLang="zh-CN" dirty="0"/>
              <a:t>GNN</a:t>
            </a:r>
            <a:r>
              <a:rPr lang="zh-CN" altLang="en-US" dirty="0"/>
              <a:t>，每一个节点是用其</a:t>
            </a:r>
            <a:r>
              <a:rPr lang="en-US" altLang="zh-CN" dirty="0"/>
              <a:t>K</a:t>
            </a:r>
            <a:r>
              <a:rPr lang="zh-CN" altLang="en-US" dirty="0"/>
              <a:t>跳的邻居节点来表示，如下图所示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</a:t>
            </a:r>
            <a:r>
              <a:rPr lang="zh-CN" altLang="en-US" dirty="0"/>
              <a:t>变大时，我们的共享的邻居节点就迅速增多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365C45-BEB1-4411-86B3-A6C1E8EB0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15" y="2944073"/>
            <a:ext cx="6884217" cy="25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如果我们计算的两个节点，有很多相同的邻居节点，或者说他们的感受野很类似，那么他们两的相似度就会很高，这就导致了</a:t>
            </a:r>
            <a:r>
              <a:rPr lang="en-US" altLang="zh-CN" dirty="0"/>
              <a:t>over-smoothing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F81951-CC4B-434C-B190-EDE72E1AE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61" y="2305166"/>
            <a:ext cx="6884217" cy="25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所以在搭建一个深的</a:t>
            </a:r>
            <a:r>
              <a:rPr lang="en-US" altLang="zh-CN" dirty="0"/>
              <a:t>GNN</a:t>
            </a:r>
            <a:r>
              <a:rPr lang="zh-CN" altLang="en-US" dirty="0"/>
              <a:t>时：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堆叠多层</a:t>
            </a:r>
            <a:r>
              <a:rPr lang="en-US" altLang="zh-CN" dirty="0"/>
              <a:t>GNN-&gt;</a:t>
            </a:r>
            <a:r>
              <a:rPr lang="zh-CN" altLang="en-US" dirty="0"/>
              <a:t>节点的感受野很接近</a:t>
            </a:r>
            <a:r>
              <a:rPr lang="en-US" altLang="zh-CN" dirty="0"/>
              <a:t>-&gt;</a:t>
            </a:r>
            <a:r>
              <a:rPr lang="zh-CN" altLang="en-US" dirty="0"/>
              <a:t>节点的</a:t>
            </a:r>
            <a:r>
              <a:rPr lang="en-US" altLang="zh-CN" dirty="0"/>
              <a:t>embedding</a:t>
            </a:r>
            <a:r>
              <a:rPr lang="zh-CN" altLang="en-US" dirty="0"/>
              <a:t>有较高的相似度</a:t>
            </a:r>
            <a:r>
              <a:rPr lang="en-US" altLang="zh-CN" dirty="0"/>
              <a:t>-&gt;</a:t>
            </a:r>
            <a:r>
              <a:rPr lang="zh-CN" altLang="en-US" dirty="0"/>
              <a:t>出现</a:t>
            </a:r>
            <a:r>
              <a:rPr lang="en-US" altLang="zh-CN" dirty="0"/>
              <a:t>over-smoothing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那么，怎么解决</a:t>
            </a:r>
            <a:r>
              <a:rPr lang="en-US" altLang="zh-CN" dirty="0"/>
              <a:t>over-smoothing</a:t>
            </a:r>
            <a:r>
              <a:rPr lang="zh-CN" altLang="en-US" dirty="0"/>
              <a:t>问题呢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877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9267" y="1711385"/>
            <a:ext cx="10850559" cy="4149030"/>
            <a:chOff x="669926" y="1169733"/>
            <a:chExt cx="10850559" cy="4149030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>
              <a:cxnSpLocks/>
            </p:cNvCxnSpPr>
            <p:nvPr/>
          </p:nvCxnSpPr>
          <p:spPr>
            <a:xfrm>
              <a:off x="5828577" y="1309551"/>
              <a:ext cx="0" cy="400921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GNN</a:t>
              </a:r>
              <a:r>
                <a:rPr lang="zh-CN" altLang="en-US" sz="1100" dirty="0"/>
                <a:t>中的</a:t>
              </a:r>
              <a:r>
                <a:rPr lang="en-US" altLang="zh-CN" sz="1100" dirty="0"/>
                <a:t>Message</a:t>
              </a:r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GNN</a:t>
              </a:r>
              <a:r>
                <a:rPr lang="zh-CN" altLang="en-US" sz="1100" dirty="0"/>
                <a:t>中的</a:t>
              </a:r>
              <a:r>
                <a:rPr lang="en-US" altLang="zh-CN" sz="1100" dirty="0"/>
                <a:t>Layer</a:t>
              </a:r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1101" y="3849244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100" dirty="0"/>
                <a:t>图扩展</a:t>
              </a:r>
              <a:endParaRPr lang="en-US" altLang="zh-CN" sz="11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86500" y="4486290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373683" y="6192709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28" name="ïslïďè">
            <a:extLst>
              <a:ext uri="{FF2B5EF4-FFF2-40B4-BE49-F238E27FC236}">
                <a16:creationId xmlns:a16="http://schemas.microsoft.com/office/drawing/2014/main" id="{6B955F9A-A4FD-40A5-850B-C2C10BA1AFC1}"/>
              </a:ext>
            </a:extLst>
          </p:cNvPr>
          <p:cNvSpPr/>
          <p:nvPr/>
        </p:nvSpPr>
        <p:spPr bwMode="auto">
          <a:xfrm>
            <a:off x="5645909" y="5396501"/>
            <a:ext cx="144016" cy="14401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şliḍé">
            <a:extLst>
              <a:ext uri="{FF2B5EF4-FFF2-40B4-BE49-F238E27FC236}">
                <a16:creationId xmlns:a16="http://schemas.microsoft.com/office/drawing/2014/main" id="{1CCBD082-444A-4A55-B607-DF3FFC30E525}"/>
              </a:ext>
            </a:extLst>
          </p:cNvPr>
          <p:cNvSpPr/>
          <p:nvPr/>
        </p:nvSpPr>
        <p:spPr bwMode="auto">
          <a:xfrm rot="2691234">
            <a:off x="4797209" y="5170573"/>
            <a:ext cx="595872" cy="595872"/>
          </a:xfrm>
          <a:prstGeom prst="teardrop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íṩḷíḍé">
            <a:extLst>
              <a:ext uri="{FF2B5EF4-FFF2-40B4-BE49-F238E27FC236}">
                <a16:creationId xmlns:a16="http://schemas.microsoft.com/office/drawing/2014/main" id="{20E71552-7809-46A5-ACC7-4FCA4A6FAC54}"/>
              </a:ext>
            </a:extLst>
          </p:cNvPr>
          <p:cNvSpPr/>
          <p:nvPr/>
        </p:nvSpPr>
        <p:spPr bwMode="auto">
          <a:xfrm>
            <a:off x="4811944" y="5181447"/>
            <a:ext cx="574124" cy="57412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1" name="î$ḻîďê">
            <a:extLst>
              <a:ext uri="{FF2B5EF4-FFF2-40B4-BE49-F238E27FC236}">
                <a16:creationId xmlns:a16="http://schemas.microsoft.com/office/drawing/2014/main" id="{6ACD707C-A77B-4842-BC42-96235354E2EA}"/>
              </a:ext>
            </a:extLst>
          </p:cNvPr>
          <p:cNvSpPr/>
          <p:nvPr/>
        </p:nvSpPr>
        <p:spPr bwMode="auto">
          <a:xfrm>
            <a:off x="5985341" y="5252806"/>
            <a:ext cx="5424485" cy="43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/>
              <a:t>图应用</a:t>
            </a:r>
            <a:endParaRPr lang="en-US" altLang="zh-CN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over-smoothing</a:t>
            </a:r>
            <a:r>
              <a:rPr lang="zh-CN" altLang="en-US" dirty="0"/>
              <a:t>问题中，我们应该在堆叠</a:t>
            </a:r>
            <a:r>
              <a:rPr lang="en-US" altLang="zh-CN" dirty="0"/>
              <a:t>GNN</a:t>
            </a:r>
            <a:r>
              <a:rPr lang="zh-CN" altLang="en-US" dirty="0"/>
              <a:t>时额外的小心，</a:t>
            </a:r>
            <a:r>
              <a:rPr lang="en-US" altLang="zh-CN" dirty="0"/>
              <a:t>GNN</a:t>
            </a:r>
            <a:r>
              <a:rPr lang="zh-CN" altLang="en-US" dirty="0"/>
              <a:t>不像普通的神经网络，有时候堆叠太多不一定有用，所以在构建</a:t>
            </a:r>
            <a:r>
              <a:rPr lang="en-US" altLang="zh-CN" dirty="0"/>
              <a:t>GNN</a:t>
            </a:r>
            <a:r>
              <a:rPr lang="zh-CN" altLang="en-US" dirty="0"/>
              <a:t>时应该遵循以下两点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、分析感受野，可以考虑通过计算图的最大直径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GNN</a:t>
            </a:r>
            <a:r>
              <a:rPr lang="zh-CN" altLang="en-US" dirty="0"/>
              <a:t>的层数</a:t>
            </a:r>
            <a:r>
              <a:rPr lang="en-US" altLang="zh-CN" dirty="0"/>
              <a:t>L</a:t>
            </a:r>
            <a:r>
              <a:rPr lang="zh-CN" altLang="en-US" dirty="0"/>
              <a:t>比感受野大一点点即可，太大是没有必要的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但是，当层数少的时候，</a:t>
            </a:r>
            <a:r>
              <a:rPr lang="en-US" altLang="zh-CN" dirty="0"/>
              <a:t>GNN</a:t>
            </a:r>
            <a:r>
              <a:rPr lang="zh-CN" altLang="en-US" dirty="0"/>
              <a:t>的表达能力又会有所变弱，考虑下，如何增强</a:t>
            </a:r>
            <a:r>
              <a:rPr lang="en-US" altLang="zh-CN" dirty="0"/>
              <a:t>GNN</a:t>
            </a:r>
            <a:r>
              <a:rPr lang="zh-CN" altLang="en-US" dirty="0"/>
              <a:t>的表达能力呢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46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如何提升浅层</a:t>
            </a:r>
            <a:r>
              <a:rPr lang="en-US" altLang="zh-CN" dirty="0"/>
              <a:t>GNN</a:t>
            </a:r>
            <a:r>
              <a:rPr lang="zh-CN" altLang="en-US" dirty="0"/>
              <a:t>的表达能力呢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、给每一层的</a:t>
            </a:r>
            <a:r>
              <a:rPr lang="en-US" altLang="zh-CN" dirty="0"/>
              <a:t>GNN</a:t>
            </a:r>
            <a:r>
              <a:rPr lang="zh-CN" altLang="en-US" dirty="0"/>
              <a:t>提高表达能力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在我们之前介绍的模型中，每一层的</a:t>
            </a:r>
            <a:r>
              <a:rPr lang="en-US" altLang="zh-CN" dirty="0"/>
              <a:t>GNN</a:t>
            </a:r>
            <a:r>
              <a:rPr lang="zh-CN" altLang="en-US" dirty="0"/>
              <a:t>实际上都只有一层的线性变化，实际上，我们可以把一层的线性变换变成多层，改成一个深度学习的网络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、添加些不是用于传输</a:t>
            </a:r>
            <a:r>
              <a:rPr lang="en-US" altLang="zh-CN" dirty="0"/>
              <a:t>message</a:t>
            </a:r>
            <a:r>
              <a:rPr lang="zh-CN" altLang="en-US" dirty="0"/>
              <a:t>的层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E8717F-F546-4515-A1AE-958861B39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242" y="3192988"/>
            <a:ext cx="1959789" cy="28259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86E2C1-3972-4FFA-AF63-4F5A31A9D9CF}"/>
              </a:ext>
            </a:extLst>
          </p:cNvPr>
          <p:cNvSpPr txBox="1"/>
          <p:nvPr/>
        </p:nvSpPr>
        <p:spPr>
          <a:xfrm>
            <a:off x="669924" y="3587864"/>
            <a:ext cx="4741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</a:t>
            </a:r>
            <a:r>
              <a:rPr lang="en-US" altLang="zh-CN" dirty="0"/>
              <a:t>GNN</a:t>
            </a:r>
            <a:r>
              <a:rPr lang="zh-CN" altLang="en-US" dirty="0"/>
              <a:t>并不是只能包括</a:t>
            </a:r>
            <a:r>
              <a:rPr lang="en-US" altLang="zh-CN" dirty="0"/>
              <a:t>GNN</a:t>
            </a:r>
            <a:r>
              <a:rPr lang="zh-CN" altLang="en-US" dirty="0"/>
              <a:t>的层，我们可以在输入与输出的时候，添加一些多层感知机，可以理解为预处理层与后处理层。预处理层就是对节点的特证做了写变换，这个实际上是很有必要的，特别是当特证是一些文本或者图像时。对于后处理有时候也是很有必要的，例如我们在做节点分类时就完全可以考虑加上后处理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43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如果说你的网络结构一定需要很深的</a:t>
            </a:r>
            <a:r>
              <a:rPr lang="en-US" altLang="zh-CN" dirty="0"/>
              <a:t>GNN</a:t>
            </a:r>
            <a:r>
              <a:rPr lang="zh-CN" altLang="en-US" dirty="0"/>
              <a:t>层，那可以考虑添加残差模块，一些早期的节点</a:t>
            </a:r>
            <a:r>
              <a:rPr lang="en-US" altLang="zh-CN" dirty="0"/>
              <a:t>embedding</a:t>
            </a:r>
            <a:r>
              <a:rPr lang="zh-CN" altLang="en-US" dirty="0"/>
              <a:t>通常是可以区分不同的节点的。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B825E1-E6AC-4D2E-80F5-692F1254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16" y="1803076"/>
            <a:ext cx="2829651" cy="37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那么，为啥残差模块会有用呢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残差模块可以看成是一个混合模型，考虑了不同时刻的</a:t>
            </a:r>
            <a:r>
              <a:rPr lang="en-US" altLang="zh-CN" dirty="0"/>
              <a:t>embedding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个残差模块实际上就能看成是</a:t>
            </a:r>
            <a:r>
              <a:rPr lang="en-US" altLang="zh-CN" dirty="0"/>
              <a:t>8</a:t>
            </a:r>
            <a:r>
              <a:rPr lang="zh-CN" altLang="en-US" dirty="0"/>
              <a:t>种不同的模型就行的混合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523439-6AA5-4474-A837-9CC0CD864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24" y="2632991"/>
            <a:ext cx="3238035" cy="24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7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回顾下</a:t>
            </a:r>
            <a:r>
              <a:rPr lang="en-US" altLang="zh-CN" dirty="0"/>
              <a:t>GCN</a:t>
            </a:r>
            <a:r>
              <a:rPr lang="zh-CN" altLang="en-US" dirty="0"/>
              <a:t>，我们为啥要加上上一时刻的节点</a:t>
            </a:r>
            <a:r>
              <a:rPr lang="en-US" altLang="zh-CN" dirty="0"/>
              <a:t>embedding</a:t>
            </a:r>
          </a:p>
          <a:p>
            <a:endParaRPr lang="en-US" altLang="zh-CN" dirty="0"/>
          </a:p>
          <a:p>
            <a:r>
              <a:rPr lang="zh-CN" altLang="en-US" dirty="0"/>
              <a:t>普通版本的</a:t>
            </a:r>
            <a:r>
              <a:rPr lang="en-US" altLang="zh-CN" dirty="0"/>
              <a:t>GCN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28E64C-D922-4BE7-A9EC-7140C563E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124068"/>
            <a:ext cx="3784845" cy="1304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045FBC-46D1-4E2A-AE30-267AC72EA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146" y="1891056"/>
            <a:ext cx="3230790" cy="16185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E0BB24-9608-4149-B5B8-C267D26C1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4" y="4056316"/>
            <a:ext cx="4425095" cy="12045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C1BDB64-A887-44A4-AFB2-1524DCE26B1A}"/>
              </a:ext>
            </a:extLst>
          </p:cNvPr>
          <p:cNvSpPr txBox="1"/>
          <p:nvPr/>
        </p:nvSpPr>
        <p:spPr>
          <a:xfrm>
            <a:off x="669924" y="355799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带残差模块的</a:t>
            </a:r>
            <a:r>
              <a:rPr lang="en-US" altLang="zh-CN" dirty="0"/>
              <a:t>GCN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2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最后再提一种更暴力的方式，这种方式采用了类似于</a:t>
            </a:r>
            <a:r>
              <a:rPr lang="en-US" altLang="zh-CN" dirty="0" err="1"/>
              <a:t>DenseNet</a:t>
            </a:r>
            <a:r>
              <a:rPr lang="zh-CN" altLang="en-US" dirty="0"/>
              <a:t>的结构，直接把输出值连到最后一个时刻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7E57B-7CDB-4969-9658-7F27E8FD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33" y="1688550"/>
            <a:ext cx="2939012" cy="3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78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图扩展</a:t>
            </a:r>
            <a:endParaRPr lang="en-US" altLang="zh-CN" sz="24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3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这一节我们会讲解一下图的特证增强与结构的操作，开始之前，我们需要明确一个概念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 </a:t>
            </a:r>
            <a:r>
              <a:rPr lang="en-US" altLang="zh-CN" dirty="0"/>
              <a:t>!= </a:t>
            </a:r>
            <a:r>
              <a:rPr lang="zh-CN" altLang="en-US" dirty="0"/>
              <a:t>计算图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FFC7DF-75F3-46F2-8088-D40C155B7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03" y="2708764"/>
            <a:ext cx="27908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DFB142-3E54-4D4A-9E6D-0BA8CCCF0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10" y="2600325"/>
            <a:ext cx="2466549" cy="29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什么时候需要去做这些增强与操作呢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当我们图节点缺少特证时，我们需要考虑增强特证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当图太稀疏时，我们要考虑添加一些虚拟节点和边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当图太稠密时，在做</a:t>
            </a:r>
            <a:r>
              <a:rPr lang="en-US" altLang="zh-CN" dirty="0"/>
              <a:t>message</a:t>
            </a:r>
            <a:r>
              <a:rPr lang="zh-CN" altLang="en-US" dirty="0"/>
              <a:t>传递时我们应该考虑去做一些采样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当图太大时，计算</a:t>
            </a:r>
            <a:r>
              <a:rPr lang="en-US" altLang="zh-CN" dirty="0"/>
              <a:t>embedding</a:t>
            </a:r>
            <a:r>
              <a:rPr lang="zh-CN" altLang="en-US" dirty="0"/>
              <a:t>应该考虑去采样子图</a:t>
            </a:r>
          </a:p>
        </p:txBody>
      </p:sp>
    </p:spTree>
    <p:extLst>
      <p:ext uri="{BB962C8B-B14F-4D97-AF65-F5344CB8AC3E}">
        <p14:creationId xmlns:p14="http://schemas.microsoft.com/office/powerpoint/2010/main" val="119044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为什么我们需要做特证增强呢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、我们的图没有节点特证，只有邻接矩阵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通用的方法就是给节点一个常数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D8C007-50FB-48F2-8A8A-075D4D418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88" y="2853280"/>
            <a:ext cx="4152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6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GNN</a:t>
            </a:r>
            <a:r>
              <a:rPr lang="zh-CN" altLang="en-US" sz="2400" dirty="0"/>
              <a:t>中的</a:t>
            </a:r>
            <a:r>
              <a:rPr lang="en-US" altLang="zh-CN" sz="2400" dirty="0"/>
              <a:t>Message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03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我们也可以给节点一个唯一的</a:t>
            </a:r>
            <a:r>
              <a:rPr lang="en-US" altLang="zh-CN" dirty="0"/>
              <a:t>id</a:t>
            </a:r>
            <a:r>
              <a:rPr lang="zh-CN" altLang="en-US" dirty="0"/>
              <a:t>，然后用</a:t>
            </a:r>
            <a:r>
              <a:rPr lang="en-US" altLang="zh-CN" dirty="0"/>
              <a:t>one-hot</a:t>
            </a:r>
            <a:r>
              <a:rPr lang="zh-CN" altLang="en-US" dirty="0"/>
              <a:t>来表示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4F2BEF-8CA3-43B9-A773-DF0A1CC07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04" y="1847850"/>
            <a:ext cx="3250907" cy="22786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59AFC2-8358-4AFD-B1C5-095B6C64E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03" y="1968926"/>
            <a:ext cx="3624847" cy="2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9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2ED8F84-B079-468E-8E69-F77A039BE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93869"/>
              </p:ext>
            </p:extLst>
          </p:nvPr>
        </p:nvGraphicFramePr>
        <p:xfrm>
          <a:off x="669924" y="1241596"/>
          <a:ext cx="10791192" cy="27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064">
                  <a:extLst>
                    <a:ext uri="{9D8B030D-6E8A-4147-A177-3AD203B41FA5}">
                      <a16:colId xmlns:a16="http://schemas.microsoft.com/office/drawing/2014/main" val="270474118"/>
                    </a:ext>
                  </a:extLst>
                </a:gridCol>
                <a:gridCol w="3597064">
                  <a:extLst>
                    <a:ext uri="{9D8B030D-6E8A-4147-A177-3AD203B41FA5}">
                      <a16:colId xmlns:a16="http://schemas.microsoft.com/office/drawing/2014/main" val="3329894745"/>
                    </a:ext>
                  </a:extLst>
                </a:gridCol>
                <a:gridCol w="3597064">
                  <a:extLst>
                    <a:ext uri="{9D8B030D-6E8A-4147-A177-3AD203B41FA5}">
                      <a16:colId xmlns:a16="http://schemas.microsoft.com/office/drawing/2014/main" val="4061066533"/>
                    </a:ext>
                  </a:extLst>
                </a:gridCol>
              </a:tblGrid>
              <a:tr h="6179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One-hot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28350"/>
                  </a:ext>
                </a:extLst>
              </a:tr>
              <a:tr h="936457"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中等。所有节点的特证一样，但是</a:t>
                      </a:r>
                      <a:r>
                        <a:rPr lang="en-US" altLang="zh-CN" dirty="0"/>
                        <a:t>GNN</a:t>
                      </a:r>
                      <a:r>
                        <a:rPr lang="zh-CN" altLang="en-US" dirty="0"/>
                        <a:t>能从图结构学习到一些</a:t>
                      </a:r>
                      <a:r>
                        <a:rPr lang="en-US" altLang="zh-CN" dirty="0"/>
                        <a:t>embedding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强。每个节点有唯一的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，节点的唯一性被存储了下来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61529"/>
                  </a:ext>
                </a:extLst>
              </a:tr>
              <a:tr h="617901"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计算耗时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低。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维的特证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高。</a:t>
                      </a:r>
                      <a:r>
                        <a:rPr lang="en-US" altLang="zh-CN" dirty="0"/>
                        <a:t>O(|V|)</a:t>
                      </a:r>
                      <a:r>
                        <a:rPr lang="zh-CN" altLang="en-US" dirty="0"/>
                        <a:t>的维度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1148"/>
                  </a:ext>
                </a:extLst>
              </a:tr>
              <a:tr h="6179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任何图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0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86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、只有一部分结构的图很难学习到好的</a:t>
            </a:r>
            <a:r>
              <a:rPr lang="en-US" altLang="zh-CN" dirty="0"/>
              <a:t>embedding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例如下面的两个图，节点能知道图对应的环的长度吗？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答案是不行的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F14F97-26C4-4B7A-9DC8-71B31EE8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4" y="3226045"/>
            <a:ext cx="5592275" cy="16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4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33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因为对于这两个图来说，</a:t>
            </a:r>
            <a:r>
              <a:rPr lang="en-US" altLang="zh-CN" dirty="0"/>
              <a:t>v1</a:t>
            </a:r>
            <a:r>
              <a:rPr lang="zh-CN" altLang="en-US" dirty="0"/>
              <a:t>节点都是</a:t>
            </a:r>
            <a:r>
              <a:rPr lang="en-US" altLang="zh-CN" dirty="0"/>
              <a:t>2</a:t>
            </a:r>
            <a:r>
              <a:rPr lang="zh-CN" altLang="en-US" dirty="0"/>
              <a:t>度，它的计算图展开实际上是一样的二叉树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ABA83C-87A0-4C55-AA43-64B99F839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405730"/>
            <a:ext cx="4095750" cy="2295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726F26-7744-4855-8D98-8827CC665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67" y="1642700"/>
            <a:ext cx="5592275" cy="16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对于这种情况，我们就可以采用循环计数来做为特证增强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6D780C-048F-4679-A881-D811C9139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59" y="3498677"/>
            <a:ext cx="5208466" cy="2937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AD9DEA-B9D4-4DFA-8E99-B64969B7E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59" y="1799217"/>
            <a:ext cx="5057847" cy="15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4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35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其它比较通用的特证增强的方法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算聚类系数</a:t>
            </a:r>
            <a:endParaRPr lang="en-US" altLang="zh-CN" dirty="0"/>
          </a:p>
          <a:p>
            <a:r>
              <a:rPr lang="en-US" altLang="zh-CN" dirty="0"/>
              <a:t>PageRank</a:t>
            </a:r>
          </a:p>
          <a:p>
            <a:r>
              <a:rPr lang="zh-CN" altLang="en-US" dirty="0"/>
              <a:t>模块度</a:t>
            </a:r>
          </a:p>
        </p:txBody>
      </p:sp>
    </p:spTree>
    <p:extLst>
      <p:ext uri="{BB962C8B-B14F-4D97-AF65-F5344CB8AC3E}">
        <p14:creationId xmlns:p14="http://schemas.microsoft.com/office/powerpoint/2010/main" val="2375002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36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稀疏图增强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、添加虚拟边</a:t>
            </a:r>
            <a:endParaRPr lang="en-US" altLang="zh-CN" dirty="0"/>
          </a:p>
          <a:p>
            <a:r>
              <a:rPr lang="zh-CN" altLang="en-US" dirty="0"/>
              <a:t>连接</a:t>
            </a:r>
            <a:r>
              <a:rPr lang="en-US" altLang="zh-CN" dirty="0"/>
              <a:t>2</a:t>
            </a:r>
            <a:r>
              <a:rPr lang="zh-CN" altLang="en-US" dirty="0"/>
              <a:t>跳的邻居节点，例如作者论文的一个关系图中，</a:t>
            </a:r>
            <a:r>
              <a:rPr lang="en-US" altLang="zh-CN" dirty="0"/>
              <a:t>1</a:t>
            </a:r>
            <a:r>
              <a:rPr lang="zh-CN" altLang="en-US" dirty="0"/>
              <a:t>跳是作者和论文的关系，</a:t>
            </a:r>
            <a:r>
              <a:rPr lang="en-US" altLang="zh-CN" dirty="0"/>
              <a:t>2</a:t>
            </a:r>
            <a:r>
              <a:rPr lang="zh-CN" altLang="en-US" dirty="0"/>
              <a:t>跳就是作者和作者的关系，即协作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959B1-1172-49B7-B08F-1C356E340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49" y="2762118"/>
            <a:ext cx="2212748" cy="27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37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、添加虚拟节点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例如在一个图中，</a:t>
            </a:r>
            <a:r>
              <a:rPr lang="en-US" altLang="zh-CN" dirty="0"/>
              <a:t>2</a:t>
            </a:r>
            <a:r>
              <a:rPr lang="zh-CN" altLang="en-US" dirty="0"/>
              <a:t>个节点路径长度是</a:t>
            </a:r>
            <a:r>
              <a:rPr lang="en-US" altLang="zh-CN" dirty="0"/>
              <a:t>10</a:t>
            </a:r>
            <a:r>
              <a:rPr lang="zh-CN" altLang="en-US" dirty="0"/>
              <a:t>，添加一个虚拟节点，把所有节点和这个虚拟节点相连，这样所有节点的路径都变成了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最大的优势在于提高</a:t>
            </a:r>
            <a:r>
              <a:rPr lang="en-US" altLang="zh-CN" dirty="0"/>
              <a:t>message</a:t>
            </a:r>
            <a:r>
              <a:rPr lang="zh-CN" altLang="en-US" dirty="0"/>
              <a:t>的传递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505C4F-06CF-4FD7-ADC4-E09F26E29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3100023"/>
            <a:ext cx="2158478" cy="28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00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38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稠密图的采样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之前我们是聚合所有的节点，现在我们只对部分节点进行采样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33462D-38CB-4828-9383-C160CFC27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23" y="2538412"/>
            <a:ext cx="3886200" cy="3114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DF2090-515C-4A3F-8A00-AEDC7ECC7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11" y="2837167"/>
            <a:ext cx="4076820" cy="28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3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39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每一次的计算，都可以采样不同的节点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1C85B3-3AC0-42F8-A6E3-903F0C041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91" y="1809195"/>
            <a:ext cx="8273195" cy="31533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F2555C-74B6-4C19-8A79-1C4C4091EC69}"/>
              </a:ext>
            </a:extLst>
          </p:cNvPr>
          <p:cNvSpPr txBox="1"/>
          <p:nvPr/>
        </p:nvSpPr>
        <p:spPr>
          <a:xfrm>
            <a:off x="729297" y="523219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这样的方法计算量能减少，在实际情况中效果也基本没有影响</a:t>
            </a:r>
          </a:p>
        </p:txBody>
      </p:sp>
    </p:spTree>
    <p:extLst>
      <p:ext uri="{BB962C8B-B14F-4D97-AF65-F5344CB8AC3E}">
        <p14:creationId xmlns:p14="http://schemas.microsoft.com/office/powerpoint/2010/main" val="103381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上次课我们讲解了</a:t>
            </a:r>
            <a:r>
              <a:rPr lang="en-US" altLang="zh-CN" dirty="0"/>
              <a:t>GNN</a:t>
            </a:r>
            <a:r>
              <a:rPr lang="zh-CN" altLang="en-US" dirty="0"/>
              <a:t>的聚合操作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F200BD8-0522-444F-9A6F-605D2A321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6" y="1659686"/>
            <a:ext cx="5019283" cy="692749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246A4A09-59C1-41D5-8179-69A5690F9BFA}"/>
              </a:ext>
            </a:extLst>
          </p:cNvPr>
          <p:cNvSpPr txBox="1"/>
          <p:nvPr/>
        </p:nvSpPr>
        <p:spPr>
          <a:xfrm>
            <a:off x="808892" y="2543908"/>
            <a:ext cx="719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聚合的方法有很多，例如</a:t>
            </a:r>
            <a:r>
              <a:rPr lang="en-US" altLang="zh-CN" dirty="0"/>
              <a:t>mean</a:t>
            </a:r>
            <a:r>
              <a:rPr lang="zh-CN" altLang="en-US" dirty="0"/>
              <a:t>，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/>
              <a:t>sum</a:t>
            </a:r>
            <a:r>
              <a:rPr lang="zh-CN" altLang="en-US" dirty="0"/>
              <a:t>，</a:t>
            </a:r>
            <a:r>
              <a:rPr lang="en-US" altLang="zh-CN" dirty="0" err="1"/>
              <a:t>lstm</a:t>
            </a:r>
            <a:r>
              <a:rPr lang="zh-CN" altLang="en-US" dirty="0"/>
              <a:t>，</a:t>
            </a:r>
            <a:r>
              <a:rPr lang="en-US" altLang="zh-CN" dirty="0"/>
              <a:t>attention</a:t>
            </a:r>
            <a:r>
              <a:rPr lang="zh-CN" altLang="en-US" dirty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3979800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图应用</a:t>
            </a:r>
            <a:endParaRPr lang="en-US" altLang="zh-CN" sz="24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40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41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之前我们也简单的介绍过一些图的应用，但是没有说具体会怎么做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图的应用主要包括三个部分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、节点级别任务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、边级别任务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、图级别任务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CDE8B6-9E94-423F-BBB2-89ED5050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3465069"/>
            <a:ext cx="4634768" cy="19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8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42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不同级别的任务使用的</a:t>
            </a:r>
            <a:r>
              <a:rPr lang="en-US" altLang="zh-CN" dirty="0"/>
              <a:t>embedding</a:t>
            </a:r>
            <a:r>
              <a:rPr lang="zh-CN" altLang="en-US" dirty="0"/>
              <a:t>肯定也是不一样的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5A6676-3ADA-4A39-BABF-C6177749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48" y="1735015"/>
            <a:ext cx="5400776" cy="33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43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节点级别的任务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直接使用节点的</a:t>
            </a:r>
            <a:r>
              <a:rPr lang="en-US" altLang="zh-CN" dirty="0"/>
              <a:t>embedding</a:t>
            </a:r>
            <a:r>
              <a:rPr lang="zh-CN" altLang="en-US" dirty="0"/>
              <a:t>进行预测，在使用</a:t>
            </a:r>
            <a:r>
              <a:rPr lang="en-US" altLang="zh-CN" dirty="0"/>
              <a:t>GNN</a:t>
            </a:r>
            <a:r>
              <a:rPr lang="zh-CN" altLang="en-US" dirty="0"/>
              <a:t>之后，我们可以得到</a:t>
            </a:r>
            <a:r>
              <a:rPr lang="en-US" altLang="zh-CN" dirty="0"/>
              <a:t>d</a:t>
            </a:r>
            <a:r>
              <a:rPr lang="zh-CN" altLang="en-US" dirty="0"/>
              <a:t>维的节点</a:t>
            </a:r>
            <a:r>
              <a:rPr lang="en-US" altLang="zh-CN" dirty="0"/>
              <a:t>embedding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假如我们想做一个</a:t>
            </a:r>
            <a:r>
              <a:rPr lang="en-US" altLang="zh-CN" dirty="0"/>
              <a:t>K</a:t>
            </a:r>
            <a:r>
              <a:rPr lang="zh-CN" altLang="en-US" dirty="0"/>
              <a:t>分类，我们只需要把</a:t>
            </a:r>
            <a:r>
              <a:rPr lang="en-US" altLang="zh-CN" dirty="0"/>
              <a:t>d</a:t>
            </a:r>
            <a:r>
              <a:rPr lang="zh-CN" altLang="en-US" dirty="0"/>
              <a:t>维的</a:t>
            </a:r>
            <a:r>
              <a:rPr lang="en-US" altLang="zh-CN" dirty="0"/>
              <a:t>embedding</a:t>
            </a:r>
            <a:r>
              <a:rPr lang="zh-CN" altLang="en-US" dirty="0"/>
              <a:t>映射到</a:t>
            </a:r>
            <a:r>
              <a:rPr lang="en-US" altLang="zh-CN" dirty="0"/>
              <a:t>k</a:t>
            </a:r>
            <a:r>
              <a:rPr lang="zh-CN" altLang="en-US" dirty="0"/>
              <a:t>维，其中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7884C9-5DA6-4572-9F80-CD43DEC8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6" y="2042966"/>
            <a:ext cx="2762591" cy="461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3D77B8-8E23-409B-A416-2E8B1E58D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86" y="3041959"/>
            <a:ext cx="5692349" cy="6298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E1A125-F4A1-4896-B34E-E1D684C22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54" y="2504680"/>
            <a:ext cx="1790700" cy="4181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A1F08D6-F790-4909-A59F-9C01BBF63E75}"/>
              </a:ext>
            </a:extLst>
          </p:cNvPr>
          <p:cNvSpPr txBox="1"/>
          <p:nvPr/>
        </p:nvSpPr>
        <p:spPr>
          <a:xfrm>
            <a:off x="855785" y="3956538"/>
            <a:ext cx="84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然后我们就能使用交叉熵来计算损失函数</a:t>
            </a:r>
          </a:p>
        </p:txBody>
      </p:sp>
    </p:spTree>
    <p:extLst>
      <p:ext uri="{BB962C8B-B14F-4D97-AF65-F5344CB8AC3E}">
        <p14:creationId xmlns:p14="http://schemas.microsoft.com/office/powerpoint/2010/main" val="682695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44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边级别的任务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使用需要预测的边的两个节点</a:t>
            </a:r>
            <a:r>
              <a:rPr lang="en-US" altLang="zh-CN" dirty="0"/>
              <a:t>embedding</a:t>
            </a:r>
            <a:r>
              <a:rPr lang="zh-CN" altLang="en-US" dirty="0"/>
              <a:t>，例如我们要预测</a:t>
            </a:r>
            <a:r>
              <a:rPr lang="en-US" altLang="zh-CN" dirty="0"/>
              <a:t>D</a:t>
            </a:r>
            <a:r>
              <a:rPr lang="zh-CN" altLang="en-US" dirty="0"/>
              <a:t>与</a:t>
            </a:r>
            <a:r>
              <a:rPr lang="en-US" altLang="zh-CN" dirty="0"/>
              <a:t>E</a:t>
            </a:r>
            <a:r>
              <a:rPr lang="zh-CN" altLang="en-US" dirty="0"/>
              <a:t>节点的边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那么对于这里的</a:t>
            </a:r>
            <a:r>
              <a:rPr lang="en-US" altLang="zh-CN" dirty="0"/>
              <a:t>Head</a:t>
            </a:r>
            <a:r>
              <a:rPr lang="zh-CN" altLang="en-US" dirty="0"/>
              <a:t>函数是什么呢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1CCAB2-7839-447F-906C-38D8FD628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29" y="2241341"/>
            <a:ext cx="4839433" cy="237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15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45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、连接在一起，然后经过一层线性变换，要预测</a:t>
            </a:r>
            <a:r>
              <a:rPr lang="en-US" altLang="zh-CN" dirty="0"/>
              <a:t>k</a:t>
            </a:r>
            <a:r>
              <a:rPr lang="zh-CN" altLang="en-US" dirty="0"/>
              <a:t>类，那么线性变换就是</a:t>
            </a:r>
            <a:r>
              <a:rPr lang="en-US" altLang="zh-CN" dirty="0"/>
              <a:t>k</a:t>
            </a:r>
            <a:r>
              <a:rPr lang="zh-CN" altLang="en-US" dirty="0"/>
              <a:t>维的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、点乘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C0BD4D-10FC-4251-BE6E-26BB939B1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654122"/>
            <a:ext cx="5974031" cy="686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A5C109-5D26-447E-8932-513F6E3C1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014558"/>
            <a:ext cx="3849322" cy="9195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6B57726-AF80-4BB6-A316-F864EB6987C5}"/>
              </a:ext>
            </a:extLst>
          </p:cNvPr>
          <p:cNvSpPr txBox="1"/>
          <p:nvPr/>
        </p:nvSpPr>
        <p:spPr>
          <a:xfrm>
            <a:off x="808892" y="4214446"/>
            <a:ext cx="1065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但是要注意，点乘之后是一个标量，也就是说只能预测是否存在边，除非再添加一层线性层进行维度变换</a:t>
            </a:r>
          </a:p>
        </p:txBody>
      </p:sp>
    </p:spTree>
    <p:extLst>
      <p:ext uri="{BB962C8B-B14F-4D97-AF65-F5344CB8AC3E}">
        <p14:creationId xmlns:p14="http://schemas.microsoft.com/office/powerpoint/2010/main" val="259747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46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图级别的任务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使用图里所有的节点</a:t>
            </a:r>
            <a:r>
              <a:rPr lang="en-US" altLang="zh-CN" dirty="0"/>
              <a:t>embedding</a:t>
            </a:r>
          </a:p>
          <a:p>
            <a:endParaRPr lang="en-US" altLang="zh-CN" dirty="0"/>
          </a:p>
          <a:p>
            <a:r>
              <a:rPr lang="zh-CN" altLang="en-US" dirty="0"/>
              <a:t>假如我们要做一个</a:t>
            </a:r>
            <a:r>
              <a:rPr lang="en-US" altLang="zh-CN" dirty="0"/>
              <a:t>K</a:t>
            </a:r>
            <a:r>
              <a:rPr lang="zh-CN" altLang="en-US" dirty="0"/>
              <a:t>分类，首先把所有节点</a:t>
            </a:r>
            <a:r>
              <a:rPr lang="en-US" altLang="zh-CN" dirty="0"/>
              <a:t>embedding</a:t>
            </a:r>
            <a:r>
              <a:rPr lang="zh-CN" altLang="en-US" dirty="0"/>
              <a:t>做一个类似于</a:t>
            </a:r>
            <a:r>
              <a:rPr lang="en-US" altLang="zh-CN" dirty="0"/>
              <a:t>GNN</a:t>
            </a:r>
            <a:r>
              <a:rPr lang="zh-CN" altLang="en-US" dirty="0"/>
              <a:t>中的聚合操作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D70B9C-46B1-4545-BC83-A8DBF02F2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858363"/>
            <a:ext cx="5013362" cy="488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46F14F-4AEF-4E2D-8727-D8FD83502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09" y="3602457"/>
            <a:ext cx="5752261" cy="20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56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47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聚合可以考虑以下三种方法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6EB813-B4C8-4DA2-BA01-D9EF633CD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629563"/>
            <a:ext cx="4554415" cy="22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0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48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但是这种方法在小图上有效果，对于大图来说，会损失很多信息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看个例子，假如我们的节点</a:t>
            </a:r>
            <a:r>
              <a:rPr lang="en-US" altLang="zh-CN" dirty="0"/>
              <a:t>embedding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维的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如果使用的是</a:t>
            </a:r>
            <a:r>
              <a:rPr lang="en-US" altLang="zh-CN" dirty="0"/>
              <a:t>sum</a:t>
            </a:r>
            <a:r>
              <a:rPr lang="zh-CN" altLang="en-US" dirty="0"/>
              <a:t>的聚合方式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8618BC-83E3-427B-AA2E-6E5E76C3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03" y="2208120"/>
            <a:ext cx="3731236" cy="1025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084674-BC34-4539-B963-76CC6875D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870113"/>
            <a:ext cx="4785656" cy="8276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3C2411-8C48-41FF-9F20-8E6BD4DF6FB1}"/>
              </a:ext>
            </a:extLst>
          </p:cNvPr>
          <p:cNvSpPr txBox="1"/>
          <p:nvPr/>
        </p:nvSpPr>
        <p:spPr>
          <a:xfrm>
            <a:off x="669924" y="4917831"/>
            <a:ext cx="99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可以看到，两个不同节点</a:t>
            </a:r>
            <a:r>
              <a:rPr lang="en-US" altLang="zh-CN" dirty="0"/>
              <a:t>embedding</a:t>
            </a:r>
            <a:r>
              <a:rPr lang="zh-CN" altLang="en-US" dirty="0"/>
              <a:t>的图，聚合后的结果是一样的，这显然是不对的</a:t>
            </a:r>
          </a:p>
        </p:txBody>
      </p:sp>
    </p:spTree>
    <p:extLst>
      <p:ext uri="{BB962C8B-B14F-4D97-AF65-F5344CB8AC3E}">
        <p14:creationId xmlns:p14="http://schemas.microsoft.com/office/powerpoint/2010/main" val="2411611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49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那么怎么解决这个问题呢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我们可以采用</a:t>
            </a:r>
            <a:r>
              <a:rPr lang="en-US" altLang="zh-CN" dirty="0"/>
              <a:t>hierarchically</a:t>
            </a:r>
            <a:r>
              <a:rPr lang="zh-CN" altLang="en-US" dirty="0"/>
              <a:t>的聚合方式，还是刚才的</a:t>
            </a:r>
            <a:r>
              <a:rPr lang="en-US" altLang="zh-CN" dirty="0"/>
              <a:t>Graph</a:t>
            </a:r>
            <a:r>
              <a:rPr lang="zh-CN" altLang="en-US" dirty="0"/>
              <a:t>，我们先聚合前两个，再聚合后三个，再对聚合后的结果做聚合，这样得到的</a:t>
            </a:r>
            <a:r>
              <a:rPr lang="en-US" altLang="zh-CN" dirty="0"/>
              <a:t>embedding</a:t>
            </a:r>
            <a:r>
              <a:rPr lang="zh-CN" altLang="en-US" dirty="0"/>
              <a:t>结果就不一样了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2F6814-A5B7-42E0-BC51-C1FE88E6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26" y="2930047"/>
            <a:ext cx="5856158" cy="1219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C0E88E-8E8E-4C5B-ABC1-2CA40DD96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4925199"/>
            <a:ext cx="5909163" cy="11471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3362A5-45FD-4884-8DAB-0E2DCABE1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26" y="4405343"/>
            <a:ext cx="3542934" cy="5198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713597-1EC4-4F93-A1CC-40334AE39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24" y="2424730"/>
            <a:ext cx="3117973" cy="59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7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在聚合操作之前，</a:t>
            </a:r>
            <a:r>
              <a:rPr lang="en-US" altLang="zh-CN" dirty="0"/>
              <a:t>GNN</a:t>
            </a:r>
            <a:r>
              <a:rPr lang="zh-CN" altLang="en-US" dirty="0"/>
              <a:t>通常还会对前一层的</a:t>
            </a:r>
            <a:r>
              <a:rPr lang="en-US" altLang="zh-CN" dirty="0"/>
              <a:t>embedding</a:t>
            </a:r>
            <a:r>
              <a:rPr lang="zh-CN" altLang="en-US" dirty="0"/>
              <a:t>做一个线性变换，我们把这个操作称为</a:t>
            </a:r>
            <a:r>
              <a:rPr lang="en-US" altLang="zh-CN" dirty="0"/>
              <a:t>Message</a:t>
            </a:r>
          </a:p>
          <a:p>
            <a:endParaRPr lang="en-US" altLang="zh-CN" dirty="0"/>
          </a:p>
          <a:p>
            <a:r>
              <a:rPr lang="en-US" altLang="zh-CN" dirty="0"/>
              <a:t>GNN Layer = Message + Aggregation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51D182-6E19-4EED-BBC0-6BB3BAD37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208120"/>
            <a:ext cx="4207484" cy="269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3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50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最后再把整个图的</a:t>
            </a:r>
            <a:r>
              <a:rPr lang="en-US" altLang="zh-CN" dirty="0"/>
              <a:t>embedding</a:t>
            </a:r>
            <a:r>
              <a:rPr lang="zh-CN" altLang="en-US" dirty="0"/>
              <a:t>给到后处理的层即可完成预测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2BD3F-FE43-4151-955A-06F797B79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70" y="1733049"/>
            <a:ext cx="10699693" cy="28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44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附加内容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51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到这里，我们的</a:t>
            </a:r>
            <a:r>
              <a:rPr lang="en-US" altLang="zh-CN" dirty="0"/>
              <a:t>GNN</a:t>
            </a:r>
            <a:r>
              <a:rPr lang="zh-CN" altLang="en-US" dirty="0"/>
              <a:t>就介绍完了，但实际上，</a:t>
            </a:r>
            <a:r>
              <a:rPr lang="en-US" altLang="zh-CN" dirty="0"/>
              <a:t>GCN</a:t>
            </a:r>
            <a:r>
              <a:rPr lang="zh-CN" altLang="en-US" dirty="0"/>
              <a:t>的背后还有一套严谨的推导过程，这个过程在面试中一般不会问到，但是也有一定的学习价值，大家如果感兴趣，可以参阅我写的博客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https://blog.csdn.net/u012526436/article/details/106762505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021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406243" y="5092805"/>
            <a:ext cx="5208860" cy="420208"/>
          </a:xfrm>
        </p:spPr>
        <p:txBody>
          <a:bodyPr/>
          <a:lstStyle/>
          <a:p>
            <a:r>
              <a:rPr lang="zh-CN" altLang="en-US" dirty="0"/>
              <a:t>掌握知识最终还是要靠自己去实践总结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回忆一下当我们计算节点</a:t>
            </a:r>
            <a:r>
              <a:rPr lang="en-US" altLang="zh-CN" dirty="0"/>
              <a:t>v</a:t>
            </a:r>
            <a:r>
              <a:rPr lang="zh-CN" altLang="en-US" dirty="0"/>
              <a:t>第</a:t>
            </a:r>
            <a:r>
              <a:rPr lang="en-US" altLang="zh-CN" dirty="0"/>
              <a:t>l</a:t>
            </a:r>
            <a:r>
              <a:rPr lang="zh-CN" altLang="en-US" dirty="0"/>
              <a:t>层的</a:t>
            </a:r>
            <a:r>
              <a:rPr lang="en-US" altLang="zh-CN" dirty="0"/>
              <a:t>embedding</a:t>
            </a:r>
            <a:r>
              <a:rPr lang="zh-CN" altLang="en-US" dirty="0"/>
              <a:t>时，实际上需要计算</a:t>
            </a:r>
            <a:r>
              <a:rPr lang="en-US" altLang="zh-CN" dirty="0"/>
              <a:t>v</a:t>
            </a:r>
            <a:r>
              <a:rPr lang="zh-CN" altLang="en-US" dirty="0"/>
              <a:t>节点的邻居节点的</a:t>
            </a:r>
            <a:r>
              <a:rPr lang="en-US" altLang="zh-CN" dirty="0"/>
              <a:t>embedding</a:t>
            </a:r>
            <a:r>
              <a:rPr lang="zh-CN" altLang="en-US" dirty="0"/>
              <a:t>，还需要计算</a:t>
            </a:r>
            <a:r>
              <a:rPr lang="en-US" altLang="zh-CN" dirty="0"/>
              <a:t>v</a:t>
            </a:r>
            <a:r>
              <a:rPr lang="zh-CN" altLang="en-US" dirty="0"/>
              <a:t>节点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embedding</a:t>
            </a:r>
            <a:r>
              <a:rPr lang="zh-CN" altLang="en-US" dirty="0"/>
              <a:t>，这些值都需要做一个线性变换，这个线性变换的结果就称之为</a:t>
            </a:r>
            <a:r>
              <a:rPr lang="en-US" altLang="zh-CN" dirty="0"/>
              <a:t>Message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E4B55A-5457-4E16-A78E-630305ABC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3" y="1829819"/>
            <a:ext cx="3343275" cy="847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1A1137-1D96-43D3-BFC2-C97C42148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31" y="2497588"/>
            <a:ext cx="3257550" cy="981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BA098D0-7337-483F-97E5-5CD3F67F44A2}"/>
              </a:ext>
            </a:extLst>
          </p:cNvPr>
          <p:cNvSpPr txBox="1"/>
          <p:nvPr/>
        </p:nvSpPr>
        <p:spPr>
          <a:xfrm>
            <a:off x="669924" y="3511628"/>
            <a:ext cx="873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有了</a:t>
            </a:r>
            <a:r>
              <a:rPr lang="en-US" altLang="zh-CN" dirty="0"/>
              <a:t>message</a:t>
            </a:r>
            <a:r>
              <a:rPr lang="zh-CN" altLang="en-US" dirty="0"/>
              <a:t>之后，我们再对其进行聚合的操作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A31C73-30DD-4CAA-AEB4-8BD6F77AD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23" y="4009399"/>
            <a:ext cx="6751393" cy="10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每个节点都会计算其</a:t>
            </a:r>
            <a:r>
              <a:rPr lang="en-US" altLang="zh-CN" dirty="0"/>
              <a:t>message</a:t>
            </a:r>
            <a:r>
              <a:rPr lang="zh-CN" altLang="en-US" dirty="0"/>
              <a:t>，聚合操作就是把</a:t>
            </a:r>
            <a:r>
              <a:rPr lang="en-US" altLang="zh-CN" dirty="0"/>
              <a:t>message</a:t>
            </a:r>
            <a:r>
              <a:rPr lang="zh-CN" altLang="en-US" dirty="0"/>
              <a:t>进行聚合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653A69-4794-46CD-9DC4-1B6BBE3FD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684861"/>
            <a:ext cx="3886201" cy="6827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5239D5-4487-4603-BE32-1D2040101780}"/>
              </a:ext>
            </a:extLst>
          </p:cNvPr>
          <p:cNvSpPr txBox="1"/>
          <p:nvPr/>
        </p:nvSpPr>
        <p:spPr>
          <a:xfrm>
            <a:off x="763281" y="2716429"/>
            <a:ext cx="930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如果只是一个简单的线性变换，那么</a:t>
            </a:r>
            <a:r>
              <a:rPr lang="en-US" altLang="zh-CN" dirty="0"/>
              <a:t>message</a:t>
            </a:r>
            <a:r>
              <a:rPr lang="zh-CN" altLang="en-US" dirty="0"/>
              <a:t>就是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F58FC9-8852-4277-8975-255B4E60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81" y="3379602"/>
            <a:ext cx="3305664" cy="7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GCN</a:t>
            </a:r>
            <a:r>
              <a:rPr lang="zh-CN" altLang="en-US" dirty="0"/>
              <a:t>来说，怎么表述成</a:t>
            </a:r>
            <a:r>
              <a:rPr lang="en-US" altLang="zh-CN" dirty="0" err="1"/>
              <a:t>message+aggregation</a:t>
            </a:r>
            <a:r>
              <a:rPr lang="zh-CN" altLang="en-US" dirty="0"/>
              <a:t>的形式呢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Message</a:t>
            </a:r>
            <a:r>
              <a:rPr lang="zh-CN" altLang="en-US" dirty="0"/>
              <a:t>：对每个邻居节点进行变换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1A78BF-15C4-41C9-B76B-50A1FEE74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59" y="2254229"/>
            <a:ext cx="3356953" cy="7767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AFBD93-EEBF-4151-ACD0-57B003FB5816}"/>
              </a:ext>
            </a:extLst>
          </p:cNvPr>
          <p:cNvSpPr txBox="1"/>
          <p:nvPr/>
        </p:nvSpPr>
        <p:spPr>
          <a:xfrm>
            <a:off x="715108" y="3188677"/>
            <a:ext cx="92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Aggregation</a:t>
            </a:r>
            <a:r>
              <a:rPr lang="zh-CN" altLang="en-US" dirty="0"/>
              <a:t>：把所有的邻居节点</a:t>
            </a:r>
            <a:r>
              <a:rPr lang="en-US" altLang="zh-CN" dirty="0"/>
              <a:t>embedding</a:t>
            </a:r>
            <a:r>
              <a:rPr lang="zh-CN" altLang="en-US" dirty="0"/>
              <a:t>进行求和，并加上一个激活函数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EF11C6-4B8B-42FE-8D26-7B920DFC1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9" y="3776677"/>
            <a:ext cx="4362643" cy="7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0" dirty="0">
                <a:latin typeface="+mn-lt"/>
                <a:ea typeface="+mn-ea"/>
                <a:cs typeface="+mn-cs"/>
              </a:rPr>
              <a:t>图神经网络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05242C-0860-4734-B078-E29BC001C627}"/>
              </a:ext>
            </a:extLst>
          </p:cNvPr>
          <p:cNvSpPr txBox="1"/>
          <p:nvPr/>
        </p:nvSpPr>
        <p:spPr>
          <a:xfrm>
            <a:off x="669924" y="1260231"/>
            <a:ext cx="10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1BD04-6298-4E6D-BDCA-0C734A5A55F9}"/>
              </a:ext>
            </a:extLst>
          </p:cNvPr>
          <p:cNvSpPr txBox="1"/>
          <p:nvPr/>
        </p:nvSpPr>
        <p:spPr>
          <a:xfrm>
            <a:off x="669924" y="1156745"/>
            <a:ext cx="1079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GraphSAGE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FA650B-578A-43AF-84F7-AF842810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654122"/>
            <a:ext cx="5145725" cy="571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80A0B5-7D2B-44F1-B809-8E1933BE5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85" y="2378553"/>
            <a:ext cx="5137023" cy="944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C52BCE-32DE-4570-A270-21815097A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00" y="3476349"/>
            <a:ext cx="4273972" cy="6989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E29D8D-3A2D-4481-8F36-7443071B9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468" y="4481673"/>
            <a:ext cx="3906715" cy="6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60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6793</TotalTime>
  <Words>2053</Words>
  <Application>Microsoft Office PowerPoint</Application>
  <PresentationFormat>宽屏</PresentationFormat>
  <Paragraphs>360</Paragraphs>
  <Slides>52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HelveticaNeueLT Std Thin</vt:lpstr>
      <vt:lpstr>等线</vt:lpstr>
      <vt:lpstr>Arial</vt:lpstr>
      <vt:lpstr>Calibri</vt:lpstr>
      <vt:lpstr>Impact</vt:lpstr>
      <vt:lpstr>主题5</vt:lpstr>
      <vt:lpstr>图神经网络下</vt:lpstr>
      <vt:lpstr>PowerPoint 演示文稿</vt:lpstr>
      <vt:lpstr>GNN中的Message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GNN中的Layer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图扩展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图应用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图神经网络</vt:lpstr>
      <vt:lpstr>附加内容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Joe</cp:lastModifiedBy>
  <cp:revision>748</cp:revision>
  <cp:lastPrinted>2017-09-04T16:00:00Z</cp:lastPrinted>
  <dcterms:created xsi:type="dcterms:W3CDTF">2017-09-04T16:00:00Z</dcterms:created>
  <dcterms:modified xsi:type="dcterms:W3CDTF">2021-03-21T10:15:56Z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