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44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55" r:id="rId99"/>
    <p:sldId id="327" r:id="rId10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/>
      <a:tcStyle>
        <a:tcBdr/>
        <a:fill>
          <a:solidFill>
            <a:srgbClr val="F0F2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/>
      <a:tcStyle>
        <a:tcBdr/>
        <a:fill>
          <a:solidFill>
            <a:srgbClr val="F0F2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685798" y="2393950"/>
            <a:ext cx="7772404" cy="109542"/>
            <a:chOff x="0" y="0"/>
            <a:chExt cx="7772403" cy="109541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03346" cy="10954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7772404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Slide Number"/>
          <p:cNvSpPr>
            <a:spLocks noGrp="1"/>
          </p:cNvSpPr>
          <p:nvPr>
            <p:ph type="sldNum" sz="quarter" idx="2"/>
          </p:nvPr>
        </p:nvSpPr>
        <p:spPr>
          <a:xfrm>
            <a:off x="8201665" y="6248400"/>
            <a:ext cx="256537" cy="2754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9597" y="1185862"/>
            <a:ext cx="7958144" cy="109542"/>
            <a:chOff x="-1" y="0"/>
            <a:chExt cx="7958142" cy="109541"/>
          </a:xfrm>
        </p:grpSpPr>
        <p:sp>
          <p:nvSpPr>
            <p:cNvPr id="2" name="Shape 2"/>
            <p:cNvSpPr/>
            <p:nvPr/>
          </p:nvSpPr>
          <p:spPr>
            <a:xfrm>
              <a:off x="-1" y="0"/>
              <a:ext cx="4655514" cy="10954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-2" y="0"/>
              <a:ext cx="7958144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" name="Shape 5"/>
          <p:cNvSpPr/>
          <p:nvPr/>
        </p:nvSpPr>
        <p:spPr>
          <a:xfrm>
            <a:off x="609600" y="6173470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187" y="6237287"/>
            <a:ext cx="277815" cy="28734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14730" y="6202679"/>
            <a:ext cx="255454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七月在线</a:t>
            </a:r>
            <a:r>
              <a:rPr dirty="0"/>
              <a:t>：</a:t>
            </a:r>
            <a:r>
              <a:rPr lang="zh-Hans" altLang="en-US" dirty="0"/>
              <a:t>深度学习项目</a:t>
            </a:r>
            <a:r>
              <a:rPr dirty="0" err="1"/>
              <a:t>班</a:t>
            </a:r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23430" y="6202679"/>
            <a:ext cx="122397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julyedu.com</a:t>
            </a:r>
          </a:p>
        </p:txBody>
      </p:sp>
      <p:sp>
        <p:nvSpPr>
          <p:cNvPr id="9" name="Title Text"/>
          <p:cNvSpPr>
            <a:spLocks noGrp="1"/>
          </p:cNvSpPr>
          <p:nvPr>
            <p:ph type="title"/>
          </p:nvPr>
        </p:nvSpPr>
        <p:spPr>
          <a:xfrm>
            <a:off x="1370012" y="0"/>
            <a:ext cx="7315201" cy="183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/>
          <a:lstStyle/>
          <a:p>
            <a:r>
              <a:t>Title Text</a:t>
            </a:r>
          </a:p>
        </p:txBody>
      </p:sp>
      <p:sp>
        <p:nvSpPr>
          <p:cNvPr id="10" name="Body Level One…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2"/>
          </p:nvPr>
        </p:nvSpPr>
        <p:spPr>
          <a:xfrm>
            <a:off x="4786174" y="6250366"/>
            <a:ext cx="256537" cy="27546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69900" marR="0" indent="-469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75360" marR="0" indent="-503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■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424938" marR="0" indent="-5156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□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87220" marR="0" indent="-5810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■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3596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lab.com/zh/regref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ks.nl/stopword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imm.dtu.dk/pubdb/views/publication_details.php?id=6010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numpy/files/NumPy/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ypi.python.org/pypi/nltk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Hans" altLang="en-US" dirty="0"/>
              <a:t>深度学习项目班</a:t>
            </a: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4643437" y="3933825"/>
            <a:ext cx="2449515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500"/>
              </a:spcBef>
              <a:defRPr sz="2200">
                <a:latin typeface="华文新魏"/>
                <a:ea typeface="华文新魏"/>
                <a:cs typeface="华文新魏"/>
                <a:sym typeface="华文新魏"/>
              </a:defRPr>
            </a:lvl1pPr>
          </a:lstStyle>
          <a:p>
            <a:r>
              <a:t>七月在线 加号</a:t>
            </a:r>
          </a:p>
        </p:txBody>
      </p:sp>
      <p:sp>
        <p:nvSpPr>
          <p:cNvPr id="39" name="Shape 40"/>
          <p:cNvSpPr/>
          <p:nvPr/>
        </p:nvSpPr>
        <p:spPr>
          <a:xfrm>
            <a:off x="660400" y="2686050"/>
            <a:ext cx="535146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NLP基础</a:t>
            </a:r>
          </a:p>
        </p:txBody>
      </p:sp>
      <p:sp>
        <p:nvSpPr>
          <p:cNvPr id="40" name="微博：@翻滚吧_加号"/>
          <p:cNvSpPr/>
          <p:nvPr/>
        </p:nvSpPr>
        <p:spPr>
          <a:xfrm>
            <a:off x="4722127" y="4599871"/>
            <a:ext cx="22921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微博：@翻滚吧_加号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5"/>
          <p:cNvSpPr>
            <a:spLocks noGrp="1"/>
          </p:cNvSpPr>
          <p:nvPr>
            <p:ph type="sldNum" sz="quarter" idx="4294967295"/>
          </p:nvPr>
        </p:nvSpPr>
        <p:spPr>
          <a:xfrm>
            <a:off x="4786174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9" name="Shape 106"/>
          <p:cNvSpPr/>
          <p:nvPr/>
        </p:nvSpPr>
        <p:spPr>
          <a:xfrm>
            <a:off x="610052" y="625885"/>
            <a:ext cx="1865816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Tokenize</a:t>
            </a:r>
          </a:p>
        </p:txBody>
      </p:sp>
      <p:sp>
        <p:nvSpPr>
          <p:cNvPr id="110" name="Shape 107"/>
          <p:cNvSpPr/>
          <p:nvPr/>
        </p:nvSpPr>
        <p:spPr>
          <a:xfrm>
            <a:off x="2932567" y="3224531"/>
            <a:ext cx="327886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把长句子拆成有“意义”的小部件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09"/>
          <p:cNvSpPr>
            <a:spLocks noGrp="1"/>
          </p:cNvSpPr>
          <p:nvPr>
            <p:ph type="sldNum" sz="quarter" idx="4294967295"/>
          </p:nvPr>
        </p:nvSpPr>
        <p:spPr>
          <a:xfrm>
            <a:off x="4791830" y="6250366"/>
            <a:ext cx="250881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13" name="Shape 110"/>
          <p:cNvSpPr/>
          <p:nvPr/>
        </p:nvSpPr>
        <p:spPr>
          <a:xfrm>
            <a:off x="610052" y="562385"/>
            <a:ext cx="1865816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Tokenize</a:t>
            </a:r>
          </a:p>
        </p:txBody>
      </p:sp>
      <p:sp>
        <p:nvSpPr>
          <p:cNvPr id="114" name="Shape 111"/>
          <p:cNvSpPr/>
          <p:nvPr/>
        </p:nvSpPr>
        <p:spPr>
          <a:xfrm>
            <a:off x="646081" y="1770378"/>
            <a:ext cx="4905519" cy="123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2D50B7"/>
                </a:solidFill>
              </a:rPr>
              <a:t>import</a:t>
            </a:r>
            <a:r>
              <a:t> nltk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sentence = </a:t>
            </a:r>
            <a:r>
              <a:rPr>
                <a:solidFill>
                  <a:srgbClr val="B8790C"/>
                </a:solidFill>
              </a:rPr>
              <a:t>“hello, world"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tokens = nltk.</a:t>
            </a:r>
            <a:r>
              <a:rPr>
                <a:solidFill>
                  <a:srgbClr val="B93B8E"/>
                </a:solidFill>
              </a:rPr>
              <a:t>word_tokenize</a:t>
            </a:r>
            <a:r>
              <a:t>(sentence)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tokens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>
                <a:solidFill>
                  <a:srgbClr val="B8790C"/>
                </a:solidFill>
              </a:rPr>
              <a:t>'hello'</a:t>
            </a:r>
            <a:r>
              <a:t>, </a:t>
            </a:r>
            <a:r>
              <a:rPr>
                <a:solidFill>
                  <a:srgbClr val="B8790C"/>
                </a:solidFill>
              </a:rPr>
              <a:t>‘,'</a:t>
            </a:r>
            <a:r>
              <a:t>, </a:t>
            </a:r>
            <a:r>
              <a:rPr>
                <a:solidFill>
                  <a:srgbClr val="B8790C"/>
                </a:solidFill>
              </a:rPr>
              <a:t>'world'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3"/>
          <p:cNvSpPr>
            <a:spLocks noGrp="1"/>
          </p:cNvSpPr>
          <p:nvPr>
            <p:ph type="sldNum" sz="quarter" idx="4294967295"/>
          </p:nvPr>
        </p:nvSpPr>
        <p:spPr>
          <a:xfrm>
            <a:off x="4786174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17" name="Shape 114"/>
          <p:cNvSpPr/>
          <p:nvPr/>
        </p:nvSpPr>
        <p:spPr>
          <a:xfrm>
            <a:off x="823844" y="1881701"/>
            <a:ext cx="3001263" cy="2867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t>今天 / 天气 / 不错 / ！</a:t>
            </a:r>
          </a:p>
          <a:p>
            <a:r>
              <a:t>What a nice weather today !</a:t>
            </a:r>
          </a:p>
          <a:p>
            <a:endParaRPr/>
          </a:p>
          <a:p>
            <a:endParaRPr/>
          </a:p>
          <a:p>
            <a:endParaRPr/>
          </a:p>
          <a:p>
            <a:r>
              <a:t>W   O   R   D</a:t>
            </a:r>
          </a:p>
          <a:p>
            <a:r>
              <a:t>千  言  万  语</a:t>
            </a:r>
          </a:p>
        </p:txBody>
      </p:sp>
      <p:sp>
        <p:nvSpPr>
          <p:cNvPr id="118" name="Shape 115"/>
          <p:cNvSpPr/>
          <p:nvPr/>
        </p:nvSpPr>
        <p:spPr>
          <a:xfrm>
            <a:off x="5124098" y="2507129"/>
            <a:ext cx="3469402" cy="12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启发式 Heuristic</a:t>
            </a:r>
          </a:p>
          <a:p>
            <a:endParaRPr/>
          </a:p>
          <a:p>
            <a:endParaRPr/>
          </a:p>
          <a:p>
            <a:r>
              <a:t>机器学习/统计方法：HMM、CRF</a:t>
            </a:r>
          </a:p>
        </p:txBody>
      </p:sp>
      <p:sp>
        <p:nvSpPr>
          <p:cNvPr id="119" name="Shape 116"/>
          <p:cNvSpPr/>
          <p:nvPr/>
        </p:nvSpPr>
        <p:spPr>
          <a:xfrm flipV="1">
            <a:off x="3840379" y="2794099"/>
            <a:ext cx="1272063" cy="3772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Shape 117"/>
          <p:cNvSpPr/>
          <p:nvPr/>
        </p:nvSpPr>
        <p:spPr>
          <a:xfrm>
            <a:off x="3844117" y="3184274"/>
            <a:ext cx="1263321" cy="23746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" name="Shape 118"/>
          <p:cNvSpPr/>
          <p:nvPr/>
        </p:nvSpPr>
        <p:spPr>
          <a:xfrm>
            <a:off x="4193749" y="2936319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分词</a:t>
            </a:r>
          </a:p>
        </p:txBody>
      </p:sp>
      <p:sp>
        <p:nvSpPr>
          <p:cNvPr id="122" name="Shape 119"/>
          <p:cNvSpPr/>
          <p:nvPr/>
        </p:nvSpPr>
        <p:spPr>
          <a:xfrm>
            <a:off x="610054" y="460785"/>
            <a:ext cx="3428845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中英文NLP区别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25" name="Shape 122"/>
          <p:cNvSpPr/>
          <p:nvPr/>
        </p:nvSpPr>
        <p:spPr>
          <a:xfrm>
            <a:off x="610053" y="460785"/>
            <a:ext cx="20345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中文分词</a:t>
            </a:r>
          </a:p>
        </p:txBody>
      </p:sp>
      <p:sp>
        <p:nvSpPr>
          <p:cNvPr id="126" name="Shape 123"/>
          <p:cNvSpPr/>
          <p:nvPr/>
        </p:nvSpPr>
        <p:spPr>
          <a:xfrm>
            <a:off x="595381" y="1363980"/>
            <a:ext cx="8781437" cy="251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jieba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t>seg_list = jieba.</a:t>
            </a:r>
            <a:r>
              <a:rPr>
                <a:solidFill>
                  <a:srgbClr val="B93B8E"/>
                </a:solidFill>
              </a:rPr>
              <a:t>cut</a:t>
            </a:r>
            <a:r>
              <a:t>(</a:t>
            </a:r>
            <a:r>
              <a:rPr>
                <a:solidFill>
                  <a:srgbClr val="B8790C"/>
                </a:solidFill>
              </a:rPr>
              <a:t>"我来到北京清华大学"</a:t>
            </a:r>
            <a:r>
              <a:t>, cut_all=</a:t>
            </a:r>
            <a:r>
              <a:rPr>
                <a:solidFill>
                  <a:srgbClr val="2D50B7"/>
                </a:solidFill>
              </a:rPr>
              <a:t>True</a:t>
            </a:r>
            <a:r>
              <a:t>)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790C"/>
                </a:solidFill>
              </a:rPr>
              <a:t>"Full Mode:"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8790C"/>
                </a:solidFill>
              </a:rPr>
              <a:t>"/ "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B93B8E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(seg_list)  </a:t>
            </a:r>
            <a:r>
              <a:rPr>
                <a:solidFill>
                  <a:srgbClr val="66971D"/>
                </a:solidFill>
              </a:rPr>
              <a:t># 全模式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t>seg_list = jieba.</a:t>
            </a:r>
            <a:r>
              <a:rPr>
                <a:solidFill>
                  <a:srgbClr val="B93B8E"/>
                </a:solidFill>
              </a:rPr>
              <a:t>cut</a:t>
            </a:r>
            <a:r>
              <a:t>(</a:t>
            </a:r>
            <a:r>
              <a:rPr>
                <a:solidFill>
                  <a:srgbClr val="B8790C"/>
                </a:solidFill>
              </a:rPr>
              <a:t>"我来到北京清华大学"</a:t>
            </a:r>
            <a:r>
              <a:t>, cut_all=</a:t>
            </a:r>
            <a:r>
              <a:rPr>
                <a:solidFill>
                  <a:srgbClr val="2D50B7"/>
                </a:solidFill>
              </a:rPr>
              <a:t>False</a:t>
            </a:r>
            <a:r>
              <a:t>)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790C"/>
                </a:solidFill>
              </a:rPr>
              <a:t>"Default Mode:"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8790C"/>
                </a:solidFill>
              </a:rPr>
              <a:t>"/ "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B93B8E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(seg_list)  </a:t>
            </a:r>
            <a:r>
              <a:rPr>
                <a:solidFill>
                  <a:srgbClr val="66971D"/>
                </a:solidFill>
              </a:rPr>
              <a:t># 精确模式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t>seg_list = jieba.</a:t>
            </a:r>
            <a:r>
              <a:rPr>
                <a:solidFill>
                  <a:srgbClr val="B93B8E"/>
                </a:solidFill>
              </a:rPr>
              <a:t>cut</a:t>
            </a:r>
            <a:r>
              <a:t>(</a:t>
            </a:r>
            <a:r>
              <a:rPr>
                <a:solidFill>
                  <a:srgbClr val="B8790C"/>
                </a:solidFill>
              </a:rPr>
              <a:t>"他来到了网易杭研大厦"</a:t>
            </a:r>
            <a:r>
              <a:t>)  </a:t>
            </a:r>
            <a:r>
              <a:rPr>
                <a:solidFill>
                  <a:srgbClr val="66971D"/>
                </a:solidFill>
              </a:rPr>
              <a:t># 默认是精确模式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790C"/>
                </a:solidFill>
              </a:rPr>
              <a:t>", "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B93B8E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(seg_list)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t>seg_list = jieba.</a:t>
            </a:r>
            <a:r>
              <a:rPr>
                <a:solidFill>
                  <a:srgbClr val="B93B8E"/>
                </a:solidFill>
              </a:rPr>
              <a:t>cut_for_search</a:t>
            </a:r>
            <a:r>
              <a:t>(</a:t>
            </a:r>
            <a:r>
              <a:rPr>
                <a:solidFill>
                  <a:srgbClr val="B8790C"/>
                </a:solidFill>
              </a:rPr>
              <a:t>"小明硕士毕业于中国科学院计算所，后在日本京都大学深造"</a:t>
            </a:r>
            <a:r>
              <a:t>)  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搜索引擎模式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8790C"/>
                </a:solidFill>
              </a:rPr>
              <a:t>", "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B93B8E"/>
                </a:solidFill>
              </a:rPr>
              <a:t>join</a:t>
            </a:r>
            <a:r>
              <a:rPr>
                <a:solidFill>
                  <a:srgbClr val="000000"/>
                </a:solidFill>
              </a:rPr>
              <a:t>(seg_list)</a:t>
            </a:r>
          </a:p>
        </p:txBody>
      </p:sp>
      <p:sp>
        <p:nvSpPr>
          <p:cNvPr id="127" name="Shape 124"/>
          <p:cNvSpPr/>
          <p:nvPr/>
        </p:nvSpPr>
        <p:spPr>
          <a:xfrm>
            <a:off x="570254" y="4023935"/>
            <a:ext cx="6396479" cy="207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【全模式】: 我/ 来到/ 北京/ 清华/ 清华大学/ 华大/ 大学 </a:t>
            </a:r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【精确模式】: 我/ 来到/ 北京/ 清华大学 </a:t>
            </a:r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【新词识别】：他, 来到, 了, 网易, 杭研, 大厦    </a:t>
            </a:r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(此处，“杭研”并没有在词典中，但是也被Viterbi算法识别出来了) </a:t>
            </a:r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【搜索引擎模式】： 小明, 硕士, 毕业, 于, 中国, 科学, 学院, 科学院, 中国科学院, 计算, </a:t>
            </a:r>
          </a:p>
          <a:p>
            <a:pPr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t>计算所, 后, 在, 日本, 京都, 大学, 日本京都大学, 深造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6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0" name="Shape 127"/>
          <p:cNvSpPr/>
          <p:nvPr/>
        </p:nvSpPr>
        <p:spPr>
          <a:xfrm>
            <a:off x="2751404" y="3081645"/>
            <a:ext cx="3641187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[‘what’, ‘a’, ‘nice’, ‘weather’, ‘today’]</a:t>
            </a:r>
          </a:p>
        </p:txBody>
      </p:sp>
      <p:sp>
        <p:nvSpPr>
          <p:cNvPr id="131" name="Shape 128"/>
          <p:cNvSpPr/>
          <p:nvPr/>
        </p:nvSpPr>
        <p:spPr>
          <a:xfrm>
            <a:off x="2996301" y="3671897"/>
            <a:ext cx="315139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[‘今天’，’天气’，’真’，’不错’]</a:t>
            </a:r>
          </a:p>
        </p:txBody>
      </p:sp>
      <p:sp>
        <p:nvSpPr>
          <p:cNvPr id="132" name="Shape 129"/>
          <p:cNvSpPr/>
          <p:nvPr/>
        </p:nvSpPr>
        <p:spPr>
          <a:xfrm>
            <a:off x="610052" y="4099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分词之后的效果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35" name="Shape 132"/>
          <p:cNvSpPr/>
          <p:nvPr/>
        </p:nvSpPr>
        <p:spPr>
          <a:xfrm>
            <a:off x="610052" y="435385"/>
            <a:ext cx="5599603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有时候tokenize没那么简单</a:t>
            </a:r>
          </a:p>
        </p:txBody>
      </p:sp>
      <p:sp>
        <p:nvSpPr>
          <p:cNvPr id="136" name="Shape 133"/>
          <p:cNvSpPr/>
          <p:nvPr/>
        </p:nvSpPr>
        <p:spPr>
          <a:xfrm>
            <a:off x="649406" y="1780719"/>
            <a:ext cx="40294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拯救 @某人, 表情符号, URL, #话题符号</a:t>
            </a:r>
          </a:p>
        </p:txBody>
      </p:sp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227847"/>
            <a:ext cx="4983432" cy="371382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5"/>
          <p:cNvSpPr/>
          <p:nvPr/>
        </p:nvSpPr>
        <p:spPr>
          <a:xfrm>
            <a:off x="624005" y="1333590"/>
            <a:ext cx="71907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比如社交网络上，这些乱七八糟的不合语法不合正常逻辑的语言很多：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37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1" name="Shape 138"/>
          <p:cNvSpPr/>
          <p:nvPr/>
        </p:nvSpPr>
        <p:spPr>
          <a:xfrm>
            <a:off x="610052" y="448085"/>
            <a:ext cx="5117003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社交网络语言的tokenize</a:t>
            </a:r>
          </a:p>
        </p:txBody>
      </p:sp>
      <p:sp>
        <p:nvSpPr>
          <p:cNvPr id="142" name="Shape 139"/>
          <p:cNvSpPr/>
          <p:nvPr/>
        </p:nvSpPr>
        <p:spPr>
          <a:xfrm>
            <a:off x="633270" y="2151378"/>
            <a:ext cx="7763484" cy="146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nltk.tokenize </a:t>
            </a:r>
            <a:r>
              <a:t>import</a:t>
            </a:r>
            <a:r>
              <a:rPr>
                <a:solidFill>
                  <a:srgbClr val="000000"/>
                </a:solidFill>
              </a:rPr>
              <a:t> word_tokenize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tweet = </a:t>
            </a:r>
            <a:r>
              <a:rPr>
                <a:solidFill>
                  <a:srgbClr val="B8790C"/>
                </a:solidFill>
              </a:rPr>
              <a:t>'RT @angelababy: love you baby! :D http://ah.love #168cm'</a:t>
            </a:r>
          </a:p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93B8E"/>
                </a:solidFill>
              </a:rPr>
              <a:t>word_tokenize</a:t>
            </a:r>
            <a:r>
              <a:rPr>
                <a:solidFill>
                  <a:srgbClr val="000000"/>
                </a:solidFill>
              </a:rPr>
              <a:t>(tweet))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['RT', '@', 'angelababy', ':', 'love', 'you', 'baby', '!', ':', 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’D', 'http', ':', '//ah.love', '#', '168cm']</a:t>
            </a:r>
          </a:p>
        </p:txBody>
      </p:sp>
      <p:sp>
        <p:nvSpPr>
          <p:cNvPr id="143" name="Shape 140"/>
          <p:cNvSpPr/>
          <p:nvPr/>
        </p:nvSpPr>
        <p:spPr>
          <a:xfrm>
            <a:off x="627305" y="1458482"/>
            <a:ext cx="12979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举个栗子🌰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6" name="Shape 143"/>
          <p:cNvSpPr/>
          <p:nvPr/>
        </p:nvSpPr>
        <p:spPr>
          <a:xfrm>
            <a:off x="597352" y="448085"/>
            <a:ext cx="5117003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社交网络语言的tokenize</a:t>
            </a:r>
          </a:p>
        </p:txBody>
      </p:sp>
      <p:sp>
        <p:nvSpPr>
          <p:cNvPr id="147" name="Shape 144"/>
          <p:cNvSpPr/>
          <p:nvPr/>
        </p:nvSpPr>
        <p:spPr>
          <a:xfrm>
            <a:off x="345990" y="1357315"/>
            <a:ext cx="8960018" cy="453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re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emoticons_str</a:t>
            </a:r>
            <a:r>
              <a:rPr dirty="0"/>
              <a:t> = r</a:t>
            </a:r>
            <a:r>
              <a:rPr dirty="0">
                <a:solidFill>
                  <a:srgbClr val="B8790C"/>
                </a:solidFill>
              </a:rPr>
              <a:t>"""</a:t>
            </a:r>
          </a:p>
          <a:p>
            <a:pPr defTabSz="457200">
              <a:defRPr sz="14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(?:</a:t>
            </a:r>
          </a:p>
          <a:p>
            <a:pPr defTabSz="457200">
              <a:defRPr sz="14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[:=;] # </a:t>
            </a:r>
            <a:r>
              <a:rPr dirty="0" err="1"/>
              <a:t>眼睛</a:t>
            </a:r>
            <a:endParaRPr dirty="0"/>
          </a:p>
          <a:p>
            <a:pPr defTabSz="457200">
              <a:defRPr sz="14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[</a:t>
            </a:r>
            <a:r>
              <a:rPr dirty="0" err="1"/>
              <a:t>oO</a:t>
            </a:r>
            <a:r>
              <a:rPr dirty="0"/>
              <a:t>\-]? # </a:t>
            </a:r>
            <a:r>
              <a:rPr dirty="0" err="1"/>
              <a:t>鼻子</a:t>
            </a:r>
            <a:endParaRPr dirty="0"/>
          </a:p>
          <a:p>
            <a:pPr defTabSz="457200">
              <a:defRPr sz="14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[D\)\]\(\]/\\</a:t>
            </a:r>
            <a:r>
              <a:rPr dirty="0" err="1"/>
              <a:t>OpP</a:t>
            </a:r>
            <a:r>
              <a:rPr dirty="0"/>
              <a:t>] # 嘴</a:t>
            </a:r>
          </a:p>
          <a:p>
            <a:pPr defTabSz="457200">
              <a:defRPr sz="14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)"""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regex_str</a:t>
            </a:r>
            <a:r>
              <a:rPr dirty="0"/>
              <a:t> = [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/>
              <a:t>emoticons_str</a:t>
            </a:r>
            <a:r>
              <a:rPr dirty="0"/>
              <a:t>,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'&lt;[^&gt;]+&gt;'</a:t>
            </a:r>
            <a:r>
              <a:rPr dirty="0"/>
              <a:t>, </a:t>
            </a:r>
            <a:r>
              <a:rPr dirty="0">
                <a:solidFill>
                  <a:srgbClr val="66971D"/>
                </a:solidFill>
              </a:rPr>
              <a:t># HTML tags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'(?:@[\w_]+)'</a:t>
            </a:r>
            <a:r>
              <a:rPr dirty="0"/>
              <a:t>, </a:t>
            </a:r>
            <a:r>
              <a:rPr dirty="0">
                <a:solidFill>
                  <a:srgbClr val="66971D"/>
                </a:solidFill>
              </a:rPr>
              <a:t># @</a:t>
            </a:r>
            <a:r>
              <a:rPr dirty="0" err="1">
                <a:solidFill>
                  <a:srgbClr val="66971D"/>
                </a:solidFill>
              </a:rPr>
              <a:t>某人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"(?:\#+[\w_]+[\w\'_\-]*[\w_]+)"</a:t>
            </a:r>
            <a:r>
              <a:rPr dirty="0"/>
              <a:t>,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话题标签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/>
              <a:t>r</a:t>
            </a:r>
            <a:r>
              <a:rPr dirty="0" err="1">
                <a:solidFill>
                  <a:srgbClr val="B8790C"/>
                </a:solidFill>
              </a:rPr>
              <a:t>'http</a:t>
            </a:r>
            <a:r>
              <a:rPr dirty="0">
                <a:solidFill>
                  <a:srgbClr val="B8790C"/>
                </a:solidFill>
              </a:rPr>
              <a:t>[s]?://(?:[a-z]|[0-9]|[$-_@.&amp;amp;+]|[!*\(\),]|(?:%[0-9a-f][0-9a-f]))+'</a:t>
            </a:r>
            <a:r>
              <a:rPr dirty="0"/>
              <a:t>, </a:t>
            </a:r>
          </a:p>
          <a:p>
            <a:pPr lvl="8" indent="1828800"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</a:t>
            </a:r>
            <a:r>
              <a:rPr dirty="0">
                <a:solidFill>
                  <a:srgbClr val="66971D"/>
                </a:solidFill>
              </a:rPr>
              <a:t># URLs</a:t>
            </a:r>
            <a:endParaRPr dirty="0">
              <a:solidFill>
                <a:srgbClr val="B8790C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'(?:(?:\d+,?)+(?:\.?\d+)?)'</a:t>
            </a:r>
            <a:r>
              <a:rPr dirty="0"/>
              <a:t>,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数字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"(?:[a-z][a-z'\-_]+[a-z])"</a:t>
            </a:r>
            <a:r>
              <a:rPr dirty="0"/>
              <a:t>,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含有</a:t>
            </a:r>
            <a:r>
              <a:rPr dirty="0">
                <a:solidFill>
                  <a:srgbClr val="66971D"/>
                </a:solidFill>
              </a:rPr>
              <a:t> - 和 ‘ </a:t>
            </a:r>
            <a:r>
              <a:rPr dirty="0" err="1">
                <a:solidFill>
                  <a:srgbClr val="66971D"/>
                </a:solidFill>
              </a:rPr>
              <a:t>的单词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'(?:[\w_]+)'</a:t>
            </a:r>
            <a:r>
              <a:rPr dirty="0"/>
              <a:t>,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其他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</a:t>
            </a:r>
            <a:r>
              <a:rPr dirty="0">
                <a:solidFill>
                  <a:srgbClr val="B8790C"/>
                </a:solidFill>
              </a:rPr>
              <a:t>'(?:\S)'</a:t>
            </a:r>
            <a:r>
              <a:rPr dirty="0"/>
              <a:t>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其他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6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0" name="Shape 147"/>
          <p:cNvSpPr/>
          <p:nvPr/>
        </p:nvSpPr>
        <p:spPr>
          <a:xfrm>
            <a:off x="601522" y="435385"/>
            <a:ext cx="25171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正则表达式</a:t>
            </a:r>
          </a:p>
        </p:txBody>
      </p:sp>
      <p:sp>
        <p:nvSpPr>
          <p:cNvPr id="151" name="Shape 148"/>
          <p:cNvSpPr/>
          <p:nvPr/>
        </p:nvSpPr>
        <p:spPr>
          <a:xfrm>
            <a:off x="625853" y="2194335"/>
            <a:ext cx="3726688" cy="66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对照表</a:t>
            </a:r>
          </a:p>
          <a:p>
            <a:pPr>
              <a:def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http://www.regexlab.com/zh/regref.htm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0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4" name="Shape 151"/>
          <p:cNvSpPr/>
          <p:nvPr/>
        </p:nvSpPr>
        <p:spPr>
          <a:xfrm>
            <a:off x="610052" y="460785"/>
            <a:ext cx="5117003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社交网络语言的tokenize</a:t>
            </a:r>
          </a:p>
        </p:txBody>
      </p:sp>
      <p:sp>
        <p:nvSpPr>
          <p:cNvPr id="155" name="Shape 152"/>
          <p:cNvSpPr/>
          <p:nvPr/>
        </p:nvSpPr>
        <p:spPr>
          <a:xfrm>
            <a:off x="556952" y="1554480"/>
            <a:ext cx="8525608" cy="354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tokens_re</a:t>
            </a:r>
            <a:r>
              <a:rPr dirty="0"/>
              <a:t> = </a:t>
            </a:r>
            <a:r>
              <a:rPr dirty="0" err="1"/>
              <a:t>re.</a:t>
            </a:r>
            <a:r>
              <a:rPr dirty="0" err="1">
                <a:solidFill>
                  <a:srgbClr val="9F327C"/>
                </a:solidFill>
              </a:rPr>
              <a:t>compile</a:t>
            </a:r>
            <a:r>
              <a:rPr dirty="0"/>
              <a:t>(r</a:t>
            </a:r>
            <a:r>
              <a:rPr dirty="0">
                <a:solidFill>
                  <a:srgbClr val="B8790C"/>
                </a:solidFill>
              </a:rPr>
              <a:t>'('</a:t>
            </a:r>
            <a:r>
              <a:rPr dirty="0"/>
              <a:t>+</a:t>
            </a:r>
            <a:r>
              <a:rPr dirty="0">
                <a:solidFill>
                  <a:srgbClr val="B8790C"/>
                </a:solidFill>
              </a:rPr>
              <a:t>'|'</a:t>
            </a:r>
            <a:r>
              <a:rPr dirty="0"/>
              <a:t>.</a:t>
            </a:r>
            <a:r>
              <a:rPr dirty="0">
                <a:solidFill>
                  <a:srgbClr val="B93B8E"/>
                </a:solidFill>
              </a:rPr>
              <a:t>join</a:t>
            </a:r>
            <a:r>
              <a:rPr dirty="0"/>
              <a:t>(</a:t>
            </a:r>
            <a:r>
              <a:rPr dirty="0" err="1"/>
              <a:t>regex_str</a:t>
            </a:r>
            <a:r>
              <a:rPr dirty="0"/>
              <a:t>)+</a:t>
            </a:r>
            <a:r>
              <a:rPr dirty="0">
                <a:solidFill>
                  <a:srgbClr val="B8790C"/>
                </a:solidFill>
              </a:rPr>
              <a:t>')'</a:t>
            </a:r>
            <a:r>
              <a:rPr dirty="0"/>
              <a:t>, </a:t>
            </a:r>
            <a:r>
              <a:rPr dirty="0" err="1"/>
              <a:t>re.VERBOSE</a:t>
            </a:r>
            <a:r>
              <a:rPr dirty="0"/>
              <a:t> | </a:t>
            </a:r>
            <a:r>
              <a:rPr dirty="0" err="1"/>
              <a:t>re.IGNORECASE</a:t>
            </a:r>
            <a:r>
              <a:rPr dirty="0"/>
              <a:t>)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emoticon_re</a:t>
            </a:r>
            <a:r>
              <a:rPr dirty="0"/>
              <a:t> = </a:t>
            </a:r>
            <a:r>
              <a:rPr dirty="0" err="1"/>
              <a:t>re.</a:t>
            </a:r>
            <a:r>
              <a:rPr dirty="0" err="1">
                <a:solidFill>
                  <a:srgbClr val="9F327C"/>
                </a:solidFill>
              </a:rPr>
              <a:t>compile</a:t>
            </a:r>
            <a:r>
              <a:rPr dirty="0"/>
              <a:t>(r</a:t>
            </a:r>
            <a:r>
              <a:rPr dirty="0">
                <a:solidFill>
                  <a:srgbClr val="B8790C"/>
                </a:solidFill>
              </a:rPr>
              <a:t>'^'</a:t>
            </a:r>
            <a:r>
              <a:rPr dirty="0"/>
              <a:t>+</a:t>
            </a:r>
            <a:r>
              <a:rPr dirty="0" err="1"/>
              <a:t>emoticons_str</a:t>
            </a:r>
            <a:r>
              <a:rPr dirty="0"/>
              <a:t>+</a:t>
            </a:r>
            <a:r>
              <a:rPr dirty="0">
                <a:solidFill>
                  <a:srgbClr val="B8790C"/>
                </a:solidFill>
              </a:rPr>
              <a:t>'$'</a:t>
            </a:r>
            <a:r>
              <a:rPr dirty="0"/>
              <a:t>, </a:t>
            </a:r>
            <a:r>
              <a:rPr dirty="0" err="1"/>
              <a:t>re.VERBOSE</a:t>
            </a:r>
            <a:r>
              <a:rPr dirty="0"/>
              <a:t> | </a:t>
            </a:r>
            <a:r>
              <a:rPr dirty="0" err="1"/>
              <a:t>re.IGNORECASE</a:t>
            </a:r>
            <a:r>
              <a:rPr dirty="0"/>
              <a:t>)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</a:p>
          <a:p>
            <a:pPr defTabSz="457200">
              <a:defRPr sz="13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93B8E"/>
                </a:solidFill>
              </a:rPr>
              <a:t>tokenize</a:t>
            </a:r>
            <a:r>
              <a:rPr dirty="0">
                <a:solidFill>
                  <a:srgbClr val="000000"/>
                </a:solidFill>
              </a:rPr>
              <a:t>(s):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tokens_re.</a:t>
            </a:r>
            <a:r>
              <a:rPr dirty="0" err="1">
                <a:solidFill>
                  <a:srgbClr val="B93B8E"/>
                </a:solidFill>
              </a:rPr>
              <a:t>findall</a:t>
            </a:r>
            <a:r>
              <a:rPr dirty="0"/>
              <a:t>(s)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</a:p>
          <a:p>
            <a:pPr defTabSz="457200">
              <a:defRPr sz="13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>
                <a:solidFill>
                  <a:srgbClr val="000000"/>
                </a:solidFill>
              </a:rPr>
              <a:t>(s, lowercase=</a:t>
            </a:r>
            <a:r>
              <a:rPr dirty="0"/>
              <a:t>False</a:t>
            </a:r>
            <a:r>
              <a:rPr dirty="0">
                <a:solidFill>
                  <a:srgbClr val="000000"/>
                </a:solidFill>
              </a:rPr>
              <a:t>):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tokens = </a:t>
            </a:r>
            <a:r>
              <a:rPr dirty="0">
                <a:solidFill>
                  <a:srgbClr val="B93B8E"/>
                </a:solidFill>
              </a:rPr>
              <a:t>tokenize</a:t>
            </a:r>
            <a:r>
              <a:rPr dirty="0"/>
              <a:t>(s)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if</a:t>
            </a:r>
            <a:r>
              <a:rPr dirty="0"/>
              <a:t> lowercase: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tokens = [token </a:t>
            </a:r>
            <a:r>
              <a:rPr dirty="0">
                <a:solidFill>
                  <a:srgbClr val="2D50B7"/>
                </a:solidFill>
              </a:rPr>
              <a:t>if</a:t>
            </a:r>
            <a:r>
              <a:rPr dirty="0"/>
              <a:t> </a:t>
            </a:r>
            <a:r>
              <a:rPr dirty="0" err="1"/>
              <a:t>emoticon_re.</a:t>
            </a:r>
            <a:r>
              <a:rPr dirty="0" err="1">
                <a:solidFill>
                  <a:srgbClr val="B93B8E"/>
                </a:solidFill>
              </a:rPr>
              <a:t>search</a:t>
            </a:r>
            <a:r>
              <a:rPr dirty="0"/>
              <a:t>(token) </a:t>
            </a:r>
            <a:r>
              <a:rPr dirty="0">
                <a:solidFill>
                  <a:srgbClr val="2D50B7"/>
                </a:solidFill>
              </a:rPr>
              <a:t>else</a:t>
            </a:r>
            <a:r>
              <a:rPr dirty="0"/>
              <a:t> </a:t>
            </a:r>
            <a:r>
              <a:rPr dirty="0" err="1"/>
              <a:t>token.</a:t>
            </a:r>
            <a:r>
              <a:rPr dirty="0" err="1">
                <a:solidFill>
                  <a:srgbClr val="B93B8E"/>
                </a:solidFill>
              </a:rPr>
              <a:t>lower</a:t>
            </a:r>
            <a:r>
              <a:rPr dirty="0"/>
              <a:t>() </a:t>
            </a:r>
            <a:r>
              <a:rPr dirty="0">
                <a:solidFill>
                  <a:srgbClr val="2D50B7"/>
                </a:solidFill>
              </a:rPr>
              <a:t>for</a:t>
            </a:r>
            <a:r>
              <a:rPr dirty="0"/>
              <a:t> token </a:t>
            </a:r>
            <a:r>
              <a:rPr dirty="0">
                <a:solidFill>
                  <a:srgbClr val="2D50B7"/>
                </a:solidFill>
              </a:rPr>
              <a:t>in</a:t>
            </a:r>
            <a:r>
              <a:rPr dirty="0"/>
              <a:t> tokens]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return</a:t>
            </a:r>
            <a:r>
              <a:rPr dirty="0"/>
              <a:t> tokens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tweet = </a:t>
            </a:r>
            <a:r>
              <a:rPr dirty="0">
                <a:solidFill>
                  <a:srgbClr val="B8790C"/>
                </a:solidFill>
              </a:rPr>
              <a:t>'RT @</a:t>
            </a:r>
            <a:r>
              <a:rPr dirty="0" err="1">
                <a:solidFill>
                  <a:srgbClr val="B8790C"/>
                </a:solidFill>
              </a:rPr>
              <a:t>angelababy</a:t>
            </a:r>
            <a:r>
              <a:rPr dirty="0">
                <a:solidFill>
                  <a:srgbClr val="B8790C"/>
                </a:solidFill>
              </a:rPr>
              <a:t>: love you baby! :D http://ah.love #168cm'</a:t>
            </a:r>
          </a:p>
          <a:p>
            <a:pPr defTabSz="457200">
              <a:defRPr sz="13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>
                <a:solidFill>
                  <a:srgbClr val="000000"/>
                </a:solidFill>
              </a:rPr>
              <a:t>(tweet))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['RT', '@</a:t>
            </a:r>
            <a:r>
              <a:rPr dirty="0" err="1"/>
              <a:t>angelababy</a:t>
            </a:r>
            <a:r>
              <a:rPr dirty="0"/>
              <a:t>', ':', 'love', 'you', 'baby', 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’!', ':D', 'http://ah.love', '#168cm']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281209" y="3243581"/>
            <a:ext cx="46149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今天将以NLTK为基础配合讲解自然语言处理的原理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8" name="Shape 155"/>
          <p:cNvSpPr/>
          <p:nvPr/>
        </p:nvSpPr>
        <p:spPr>
          <a:xfrm>
            <a:off x="597352" y="4353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纷繁复杂的词形</a:t>
            </a:r>
          </a:p>
        </p:txBody>
      </p:sp>
      <p:sp>
        <p:nvSpPr>
          <p:cNvPr id="159" name="Shape 156"/>
          <p:cNvSpPr/>
          <p:nvPr/>
        </p:nvSpPr>
        <p:spPr>
          <a:xfrm>
            <a:off x="599139" y="3404196"/>
            <a:ext cx="7094519" cy="736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derivation 引申: nation (noun) =&gt; national (adjective) =&gt; nationalize (verb)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影响词性</a:t>
            </a:r>
          </a:p>
        </p:txBody>
      </p:sp>
      <p:sp>
        <p:nvSpPr>
          <p:cNvPr id="160" name="Shape 157"/>
          <p:cNvSpPr/>
          <p:nvPr/>
        </p:nvSpPr>
        <p:spPr>
          <a:xfrm>
            <a:off x="610053" y="1876835"/>
            <a:ext cx="4213021" cy="736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Inflection变化: walk =&gt; walking =&gt; walked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不影响词性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59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3" name="Shape 160"/>
          <p:cNvSpPr/>
          <p:nvPr/>
        </p:nvSpPr>
        <p:spPr>
          <a:xfrm>
            <a:off x="601522" y="486185"/>
            <a:ext cx="25171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词形归一化</a:t>
            </a:r>
          </a:p>
        </p:txBody>
      </p:sp>
      <p:sp>
        <p:nvSpPr>
          <p:cNvPr id="164" name="Shape 161"/>
          <p:cNvSpPr/>
          <p:nvPr/>
        </p:nvSpPr>
        <p:spPr>
          <a:xfrm>
            <a:off x="714021" y="2229084"/>
            <a:ext cx="7749289" cy="1330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Stemming </a:t>
            </a:r>
            <a:r>
              <a:rPr dirty="0" err="1"/>
              <a:t>词干提取：一般来说，就是把不影响词性的inflection的小尾巴砍掉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walking </a:t>
            </a:r>
            <a:r>
              <a:rPr dirty="0" err="1"/>
              <a:t>砍ing</a:t>
            </a:r>
            <a:r>
              <a:rPr dirty="0"/>
              <a:t> = walk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walked </a:t>
            </a:r>
            <a:r>
              <a:rPr dirty="0" err="1"/>
              <a:t>砍ed</a:t>
            </a:r>
            <a:r>
              <a:rPr dirty="0"/>
              <a:t> = walk</a:t>
            </a:r>
          </a:p>
        </p:txBody>
      </p:sp>
      <p:sp>
        <p:nvSpPr>
          <p:cNvPr id="165" name="Shape 162"/>
          <p:cNvSpPr/>
          <p:nvPr/>
        </p:nvSpPr>
        <p:spPr>
          <a:xfrm>
            <a:off x="775152" y="4111830"/>
            <a:ext cx="6860004" cy="1330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Lemmatization </a:t>
            </a:r>
            <a:r>
              <a:rPr dirty="0" err="1"/>
              <a:t>词形归一：把各种类型的词的变形，都归为一个形式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went </a:t>
            </a:r>
            <a:r>
              <a:rPr dirty="0" err="1"/>
              <a:t>归一</a:t>
            </a:r>
            <a:r>
              <a:rPr dirty="0"/>
              <a:t> = go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are </a:t>
            </a:r>
            <a:r>
              <a:rPr dirty="0" err="1"/>
              <a:t>归一</a:t>
            </a:r>
            <a:r>
              <a:rPr dirty="0"/>
              <a:t> = be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8" name="Shape 165"/>
          <p:cNvSpPr/>
          <p:nvPr/>
        </p:nvSpPr>
        <p:spPr>
          <a:xfrm>
            <a:off x="610053" y="448085"/>
            <a:ext cx="4295781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NLTK实现Stemming</a:t>
            </a:r>
          </a:p>
        </p:txBody>
      </p:sp>
      <p:sp>
        <p:nvSpPr>
          <p:cNvPr id="169" name="Shape 166"/>
          <p:cNvSpPr/>
          <p:nvPr/>
        </p:nvSpPr>
        <p:spPr>
          <a:xfrm>
            <a:off x="493738" y="2443478"/>
            <a:ext cx="3686119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>
                <a:solidFill>
                  <a:srgbClr val="2D50B7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nltk.stem.porter</a:t>
            </a:r>
            <a:r>
              <a:rPr dirty="0"/>
              <a:t> </a:t>
            </a:r>
            <a:r>
              <a:rPr dirty="0">
                <a:solidFill>
                  <a:srgbClr val="2D50B7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PorterStemmer</a:t>
            </a:r>
            <a:endParaRPr dirty="0"/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porter_stemmer</a:t>
            </a:r>
            <a:r>
              <a:rPr dirty="0"/>
              <a:t> = </a:t>
            </a:r>
            <a:r>
              <a:rPr dirty="0" err="1">
                <a:solidFill>
                  <a:srgbClr val="B93B8E"/>
                </a:solidFill>
              </a:rPr>
              <a:t>PorterStemmer</a:t>
            </a:r>
            <a:r>
              <a:rPr dirty="0"/>
              <a:t>()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porter_stemmer.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(‘maximum’)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u’maximum</a:t>
            </a:r>
            <a:r>
              <a:rPr dirty="0"/>
              <a:t>’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porter_stemmer.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(‘presumably’)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u’presum</a:t>
            </a:r>
            <a:r>
              <a:rPr dirty="0"/>
              <a:t>’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porter_stemmer.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(‘multiply’)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u’multipli</a:t>
            </a:r>
            <a:r>
              <a:rPr dirty="0"/>
              <a:t>’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porter_stemmer.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(‘provision’)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u’provis</a:t>
            </a:r>
            <a:r>
              <a:rPr dirty="0"/>
              <a:t>’</a:t>
            </a:r>
          </a:p>
        </p:txBody>
      </p:sp>
      <p:sp>
        <p:nvSpPr>
          <p:cNvPr id="170" name="Shape 167"/>
          <p:cNvSpPr/>
          <p:nvPr/>
        </p:nvSpPr>
        <p:spPr>
          <a:xfrm>
            <a:off x="506419" y="4305300"/>
            <a:ext cx="3914757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>
                <a:solidFill>
                  <a:srgbClr val="2D50B7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nltk.stem</a:t>
            </a:r>
            <a:r>
              <a:rPr dirty="0"/>
              <a:t> </a:t>
            </a:r>
            <a:r>
              <a:rPr dirty="0">
                <a:solidFill>
                  <a:srgbClr val="2D50B7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SnowballStemmer</a:t>
            </a:r>
            <a:endParaRPr dirty="0"/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snowball_stemmer</a:t>
            </a:r>
            <a:r>
              <a:rPr dirty="0"/>
              <a:t> = </a:t>
            </a:r>
            <a:r>
              <a:rPr dirty="0" err="1">
                <a:solidFill>
                  <a:srgbClr val="B93B8E"/>
                </a:solidFill>
              </a:rPr>
              <a:t>SnowballStemmer</a:t>
            </a:r>
            <a:r>
              <a:rPr dirty="0"/>
              <a:t>(“</a:t>
            </a:r>
            <a:r>
              <a:rPr dirty="0" err="1"/>
              <a:t>english</a:t>
            </a:r>
            <a:r>
              <a:rPr dirty="0"/>
              <a:t>”)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snowball_stemmer.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(‘maximum’)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u’maximum</a:t>
            </a:r>
            <a:r>
              <a:rPr dirty="0"/>
              <a:t>’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snowball_stemmer.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(‘presumably’)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u’presum</a:t>
            </a:r>
            <a:r>
              <a:rPr dirty="0"/>
              <a:t>’</a:t>
            </a:r>
          </a:p>
        </p:txBody>
      </p:sp>
      <p:sp>
        <p:nvSpPr>
          <p:cNvPr id="171" name="Shape 168"/>
          <p:cNvSpPr/>
          <p:nvPr/>
        </p:nvSpPr>
        <p:spPr>
          <a:xfrm>
            <a:off x="4683464" y="2506978"/>
            <a:ext cx="4143394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>
                <a:solidFill>
                  <a:srgbClr val="2D50B7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nltk.stem.lancaster</a:t>
            </a:r>
            <a:r>
              <a:rPr dirty="0"/>
              <a:t> </a:t>
            </a:r>
            <a:r>
              <a:rPr dirty="0">
                <a:solidFill>
                  <a:srgbClr val="2D50B7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LancasterStemmer</a:t>
            </a:r>
            <a:endParaRPr dirty="0"/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lancaster_stemmer</a:t>
            </a:r>
            <a:r>
              <a:rPr dirty="0"/>
              <a:t> = </a:t>
            </a:r>
            <a:r>
              <a:rPr dirty="0" err="1">
                <a:solidFill>
                  <a:srgbClr val="B93B8E"/>
                </a:solidFill>
              </a:rPr>
              <a:t>LancasterStemmer</a:t>
            </a:r>
            <a:r>
              <a:rPr dirty="0"/>
              <a:t>()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lancaster_stemmer.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(‘maximum’)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‘maxim’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lancaster_stemmer.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(‘presumably’)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‘</a:t>
            </a:r>
            <a:r>
              <a:rPr dirty="0" err="1"/>
              <a:t>presum</a:t>
            </a:r>
            <a:r>
              <a:rPr dirty="0"/>
              <a:t>’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lancaster_stemmer.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(‘presumably’)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‘</a:t>
            </a:r>
            <a:r>
              <a:rPr dirty="0" err="1"/>
              <a:t>presum</a:t>
            </a:r>
            <a:r>
              <a:rPr dirty="0"/>
              <a:t>’</a:t>
            </a:r>
          </a:p>
        </p:txBody>
      </p:sp>
      <p:sp>
        <p:nvSpPr>
          <p:cNvPr id="172" name="Shape 169"/>
          <p:cNvSpPr/>
          <p:nvPr/>
        </p:nvSpPr>
        <p:spPr>
          <a:xfrm>
            <a:off x="4710138" y="4305300"/>
            <a:ext cx="3686119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>
                <a:solidFill>
                  <a:srgbClr val="2D50B7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nltk.stem.porter</a:t>
            </a:r>
            <a:r>
              <a:rPr dirty="0"/>
              <a:t> </a:t>
            </a:r>
            <a:r>
              <a:rPr dirty="0">
                <a:solidFill>
                  <a:srgbClr val="2D50B7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PorterStemmer</a:t>
            </a:r>
            <a:endParaRPr dirty="0"/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p = </a:t>
            </a:r>
            <a:r>
              <a:rPr dirty="0" err="1">
                <a:solidFill>
                  <a:srgbClr val="B93B8E"/>
                </a:solidFill>
              </a:rPr>
              <a:t>PorterStemmer</a:t>
            </a:r>
            <a:r>
              <a:rPr dirty="0"/>
              <a:t>()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</a:t>
            </a:r>
            <a:r>
              <a:rPr dirty="0">
                <a:solidFill>
                  <a:srgbClr val="B8790C"/>
                </a:solidFill>
              </a:rPr>
              <a:t>'went'</a:t>
            </a:r>
            <a:r>
              <a:rPr dirty="0"/>
              <a:t>)</a:t>
            </a:r>
          </a:p>
          <a:p>
            <a:pPr defTabSz="457200">
              <a:defRPr sz="10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'went'</a:t>
            </a:r>
          </a:p>
          <a:p>
            <a:pPr defTabSz="457200">
              <a:defRPr sz="1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p.</a:t>
            </a:r>
            <a:r>
              <a:rPr dirty="0" err="1">
                <a:solidFill>
                  <a:srgbClr val="B93B8E"/>
                </a:solidFill>
              </a:rPr>
              <a:t>stem</a:t>
            </a:r>
            <a:r>
              <a:rPr dirty="0"/>
              <a:t>(</a:t>
            </a:r>
            <a:r>
              <a:rPr dirty="0">
                <a:solidFill>
                  <a:srgbClr val="B8790C"/>
                </a:solidFill>
              </a:rPr>
              <a:t>'</a:t>
            </a:r>
            <a:r>
              <a:rPr dirty="0" err="1">
                <a:solidFill>
                  <a:srgbClr val="B8790C"/>
                </a:solidFill>
              </a:rPr>
              <a:t>wenting</a:t>
            </a:r>
            <a:r>
              <a:rPr dirty="0">
                <a:solidFill>
                  <a:srgbClr val="B8790C"/>
                </a:solidFill>
              </a:rPr>
              <a:t>'</a:t>
            </a:r>
            <a:r>
              <a:rPr dirty="0"/>
              <a:t>)</a:t>
            </a:r>
          </a:p>
          <a:p>
            <a:pPr defTabSz="457200">
              <a:defRPr sz="10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'went'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75" name="Shape 172"/>
          <p:cNvSpPr/>
          <p:nvPr/>
        </p:nvSpPr>
        <p:spPr>
          <a:xfrm>
            <a:off x="622753" y="473485"/>
            <a:ext cx="3785611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NLTK实现Lemma</a:t>
            </a:r>
          </a:p>
        </p:txBody>
      </p:sp>
      <p:sp>
        <p:nvSpPr>
          <p:cNvPr id="176" name="Shape 173"/>
          <p:cNvSpPr/>
          <p:nvPr/>
        </p:nvSpPr>
        <p:spPr>
          <a:xfrm>
            <a:off x="620737" y="1973578"/>
            <a:ext cx="5477112" cy="283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>
                <a:solidFill>
                  <a:srgbClr val="2D50B7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nltk.stem</a:t>
            </a:r>
            <a:r>
              <a:rPr dirty="0"/>
              <a:t> </a:t>
            </a:r>
            <a:r>
              <a:rPr dirty="0">
                <a:solidFill>
                  <a:srgbClr val="2D50B7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WordNetLemmatizer</a:t>
            </a:r>
            <a:endParaRPr dirty="0"/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</a:t>
            </a:r>
            <a:r>
              <a:rPr dirty="0"/>
              <a:t> = </a:t>
            </a:r>
            <a:r>
              <a:rPr dirty="0" err="1">
                <a:solidFill>
                  <a:srgbClr val="B93B8E"/>
                </a:solidFill>
              </a:rPr>
              <a:t>WordNetLemmatizer</a:t>
            </a:r>
            <a:r>
              <a:rPr dirty="0"/>
              <a:t>()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(‘dogs’)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u’dog</a:t>
            </a:r>
            <a:r>
              <a:rPr dirty="0"/>
              <a:t>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(‘churches’)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u’church</a:t>
            </a:r>
            <a:r>
              <a:rPr dirty="0"/>
              <a:t>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(‘aardwolves’)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u’aardwolf</a:t>
            </a:r>
            <a:r>
              <a:rPr dirty="0"/>
              <a:t>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(‘abaci’)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u’abacus</a:t>
            </a:r>
            <a:r>
              <a:rPr dirty="0"/>
              <a:t>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</a:t>
            </a:r>
            <a:r>
              <a:rPr dirty="0" err="1"/>
              <a:t>hardrock</a:t>
            </a:r>
            <a:r>
              <a:rPr dirty="0"/>
              <a:t>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‘</a:t>
            </a:r>
            <a:r>
              <a:rPr dirty="0" err="1"/>
              <a:t>hardrock</a:t>
            </a:r>
            <a:r>
              <a:rPr dirty="0"/>
              <a:t>’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5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9" name="Shape 176"/>
          <p:cNvSpPr/>
          <p:nvPr/>
        </p:nvSpPr>
        <p:spPr>
          <a:xfrm>
            <a:off x="597353" y="460785"/>
            <a:ext cx="3508493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Lemma的小问题</a:t>
            </a:r>
          </a:p>
        </p:txBody>
      </p:sp>
      <p:sp>
        <p:nvSpPr>
          <p:cNvPr id="180" name="Shape 177"/>
          <p:cNvSpPr/>
          <p:nvPr/>
        </p:nvSpPr>
        <p:spPr>
          <a:xfrm>
            <a:off x="1099151" y="3254785"/>
            <a:ext cx="580871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Went</a:t>
            </a:r>
          </a:p>
        </p:txBody>
      </p:sp>
      <p:sp>
        <p:nvSpPr>
          <p:cNvPr id="181" name="Shape 178"/>
          <p:cNvSpPr/>
          <p:nvPr/>
        </p:nvSpPr>
        <p:spPr>
          <a:xfrm>
            <a:off x="2349953" y="2708685"/>
            <a:ext cx="146089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v. go的过去式</a:t>
            </a:r>
          </a:p>
        </p:txBody>
      </p:sp>
      <p:sp>
        <p:nvSpPr>
          <p:cNvPr id="182" name="Shape 179"/>
          <p:cNvSpPr/>
          <p:nvPr/>
        </p:nvSpPr>
        <p:spPr>
          <a:xfrm>
            <a:off x="2413453" y="3678284"/>
            <a:ext cx="1704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n. 英文名：温特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5" name="Shape 182"/>
          <p:cNvSpPr/>
          <p:nvPr/>
        </p:nvSpPr>
        <p:spPr>
          <a:xfrm>
            <a:off x="610053" y="460785"/>
            <a:ext cx="5233411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NLTK更好地实现Lemma</a:t>
            </a:r>
          </a:p>
        </p:txBody>
      </p:sp>
      <p:sp>
        <p:nvSpPr>
          <p:cNvPr id="186" name="Shape 183"/>
          <p:cNvSpPr/>
          <p:nvPr/>
        </p:nvSpPr>
        <p:spPr>
          <a:xfrm>
            <a:off x="747325" y="2024378"/>
            <a:ext cx="5705749" cy="268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木有POS</a:t>
            </a:r>
            <a:r>
              <a:rPr dirty="0"/>
              <a:t> </a:t>
            </a:r>
            <a:r>
              <a:rPr dirty="0" err="1"/>
              <a:t>Tag，默认是NN</a:t>
            </a:r>
            <a:r>
              <a:rPr dirty="0"/>
              <a:t> </a:t>
            </a:r>
            <a:r>
              <a:rPr dirty="0" err="1"/>
              <a:t>名词</a:t>
            </a:r>
            <a:endParaRPr dirty="0"/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(‘are’)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‘are’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</a:t>
            </a:r>
            <a:r>
              <a:rPr dirty="0">
                <a:solidFill>
                  <a:srgbClr val="2D50B7"/>
                </a:solidFill>
              </a:rPr>
              <a:t>is</a:t>
            </a:r>
            <a:r>
              <a:rPr dirty="0"/>
              <a:t>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‘</a:t>
            </a:r>
            <a:r>
              <a:rPr dirty="0">
                <a:solidFill>
                  <a:srgbClr val="2D50B7"/>
                </a:solidFill>
              </a:rPr>
              <a:t>is</a:t>
            </a:r>
            <a:r>
              <a:rPr dirty="0"/>
              <a:t>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加上POS</a:t>
            </a:r>
            <a:r>
              <a:rPr dirty="0"/>
              <a:t> Tag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</a:t>
            </a:r>
            <a:r>
              <a:rPr dirty="0">
                <a:solidFill>
                  <a:srgbClr val="2D50B7"/>
                </a:solidFill>
              </a:rPr>
              <a:t>is</a:t>
            </a:r>
            <a:r>
              <a:rPr dirty="0"/>
              <a:t>’, pos=’v’)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u’be</a:t>
            </a:r>
            <a:r>
              <a:rPr dirty="0"/>
              <a:t>’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wordnet_lemmatizer.</a:t>
            </a:r>
            <a:r>
              <a:rPr dirty="0" err="1">
                <a:solidFill>
                  <a:srgbClr val="B93B8E"/>
                </a:solidFill>
              </a:rPr>
              <a:t>lemmatize</a:t>
            </a:r>
            <a:r>
              <a:rPr dirty="0"/>
              <a:t>(‘are’, pos=’v’)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u’be</a:t>
            </a:r>
            <a:r>
              <a:rPr dirty="0"/>
              <a:t>’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89" name="Shape 186"/>
          <p:cNvSpPr/>
          <p:nvPr/>
        </p:nvSpPr>
        <p:spPr>
          <a:xfrm>
            <a:off x="597352" y="562385"/>
            <a:ext cx="3105778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Part-Of-Speech</a:t>
            </a:r>
          </a:p>
        </p:txBody>
      </p:sp>
      <p:pic>
        <p:nvPicPr>
          <p:cNvPr id="19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1486125"/>
            <a:ext cx="3840523" cy="4391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93" name="Shape 190"/>
          <p:cNvSpPr/>
          <p:nvPr/>
        </p:nvSpPr>
        <p:spPr>
          <a:xfrm>
            <a:off x="622752" y="486185"/>
            <a:ext cx="4025498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NLTK标注POS</a:t>
            </a:r>
            <a:r>
              <a:rPr dirty="0"/>
              <a:t> Tag</a:t>
            </a:r>
          </a:p>
        </p:txBody>
      </p:sp>
      <p:sp>
        <p:nvSpPr>
          <p:cNvPr id="194" name="Shape 191"/>
          <p:cNvSpPr/>
          <p:nvPr/>
        </p:nvSpPr>
        <p:spPr>
          <a:xfrm>
            <a:off x="569721" y="1568674"/>
            <a:ext cx="8129303" cy="131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>
                <a:solidFill>
                  <a:srgbClr val="2D50B7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nltk</a:t>
            </a:r>
            <a:endParaRPr dirty="0"/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text = </a:t>
            </a:r>
            <a:r>
              <a:rPr dirty="0" err="1"/>
              <a:t>nltk.</a:t>
            </a:r>
            <a:r>
              <a:rPr dirty="0" err="1">
                <a:solidFill>
                  <a:srgbClr val="B93B8E"/>
                </a:solidFill>
              </a:rPr>
              <a:t>word_tokenize</a:t>
            </a:r>
            <a:r>
              <a:rPr dirty="0"/>
              <a:t>(</a:t>
            </a:r>
            <a:r>
              <a:rPr dirty="0">
                <a:solidFill>
                  <a:srgbClr val="B8790C"/>
                </a:solidFill>
              </a:rPr>
              <a:t>'what does the fox say'</a:t>
            </a:r>
            <a:r>
              <a:rPr dirty="0"/>
              <a:t>)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text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[</a:t>
            </a:r>
            <a:r>
              <a:rPr dirty="0">
                <a:solidFill>
                  <a:srgbClr val="B8790C"/>
                </a:solidFill>
              </a:rPr>
              <a:t>'what'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'does'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'the'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'fox'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'say'</a:t>
            </a:r>
            <a:r>
              <a:rPr dirty="0"/>
              <a:t>]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dirty="0" err="1"/>
              <a:t>nltk.</a:t>
            </a:r>
            <a:r>
              <a:rPr dirty="0" err="1">
                <a:solidFill>
                  <a:srgbClr val="B93B8E"/>
                </a:solidFill>
              </a:rPr>
              <a:t>pos_tag</a:t>
            </a:r>
            <a:r>
              <a:rPr dirty="0"/>
              <a:t>(text)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[(</a:t>
            </a:r>
            <a:r>
              <a:rPr dirty="0">
                <a:solidFill>
                  <a:srgbClr val="B8790C"/>
                </a:solidFill>
              </a:rPr>
              <a:t>'what'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'WDT'</a:t>
            </a:r>
            <a:r>
              <a:rPr dirty="0"/>
              <a:t>), (</a:t>
            </a:r>
            <a:r>
              <a:rPr dirty="0">
                <a:solidFill>
                  <a:srgbClr val="B8790C"/>
                </a:solidFill>
              </a:rPr>
              <a:t>'does'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'VBZ'</a:t>
            </a:r>
            <a:r>
              <a:rPr dirty="0"/>
              <a:t>), (</a:t>
            </a:r>
            <a:r>
              <a:rPr dirty="0">
                <a:solidFill>
                  <a:srgbClr val="B8790C"/>
                </a:solidFill>
              </a:rPr>
              <a:t>'the'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'DT'</a:t>
            </a:r>
            <a:r>
              <a:rPr dirty="0"/>
              <a:t>), (</a:t>
            </a:r>
            <a:r>
              <a:rPr dirty="0">
                <a:solidFill>
                  <a:srgbClr val="B8790C"/>
                </a:solidFill>
              </a:rPr>
              <a:t>'fox'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'NNS'</a:t>
            </a:r>
            <a:r>
              <a:rPr dirty="0"/>
              <a:t>), (</a:t>
            </a:r>
            <a:r>
              <a:rPr dirty="0">
                <a:solidFill>
                  <a:srgbClr val="B8790C"/>
                </a:solidFill>
              </a:rPr>
              <a:t>'say'</a:t>
            </a:r>
            <a:r>
              <a:rPr dirty="0"/>
              <a:t>, </a:t>
            </a:r>
            <a:r>
              <a:rPr dirty="0">
                <a:solidFill>
                  <a:srgbClr val="B8790C"/>
                </a:solidFill>
              </a:rPr>
              <a:t>'VBP'</a:t>
            </a:r>
            <a:r>
              <a:rPr dirty="0"/>
              <a:t>)]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3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97" name="Shape 194"/>
          <p:cNvSpPr/>
          <p:nvPr/>
        </p:nvSpPr>
        <p:spPr>
          <a:xfrm>
            <a:off x="597352" y="587785"/>
            <a:ext cx="2168855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Stopwords</a:t>
            </a:r>
          </a:p>
        </p:txBody>
      </p:sp>
      <p:sp>
        <p:nvSpPr>
          <p:cNvPr id="198" name="Shape 195"/>
          <p:cNvSpPr/>
          <p:nvPr/>
        </p:nvSpPr>
        <p:spPr>
          <a:xfrm>
            <a:off x="717141" y="2306767"/>
            <a:ext cx="4504687" cy="164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一千个HE有一千种指代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一千个THE有一千种指事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对于注重理解文本『意思』的应用场景来说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歧义太多</a:t>
            </a:r>
          </a:p>
        </p:txBody>
      </p:sp>
      <p:sp>
        <p:nvSpPr>
          <p:cNvPr id="199" name="Shape 196"/>
          <p:cNvSpPr/>
          <p:nvPr/>
        </p:nvSpPr>
        <p:spPr>
          <a:xfrm>
            <a:off x="775295" y="4419600"/>
            <a:ext cx="483274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全体stopwords列表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http://www.ranks.nl/stopwords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02" name="Shape 199"/>
          <p:cNvSpPr/>
          <p:nvPr/>
        </p:nvSpPr>
        <p:spPr>
          <a:xfrm>
            <a:off x="610053" y="425443"/>
            <a:ext cx="4295781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NLTK去除stopwords</a:t>
            </a:r>
          </a:p>
        </p:txBody>
      </p:sp>
      <p:sp>
        <p:nvSpPr>
          <p:cNvPr id="203" name="Shape 200"/>
          <p:cNvSpPr/>
          <p:nvPr/>
        </p:nvSpPr>
        <p:spPr>
          <a:xfrm>
            <a:off x="622752" y="1639124"/>
            <a:ext cx="2796041" cy="5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首先记得在console里面下载一下词库</a:t>
            </a:r>
            <a:endParaRPr dirty="0"/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或者</a:t>
            </a:r>
            <a:r>
              <a:rPr dirty="0"/>
              <a:t> </a:t>
            </a:r>
            <a:r>
              <a:rPr dirty="0" err="1"/>
              <a:t>nltk.download</a:t>
            </a:r>
            <a:r>
              <a:rPr dirty="0"/>
              <a:t>(‘</a:t>
            </a:r>
            <a:r>
              <a:rPr dirty="0" err="1"/>
              <a:t>stopwords</a:t>
            </a:r>
            <a:r>
              <a:rPr dirty="0"/>
              <a:t>’)</a:t>
            </a:r>
          </a:p>
        </p:txBody>
      </p:sp>
      <p:sp>
        <p:nvSpPr>
          <p:cNvPr id="204" name="Shape 201"/>
          <p:cNvSpPr/>
          <p:nvPr/>
        </p:nvSpPr>
        <p:spPr>
          <a:xfrm>
            <a:off x="626833" y="2643920"/>
            <a:ext cx="8106440" cy="153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nltk.corpus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stopwords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先token一把，得到一个word_list</a:t>
            </a: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...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然后filter一把</a:t>
            </a:r>
            <a:endParaRPr dirty="0"/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filtered_words</a:t>
            </a:r>
            <a:r>
              <a:rPr dirty="0"/>
              <a:t> = 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[word </a:t>
            </a:r>
            <a:r>
              <a:rPr dirty="0">
                <a:solidFill>
                  <a:srgbClr val="2D50B7"/>
                </a:solidFill>
              </a:rPr>
              <a:t>for</a:t>
            </a:r>
            <a:r>
              <a:rPr dirty="0"/>
              <a:t> word </a:t>
            </a:r>
            <a:r>
              <a:rPr dirty="0">
                <a:solidFill>
                  <a:srgbClr val="2D50B7"/>
                </a:solidFill>
              </a:rPr>
              <a:t>in</a:t>
            </a:r>
            <a:r>
              <a:rPr dirty="0"/>
              <a:t> </a:t>
            </a:r>
            <a:r>
              <a:rPr dirty="0" err="1"/>
              <a:t>word_list</a:t>
            </a:r>
            <a:r>
              <a:rPr dirty="0"/>
              <a:t> </a:t>
            </a:r>
            <a:r>
              <a:rPr dirty="0">
                <a:solidFill>
                  <a:srgbClr val="2D50B7"/>
                </a:solidFill>
              </a:rPr>
              <a:t>if</a:t>
            </a:r>
            <a:r>
              <a:rPr dirty="0"/>
              <a:t> word </a:t>
            </a:r>
            <a:r>
              <a:rPr dirty="0">
                <a:solidFill>
                  <a:srgbClr val="2D50B7"/>
                </a:solidFill>
              </a:rPr>
              <a:t>not in</a:t>
            </a:r>
            <a:r>
              <a:rPr dirty="0"/>
              <a:t> </a:t>
            </a:r>
            <a:r>
              <a:rPr dirty="0" err="1"/>
              <a:t>stopwords.</a:t>
            </a:r>
            <a:r>
              <a:rPr dirty="0" err="1">
                <a:solidFill>
                  <a:srgbClr val="B93B8E"/>
                </a:solidFill>
              </a:rPr>
              <a:t>words</a:t>
            </a:r>
            <a:r>
              <a:rPr dirty="0"/>
              <a:t>(</a:t>
            </a:r>
            <a:r>
              <a:rPr dirty="0">
                <a:solidFill>
                  <a:srgbClr val="B8790C"/>
                </a:solidFill>
              </a:rPr>
              <a:t>'</a:t>
            </a:r>
            <a:r>
              <a:rPr dirty="0" err="1">
                <a:solidFill>
                  <a:srgbClr val="B8790C"/>
                </a:solidFill>
              </a:rPr>
              <a:t>english</a:t>
            </a:r>
            <a:r>
              <a:rPr dirty="0">
                <a:solidFill>
                  <a:srgbClr val="B8790C"/>
                </a:solidFill>
              </a:rPr>
              <a:t>'</a:t>
            </a:r>
            <a:r>
              <a:rPr dirty="0"/>
              <a:t>)]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6"/>
          <p:cNvSpPr/>
          <p:nvPr/>
        </p:nvSpPr>
        <p:spPr>
          <a:xfrm>
            <a:off x="597352" y="486185"/>
            <a:ext cx="1069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目录</a:t>
            </a:r>
          </a:p>
        </p:txBody>
      </p:sp>
      <p:sp>
        <p:nvSpPr>
          <p:cNvPr id="46" name="Shape 47"/>
          <p:cNvSpPr/>
          <p:nvPr/>
        </p:nvSpPr>
        <p:spPr>
          <a:xfrm>
            <a:off x="624129" y="1387885"/>
            <a:ext cx="1992849" cy="397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NLTK</a:t>
            </a:r>
          </a:p>
          <a:p>
            <a:pPr marL="180473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文本处理流程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分词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归一化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停止词</a:t>
            </a:r>
            <a:endParaRPr dirty="0"/>
          </a:p>
          <a:p>
            <a:pPr marL="180473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NLP经典三案例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情感分析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文本相似度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文本分类</a:t>
            </a:r>
            <a:endParaRPr dirty="0"/>
          </a:p>
          <a:p>
            <a:pPr marL="180473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深度学习加持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Autoencoder</a:t>
            </a:r>
            <a:endParaRPr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Word2Vec</a:t>
            </a:r>
            <a:endParaRPr lang="en-GB"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Hans"/>
              <a:t>CNN4Text</a:t>
            </a:r>
            <a:endParaRPr lang="en-GB" dirty="0"/>
          </a:p>
          <a:p>
            <a:pPr marL="561473" lvl="1" indent="-180473">
              <a:buSzPct val="1000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Hans" dirty="0"/>
              <a:t>LSTM</a:t>
            </a:r>
            <a:r>
              <a:rPr lang="zh-Hans" altLang="en-US" dirty="0"/>
              <a:t>到</a:t>
            </a:r>
            <a:r>
              <a:rPr lang="en-US" altLang="zh-Hans" dirty="0"/>
              <a:t>RNN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3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7" name="Shape 204"/>
          <p:cNvSpPr/>
          <p:nvPr/>
        </p:nvSpPr>
        <p:spPr>
          <a:xfrm>
            <a:off x="610336" y="476092"/>
            <a:ext cx="6725984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一条typical的文本预处理流水线</a:t>
            </a:r>
          </a:p>
        </p:txBody>
      </p:sp>
      <p:sp>
        <p:nvSpPr>
          <p:cNvPr id="208" name="Shape 205"/>
          <p:cNvSpPr/>
          <p:nvPr/>
        </p:nvSpPr>
        <p:spPr>
          <a:xfrm>
            <a:off x="2349953" y="2972009"/>
            <a:ext cx="938616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Tokenize</a:t>
            </a:r>
          </a:p>
        </p:txBody>
      </p:sp>
      <p:sp>
        <p:nvSpPr>
          <p:cNvPr id="209" name="Shape 206"/>
          <p:cNvSpPr/>
          <p:nvPr/>
        </p:nvSpPr>
        <p:spPr>
          <a:xfrm>
            <a:off x="2349953" y="3749926"/>
            <a:ext cx="1805689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Lemma/Stemming</a:t>
            </a:r>
          </a:p>
        </p:txBody>
      </p:sp>
      <p:sp>
        <p:nvSpPr>
          <p:cNvPr id="210" name="Shape 207"/>
          <p:cNvSpPr/>
          <p:nvPr/>
        </p:nvSpPr>
        <p:spPr>
          <a:xfrm>
            <a:off x="4543037" y="3322618"/>
            <a:ext cx="915958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POS Tag</a:t>
            </a:r>
          </a:p>
        </p:txBody>
      </p:sp>
      <p:sp>
        <p:nvSpPr>
          <p:cNvPr id="211" name="Shape 208"/>
          <p:cNvSpPr/>
          <p:nvPr/>
        </p:nvSpPr>
        <p:spPr>
          <a:xfrm>
            <a:off x="2388053" y="4527844"/>
            <a:ext cx="1043986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stopwords</a:t>
            </a:r>
          </a:p>
        </p:txBody>
      </p:sp>
      <p:sp>
        <p:nvSpPr>
          <p:cNvPr id="212" name="Shape 209"/>
          <p:cNvSpPr/>
          <p:nvPr/>
        </p:nvSpPr>
        <p:spPr>
          <a:xfrm>
            <a:off x="2299054" y="1934387"/>
            <a:ext cx="1040414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Raw_Text</a:t>
            </a:r>
          </a:p>
        </p:txBody>
      </p:sp>
      <p:sp>
        <p:nvSpPr>
          <p:cNvPr id="213" name="Shape 210"/>
          <p:cNvSpPr/>
          <p:nvPr/>
        </p:nvSpPr>
        <p:spPr>
          <a:xfrm>
            <a:off x="2371924" y="5563137"/>
            <a:ext cx="1076245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Word_List</a:t>
            </a:r>
          </a:p>
        </p:txBody>
      </p:sp>
      <p:sp>
        <p:nvSpPr>
          <p:cNvPr id="214" name="Shape 211"/>
          <p:cNvSpPr/>
          <p:nvPr/>
        </p:nvSpPr>
        <p:spPr>
          <a:xfrm>
            <a:off x="2819262" y="2416013"/>
            <a:ext cx="3" cy="5115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5" name="Shape 212"/>
          <p:cNvSpPr/>
          <p:nvPr/>
        </p:nvSpPr>
        <p:spPr>
          <a:xfrm>
            <a:off x="2819262" y="3322618"/>
            <a:ext cx="2" cy="5115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Shape 213"/>
          <p:cNvSpPr/>
          <p:nvPr/>
        </p:nvSpPr>
        <p:spPr>
          <a:xfrm>
            <a:off x="2819262" y="4085830"/>
            <a:ext cx="3" cy="5115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7" name="Shape 214"/>
          <p:cNvSpPr/>
          <p:nvPr/>
        </p:nvSpPr>
        <p:spPr>
          <a:xfrm>
            <a:off x="2819262" y="4963941"/>
            <a:ext cx="2" cy="5115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8" name="Shape 215"/>
          <p:cNvSpPr/>
          <p:nvPr/>
        </p:nvSpPr>
        <p:spPr>
          <a:xfrm>
            <a:off x="3484695" y="3182649"/>
            <a:ext cx="980442" cy="2528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9" name="Shape 216"/>
          <p:cNvSpPr/>
          <p:nvPr/>
        </p:nvSpPr>
        <p:spPr>
          <a:xfrm flipH="1">
            <a:off x="4236143" y="3626991"/>
            <a:ext cx="665922" cy="3371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18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22" name="Shape 219"/>
          <p:cNvSpPr>
            <a:spLocks noGrp="1"/>
          </p:cNvSpPr>
          <p:nvPr>
            <p:ph type="title" idx="4294967295"/>
          </p:nvPr>
        </p:nvSpPr>
        <p:spPr>
          <a:xfrm>
            <a:off x="588169" y="-12700"/>
            <a:ext cx="8001001" cy="1216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什么是自然语言处理？</a:t>
            </a:r>
          </a:p>
        </p:txBody>
      </p:sp>
      <p:sp>
        <p:nvSpPr>
          <p:cNvPr id="223" name="Shape 220"/>
          <p:cNvSpPr/>
          <p:nvPr/>
        </p:nvSpPr>
        <p:spPr>
          <a:xfrm>
            <a:off x="3010353" y="3224528"/>
            <a:ext cx="10185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自然语言</a:t>
            </a:r>
          </a:p>
        </p:txBody>
      </p:sp>
      <p:sp>
        <p:nvSpPr>
          <p:cNvPr id="224" name="Shape 221"/>
          <p:cNvSpPr/>
          <p:nvPr/>
        </p:nvSpPr>
        <p:spPr>
          <a:xfrm>
            <a:off x="5296353" y="3224528"/>
            <a:ext cx="12471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计算机数据</a:t>
            </a:r>
          </a:p>
        </p:txBody>
      </p:sp>
      <p:sp>
        <p:nvSpPr>
          <p:cNvPr id="225" name="Shape 222"/>
          <p:cNvSpPr/>
          <p:nvPr/>
        </p:nvSpPr>
        <p:spPr>
          <a:xfrm>
            <a:off x="4104926" y="3429000"/>
            <a:ext cx="1018542" cy="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4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28" name="Shape 225"/>
          <p:cNvSpPr>
            <a:spLocks noGrp="1"/>
          </p:cNvSpPr>
          <p:nvPr>
            <p:ph type="title" idx="4294967295"/>
          </p:nvPr>
        </p:nvSpPr>
        <p:spPr>
          <a:xfrm>
            <a:off x="588169" y="-25400"/>
            <a:ext cx="8001001" cy="1216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文本预处理让我们得到了什么？</a:t>
            </a:r>
          </a:p>
        </p:txBody>
      </p:sp>
      <p:sp>
        <p:nvSpPr>
          <p:cNvPr id="229" name="Shape 226"/>
          <p:cNvSpPr/>
          <p:nvPr/>
        </p:nvSpPr>
        <p:spPr>
          <a:xfrm>
            <a:off x="2781753" y="2073685"/>
            <a:ext cx="2960409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“life is like a box of chocolate”</a:t>
            </a:r>
          </a:p>
        </p:txBody>
      </p:sp>
      <p:grpSp>
        <p:nvGrpSpPr>
          <p:cNvPr id="232" name="Shape 227"/>
          <p:cNvGrpSpPr/>
          <p:nvPr/>
        </p:nvGrpSpPr>
        <p:grpSpPr>
          <a:xfrm>
            <a:off x="3211939" y="2987674"/>
            <a:ext cx="1897115" cy="430612"/>
            <a:chOff x="0" y="0"/>
            <a:chExt cx="1897113" cy="430610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1897115" cy="430612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95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1" name="Text Preprocessing"/>
            <p:cNvSpPr/>
            <p:nvPr/>
          </p:nvSpPr>
          <p:spPr>
            <a:xfrm>
              <a:off x="-1" y="-1"/>
              <a:ext cx="1897115" cy="3484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Text Preprocessing</a:t>
              </a:r>
            </a:p>
          </p:txBody>
        </p:sp>
      </p:grpSp>
      <p:sp>
        <p:nvSpPr>
          <p:cNvPr id="233" name="Shape 228"/>
          <p:cNvSpPr/>
          <p:nvPr/>
        </p:nvSpPr>
        <p:spPr>
          <a:xfrm>
            <a:off x="2598080" y="3983844"/>
            <a:ext cx="3277079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[“life”, “like”, “box”, “chocolate”]</a:t>
            </a:r>
          </a:p>
        </p:txBody>
      </p:sp>
      <p:sp>
        <p:nvSpPr>
          <p:cNvPr id="234" name="Shape 229"/>
          <p:cNvSpPr/>
          <p:nvPr/>
        </p:nvSpPr>
        <p:spPr>
          <a:xfrm>
            <a:off x="4160495" y="4390919"/>
            <a:ext cx="2" cy="63806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5" name="Shape 230"/>
          <p:cNvSpPr/>
          <p:nvPr/>
        </p:nvSpPr>
        <p:spPr>
          <a:xfrm>
            <a:off x="3765525" y="5087632"/>
            <a:ext cx="101820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Feature化</a:t>
            </a:r>
          </a:p>
        </p:txBody>
      </p:sp>
      <p:sp>
        <p:nvSpPr>
          <p:cNvPr id="236" name="Shape 231"/>
          <p:cNvSpPr/>
          <p:nvPr/>
        </p:nvSpPr>
        <p:spPr>
          <a:xfrm>
            <a:off x="4160495" y="2494073"/>
            <a:ext cx="2" cy="40894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7" name="Shape 232"/>
          <p:cNvSpPr/>
          <p:nvPr/>
        </p:nvSpPr>
        <p:spPr>
          <a:xfrm>
            <a:off x="4160495" y="3526868"/>
            <a:ext cx="2" cy="45601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4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40" name="Shape 235"/>
          <p:cNvSpPr/>
          <p:nvPr/>
        </p:nvSpPr>
        <p:spPr>
          <a:xfrm>
            <a:off x="610052" y="473485"/>
            <a:ext cx="5636364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NLTK在NLP上的经典应用</a:t>
            </a:r>
          </a:p>
        </p:txBody>
      </p:sp>
      <p:sp>
        <p:nvSpPr>
          <p:cNvPr id="241" name="Shape 236"/>
          <p:cNvSpPr/>
          <p:nvPr/>
        </p:nvSpPr>
        <p:spPr>
          <a:xfrm>
            <a:off x="629102" y="2137185"/>
            <a:ext cx="1490360" cy="1596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&gt; 情感分析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&gt; 文本相似度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&gt; 文本分类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38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44" name="Shape 239"/>
          <p:cNvSpPr/>
          <p:nvPr/>
        </p:nvSpPr>
        <p:spPr>
          <a:xfrm>
            <a:off x="584652" y="4988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应用：情感分析</a:t>
            </a:r>
          </a:p>
        </p:txBody>
      </p:sp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895433"/>
            <a:ext cx="6361508" cy="354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1"/>
          <p:cNvSpPr/>
          <p:nvPr/>
        </p:nvSpPr>
        <p:spPr>
          <a:xfrm>
            <a:off x="622752" y="5600431"/>
            <a:ext cx="2847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哪些是夸你？哪些是黑你？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3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49" name="Shape 244"/>
          <p:cNvSpPr/>
          <p:nvPr/>
        </p:nvSpPr>
        <p:spPr>
          <a:xfrm>
            <a:off x="610052" y="5115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应用：情感分析</a:t>
            </a:r>
          </a:p>
        </p:txBody>
      </p:sp>
      <p:sp>
        <p:nvSpPr>
          <p:cNvPr id="250" name="Shape 245"/>
          <p:cNvSpPr/>
          <p:nvPr/>
        </p:nvSpPr>
        <p:spPr>
          <a:xfrm>
            <a:off x="672219" y="2024378"/>
            <a:ext cx="6671476" cy="318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最简单的</a:t>
            </a:r>
            <a:r>
              <a:rPr dirty="0"/>
              <a:t> sentiment dictionary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like 1 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good 2 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bad -2 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terrible -3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类似于关键词打分机制</a:t>
            </a: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比如：AFINN-111</a:t>
            </a:r>
          </a:p>
          <a:p>
            <a:pPr>
              <a:def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http://www2.imm.dtu.dk/pubdb/views/publication_details.php?id=6010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47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53" name="Shape 248"/>
          <p:cNvSpPr/>
          <p:nvPr/>
        </p:nvSpPr>
        <p:spPr>
          <a:xfrm>
            <a:off x="595188" y="2113278"/>
            <a:ext cx="8220758" cy="275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sentiment_dictionary</a:t>
            </a:r>
            <a:r>
              <a:rPr dirty="0"/>
              <a:t> = {}</a:t>
            </a:r>
          </a:p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</a:t>
            </a:r>
            <a:r>
              <a:rPr dirty="0">
                <a:solidFill>
                  <a:srgbClr val="000000"/>
                </a:solidFill>
              </a:rPr>
              <a:t> line </a:t>
            </a:r>
            <a:r>
              <a:rPr dirty="0"/>
              <a:t>in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F327C"/>
                </a:solidFill>
              </a:rPr>
              <a:t>open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8790C"/>
                </a:solidFill>
              </a:rPr>
              <a:t>'data/AFINN-111.txt'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word, score = </a:t>
            </a:r>
            <a:r>
              <a:rPr dirty="0" err="1"/>
              <a:t>line.</a:t>
            </a:r>
            <a:r>
              <a:rPr dirty="0" err="1">
                <a:solidFill>
                  <a:srgbClr val="B93B8E"/>
                </a:solidFill>
              </a:rPr>
              <a:t>split</a:t>
            </a:r>
            <a:r>
              <a:rPr dirty="0"/>
              <a:t>(</a:t>
            </a:r>
            <a:r>
              <a:rPr dirty="0">
                <a:solidFill>
                  <a:srgbClr val="B8790C"/>
                </a:solidFill>
              </a:rPr>
              <a:t>'</a:t>
            </a:r>
            <a:r>
              <a:rPr dirty="0">
                <a:solidFill>
                  <a:srgbClr val="B92EAE"/>
                </a:solidFill>
              </a:rPr>
              <a:t>\t</a:t>
            </a:r>
            <a:r>
              <a:rPr dirty="0">
                <a:solidFill>
                  <a:srgbClr val="B8790C"/>
                </a:solidFill>
              </a:rPr>
              <a:t>'</a:t>
            </a:r>
            <a:r>
              <a:rPr dirty="0"/>
              <a:t>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/>
              <a:t>sentiment_dictionary</a:t>
            </a:r>
            <a:r>
              <a:rPr dirty="0"/>
              <a:t>[word] = </a:t>
            </a:r>
            <a:r>
              <a:rPr dirty="0">
                <a:solidFill>
                  <a:srgbClr val="9F327C"/>
                </a:solidFill>
              </a:rPr>
              <a:t>int</a:t>
            </a:r>
            <a:r>
              <a:rPr dirty="0"/>
              <a:t>(score)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把这个打分表记录在一个Dict上以后</a:t>
            </a: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跑一遍整个句子，把对应的值相加</a:t>
            </a:r>
            <a:endParaRPr dirty="0"/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total_score</a:t>
            </a:r>
            <a:r>
              <a:rPr dirty="0"/>
              <a:t> = </a:t>
            </a:r>
            <a:r>
              <a:rPr dirty="0">
                <a:solidFill>
                  <a:srgbClr val="9F327C"/>
                </a:solidFill>
              </a:rPr>
              <a:t>sum</a:t>
            </a:r>
            <a:r>
              <a:rPr dirty="0"/>
              <a:t>(</a:t>
            </a:r>
            <a:r>
              <a:rPr dirty="0" err="1"/>
              <a:t>sentiment_dictionary.</a:t>
            </a:r>
            <a:r>
              <a:rPr dirty="0" err="1">
                <a:solidFill>
                  <a:srgbClr val="B93B8E"/>
                </a:solidFill>
              </a:rPr>
              <a:t>get</a:t>
            </a:r>
            <a:r>
              <a:rPr dirty="0"/>
              <a:t>(word, </a:t>
            </a:r>
            <a:r>
              <a:rPr dirty="0">
                <a:solidFill>
                  <a:srgbClr val="B8790C"/>
                </a:solidFill>
              </a:rPr>
              <a:t>0</a:t>
            </a:r>
            <a:r>
              <a:rPr dirty="0"/>
              <a:t>) </a:t>
            </a:r>
            <a:r>
              <a:rPr dirty="0">
                <a:solidFill>
                  <a:srgbClr val="2D50B7"/>
                </a:solidFill>
              </a:rPr>
              <a:t>for</a:t>
            </a:r>
            <a:r>
              <a:rPr dirty="0"/>
              <a:t> word </a:t>
            </a:r>
            <a:r>
              <a:rPr dirty="0">
                <a:solidFill>
                  <a:srgbClr val="2D50B7"/>
                </a:solidFill>
              </a:rPr>
              <a:t>in</a:t>
            </a:r>
            <a:r>
              <a:rPr dirty="0"/>
              <a:t> words)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有值就是Dict中的值，没有就是0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于是你就得到了一个</a:t>
            </a:r>
            <a:r>
              <a:rPr dirty="0"/>
              <a:t> sentiment score</a:t>
            </a:r>
          </a:p>
        </p:txBody>
      </p:sp>
      <p:sp>
        <p:nvSpPr>
          <p:cNvPr id="254" name="Shape 249"/>
          <p:cNvSpPr/>
          <p:nvPr/>
        </p:nvSpPr>
        <p:spPr>
          <a:xfrm>
            <a:off x="610052" y="498885"/>
            <a:ext cx="5689855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NLTK完成简单的情感分析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57" name="Shape 252"/>
          <p:cNvSpPr/>
          <p:nvPr/>
        </p:nvSpPr>
        <p:spPr>
          <a:xfrm>
            <a:off x="659130" y="2070324"/>
            <a:ext cx="2847337" cy="1371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显然这个方法太Naive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新词怎么办？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特殊词汇怎么办？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更深层次的玩意儿怎么办？</a:t>
            </a:r>
          </a:p>
        </p:txBody>
      </p:sp>
      <p:sp>
        <p:nvSpPr>
          <p:cNvPr id="258" name="Shape 253"/>
          <p:cNvSpPr/>
          <p:nvPr/>
        </p:nvSpPr>
        <p:spPr>
          <a:xfrm>
            <a:off x="597352" y="575085"/>
            <a:ext cx="4559704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Too Young Too Simple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55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61" name="Shape 256"/>
          <p:cNvSpPr/>
          <p:nvPr/>
        </p:nvSpPr>
        <p:spPr>
          <a:xfrm>
            <a:off x="622752" y="435385"/>
            <a:ext cx="42062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配上ML的情感分析</a:t>
            </a:r>
          </a:p>
        </p:txBody>
      </p:sp>
      <p:sp>
        <p:nvSpPr>
          <p:cNvPr id="262" name="Shape 257"/>
          <p:cNvSpPr/>
          <p:nvPr/>
        </p:nvSpPr>
        <p:spPr>
          <a:xfrm>
            <a:off x="595468" y="1363978"/>
            <a:ext cx="7394371" cy="475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nltk.classify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NaiveBayesClassifier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随手造点训练集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s1 = </a:t>
            </a:r>
            <a:r>
              <a:rPr dirty="0">
                <a:solidFill>
                  <a:srgbClr val="B8790C"/>
                </a:solidFill>
              </a:rPr>
              <a:t>'this is a good book'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s2 = </a:t>
            </a:r>
            <a:r>
              <a:rPr dirty="0">
                <a:solidFill>
                  <a:srgbClr val="B8790C"/>
                </a:solidFill>
              </a:rPr>
              <a:t>'this is a awesome book'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s3 = </a:t>
            </a:r>
            <a:r>
              <a:rPr dirty="0">
                <a:solidFill>
                  <a:srgbClr val="B8790C"/>
                </a:solidFill>
              </a:rPr>
              <a:t>'this is a bad book'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s4 = </a:t>
            </a:r>
            <a:r>
              <a:rPr dirty="0">
                <a:solidFill>
                  <a:srgbClr val="B8790C"/>
                </a:solidFill>
              </a:rPr>
              <a:t>'this is a terrible book'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B8790C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B8790C"/>
              </a:solidFill>
            </a:endParaRP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>
                <a:solidFill>
                  <a:srgbClr val="000000"/>
                </a:solidFill>
              </a:rPr>
              <a:t>(s):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Func</a:t>
            </a:r>
            <a:r>
              <a:rPr dirty="0">
                <a:solidFill>
                  <a:srgbClr val="66971D"/>
                </a:solidFill>
              </a:rPr>
              <a:t>: </a:t>
            </a:r>
            <a:r>
              <a:rPr dirty="0" err="1">
                <a:solidFill>
                  <a:srgbClr val="66971D"/>
                </a:solidFill>
              </a:rPr>
              <a:t>句子处理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这里简单的用了split</a:t>
            </a:r>
            <a:r>
              <a:rPr dirty="0">
                <a:solidFill>
                  <a:srgbClr val="66971D"/>
                </a:solidFill>
              </a:rPr>
              <a:t>(), </a:t>
            </a:r>
            <a:r>
              <a:rPr dirty="0" err="1">
                <a:solidFill>
                  <a:srgbClr val="66971D"/>
                </a:solidFill>
              </a:rPr>
              <a:t>把句子中每个单词分开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显然</a:t>
            </a:r>
            <a:r>
              <a:rPr dirty="0">
                <a:solidFill>
                  <a:srgbClr val="66971D"/>
                </a:solidFill>
              </a:rPr>
              <a:t> </a:t>
            </a:r>
            <a:r>
              <a:rPr dirty="0" err="1">
                <a:solidFill>
                  <a:srgbClr val="66971D"/>
                </a:solidFill>
              </a:rPr>
              <a:t>还有更多的processing</a:t>
            </a:r>
            <a:r>
              <a:rPr dirty="0">
                <a:solidFill>
                  <a:srgbClr val="66971D"/>
                </a:solidFill>
              </a:rPr>
              <a:t> </a:t>
            </a:r>
            <a:r>
              <a:rPr dirty="0" err="1">
                <a:solidFill>
                  <a:srgbClr val="66971D"/>
                </a:solidFill>
              </a:rPr>
              <a:t>method可以用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return</a:t>
            </a:r>
            <a:r>
              <a:rPr dirty="0"/>
              <a:t> {word: </a:t>
            </a:r>
            <a:r>
              <a:rPr dirty="0">
                <a:solidFill>
                  <a:srgbClr val="2D50B7"/>
                </a:solidFill>
              </a:rPr>
              <a:t>True for</a:t>
            </a:r>
            <a:r>
              <a:rPr dirty="0"/>
              <a:t> word </a:t>
            </a:r>
            <a:r>
              <a:rPr dirty="0">
                <a:solidFill>
                  <a:srgbClr val="2D50B7"/>
                </a:solidFill>
              </a:rPr>
              <a:t>in</a:t>
            </a:r>
            <a:r>
              <a:rPr dirty="0"/>
              <a:t> </a:t>
            </a:r>
            <a:r>
              <a:rPr dirty="0" err="1"/>
              <a:t>s.</a:t>
            </a:r>
            <a:r>
              <a:rPr dirty="0" err="1">
                <a:solidFill>
                  <a:srgbClr val="B93B8E"/>
                </a:solidFill>
              </a:rPr>
              <a:t>lower</a:t>
            </a:r>
            <a:r>
              <a:rPr dirty="0"/>
              <a:t>().</a:t>
            </a:r>
            <a:r>
              <a:rPr dirty="0">
                <a:solidFill>
                  <a:srgbClr val="B93B8E"/>
                </a:solidFill>
              </a:rPr>
              <a:t>split</a:t>
            </a:r>
            <a:r>
              <a:rPr dirty="0"/>
              <a:t>()}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return长这样</a:t>
            </a:r>
            <a:r>
              <a:rPr dirty="0">
                <a:solidFill>
                  <a:srgbClr val="66971D"/>
                </a:solidFill>
              </a:rPr>
              <a:t>: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{'this': True, '</a:t>
            </a:r>
            <a:r>
              <a:rPr dirty="0" err="1">
                <a:solidFill>
                  <a:srgbClr val="66971D"/>
                </a:solidFill>
              </a:rPr>
              <a:t>is':True</a:t>
            </a:r>
            <a:r>
              <a:rPr dirty="0">
                <a:solidFill>
                  <a:srgbClr val="66971D"/>
                </a:solidFill>
              </a:rPr>
              <a:t>, '</a:t>
            </a:r>
            <a:r>
              <a:rPr dirty="0" err="1">
                <a:solidFill>
                  <a:srgbClr val="66971D"/>
                </a:solidFill>
              </a:rPr>
              <a:t>a':True</a:t>
            </a:r>
            <a:r>
              <a:rPr dirty="0">
                <a:solidFill>
                  <a:srgbClr val="66971D"/>
                </a:solidFill>
              </a:rPr>
              <a:t>, '</a:t>
            </a:r>
            <a:r>
              <a:rPr dirty="0" err="1">
                <a:solidFill>
                  <a:srgbClr val="66971D"/>
                </a:solidFill>
              </a:rPr>
              <a:t>good':True</a:t>
            </a:r>
            <a:r>
              <a:rPr dirty="0">
                <a:solidFill>
                  <a:srgbClr val="66971D"/>
                </a:solidFill>
              </a:rPr>
              <a:t>, '</a:t>
            </a:r>
            <a:r>
              <a:rPr dirty="0" err="1">
                <a:solidFill>
                  <a:srgbClr val="66971D"/>
                </a:solidFill>
              </a:rPr>
              <a:t>book':True</a:t>
            </a:r>
            <a:r>
              <a:rPr dirty="0">
                <a:solidFill>
                  <a:srgbClr val="66971D"/>
                </a:solidFill>
              </a:rPr>
              <a:t>}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其中</a:t>
            </a:r>
            <a:r>
              <a:rPr dirty="0">
                <a:solidFill>
                  <a:srgbClr val="66971D"/>
                </a:solidFill>
              </a:rPr>
              <a:t>, </a:t>
            </a:r>
            <a:r>
              <a:rPr dirty="0" err="1">
                <a:solidFill>
                  <a:srgbClr val="66971D"/>
                </a:solidFill>
              </a:rPr>
              <a:t>前一个叫fname</a:t>
            </a:r>
            <a:r>
              <a:rPr dirty="0">
                <a:solidFill>
                  <a:srgbClr val="66971D"/>
                </a:solidFill>
              </a:rPr>
              <a:t>, </a:t>
            </a:r>
            <a:r>
              <a:rPr dirty="0" err="1">
                <a:solidFill>
                  <a:srgbClr val="66971D"/>
                </a:solidFill>
              </a:rPr>
              <a:t>对应每个出现的文本单词</a:t>
            </a:r>
            <a:r>
              <a:rPr dirty="0">
                <a:solidFill>
                  <a:srgbClr val="66971D"/>
                </a:solidFill>
              </a:rPr>
              <a:t>;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后一个叫fval</a:t>
            </a:r>
            <a:r>
              <a:rPr dirty="0">
                <a:solidFill>
                  <a:srgbClr val="66971D"/>
                </a:solidFill>
              </a:rPr>
              <a:t>, </a:t>
            </a:r>
            <a:r>
              <a:rPr dirty="0" err="1">
                <a:solidFill>
                  <a:srgbClr val="66971D"/>
                </a:solidFill>
              </a:rPr>
              <a:t>指的是每个文本单词对应的值</a:t>
            </a:r>
            <a:r>
              <a:rPr dirty="0">
                <a:solidFill>
                  <a:srgbClr val="66971D"/>
                </a:solidFill>
              </a:rPr>
              <a:t>。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这里我们用最简单的True,来表示,这个词『出现在当前的句子中』的意义</a:t>
            </a:r>
            <a:r>
              <a:rPr dirty="0">
                <a:solidFill>
                  <a:srgbClr val="66971D"/>
                </a:solidFill>
              </a:rPr>
              <a:t>。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当然啦</a:t>
            </a:r>
            <a:r>
              <a:rPr dirty="0">
                <a:solidFill>
                  <a:srgbClr val="66971D"/>
                </a:solidFill>
              </a:rPr>
              <a:t>, </a:t>
            </a:r>
            <a:r>
              <a:rPr dirty="0" err="1">
                <a:solidFill>
                  <a:srgbClr val="66971D"/>
                </a:solidFill>
              </a:rPr>
              <a:t>我们以后可以升级这个方程</a:t>
            </a:r>
            <a:r>
              <a:rPr dirty="0">
                <a:solidFill>
                  <a:srgbClr val="66971D"/>
                </a:solidFill>
              </a:rPr>
              <a:t>, </a:t>
            </a:r>
            <a:r>
              <a:rPr dirty="0" err="1">
                <a:solidFill>
                  <a:srgbClr val="66971D"/>
                </a:solidFill>
              </a:rPr>
              <a:t>让它带有更加牛逼的fval</a:t>
            </a:r>
            <a:r>
              <a:rPr dirty="0">
                <a:solidFill>
                  <a:srgbClr val="66971D"/>
                </a:solidFill>
              </a:rPr>
              <a:t>, </a:t>
            </a:r>
            <a:r>
              <a:rPr dirty="0" err="1">
                <a:solidFill>
                  <a:srgbClr val="66971D"/>
                </a:solidFill>
              </a:rPr>
              <a:t>比如</a:t>
            </a:r>
            <a:r>
              <a:rPr dirty="0">
                <a:solidFill>
                  <a:srgbClr val="66971D"/>
                </a:solidFill>
              </a:rPr>
              <a:t> word2vec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59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65" name="Shape 260"/>
          <p:cNvSpPr/>
          <p:nvPr/>
        </p:nvSpPr>
        <p:spPr>
          <a:xfrm>
            <a:off x="620675" y="1414778"/>
            <a:ext cx="6079190" cy="301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把训练集给做成标准形式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training_data</a:t>
            </a:r>
            <a:r>
              <a:rPr dirty="0"/>
              <a:t> = [[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/>
              <a:t>(s1), </a:t>
            </a:r>
            <a:r>
              <a:rPr dirty="0">
                <a:solidFill>
                  <a:srgbClr val="B8790C"/>
                </a:solidFill>
              </a:rPr>
              <a:t>'pos'</a:t>
            </a:r>
            <a:r>
              <a:rPr dirty="0"/>
              <a:t>],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[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/>
              <a:t>(s2), </a:t>
            </a:r>
            <a:r>
              <a:rPr dirty="0">
                <a:solidFill>
                  <a:srgbClr val="B8790C"/>
                </a:solidFill>
              </a:rPr>
              <a:t>'pos'</a:t>
            </a:r>
            <a:r>
              <a:rPr dirty="0"/>
              <a:t>],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[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/>
              <a:t>(s3), </a:t>
            </a:r>
            <a:r>
              <a:rPr dirty="0">
                <a:solidFill>
                  <a:srgbClr val="B8790C"/>
                </a:solidFill>
              </a:rPr>
              <a:t>'neg'</a:t>
            </a:r>
            <a:r>
              <a:rPr dirty="0"/>
              <a:t>],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[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/>
              <a:t>(s4), </a:t>
            </a:r>
            <a:r>
              <a:rPr dirty="0">
                <a:solidFill>
                  <a:srgbClr val="B8790C"/>
                </a:solidFill>
              </a:rPr>
              <a:t>'neg'</a:t>
            </a:r>
            <a:r>
              <a:rPr dirty="0"/>
              <a:t>]]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喂给model吃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model = </a:t>
            </a:r>
            <a:r>
              <a:rPr dirty="0" err="1"/>
              <a:t>NaiveBayesClassifier.</a:t>
            </a:r>
            <a:r>
              <a:rPr dirty="0" err="1">
                <a:solidFill>
                  <a:srgbClr val="B93B8E"/>
                </a:solidFill>
              </a:rPr>
              <a:t>train</a:t>
            </a:r>
            <a:r>
              <a:rPr dirty="0"/>
              <a:t>(</a:t>
            </a:r>
            <a:r>
              <a:rPr dirty="0" err="1"/>
              <a:t>training_data</a:t>
            </a:r>
            <a:r>
              <a:rPr dirty="0"/>
              <a:t>)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打出结果</a:t>
            </a:r>
            <a:endParaRPr dirty="0"/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model.</a:t>
            </a:r>
            <a:r>
              <a:rPr dirty="0" err="1">
                <a:solidFill>
                  <a:srgbClr val="B93B8E"/>
                </a:solidFill>
              </a:rPr>
              <a:t>classify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93B8E"/>
                </a:solidFill>
              </a:rPr>
              <a:t>preprocess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8790C"/>
                </a:solidFill>
              </a:rPr>
              <a:t>'this is a good book'</a:t>
            </a:r>
            <a:r>
              <a:rPr dirty="0">
                <a:solidFill>
                  <a:srgbClr val="000000"/>
                </a:solidFill>
              </a:rPr>
              <a:t>)))</a:t>
            </a:r>
          </a:p>
        </p:txBody>
      </p:sp>
      <p:sp>
        <p:nvSpPr>
          <p:cNvPr id="266" name="Shape 261"/>
          <p:cNvSpPr/>
          <p:nvPr/>
        </p:nvSpPr>
        <p:spPr>
          <a:xfrm>
            <a:off x="622752" y="486185"/>
            <a:ext cx="42062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配上ML的情感分析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5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9" name="Shape 46"/>
          <p:cNvSpPr/>
          <p:nvPr/>
        </p:nvSpPr>
        <p:spPr>
          <a:xfrm>
            <a:off x="597352" y="486185"/>
            <a:ext cx="1346455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</a:t>
            </a:r>
          </a:p>
        </p:txBody>
      </p:sp>
      <p:sp>
        <p:nvSpPr>
          <p:cNvPr id="50" name="Shape 47"/>
          <p:cNvSpPr/>
          <p:nvPr/>
        </p:nvSpPr>
        <p:spPr>
          <a:xfrm>
            <a:off x="2910129" y="2822985"/>
            <a:ext cx="3323736" cy="1688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Python上著名的自然语言处理库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自带语料库，词性分类库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自带分类，分词，等等功能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强大的社区支持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还有N多的简单版wrapper</a:t>
            </a:r>
          </a:p>
        </p:txBody>
      </p:sp>
      <p:sp>
        <p:nvSpPr>
          <p:cNvPr id="51" name="Shape 48"/>
          <p:cNvSpPr/>
          <p:nvPr/>
        </p:nvSpPr>
        <p:spPr>
          <a:xfrm>
            <a:off x="3284823" y="2075477"/>
            <a:ext cx="1964749" cy="34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http://www.nltk.org/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3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69" name="Shape 264"/>
          <p:cNvSpPr/>
          <p:nvPr/>
        </p:nvSpPr>
        <p:spPr>
          <a:xfrm>
            <a:off x="597352" y="448085"/>
            <a:ext cx="39649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应用：文本相似度</a:t>
            </a:r>
          </a:p>
        </p:txBody>
      </p:sp>
      <p:pic>
        <p:nvPicPr>
          <p:cNvPr id="27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612334"/>
            <a:ext cx="6181565" cy="45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796" y="2305941"/>
            <a:ext cx="4642258" cy="3628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68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74" name="Shape 269"/>
          <p:cNvSpPr/>
          <p:nvPr/>
        </p:nvSpPr>
        <p:spPr>
          <a:xfrm>
            <a:off x="597352" y="448085"/>
            <a:ext cx="54127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用元素频率表示文本特征</a:t>
            </a:r>
          </a:p>
        </p:txBody>
      </p:sp>
      <p:graphicFrame>
        <p:nvGraphicFramePr>
          <p:cNvPr id="275" name="Table 270"/>
          <p:cNvGraphicFramePr/>
          <p:nvPr/>
        </p:nvGraphicFramePr>
        <p:xfrm>
          <a:off x="685800" y="1981200"/>
          <a:ext cx="7237806" cy="1344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06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you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he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work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happy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are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2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pic>
        <p:nvPicPr>
          <p:cNvPr id="27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977" y="1680315"/>
            <a:ext cx="2775625" cy="60013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4"/>
          <p:cNvSpPr/>
          <p:nvPr/>
        </p:nvSpPr>
        <p:spPr>
          <a:xfrm>
            <a:off x="622752" y="435385"/>
            <a:ext cx="20345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余弦定理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76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82" name="Shape 277"/>
          <p:cNvSpPr/>
          <p:nvPr/>
        </p:nvSpPr>
        <p:spPr>
          <a:xfrm>
            <a:off x="622752" y="498885"/>
            <a:ext cx="4192099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Frequency 频率统计</a:t>
            </a:r>
          </a:p>
        </p:txBody>
      </p:sp>
      <p:sp>
        <p:nvSpPr>
          <p:cNvPr id="283" name="Shape 278"/>
          <p:cNvSpPr/>
          <p:nvPr/>
        </p:nvSpPr>
        <p:spPr>
          <a:xfrm>
            <a:off x="639483" y="1376678"/>
            <a:ext cx="4158637" cy="416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nltk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nltk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FreqDist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做个词库先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corpus = </a:t>
            </a:r>
            <a:r>
              <a:rPr dirty="0">
                <a:solidFill>
                  <a:srgbClr val="B8790C"/>
                </a:solidFill>
              </a:rPr>
              <a:t>'this is my sentence '</a:t>
            </a:r>
            <a:r>
              <a:rPr dirty="0"/>
              <a:t> \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</a:t>
            </a:r>
            <a:r>
              <a:rPr dirty="0">
                <a:solidFill>
                  <a:srgbClr val="B8790C"/>
                </a:solidFill>
              </a:rPr>
              <a:t>'this is my life '</a:t>
            </a:r>
            <a:r>
              <a:rPr dirty="0"/>
              <a:t> \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</a:t>
            </a:r>
            <a:r>
              <a:rPr dirty="0">
                <a:solidFill>
                  <a:srgbClr val="B8790C"/>
                </a:solidFill>
              </a:rPr>
              <a:t>'this is the day'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B8790C"/>
              </a:solidFill>
            </a:endParaRP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随便tokenize一下</a:t>
            </a: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显然</a:t>
            </a:r>
            <a:r>
              <a:rPr dirty="0"/>
              <a:t>, </a:t>
            </a:r>
            <a:r>
              <a:rPr dirty="0" err="1"/>
              <a:t>正如上文提到</a:t>
            </a:r>
            <a:r>
              <a:rPr dirty="0"/>
              <a:t>,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这里可以根据需要做任何的preprocessing</a:t>
            </a:r>
            <a:r>
              <a:rPr dirty="0"/>
              <a:t>: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stopwords</a:t>
            </a:r>
            <a:r>
              <a:rPr dirty="0"/>
              <a:t>, lemma, stemming, etc.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tokens = </a:t>
            </a:r>
            <a:r>
              <a:rPr dirty="0" err="1"/>
              <a:t>nltk.</a:t>
            </a:r>
            <a:r>
              <a:rPr dirty="0" err="1">
                <a:solidFill>
                  <a:srgbClr val="B93B8E"/>
                </a:solidFill>
              </a:rPr>
              <a:t>word_tokenize</a:t>
            </a:r>
            <a:r>
              <a:rPr dirty="0"/>
              <a:t>(corpus)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(tokens)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得到token好的word</a:t>
            </a:r>
            <a:r>
              <a:rPr dirty="0"/>
              <a:t> list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['this', 'is', 'my', 'sentence',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'this', 'is', 'my', 'life', 'this',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'is', 'the', 'day']</a:t>
            </a:r>
          </a:p>
        </p:txBody>
      </p:sp>
      <p:sp>
        <p:nvSpPr>
          <p:cNvPr id="284" name="Shape 279"/>
          <p:cNvSpPr/>
          <p:nvPr/>
        </p:nvSpPr>
        <p:spPr>
          <a:xfrm>
            <a:off x="4545298" y="1376678"/>
            <a:ext cx="4549223" cy="171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借用NLTK的FreqDist统计一下文字出现的频率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fdist</a:t>
            </a:r>
            <a:r>
              <a:rPr dirty="0"/>
              <a:t> = </a:t>
            </a:r>
            <a:r>
              <a:rPr dirty="0" err="1">
                <a:solidFill>
                  <a:srgbClr val="B93B8E"/>
                </a:solidFill>
              </a:rPr>
              <a:t>FreqDist</a:t>
            </a:r>
            <a:r>
              <a:rPr dirty="0"/>
              <a:t>(tokens)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它就类似于一个Dict</a:t>
            </a: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带上某个单词</a:t>
            </a:r>
            <a:r>
              <a:rPr dirty="0"/>
              <a:t>, </a:t>
            </a:r>
            <a:r>
              <a:rPr dirty="0" err="1"/>
              <a:t>可以看到它在整个文章中出现的次数</a:t>
            </a:r>
            <a:endParaRPr dirty="0"/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fdist</a:t>
            </a:r>
            <a:r>
              <a:rPr dirty="0">
                <a:solidFill>
                  <a:srgbClr val="000000"/>
                </a:solidFill>
              </a:rPr>
              <a:t>[</a:t>
            </a:r>
            <a:r>
              <a:rPr dirty="0">
                <a:solidFill>
                  <a:srgbClr val="B8790C"/>
                </a:solidFill>
              </a:rPr>
              <a:t>'is'</a:t>
            </a:r>
            <a:r>
              <a:rPr dirty="0">
                <a:solidFill>
                  <a:srgbClr val="000000"/>
                </a:solidFill>
              </a:rPr>
              <a:t>])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3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87" name="Shape 282"/>
          <p:cNvSpPr/>
          <p:nvPr/>
        </p:nvSpPr>
        <p:spPr>
          <a:xfrm>
            <a:off x="635452" y="422685"/>
            <a:ext cx="4192099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Frequency 频率统计</a:t>
            </a:r>
          </a:p>
        </p:txBody>
      </p:sp>
      <p:sp>
        <p:nvSpPr>
          <p:cNvPr id="288" name="Shape 283"/>
          <p:cNvSpPr/>
          <p:nvPr/>
        </p:nvSpPr>
        <p:spPr>
          <a:xfrm>
            <a:off x="633450" y="2113278"/>
            <a:ext cx="5248474" cy="172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好, </a:t>
            </a:r>
            <a:r>
              <a:rPr dirty="0" err="1"/>
              <a:t>此刻</a:t>
            </a:r>
            <a:r>
              <a:rPr dirty="0"/>
              <a:t>, 我们可以把最常用的50个单词拿出来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standard_freq_vector</a:t>
            </a:r>
            <a:r>
              <a:rPr dirty="0"/>
              <a:t> = </a:t>
            </a:r>
            <a:r>
              <a:rPr dirty="0" err="1"/>
              <a:t>fdist.</a:t>
            </a:r>
            <a:r>
              <a:rPr dirty="0" err="1">
                <a:solidFill>
                  <a:srgbClr val="B93B8E"/>
                </a:solidFill>
              </a:rPr>
              <a:t>most_common</a:t>
            </a:r>
            <a:r>
              <a:rPr dirty="0"/>
              <a:t>(</a:t>
            </a:r>
            <a:r>
              <a:rPr dirty="0">
                <a:solidFill>
                  <a:srgbClr val="B8790C"/>
                </a:solidFill>
              </a:rPr>
              <a:t>50</a:t>
            </a:r>
            <a:r>
              <a:rPr dirty="0"/>
              <a:t>)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size = </a:t>
            </a:r>
            <a:r>
              <a:rPr dirty="0" err="1">
                <a:solidFill>
                  <a:srgbClr val="9F327C"/>
                </a:solidFill>
              </a:rPr>
              <a:t>len</a:t>
            </a:r>
            <a:r>
              <a:rPr dirty="0"/>
              <a:t>(</a:t>
            </a:r>
            <a:r>
              <a:rPr dirty="0" err="1"/>
              <a:t>standard_freq_vector</a:t>
            </a:r>
            <a:r>
              <a:rPr dirty="0"/>
              <a:t>)</a:t>
            </a:r>
          </a:p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standard_freq_vector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[('is', 3), ('this', 3), ('my', 2),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('the', 1), ('day', 1), ('sentence', 1),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('life', 1)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85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91" name="Shape 286"/>
          <p:cNvSpPr/>
          <p:nvPr/>
        </p:nvSpPr>
        <p:spPr>
          <a:xfrm>
            <a:off x="610052" y="476092"/>
            <a:ext cx="4192099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Frequency 频率统计</a:t>
            </a:r>
          </a:p>
        </p:txBody>
      </p:sp>
      <p:sp>
        <p:nvSpPr>
          <p:cNvPr id="292" name="Shape 287"/>
          <p:cNvSpPr/>
          <p:nvPr/>
        </p:nvSpPr>
        <p:spPr>
          <a:xfrm>
            <a:off x="646039" y="1998978"/>
            <a:ext cx="7306209" cy="363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Func</a:t>
            </a:r>
            <a:r>
              <a:rPr dirty="0"/>
              <a:t>: </a:t>
            </a:r>
            <a:r>
              <a:rPr dirty="0" err="1"/>
              <a:t>按照出现频率大小</a:t>
            </a:r>
            <a:r>
              <a:rPr dirty="0"/>
              <a:t>, </a:t>
            </a:r>
            <a:r>
              <a:rPr dirty="0" err="1"/>
              <a:t>记录下每一个单词的位置</a:t>
            </a:r>
            <a:endParaRPr dirty="0"/>
          </a:p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93B8E"/>
                </a:solidFill>
              </a:rPr>
              <a:t>position_lookup</a:t>
            </a:r>
            <a:r>
              <a:rPr dirty="0">
                <a:solidFill>
                  <a:srgbClr val="000000"/>
                </a:solidFill>
              </a:rPr>
              <a:t>(v):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res = {}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counter = </a:t>
            </a:r>
            <a:r>
              <a:rPr dirty="0">
                <a:solidFill>
                  <a:srgbClr val="B8790C"/>
                </a:solidFill>
              </a:rPr>
              <a:t>0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for</a:t>
            </a:r>
            <a:r>
              <a:rPr dirty="0"/>
              <a:t> word </a:t>
            </a:r>
            <a:r>
              <a:rPr dirty="0">
                <a:solidFill>
                  <a:srgbClr val="2D50B7"/>
                </a:solidFill>
              </a:rPr>
              <a:t>in</a:t>
            </a:r>
            <a:r>
              <a:rPr dirty="0"/>
              <a:t> v: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res[word[</a:t>
            </a:r>
            <a:r>
              <a:rPr dirty="0">
                <a:solidFill>
                  <a:srgbClr val="B8790C"/>
                </a:solidFill>
              </a:rPr>
              <a:t>0</a:t>
            </a:r>
            <a:r>
              <a:rPr dirty="0"/>
              <a:t>]] = counter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counter += </a:t>
            </a:r>
            <a:r>
              <a:rPr dirty="0">
                <a:solidFill>
                  <a:srgbClr val="B8790C"/>
                </a:solidFill>
              </a:rPr>
              <a:t>1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return</a:t>
            </a:r>
            <a:r>
              <a:rPr dirty="0"/>
              <a:t> res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把标准的单词位置记录下来</a:t>
            </a:r>
            <a:endParaRPr dirty="0"/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standard_position_dict</a:t>
            </a:r>
            <a:r>
              <a:rPr dirty="0"/>
              <a:t> = </a:t>
            </a:r>
            <a:r>
              <a:rPr dirty="0" err="1">
                <a:solidFill>
                  <a:srgbClr val="B93B8E"/>
                </a:solidFill>
              </a:rPr>
              <a:t>position_lookup</a:t>
            </a:r>
            <a:r>
              <a:rPr dirty="0"/>
              <a:t>(</a:t>
            </a:r>
            <a:r>
              <a:rPr dirty="0" err="1"/>
              <a:t>standard_freq_vector</a:t>
            </a:r>
            <a:r>
              <a:rPr dirty="0"/>
              <a:t>)</a:t>
            </a:r>
          </a:p>
          <a:p>
            <a:pPr defTabSz="457200">
              <a:defRPr sz="15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standard_position_dict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得到一个位置对照表</a:t>
            </a:r>
            <a:endParaRPr dirty="0"/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{'is': 0, 'the': 3, 'day': 4, 'this': 1,</a:t>
            </a:r>
          </a:p>
          <a:p>
            <a:pPr defTabSz="457200">
              <a:defRPr sz="15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'sentence': 5, 'my': 2, 'life': 6}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89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95" name="Shape 290"/>
          <p:cNvSpPr/>
          <p:nvPr/>
        </p:nvSpPr>
        <p:spPr>
          <a:xfrm>
            <a:off x="610052" y="422685"/>
            <a:ext cx="4192099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Frequency 频率统计</a:t>
            </a:r>
          </a:p>
        </p:txBody>
      </p:sp>
      <p:sp>
        <p:nvSpPr>
          <p:cNvPr id="296" name="Shape 291"/>
          <p:cNvSpPr/>
          <p:nvPr/>
        </p:nvSpPr>
        <p:spPr>
          <a:xfrm>
            <a:off x="620687" y="1325880"/>
            <a:ext cx="5553324" cy="484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这时</a:t>
            </a:r>
            <a:r>
              <a:rPr dirty="0"/>
              <a:t>, </a:t>
            </a:r>
            <a:r>
              <a:rPr dirty="0" err="1"/>
              <a:t>如果我们有个新句子</a:t>
            </a:r>
            <a:r>
              <a:rPr dirty="0"/>
              <a:t>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sentence = </a:t>
            </a:r>
            <a:r>
              <a:rPr dirty="0">
                <a:solidFill>
                  <a:srgbClr val="B8790C"/>
                </a:solidFill>
              </a:rPr>
              <a:t>'this is cool'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先新建一个跟我们的标准vector同样大小的向量</a:t>
            </a:r>
            <a:endParaRPr dirty="0"/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freq_vector</a:t>
            </a:r>
            <a:r>
              <a:rPr dirty="0"/>
              <a:t> = [</a:t>
            </a:r>
            <a:r>
              <a:rPr dirty="0">
                <a:solidFill>
                  <a:srgbClr val="B8790C"/>
                </a:solidFill>
              </a:rPr>
              <a:t>0</a:t>
            </a:r>
            <a:r>
              <a:rPr dirty="0"/>
              <a:t>] * size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简单的Preprocessing</a:t>
            </a:r>
            <a:endParaRPr dirty="0"/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tokens = </a:t>
            </a:r>
            <a:r>
              <a:rPr dirty="0" err="1"/>
              <a:t>nltk.</a:t>
            </a:r>
            <a:r>
              <a:rPr dirty="0" err="1">
                <a:solidFill>
                  <a:srgbClr val="B93B8E"/>
                </a:solidFill>
              </a:rPr>
              <a:t>word_tokenize</a:t>
            </a:r>
            <a:r>
              <a:rPr dirty="0"/>
              <a:t>(sentence)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对于这个新句子里的每一个单词</a:t>
            </a:r>
            <a:endParaRPr dirty="0"/>
          </a:p>
          <a:p>
            <a:pPr defTabSz="457200">
              <a:defRPr sz="13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</a:t>
            </a:r>
            <a:r>
              <a:rPr dirty="0">
                <a:solidFill>
                  <a:srgbClr val="000000"/>
                </a:solidFill>
              </a:rPr>
              <a:t> word </a:t>
            </a:r>
            <a:r>
              <a:rPr dirty="0"/>
              <a:t>in</a:t>
            </a:r>
            <a:r>
              <a:rPr dirty="0">
                <a:solidFill>
                  <a:srgbClr val="000000"/>
                </a:solidFill>
              </a:rPr>
              <a:t> tokens: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try</a:t>
            </a:r>
            <a:r>
              <a:rPr dirty="0"/>
              <a:t>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如果在我们的词库里出现过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66971D"/>
                </a:solidFill>
              </a:rPr>
              <a:t># 那么就在"标准位置"上+1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freq_vector</a:t>
            </a:r>
            <a:r>
              <a:rPr dirty="0"/>
              <a:t>[</a:t>
            </a:r>
            <a:r>
              <a:rPr dirty="0" err="1"/>
              <a:t>standard_position_dict</a:t>
            </a:r>
            <a:r>
              <a:rPr dirty="0"/>
              <a:t>[word]] += </a:t>
            </a:r>
            <a:r>
              <a:rPr dirty="0">
                <a:solidFill>
                  <a:srgbClr val="B8790C"/>
                </a:solidFill>
              </a:rPr>
              <a:t>1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except</a:t>
            </a:r>
            <a:r>
              <a:rPr dirty="0"/>
              <a:t> </a:t>
            </a:r>
            <a:r>
              <a:rPr dirty="0" err="1">
                <a:solidFill>
                  <a:srgbClr val="B7A12C"/>
                </a:solidFill>
              </a:rPr>
              <a:t>KeyError</a:t>
            </a:r>
            <a:r>
              <a:rPr dirty="0"/>
              <a:t>: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如果是个新词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就pass掉</a:t>
            </a:r>
            <a:endParaRPr dirty="0">
              <a:solidFill>
                <a:srgbClr val="66971D"/>
              </a:solidFill>
            </a:endParaRP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>
                <a:solidFill>
                  <a:srgbClr val="2D50B7"/>
                </a:solidFill>
              </a:rPr>
              <a:t>continue</a:t>
            </a:r>
          </a:p>
          <a:p>
            <a:pPr defTabSz="457200">
              <a:defRPr sz="13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2D50B7"/>
              </a:solidFill>
            </a:endParaRPr>
          </a:p>
          <a:p>
            <a:pPr defTabSz="457200">
              <a:defRPr sz="13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freq_vector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[1, 1, 0, 0, 0, 0, 0]</a:t>
            </a:r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第一个位置代表</a:t>
            </a:r>
            <a:r>
              <a:rPr dirty="0"/>
              <a:t> is, </a:t>
            </a:r>
            <a:r>
              <a:rPr dirty="0" err="1"/>
              <a:t>出现了一次</a:t>
            </a:r>
            <a:endParaRPr dirty="0"/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第二个位置代表</a:t>
            </a:r>
            <a:r>
              <a:rPr dirty="0"/>
              <a:t> this, </a:t>
            </a:r>
            <a:r>
              <a:rPr dirty="0" err="1"/>
              <a:t>出现了一次</a:t>
            </a:r>
            <a:endParaRPr dirty="0"/>
          </a:p>
          <a:p>
            <a:pPr defTabSz="457200">
              <a:defRPr sz="13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后面都木有</a:t>
            </a:r>
            <a:endParaRPr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3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99" name="Shape 294"/>
          <p:cNvSpPr/>
          <p:nvPr/>
        </p:nvSpPr>
        <p:spPr>
          <a:xfrm>
            <a:off x="622752" y="4607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应用：文本分类</a:t>
            </a:r>
          </a:p>
        </p:txBody>
      </p:sp>
      <p:pic>
        <p:nvPicPr>
          <p:cNvPr id="30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924" y="1783882"/>
            <a:ext cx="4897910" cy="4345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297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03" name="Shape 298"/>
          <p:cNvSpPr/>
          <p:nvPr/>
        </p:nvSpPr>
        <p:spPr>
          <a:xfrm>
            <a:off x="622752" y="613185"/>
            <a:ext cx="1605664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TF-IDF</a:t>
            </a:r>
          </a:p>
        </p:txBody>
      </p:sp>
      <p:sp>
        <p:nvSpPr>
          <p:cNvPr id="304" name="Shape 299"/>
          <p:cNvSpPr/>
          <p:nvPr/>
        </p:nvSpPr>
        <p:spPr>
          <a:xfrm>
            <a:off x="669122" y="1808606"/>
            <a:ext cx="7456224" cy="4013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TF: Term Frequency</a:t>
            </a:r>
            <a:r>
              <a:rPr b="0"/>
              <a:t>, 衡量一个term在文档中出现得有多频繁。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TF(t) = (t出现在文档中的次数) / (文档中的term总数).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IDF: Inverse Document Frequency</a:t>
            </a:r>
            <a:r>
              <a:rPr b="0"/>
              <a:t>, 衡量一个term有多重要。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有些词出现的很多，但是明显不是很有卵用。比如’is'，’the‘，’and‘之类的。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为了平衡，我们把罕见的词的重要性（weight）搞高，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把常见词的重要性搞低。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IDF(t) = log_e(文档总数 / 含有t的文档总数).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TF-IDF = TF * IDF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07" name="Shape 302"/>
          <p:cNvSpPr/>
          <p:nvPr/>
        </p:nvSpPr>
        <p:spPr>
          <a:xfrm>
            <a:off x="610052" y="587785"/>
            <a:ext cx="1605664" cy="62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TF-IDF</a:t>
            </a:r>
          </a:p>
        </p:txBody>
      </p:sp>
      <p:sp>
        <p:nvSpPr>
          <p:cNvPr id="308" name="Shape 303"/>
          <p:cNvSpPr/>
          <p:nvPr/>
        </p:nvSpPr>
        <p:spPr>
          <a:xfrm>
            <a:off x="616174" y="1927262"/>
            <a:ext cx="7038262" cy="288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举个栗子🌰: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一个文档有100个单词，其中单词baby出现了3次。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那么，TF(baby) = (3/100) = 0.03.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好，现在我们如果有10M的文档， baby出现在其中的1000个文档中。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那么，IDF(baby) = log(10,000,000 / 1,000) = 4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所以， TF-IDF(baby) = TF(baby) * IDF(baby) = 0.03 * 4 = 0.12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0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Shape 51"/>
          <p:cNvSpPr/>
          <p:nvPr/>
        </p:nvSpPr>
        <p:spPr>
          <a:xfrm>
            <a:off x="684368" y="2170428"/>
            <a:ext cx="2481964" cy="159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Mac/Unix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pip install -U nltk</a:t>
            </a:r>
          </a:p>
          <a:p>
            <a:pPr defTabSz="457200">
              <a:defRPr sz="12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顺便还可以装个Numpy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sudo pip install -U numpy</a:t>
            </a:r>
          </a:p>
          <a:p>
            <a:pPr defTabSz="457200">
              <a:defRPr sz="12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测试是否安装成功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python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import nltk</a:t>
            </a:r>
          </a:p>
        </p:txBody>
      </p:sp>
      <p:sp>
        <p:nvSpPr>
          <p:cNvPr id="55" name="Shape 52"/>
          <p:cNvSpPr/>
          <p:nvPr/>
        </p:nvSpPr>
        <p:spPr>
          <a:xfrm>
            <a:off x="597352" y="422685"/>
            <a:ext cx="2311655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NLTK安装</a:t>
            </a:r>
          </a:p>
        </p:txBody>
      </p:sp>
      <p:sp>
        <p:nvSpPr>
          <p:cNvPr id="56" name="Shape 53"/>
          <p:cNvSpPr/>
          <p:nvPr/>
        </p:nvSpPr>
        <p:spPr>
          <a:xfrm>
            <a:off x="3594553" y="2162585"/>
            <a:ext cx="730356" cy="287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Windows</a:t>
            </a:r>
          </a:p>
        </p:txBody>
      </p:sp>
      <p:sp>
        <p:nvSpPr>
          <p:cNvPr id="57" name="Shape 54"/>
          <p:cNvSpPr/>
          <p:nvPr/>
        </p:nvSpPr>
        <p:spPr>
          <a:xfrm>
            <a:off x="3581853" y="2477409"/>
            <a:ext cx="5374599" cy="146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装个 python3.4 先：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http://www.python.org/downloads/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有空也可以装个Numpy：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http://sourceforge.net/projects/numpy/files/NumPy/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安装NLTK：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http://pypi.python.org/pypi/nltk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测试安装成功：开始&gt;Python34, 输入 import nltk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注意python版本号，操作系统位数 一致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05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11" name="Shape 306"/>
          <p:cNvSpPr/>
          <p:nvPr/>
        </p:nvSpPr>
        <p:spPr>
          <a:xfrm>
            <a:off x="622753" y="460785"/>
            <a:ext cx="3813181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NLTK实现TF-IDF</a:t>
            </a:r>
          </a:p>
        </p:txBody>
      </p:sp>
      <p:sp>
        <p:nvSpPr>
          <p:cNvPr id="312" name="Shape 307"/>
          <p:cNvSpPr/>
          <p:nvPr/>
        </p:nvSpPr>
        <p:spPr>
          <a:xfrm>
            <a:off x="595294" y="1313178"/>
            <a:ext cx="5865795" cy="493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nltk.text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TextCollection</a:t>
            </a: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首先</a:t>
            </a:r>
            <a:r>
              <a:rPr dirty="0"/>
              <a:t>, </a:t>
            </a:r>
            <a:r>
              <a:rPr dirty="0" err="1"/>
              <a:t>把所有的文档放到TextCollection类中</a:t>
            </a:r>
            <a:r>
              <a:rPr dirty="0"/>
              <a:t>。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这个类会自动帮你断句</a:t>
            </a:r>
            <a:r>
              <a:rPr dirty="0"/>
              <a:t>, </a:t>
            </a:r>
            <a:r>
              <a:rPr dirty="0" err="1"/>
              <a:t>做统计</a:t>
            </a:r>
            <a:r>
              <a:rPr dirty="0"/>
              <a:t>, </a:t>
            </a:r>
            <a:r>
              <a:rPr dirty="0" err="1"/>
              <a:t>做计算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corpus = </a:t>
            </a:r>
            <a:r>
              <a:rPr dirty="0" err="1">
                <a:solidFill>
                  <a:srgbClr val="B93B8E"/>
                </a:solidFill>
              </a:rPr>
              <a:t>TextCollection</a:t>
            </a:r>
            <a:r>
              <a:rPr dirty="0"/>
              <a:t>([</a:t>
            </a:r>
            <a:r>
              <a:rPr dirty="0">
                <a:solidFill>
                  <a:srgbClr val="B8790C"/>
                </a:solidFill>
              </a:rPr>
              <a:t>'this is sentence one'</a:t>
            </a:r>
            <a:r>
              <a:rPr dirty="0"/>
              <a:t>, 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B8790C"/>
                </a:solidFill>
              </a:rPr>
              <a:t>'this is sentence two'</a:t>
            </a:r>
            <a:r>
              <a:rPr dirty="0"/>
              <a:t>, 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B8790C"/>
                </a:solidFill>
              </a:rPr>
              <a:t>'this is sentence three'</a:t>
            </a:r>
            <a:r>
              <a:rPr dirty="0"/>
              <a:t>])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直接就能算出tfidf</a:t>
            </a: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(term: </a:t>
            </a:r>
            <a:r>
              <a:rPr dirty="0" err="1"/>
              <a:t>一句话中的某个term</a:t>
            </a:r>
            <a:r>
              <a:rPr dirty="0"/>
              <a:t>, text: </a:t>
            </a:r>
            <a:r>
              <a:rPr dirty="0" err="1"/>
              <a:t>这句话</a:t>
            </a:r>
            <a:r>
              <a:rPr dirty="0"/>
              <a:t>)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corpus.</a:t>
            </a:r>
            <a:r>
              <a:rPr dirty="0" err="1">
                <a:solidFill>
                  <a:srgbClr val="B93B8E"/>
                </a:solidFill>
              </a:rPr>
              <a:t>tf_idf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B8790C"/>
                </a:solidFill>
              </a:rPr>
              <a:t>'this'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B8790C"/>
                </a:solidFill>
              </a:rPr>
              <a:t>'this is sentence four'</a:t>
            </a:r>
            <a:r>
              <a:rPr dirty="0">
                <a:solidFill>
                  <a:srgbClr val="000000"/>
                </a:solidFill>
              </a:rPr>
              <a:t>))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0.444342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同理</a:t>
            </a:r>
            <a:r>
              <a:rPr dirty="0"/>
              <a:t>, </a:t>
            </a:r>
            <a:r>
              <a:rPr dirty="0" err="1"/>
              <a:t>怎么得到一个标准大小的vector来表示所有的句子</a:t>
            </a:r>
            <a:r>
              <a:rPr dirty="0"/>
              <a:t>?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对于每个新句子</a:t>
            </a:r>
            <a:endParaRPr dirty="0"/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new_sentence</a:t>
            </a:r>
            <a:r>
              <a:rPr dirty="0"/>
              <a:t> = </a:t>
            </a:r>
            <a:r>
              <a:rPr dirty="0">
                <a:solidFill>
                  <a:srgbClr val="B8790C"/>
                </a:solidFill>
              </a:rPr>
              <a:t>'this is sentence five'</a:t>
            </a:r>
          </a:p>
          <a:p>
            <a:pPr defTabSz="457200">
              <a:defRPr sz="1400" b="1">
                <a:solidFill>
                  <a:srgbClr val="66971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dirty="0" err="1"/>
              <a:t>遍历一遍所有的vocabulary中的词</a:t>
            </a:r>
            <a:r>
              <a:rPr dirty="0"/>
              <a:t>:</a:t>
            </a:r>
          </a:p>
          <a:p>
            <a:pPr defTabSz="457200">
              <a:defRPr sz="1400" b="1">
                <a:solidFill>
                  <a:srgbClr val="2D50B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</a:t>
            </a:r>
            <a:r>
              <a:rPr dirty="0">
                <a:solidFill>
                  <a:srgbClr val="000000"/>
                </a:solidFill>
              </a:rPr>
              <a:t> word </a:t>
            </a:r>
            <a:r>
              <a:rPr dirty="0"/>
              <a:t>in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standard_vocab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2D50B7"/>
                </a:solidFill>
              </a:rPr>
              <a:t>print</a:t>
            </a:r>
            <a:r>
              <a:rPr dirty="0"/>
              <a:t>(</a:t>
            </a:r>
            <a:r>
              <a:rPr dirty="0" err="1"/>
              <a:t>corpus.</a:t>
            </a:r>
            <a:r>
              <a:rPr dirty="0" err="1">
                <a:solidFill>
                  <a:srgbClr val="B93B8E"/>
                </a:solidFill>
              </a:rPr>
              <a:t>tf_idf</a:t>
            </a:r>
            <a:r>
              <a:rPr dirty="0"/>
              <a:t>(word, </a:t>
            </a:r>
            <a:r>
              <a:rPr dirty="0" err="1"/>
              <a:t>new_sentence</a:t>
            </a:r>
            <a:r>
              <a:rPr dirty="0"/>
              <a:t>))</a:t>
            </a:r>
          </a:p>
          <a:p>
            <a:pPr defTabSz="457200"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66971D"/>
                </a:solidFill>
              </a:rPr>
              <a:t># </a:t>
            </a:r>
            <a:r>
              <a:rPr dirty="0" err="1">
                <a:solidFill>
                  <a:srgbClr val="66971D"/>
                </a:solidFill>
              </a:rPr>
              <a:t>我们会得到一个巨长</a:t>
            </a:r>
            <a:r>
              <a:rPr dirty="0">
                <a:solidFill>
                  <a:srgbClr val="66971D"/>
                </a:solidFill>
              </a:rPr>
              <a:t>(=</a:t>
            </a:r>
            <a:r>
              <a:rPr dirty="0" err="1">
                <a:solidFill>
                  <a:srgbClr val="66971D"/>
                </a:solidFill>
              </a:rPr>
              <a:t>所有vocab长度</a:t>
            </a:r>
            <a:r>
              <a:rPr dirty="0">
                <a:solidFill>
                  <a:srgbClr val="66971D"/>
                </a:solidFill>
              </a:rPr>
              <a:t>)</a:t>
            </a:r>
            <a:r>
              <a:rPr dirty="0" err="1">
                <a:solidFill>
                  <a:srgbClr val="66971D"/>
                </a:solidFill>
              </a:rPr>
              <a:t>的向量</a:t>
            </a:r>
            <a:endParaRPr dirty="0">
              <a:solidFill>
                <a:srgbClr val="66971D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09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15" name="Shape 310"/>
          <p:cNvSpPr/>
          <p:nvPr/>
        </p:nvSpPr>
        <p:spPr>
          <a:xfrm>
            <a:off x="610052" y="422685"/>
            <a:ext cx="20345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接下来？</a:t>
            </a:r>
          </a:p>
        </p:txBody>
      </p:sp>
      <p:sp>
        <p:nvSpPr>
          <p:cNvPr id="316" name="Shape 311"/>
          <p:cNvSpPr/>
          <p:nvPr/>
        </p:nvSpPr>
        <p:spPr>
          <a:xfrm rot="5400000" flipH="1">
            <a:off x="4083084" y="2361827"/>
            <a:ext cx="1075361" cy="1069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satOff val="-6843"/>
              <a:lumOff val="-10705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2"/>
          <p:cNvSpPr/>
          <p:nvPr/>
        </p:nvSpPr>
        <p:spPr>
          <a:xfrm>
            <a:off x="3322239" y="2721167"/>
            <a:ext cx="48543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Vec</a:t>
            </a:r>
          </a:p>
        </p:txBody>
      </p:sp>
      <p:sp>
        <p:nvSpPr>
          <p:cNvPr id="318" name="Shape 313"/>
          <p:cNvSpPr/>
          <p:nvPr/>
        </p:nvSpPr>
        <p:spPr>
          <a:xfrm>
            <a:off x="5433848" y="2721167"/>
            <a:ext cx="66347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Label</a:t>
            </a:r>
          </a:p>
        </p:txBody>
      </p:sp>
      <p:sp>
        <p:nvSpPr>
          <p:cNvPr id="319" name="Shape 314"/>
          <p:cNvSpPr/>
          <p:nvPr/>
        </p:nvSpPr>
        <p:spPr>
          <a:xfrm>
            <a:off x="3742804" y="3665110"/>
            <a:ext cx="1691724" cy="227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可能的ML模型:</a:t>
            </a:r>
          </a:p>
          <a:p>
            <a:r>
              <a:t>SVM</a:t>
            </a:r>
          </a:p>
          <a:p>
            <a:r>
              <a:t>LR</a:t>
            </a:r>
          </a:p>
          <a:p>
            <a:r>
              <a:t>RF</a:t>
            </a:r>
          </a:p>
          <a:p>
            <a:r>
              <a:t>MLP</a:t>
            </a:r>
          </a:p>
          <a:p>
            <a:r>
              <a:t>LSTM</a:t>
            </a:r>
          </a:p>
          <a:p>
            <a:r>
              <a:t>RNN</a:t>
            </a:r>
          </a:p>
          <a:p>
            <a:r>
              <a:t>….</a:t>
            </a:r>
          </a:p>
        </p:txBody>
      </p:sp>
      <p:sp>
        <p:nvSpPr>
          <p:cNvPr id="320" name="Shape 315"/>
          <p:cNvSpPr/>
          <p:nvPr/>
        </p:nvSpPr>
        <p:spPr>
          <a:xfrm>
            <a:off x="706995" y="1893478"/>
            <a:ext cx="421699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ML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10"/>
          <p:cNvSpPr/>
          <p:nvPr/>
        </p:nvSpPr>
        <p:spPr>
          <a:xfrm>
            <a:off x="610052" y="4226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深度学习的加持</a:t>
            </a:r>
          </a:p>
        </p:txBody>
      </p:sp>
      <p:sp>
        <p:nvSpPr>
          <p:cNvPr id="323" name="Deep learning is a branch of machine learning based on a set of…"/>
          <p:cNvSpPr/>
          <p:nvPr/>
        </p:nvSpPr>
        <p:spPr>
          <a:xfrm>
            <a:off x="1169270" y="2720269"/>
            <a:ext cx="6838797" cy="141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Deep learning</a:t>
            </a:r>
            <a:r>
              <a:rPr b="0"/>
              <a:t> is a branch of machine learning based on a set of </a:t>
            </a:r>
          </a:p>
          <a:p>
            <a:r>
              <a:t>algorithms that attempt to model high-level abstractions in data </a:t>
            </a:r>
          </a:p>
          <a:p>
            <a:r>
              <a:t>by using a deep graph with multiple processing layers, composed </a:t>
            </a:r>
          </a:p>
          <a:p>
            <a:r>
              <a:t>of multiple linear and non-linear transformations.</a:t>
            </a:r>
          </a:p>
          <a:p>
            <a:r>
              <a:t>(Goodfellow, Bengio, and Courville, 2016)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849" y="2764488"/>
            <a:ext cx="606590" cy="62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keras.io"/>
          <p:cNvSpPr/>
          <p:nvPr/>
        </p:nvSpPr>
        <p:spPr>
          <a:xfrm>
            <a:off x="6137857" y="3748809"/>
            <a:ext cx="904573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defRPr>
            </a:lvl1pPr>
          </a:lstStyle>
          <a:p>
            <a:pPr>
              <a:defRPr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keras.io</a:t>
            </a:r>
          </a:p>
        </p:txBody>
      </p:sp>
      <p:pic>
        <p:nvPicPr>
          <p:cNvPr id="327" name="image6.png" descr="image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8165" y="2764488"/>
            <a:ext cx="1894585" cy="621754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https://radimrehurek.com/gensim/"/>
          <p:cNvSpPr/>
          <p:nvPr/>
        </p:nvSpPr>
        <p:spPr>
          <a:xfrm>
            <a:off x="980592" y="3748809"/>
            <a:ext cx="349630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https://radimrehurek.com/gensim/</a:t>
            </a:r>
          </a:p>
        </p:txBody>
      </p:sp>
      <p:sp>
        <p:nvSpPr>
          <p:cNvPr id="329" name="Shape 310"/>
          <p:cNvSpPr/>
          <p:nvPr/>
        </p:nvSpPr>
        <p:spPr>
          <a:xfrm>
            <a:off x="610052" y="422685"/>
            <a:ext cx="34823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深度学习的加持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uto-Encoder"/>
          <p:cNvSpPr/>
          <p:nvPr/>
        </p:nvSpPr>
        <p:spPr>
          <a:xfrm>
            <a:off x="536544" y="563136"/>
            <a:ext cx="3055116" cy="62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Auto-Encoder</a:t>
            </a:r>
          </a:p>
        </p:txBody>
      </p:sp>
      <p:pic>
        <p:nvPicPr>
          <p:cNvPr id="332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66" y="1956773"/>
            <a:ext cx="8403950" cy="266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Data-specific…"/>
          <p:cNvSpPr/>
          <p:nvPr/>
        </p:nvSpPr>
        <p:spPr>
          <a:xfrm>
            <a:off x="3211482" y="4955666"/>
            <a:ext cx="3055119" cy="88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-"/>
            </a:pPr>
            <a:r>
              <a:t>Data-specific</a:t>
            </a:r>
          </a:p>
          <a:p>
            <a:pPr marL="180472" indent="-180472">
              <a:buSzPct val="100000"/>
              <a:buChar char="-"/>
            </a:pPr>
            <a:r>
              <a:t>Lossy</a:t>
            </a:r>
          </a:p>
          <a:p>
            <a:pPr marL="180472" indent="-180472">
              <a:buSzPct val="100000"/>
              <a:buChar char="-"/>
            </a:pPr>
            <a:r>
              <a:t>Learn from examples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om keras.layers import Input, Dense…"/>
          <p:cNvSpPr/>
          <p:nvPr/>
        </p:nvSpPr>
        <p:spPr>
          <a:xfrm>
            <a:off x="586791" y="1766305"/>
            <a:ext cx="7329075" cy="454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keras.layers import Input, Dense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keras.models import Model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sklearn.cluster import KMeans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</a:t>
            </a:r>
            <a:r>
              <a:rPr>
                <a:solidFill>
                  <a:srgbClr val="021994"/>
                </a:solidFill>
              </a:rPr>
              <a:t>ASCIIAutoencoder</a:t>
            </a:r>
            <a:r>
              <a:t>():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CD1D00"/>
                </a:solidFill>
              </a:rPr>
              <a:t>“""基于字符的Autoencoder."""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CD1D00"/>
              </a:solidFill>
            </a:endParaRP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def </a:t>
            </a:r>
            <a:r>
              <a:rPr>
                <a:solidFill>
                  <a:srgbClr val="021994"/>
                </a:solidFill>
              </a:rPr>
              <a:t>__init__</a:t>
            </a:r>
            <a:r>
              <a:t>(self, sen_len=</a:t>
            </a:r>
            <a:r>
              <a:rPr>
                <a:solidFill>
                  <a:srgbClr val="BF8F00"/>
                </a:solidFill>
              </a:rPr>
              <a:t>512</a:t>
            </a:r>
            <a:r>
              <a:t>, encoding_dim=</a:t>
            </a:r>
            <a:r>
              <a:rPr>
                <a:solidFill>
                  <a:srgbClr val="BF8F00"/>
                </a:solidFill>
              </a:rPr>
              <a:t>32</a:t>
            </a:r>
            <a:r>
              <a:t>, epoch=</a:t>
            </a:r>
            <a:r>
              <a:rPr>
                <a:solidFill>
                  <a:srgbClr val="BF8F00"/>
                </a:solidFill>
              </a:rPr>
              <a:t>50</a:t>
            </a:r>
            <a:r>
              <a:t>, val_ratio=</a:t>
            </a:r>
            <a:r>
              <a:rPr>
                <a:solidFill>
                  <a:srgbClr val="BF8F00"/>
                </a:solidFill>
              </a:rPr>
              <a:t>0.3</a:t>
            </a:r>
            <a:r>
              <a:t>):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CD1D00"/>
                </a:solidFill>
              </a:rPr>
              <a:t>"""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Init.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:param sen_len: 把sentences pad成相同的长度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:param encoding_dim: 压缩后的维度dim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:param epoch: 要跑多少epoch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:param kmeanmodel: 简单的KNN clustering模型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"""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self.sen_len = sen_len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self.encoding_dim = encoding_dim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self.autoencoder = None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self.encoder = None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self.kmeanmodel = </a:t>
            </a:r>
            <a:r>
              <a:rPr>
                <a:solidFill>
                  <a:srgbClr val="021994"/>
                </a:solidFill>
              </a:rPr>
              <a:t>KMeans</a:t>
            </a:r>
            <a:r>
              <a:t>(n_clusters=</a:t>
            </a:r>
            <a:r>
              <a:rPr>
                <a:solidFill>
                  <a:srgbClr val="BF8F00"/>
                </a:solidFill>
              </a:rPr>
              <a:t>2</a:t>
            </a:r>
            <a:r>
              <a:t>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self.epoch = epoch</a:t>
            </a:r>
          </a:p>
        </p:txBody>
      </p:sp>
      <p:sp>
        <p:nvSpPr>
          <p:cNvPr id="336" name="Auto-Encoder"/>
          <p:cNvSpPr/>
          <p:nvPr/>
        </p:nvSpPr>
        <p:spPr>
          <a:xfrm>
            <a:off x="536544" y="498813"/>
            <a:ext cx="3055116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Auto-Encoder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def fit(self, x):…"/>
          <p:cNvSpPr/>
          <p:nvPr/>
        </p:nvSpPr>
        <p:spPr>
          <a:xfrm>
            <a:off x="662088" y="1560513"/>
            <a:ext cx="5515220" cy="454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def </a:t>
            </a:r>
            <a:r>
              <a:rPr>
                <a:solidFill>
                  <a:srgbClr val="021994"/>
                </a:solidFill>
              </a:rPr>
              <a:t>fit</a:t>
            </a:r>
            <a:r>
              <a:t>(self, x):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CD1D00"/>
                </a:solidFill>
              </a:rPr>
              <a:t>"""</a:t>
            </a:r>
          </a:p>
          <a:p>
            <a:pPr defTabSz="457200">
              <a:defRPr sz="10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模型构建。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:param x: input text</a:t>
            </a:r>
          </a:p>
          <a:p>
            <a:pPr defTabSz="457200">
              <a:defRPr sz="10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"""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把所有的trainset都搞成同一个size，并把每一个字符都换成ascii码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x_train = self.preprocess</a:t>
            </a:r>
            <a:r>
              <a:rPr>
                <a:solidFill>
                  <a:srgbClr val="021994"/>
                </a:solidFill>
              </a:rPr>
              <a:t>(x</a:t>
            </a:r>
            <a:r>
              <a:t>, length=self.sen_len)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然后给input预留好位置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input_text = </a:t>
            </a:r>
            <a:r>
              <a:rPr>
                <a:solidFill>
                  <a:srgbClr val="021994"/>
                </a:solidFill>
              </a:rPr>
              <a:t>Input</a:t>
            </a:r>
            <a:r>
              <a:t>(shape=(self.sen_len,))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"encoded" 每一经过一层，都被刷新成小一点的“压缩后表达式”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1024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)(input_text)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)(encoded)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128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)(encoded)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(self.encoding_dim,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)(encoded)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"decoded" 就是把刚刚压缩完的东西，给反过来还原成input_text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128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)(encoded)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)(decoded)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1024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'tanh'</a:t>
            </a:r>
            <a:r>
              <a:t>)(decoded)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decoded = 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(self.sen_len, activation=</a:t>
            </a:r>
            <a:r>
              <a:rPr>
                <a:solidFill>
                  <a:srgbClr val="CD1D00"/>
                </a:solidFill>
              </a:rPr>
              <a:t>'sigmoid'</a:t>
            </a:r>
            <a:r>
              <a:t>)(decoded)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整个从大到小再到大的model，叫 autoencoder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self.autoencoder = </a:t>
            </a:r>
            <a:r>
              <a:rPr>
                <a:solidFill>
                  <a:srgbClr val="021994"/>
                </a:solidFill>
              </a:rPr>
              <a:t>Model</a:t>
            </a:r>
            <a:r>
              <a:t>(</a:t>
            </a:r>
            <a:r>
              <a:rPr>
                <a:solidFill>
                  <a:srgbClr val="006DBC"/>
                </a:solidFill>
              </a:rPr>
              <a:t>input</a:t>
            </a:r>
            <a:r>
              <a:t>=input_text, output=decoded)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那么 只从大到小（也就是一半的model）就叫 encoder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self.encoder = </a:t>
            </a:r>
            <a:r>
              <a:rPr>
                <a:solidFill>
                  <a:srgbClr val="021994"/>
                </a:solidFill>
              </a:rPr>
              <a:t>Model</a:t>
            </a:r>
            <a:r>
              <a:t>(</a:t>
            </a:r>
            <a:r>
              <a:rPr>
                <a:solidFill>
                  <a:srgbClr val="006DBC"/>
                </a:solidFill>
              </a:rPr>
              <a:t>input</a:t>
            </a:r>
            <a:r>
              <a:t>=input_text, output=encoded)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</p:txBody>
      </p:sp>
      <p:sp>
        <p:nvSpPr>
          <p:cNvPr id="339" name="Auto-Encoder"/>
          <p:cNvSpPr/>
          <p:nvPr/>
        </p:nvSpPr>
        <p:spPr>
          <a:xfrm>
            <a:off x="655707" y="485291"/>
            <a:ext cx="3055115" cy="62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Auto-Encoder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# 同理，我们接下来搞一个decoder出来，也就是从小到大的model…"/>
          <p:cNvSpPr/>
          <p:nvPr/>
        </p:nvSpPr>
        <p:spPr>
          <a:xfrm>
            <a:off x="525396" y="1930778"/>
            <a:ext cx="7603439" cy="440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i="1">
                <a:solidFill>
                  <a:srgbClr val="959395"/>
                </a:solidFill>
              </a:rPr>
              <a:t># 同理，我们接下来搞一个decoder出来，也就是从小到大的model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来，首先encoded的input size给预留好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encoded_input = </a:t>
            </a:r>
            <a:r>
              <a:rPr>
                <a:solidFill>
                  <a:srgbClr val="021994"/>
                </a:solidFill>
              </a:rPr>
              <a:t>Input</a:t>
            </a:r>
            <a:r>
              <a:t>(shape=(</a:t>
            </a:r>
            <a:r>
              <a:rPr>
                <a:solidFill>
                  <a:srgbClr val="BF8F00"/>
                </a:solidFill>
              </a:rPr>
              <a:t>1024</a:t>
            </a:r>
            <a:r>
              <a:t>,))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autoencoder的最后一层，就应该是decoder的第一层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decoder_layer = self.autoencoder.layers[-</a:t>
            </a:r>
            <a:r>
              <a:rPr>
                <a:solidFill>
                  <a:srgbClr val="BF8F00"/>
                </a:solidFill>
              </a:rPr>
              <a:t>1</a:t>
            </a:r>
            <a:r>
              <a:t>]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然后我们从头到尾连起来，就是一个decoder了！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decoder = </a:t>
            </a:r>
            <a:r>
              <a:rPr>
                <a:solidFill>
                  <a:srgbClr val="021994"/>
                </a:solidFill>
              </a:rPr>
              <a:t>Model</a:t>
            </a:r>
            <a:r>
              <a:t>(</a:t>
            </a:r>
            <a:r>
              <a:rPr>
                <a:solidFill>
                  <a:srgbClr val="006DBC"/>
                </a:solidFill>
              </a:rPr>
              <a:t>input</a:t>
            </a:r>
            <a:r>
              <a:t>=encoded_input, output=</a:t>
            </a:r>
            <a:r>
              <a:rPr>
                <a:solidFill>
                  <a:srgbClr val="021994"/>
                </a:solidFill>
              </a:rPr>
              <a:t>decoder_layer</a:t>
            </a:r>
            <a:r>
              <a:t>(encoded_input))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compile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self.autoencoder.</a:t>
            </a:r>
            <a:r>
              <a:rPr>
                <a:solidFill>
                  <a:srgbClr val="006DBC"/>
                </a:solidFill>
              </a:rPr>
              <a:t>compile</a:t>
            </a:r>
            <a:r>
              <a:t>(optimizer=</a:t>
            </a:r>
            <a:r>
              <a:rPr>
                <a:solidFill>
                  <a:srgbClr val="CD1D00"/>
                </a:solidFill>
              </a:rPr>
              <a:t>'adam'</a:t>
            </a:r>
            <a:r>
              <a:t>, loss=</a:t>
            </a:r>
            <a:r>
              <a:rPr>
                <a:solidFill>
                  <a:srgbClr val="CD1D00"/>
                </a:solidFill>
              </a:rPr>
              <a:t>'mse'</a:t>
            </a:r>
            <a:r>
              <a:t>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跑起来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self.autoencoder.</a:t>
            </a:r>
            <a:r>
              <a:rPr>
                <a:solidFill>
                  <a:srgbClr val="021994"/>
                </a:solidFill>
              </a:rPr>
              <a:t>fit</a:t>
            </a:r>
            <a:r>
              <a:t>(x_train, x_train,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nb_epoch=self.epoch,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batch_size=</a:t>
            </a:r>
            <a:r>
              <a:rPr>
                <a:solidFill>
                  <a:srgbClr val="BF8F00"/>
                </a:solidFill>
              </a:rPr>
              <a:t>1000</a:t>
            </a:r>
            <a:r>
              <a:t>,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shuffle=True,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这一部分是自己拿自己train一下KNN，一件简单的基于距离的分类器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x_train = self.encoder.</a:t>
            </a:r>
            <a:r>
              <a:rPr>
                <a:solidFill>
                  <a:srgbClr val="021994"/>
                </a:solidFill>
              </a:rPr>
              <a:t>predict</a:t>
            </a:r>
            <a:r>
              <a:t>(x_train)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self.kmeanmodel.</a:t>
            </a:r>
            <a:r>
              <a:rPr>
                <a:solidFill>
                  <a:srgbClr val="021994"/>
                </a:solidFill>
              </a:rPr>
              <a:t>fit</a:t>
            </a:r>
            <a:r>
              <a:t>(x_train)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</a:p>
        </p:txBody>
      </p:sp>
      <p:sp>
        <p:nvSpPr>
          <p:cNvPr id="342" name="Auto-Encoder"/>
          <p:cNvSpPr/>
          <p:nvPr/>
        </p:nvSpPr>
        <p:spPr>
          <a:xfrm>
            <a:off x="655707" y="524213"/>
            <a:ext cx="3055115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Auto-Encoder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def predict(self, x):…"/>
          <p:cNvSpPr/>
          <p:nvPr/>
        </p:nvSpPr>
        <p:spPr>
          <a:xfrm>
            <a:off x="770951" y="1838481"/>
            <a:ext cx="5317068" cy="362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</a:t>
            </a:r>
            <a:r>
              <a:rPr>
                <a:solidFill>
                  <a:srgbClr val="021994"/>
                </a:solidFill>
              </a:rPr>
              <a:t>predict</a:t>
            </a:r>
            <a:r>
              <a:t>(self, x):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CD1D00"/>
                </a:solidFill>
              </a:rPr>
              <a:t>"""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做预测。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:param x: input text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:return: predictions</a:t>
            </a:r>
          </a:p>
          <a:p>
            <a:pPr defTabSz="457200">
              <a:defRPr sz="1200" b="1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"""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同理，第一步 把来的 都给搞成ASCII化，并且长度相同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x_test = self.</a:t>
            </a:r>
            <a:r>
              <a:rPr>
                <a:solidFill>
                  <a:srgbClr val="021994"/>
                </a:solidFill>
              </a:rPr>
              <a:t>preprocess(x</a:t>
            </a:r>
            <a:r>
              <a:t>, length=self.sen_len)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然后用encoder把test集给压缩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x_test = self.encoder.</a:t>
            </a:r>
            <a:r>
              <a:rPr>
                <a:solidFill>
                  <a:srgbClr val="021994"/>
                </a:solidFill>
              </a:rPr>
              <a:t>predict</a:t>
            </a:r>
            <a:r>
              <a:t>(x_test)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i="1">
                <a:solidFill>
                  <a:srgbClr val="959395"/>
                </a:solidFill>
              </a:rPr>
              <a:t># KNN给分类出来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preds = self.kmeanmodel.</a:t>
            </a:r>
            <a:r>
              <a:rPr>
                <a:solidFill>
                  <a:srgbClr val="021994"/>
                </a:solidFill>
              </a:rPr>
              <a:t>predict</a:t>
            </a:r>
            <a:r>
              <a:t>(x_test)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preds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</a:t>
            </a:r>
            <a:r>
              <a:rPr>
                <a:solidFill>
                  <a:srgbClr val="021994"/>
                </a:solidFill>
              </a:rPr>
              <a:t>preprocess</a:t>
            </a:r>
            <a:r>
              <a:t>(self, s_list, length=256):</a:t>
            </a:r>
          </a:p>
          <a:p>
            <a:pPr defTabSz="457200"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...</a:t>
            </a:r>
          </a:p>
        </p:txBody>
      </p:sp>
      <p:sp>
        <p:nvSpPr>
          <p:cNvPr id="345" name="Auto-Encoder"/>
          <p:cNvSpPr/>
          <p:nvPr/>
        </p:nvSpPr>
        <p:spPr>
          <a:xfrm>
            <a:off x="631843" y="505366"/>
            <a:ext cx="3055116" cy="62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Auto-Encoder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Word2Vec (Mikolov, 2013)"/>
          <p:cNvSpPr/>
          <p:nvPr/>
        </p:nvSpPr>
        <p:spPr>
          <a:xfrm>
            <a:off x="595901" y="518511"/>
            <a:ext cx="5719077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 (Mikolov, 2013)</a:t>
            </a:r>
          </a:p>
        </p:txBody>
      </p:sp>
      <p:grpSp>
        <p:nvGrpSpPr>
          <p:cNvPr id="350" name="Group"/>
          <p:cNvGrpSpPr/>
          <p:nvPr/>
        </p:nvGrpSpPr>
        <p:grpSpPr>
          <a:xfrm>
            <a:off x="1037647" y="2543597"/>
            <a:ext cx="1054817" cy="1287181"/>
            <a:chOff x="0" y="0"/>
            <a:chExt cx="1054816" cy="1287180"/>
          </a:xfrm>
        </p:grpSpPr>
        <p:sp>
          <p:nvSpPr>
            <p:cNvPr id="348" name="Oval"/>
            <p:cNvSpPr/>
            <p:nvPr/>
          </p:nvSpPr>
          <p:spPr>
            <a:xfrm>
              <a:off x="0" y="0"/>
              <a:ext cx="1054817" cy="931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word1"/>
            <p:cNvSpPr/>
            <p:nvPr/>
          </p:nvSpPr>
          <p:spPr>
            <a:xfrm>
              <a:off x="154474" y="136421"/>
              <a:ext cx="745868" cy="115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endParaRPr/>
            </a:p>
            <a:p>
              <a:r>
                <a:t>  </a:t>
              </a:r>
              <a:r>
                <a:rPr b="1"/>
                <a:t>word1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1749289" y="3486810"/>
            <a:ext cx="1054817" cy="1287181"/>
            <a:chOff x="0" y="0"/>
            <a:chExt cx="1054816" cy="1287180"/>
          </a:xfrm>
        </p:grpSpPr>
        <p:sp>
          <p:nvSpPr>
            <p:cNvPr id="351" name="Oval"/>
            <p:cNvSpPr/>
            <p:nvPr/>
          </p:nvSpPr>
          <p:spPr>
            <a:xfrm>
              <a:off x="0" y="0"/>
              <a:ext cx="1054817" cy="931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word3"/>
            <p:cNvSpPr/>
            <p:nvPr/>
          </p:nvSpPr>
          <p:spPr>
            <a:xfrm>
              <a:off x="154474" y="136421"/>
              <a:ext cx="745868" cy="115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endParaRPr/>
            </a:p>
            <a:p>
              <a:r>
                <a:t>  </a:t>
              </a:r>
              <a:r>
                <a:rPr b="1"/>
                <a:t>word3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2341619" y="2439652"/>
            <a:ext cx="1054815" cy="1287181"/>
            <a:chOff x="0" y="0"/>
            <a:chExt cx="1054814" cy="1287180"/>
          </a:xfrm>
        </p:grpSpPr>
        <p:sp>
          <p:nvSpPr>
            <p:cNvPr id="354" name="Oval"/>
            <p:cNvSpPr/>
            <p:nvPr/>
          </p:nvSpPr>
          <p:spPr>
            <a:xfrm>
              <a:off x="0" y="0"/>
              <a:ext cx="1054815" cy="931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word2"/>
            <p:cNvSpPr/>
            <p:nvPr/>
          </p:nvSpPr>
          <p:spPr>
            <a:xfrm>
              <a:off x="154474" y="136421"/>
              <a:ext cx="745867" cy="115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endParaRPr/>
            </a:p>
            <a:p>
              <a:r>
                <a:t>  </a:t>
              </a:r>
              <a:r>
                <a:rPr b="1"/>
                <a:t>word2</a:t>
              </a: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5579298" y="2388084"/>
            <a:ext cx="1054818" cy="1287181"/>
            <a:chOff x="0" y="0"/>
            <a:chExt cx="1054816" cy="1287180"/>
          </a:xfrm>
        </p:grpSpPr>
        <p:sp>
          <p:nvSpPr>
            <p:cNvPr id="357" name="Oval"/>
            <p:cNvSpPr/>
            <p:nvPr/>
          </p:nvSpPr>
          <p:spPr>
            <a:xfrm>
              <a:off x="0" y="0"/>
              <a:ext cx="1054817" cy="931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word1"/>
            <p:cNvSpPr/>
            <p:nvPr/>
          </p:nvSpPr>
          <p:spPr>
            <a:xfrm>
              <a:off x="154474" y="136421"/>
              <a:ext cx="745868" cy="115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endParaRPr/>
            </a:p>
            <a:p>
              <a:r>
                <a:t>  </a:t>
              </a:r>
              <a:r>
                <a:rPr b="1"/>
                <a:t>word1</a:t>
              </a:r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5885524" y="3605720"/>
            <a:ext cx="1054815" cy="1287182"/>
            <a:chOff x="0" y="0"/>
            <a:chExt cx="1054814" cy="1287180"/>
          </a:xfrm>
        </p:grpSpPr>
        <p:sp>
          <p:nvSpPr>
            <p:cNvPr id="360" name="Oval"/>
            <p:cNvSpPr/>
            <p:nvPr/>
          </p:nvSpPr>
          <p:spPr>
            <a:xfrm>
              <a:off x="0" y="0"/>
              <a:ext cx="1054815" cy="931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word3"/>
            <p:cNvSpPr/>
            <p:nvPr/>
          </p:nvSpPr>
          <p:spPr>
            <a:xfrm>
              <a:off x="154474" y="136421"/>
              <a:ext cx="745867" cy="115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endParaRPr/>
            </a:p>
            <a:p>
              <a:r>
                <a:t>  </a:t>
              </a:r>
              <a:r>
                <a:rPr b="1"/>
                <a:t>word3</a:t>
              </a:r>
            </a:p>
          </p:txBody>
        </p:sp>
      </p:grpSp>
      <p:grpSp>
        <p:nvGrpSpPr>
          <p:cNvPr id="365" name="Group"/>
          <p:cNvGrpSpPr/>
          <p:nvPr/>
        </p:nvGrpSpPr>
        <p:grpSpPr>
          <a:xfrm>
            <a:off x="6919065" y="2320741"/>
            <a:ext cx="1054815" cy="1287181"/>
            <a:chOff x="0" y="0"/>
            <a:chExt cx="1054814" cy="1287180"/>
          </a:xfrm>
        </p:grpSpPr>
        <p:sp>
          <p:nvSpPr>
            <p:cNvPr id="363" name="Oval"/>
            <p:cNvSpPr/>
            <p:nvPr/>
          </p:nvSpPr>
          <p:spPr>
            <a:xfrm>
              <a:off x="0" y="0"/>
              <a:ext cx="1054815" cy="93153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word2"/>
            <p:cNvSpPr/>
            <p:nvPr/>
          </p:nvSpPr>
          <p:spPr>
            <a:xfrm>
              <a:off x="154474" y="136421"/>
              <a:ext cx="745867" cy="115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endParaRPr/>
            </a:p>
            <a:p>
              <a:r>
                <a:t>  </a:t>
              </a:r>
              <a:r>
                <a:rPr b="1"/>
                <a:t>word2</a:t>
              </a:r>
            </a:p>
          </p:txBody>
        </p:sp>
      </p:grpSp>
      <p:sp>
        <p:nvSpPr>
          <p:cNvPr id="366" name="Line"/>
          <p:cNvSpPr/>
          <p:nvPr/>
        </p:nvSpPr>
        <p:spPr>
          <a:xfrm>
            <a:off x="6617424" y="2786510"/>
            <a:ext cx="277815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6278241" y="3295317"/>
            <a:ext cx="2" cy="28734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8" name="Atomic Units"/>
          <p:cNvSpPr/>
          <p:nvPr/>
        </p:nvSpPr>
        <p:spPr>
          <a:xfrm>
            <a:off x="1583140" y="4810657"/>
            <a:ext cx="138711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Atomic Units</a:t>
            </a:r>
          </a:p>
        </p:txBody>
      </p:sp>
      <p:sp>
        <p:nvSpPr>
          <p:cNvPr id="369" name="Relationships"/>
          <p:cNvSpPr/>
          <p:nvPr/>
        </p:nvSpPr>
        <p:spPr>
          <a:xfrm>
            <a:off x="6062774" y="4810657"/>
            <a:ext cx="147652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Relationships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6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0" name="Shape 57"/>
          <p:cNvSpPr/>
          <p:nvPr/>
        </p:nvSpPr>
        <p:spPr>
          <a:xfrm>
            <a:off x="601522" y="422685"/>
            <a:ext cx="25171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安装语料库</a:t>
            </a:r>
          </a:p>
        </p:txBody>
      </p:sp>
      <p:sp>
        <p:nvSpPr>
          <p:cNvPr id="61" name="Shape 58"/>
          <p:cNvSpPr/>
          <p:nvPr/>
        </p:nvSpPr>
        <p:spPr>
          <a:xfrm>
            <a:off x="794724" y="1953035"/>
            <a:ext cx="1570726" cy="615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import nltk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nltk.download()</a:t>
            </a:r>
          </a:p>
        </p:txBody>
      </p:sp>
      <p:pic>
        <p:nvPicPr>
          <p:cNvPr id="6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650" y="1696123"/>
            <a:ext cx="5716695" cy="4470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Word2Vec"/>
          <p:cNvSpPr/>
          <p:nvPr/>
        </p:nvSpPr>
        <p:spPr>
          <a:xfrm>
            <a:off x="634001" y="4931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  <p:sp>
        <p:nvSpPr>
          <p:cNvPr id="372" name="Lexical Taxonomy 词汇分类: WordNet (Miller, 1990)"/>
          <p:cNvSpPr/>
          <p:nvPr/>
        </p:nvSpPr>
        <p:spPr>
          <a:xfrm>
            <a:off x="1069550" y="1609468"/>
            <a:ext cx="536796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Lexical Taxonomy 词汇分类: WordNet (Miller, 1990) </a:t>
            </a:r>
          </a:p>
        </p:txBody>
      </p:sp>
      <p:sp>
        <p:nvSpPr>
          <p:cNvPr id="373" name="Symbolic Representation 符号表示: One-Hot (Turian et al., 2010)"/>
          <p:cNvSpPr/>
          <p:nvPr/>
        </p:nvSpPr>
        <p:spPr>
          <a:xfrm>
            <a:off x="1009893" y="3261102"/>
            <a:ext cx="666422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Symbolic Representation 符号表示: One-Hot (Turian et al., 2010)</a:t>
            </a:r>
          </a:p>
        </p:txBody>
      </p:sp>
      <p:sp>
        <p:nvSpPr>
          <p:cNvPr id="374" name="Distributional Similarity Based Representation相似度表示:…"/>
          <p:cNvSpPr/>
          <p:nvPr/>
        </p:nvSpPr>
        <p:spPr>
          <a:xfrm>
            <a:off x="1009893" y="4811712"/>
            <a:ext cx="6446003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Distributional Similarity Based Representation相似度表示: </a:t>
            </a:r>
          </a:p>
          <a:p>
            <a:r>
              <a:t>Full document: TF-IDF (Joachims, 1996)</a:t>
            </a:r>
          </a:p>
          <a:p>
            <a:r>
              <a:t>Window: co-occurrence matrix + SVD (Bullinaria &amp; Levy, 2012)</a:t>
            </a:r>
          </a:p>
        </p:txBody>
      </p:sp>
      <p:sp>
        <p:nvSpPr>
          <p:cNvPr id="375" name="Line"/>
          <p:cNvSpPr/>
          <p:nvPr/>
        </p:nvSpPr>
        <p:spPr>
          <a:xfrm flipH="1">
            <a:off x="750093" y="1792965"/>
            <a:ext cx="1" cy="3881356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Word2Vec"/>
          <p:cNvSpPr/>
          <p:nvPr/>
        </p:nvSpPr>
        <p:spPr>
          <a:xfrm>
            <a:off x="595901" y="5185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  <p:graphicFrame>
        <p:nvGraphicFramePr>
          <p:cNvPr id="378" name="Table"/>
          <p:cNvGraphicFramePr/>
          <p:nvPr/>
        </p:nvGraphicFramePr>
        <p:xfrm>
          <a:off x="662300" y="3680936"/>
          <a:ext cx="6222999" cy="226696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00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window=1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You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Kidding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Serious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You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Kidding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Serious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" name="Are you kidding?…"/>
          <p:cNvSpPr/>
          <p:nvPr/>
        </p:nvSpPr>
        <p:spPr>
          <a:xfrm>
            <a:off x="617817" y="1772797"/>
            <a:ext cx="1959059" cy="1684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Are you kidding?</a:t>
            </a:r>
          </a:p>
          <a:p>
            <a:r>
              <a:t>No, I am serious?</a:t>
            </a:r>
          </a:p>
          <a:p>
            <a:r>
              <a:t>I am kidding.</a:t>
            </a:r>
          </a:p>
          <a:p>
            <a:r>
              <a:t>You are serious.</a:t>
            </a:r>
          </a:p>
          <a:p>
            <a:r>
              <a:t>Are you serious?</a:t>
            </a:r>
          </a:p>
          <a:p>
            <a:r>
              <a:t>Am I kidding?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Word2Vec"/>
          <p:cNvSpPr/>
          <p:nvPr/>
        </p:nvSpPr>
        <p:spPr>
          <a:xfrm>
            <a:off x="595901" y="5058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  <p:sp>
        <p:nvSpPr>
          <p:cNvPr id="382" name="M = UΣV*"/>
          <p:cNvSpPr/>
          <p:nvPr/>
        </p:nvSpPr>
        <p:spPr>
          <a:xfrm>
            <a:off x="611543" y="2433496"/>
            <a:ext cx="109929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M</a:t>
            </a:r>
            <a:r>
              <a:rPr b="0"/>
              <a:t> = </a:t>
            </a:r>
            <a:r>
              <a:t>U</a:t>
            </a:r>
            <a:r>
              <a:rPr sz="1700">
                <a:latin typeface="Lucida Grande"/>
                <a:ea typeface="Lucida Grande"/>
                <a:cs typeface="Lucida Grande"/>
                <a:sym typeface="Lucida Grande"/>
              </a:rPr>
              <a:t>Σ</a:t>
            </a:r>
            <a:r>
              <a:t>V</a:t>
            </a:r>
            <a:r>
              <a:rPr b="0"/>
              <a:t>*</a:t>
            </a:r>
          </a:p>
        </p:txBody>
      </p:sp>
      <p:sp>
        <p:nvSpPr>
          <p:cNvPr id="383" name="SVD"/>
          <p:cNvSpPr/>
          <p:nvPr/>
        </p:nvSpPr>
        <p:spPr>
          <a:xfrm>
            <a:off x="623474" y="1776648"/>
            <a:ext cx="5741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SVD</a:t>
            </a:r>
          </a:p>
        </p:txBody>
      </p:sp>
      <p:sp>
        <p:nvSpPr>
          <p:cNvPr id="384" name="Rectangle"/>
          <p:cNvSpPr/>
          <p:nvPr/>
        </p:nvSpPr>
        <p:spPr>
          <a:xfrm>
            <a:off x="573915" y="3340315"/>
            <a:ext cx="1498005" cy="10271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5" name="="/>
          <p:cNvSpPr/>
          <p:nvPr/>
        </p:nvSpPr>
        <p:spPr>
          <a:xfrm>
            <a:off x="2313815" y="3678544"/>
            <a:ext cx="23763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=</a:t>
            </a:r>
          </a:p>
        </p:txBody>
      </p:sp>
      <p:sp>
        <p:nvSpPr>
          <p:cNvPr id="386" name="Rectangle"/>
          <p:cNvSpPr/>
          <p:nvPr/>
        </p:nvSpPr>
        <p:spPr>
          <a:xfrm>
            <a:off x="2793352" y="3340315"/>
            <a:ext cx="345259" cy="10271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7" name="Rectangle"/>
          <p:cNvSpPr/>
          <p:nvPr/>
        </p:nvSpPr>
        <p:spPr>
          <a:xfrm>
            <a:off x="3860045" y="3619384"/>
            <a:ext cx="345258" cy="3744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8" name="Rectangle"/>
          <p:cNvSpPr/>
          <p:nvPr/>
        </p:nvSpPr>
        <p:spPr>
          <a:xfrm>
            <a:off x="4926736" y="3619384"/>
            <a:ext cx="1498006" cy="3744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*"/>
          <p:cNvSpPr/>
          <p:nvPr/>
        </p:nvSpPr>
        <p:spPr>
          <a:xfrm>
            <a:off x="3380507" y="3678544"/>
            <a:ext cx="19310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*</a:t>
            </a:r>
          </a:p>
        </p:txBody>
      </p:sp>
      <p:sp>
        <p:nvSpPr>
          <p:cNvPr id="390" name="*"/>
          <p:cNvSpPr/>
          <p:nvPr/>
        </p:nvSpPr>
        <p:spPr>
          <a:xfrm>
            <a:off x="4453180" y="3678544"/>
            <a:ext cx="19310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*</a:t>
            </a:r>
          </a:p>
        </p:txBody>
      </p:sp>
      <p:sp>
        <p:nvSpPr>
          <p:cNvPr id="391" name="M*N"/>
          <p:cNvSpPr/>
          <p:nvPr/>
        </p:nvSpPr>
        <p:spPr>
          <a:xfrm>
            <a:off x="886881" y="4733173"/>
            <a:ext cx="54861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M*N</a:t>
            </a:r>
          </a:p>
        </p:txBody>
      </p:sp>
      <p:sp>
        <p:nvSpPr>
          <p:cNvPr id="392" name="M*r"/>
          <p:cNvSpPr/>
          <p:nvPr/>
        </p:nvSpPr>
        <p:spPr>
          <a:xfrm>
            <a:off x="2691674" y="4733173"/>
            <a:ext cx="4596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M*r</a:t>
            </a:r>
          </a:p>
        </p:txBody>
      </p:sp>
      <p:sp>
        <p:nvSpPr>
          <p:cNvPr id="393" name="r*r"/>
          <p:cNvSpPr/>
          <p:nvPr/>
        </p:nvSpPr>
        <p:spPr>
          <a:xfrm>
            <a:off x="3859996" y="4733173"/>
            <a:ext cx="3453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r*r</a:t>
            </a:r>
          </a:p>
        </p:txBody>
      </p:sp>
      <p:sp>
        <p:nvSpPr>
          <p:cNvPr id="394" name="r*N"/>
          <p:cNvSpPr/>
          <p:nvPr/>
        </p:nvSpPr>
        <p:spPr>
          <a:xfrm>
            <a:off x="5458581" y="4733173"/>
            <a:ext cx="43431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r*N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Word2Vec"/>
          <p:cNvSpPr/>
          <p:nvPr/>
        </p:nvSpPr>
        <p:spPr>
          <a:xfrm>
            <a:off x="557801" y="5312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  <p:sp>
        <p:nvSpPr>
          <p:cNvPr id="397" name="Line"/>
          <p:cNvSpPr/>
          <p:nvPr/>
        </p:nvSpPr>
        <p:spPr>
          <a:xfrm flipV="1">
            <a:off x="918331" y="1804033"/>
            <a:ext cx="3" cy="43056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8" name="Line"/>
          <p:cNvSpPr/>
          <p:nvPr/>
        </p:nvSpPr>
        <p:spPr>
          <a:xfrm>
            <a:off x="663524" y="5808181"/>
            <a:ext cx="684235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9" name="I"/>
          <p:cNvSpPr/>
          <p:nvPr/>
        </p:nvSpPr>
        <p:spPr>
          <a:xfrm>
            <a:off x="2079115" y="3757945"/>
            <a:ext cx="16765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I</a:t>
            </a:r>
          </a:p>
        </p:txBody>
      </p:sp>
      <p:sp>
        <p:nvSpPr>
          <p:cNvPr id="400" name="You"/>
          <p:cNvSpPr/>
          <p:nvPr/>
        </p:nvSpPr>
        <p:spPr>
          <a:xfrm>
            <a:off x="2206115" y="3884945"/>
            <a:ext cx="4899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You</a:t>
            </a:r>
          </a:p>
        </p:txBody>
      </p:sp>
      <p:sp>
        <p:nvSpPr>
          <p:cNvPr id="401" name="Are"/>
          <p:cNvSpPr/>
          <p:nvPr/>
        </p:nvSpPr>
        <p:spPr>
          <a:xfrm>
            <a:off x="1784268" y="5028414"/>
            <a:ext cx="4598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Are</a:t>
            </a:r>
          </a:p>
        </p:txBody>
      </p:sp>
      <p:sp>
        <p:nvSpPr>
          <p:cNvPr id="402" name="Am"/>
          <p:cNvSpPr/>
          <p:nvPr/>
        </p:nvSpPr>
        <p:spPr>
          <a:xfrm>
            <a:off x="1495178" y="4733173"/>
            <a:ext cx="4470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Am</a:t>
            </a:r>
          </a:p>
        </p:txBody>
      </p:sp>
      <p:sp>
        <p:nvSpPr>
          <p:cNvPr id="403" name="Kidding"/>
          <p:cNvSpPr/>
          <p:nvPr/>
        </p:nvSpPr>
        <p:spPr>
          <a:xfrm>
            <a:off x="4310305" y="3253668"/>
            <a:ext cx="86673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Kidding</a:t>
            </a:r>
          </a:p>
        </p:txBody>
      </p:sp>
      <p:sp>
        <p:nvSpPr>
          <p:cNvPr id="404" name="Serious"/>
          <p:cNvSpPr/>
          <p:nvPr/>
        </p:nvSpPr>
        <p:spPr>
          <a:xfrm>
            <a:off x="4461168" y="3536479"/>
            <a:ext cx="87923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Serious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Word2Vec"/>
          <p:cNvSpPr/>
          <p:nvPr/>
        </p:nvSpPr>
        <p:spPr>
          <a:xfrm>
            <a:off x="595901" y="5693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  <p:sp>
        <p:nvSpPr>
          <p:cNvPr id="407" name="I           like         dogs"/>
          <p:cNvSpPr/>
          <p:nvPr/>
        </p:nvSpPr>
        <p:spPr>
          <a:xfrm>
            <a:off x="3561874" y="2967313"/>
            <a:ext cx="227662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I           like         dogs</a:t>
            </a:r>
          </a:p>
        </p:txBody>
      </p:sp>
      <p:sp>
        <p:nvSpPr>
          <p:cNvPr id="408" name="Oval"/>
          <p:cNvSpPr/>
          <p:nvPr/>
        </p:nvSpPr>
        <p:spPr>
          <a:xfrm>
            <a:off x="3344559" y="2980013"/>
            <a:ext cx="631155" cy="325263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Oval"/>
          <p:cNvSpPr/>
          <p:nvPr/>
        </p:nvSpPr>
        <p:spPr>
          <a:xfrm>
            <a:off x="5201625" y="2980013"/>
            <a:ext cx="631155" cy="325263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0" name="Line"/>
          <p:cNvSpPr/>
          <p:nvPr/>
        </p:nvSpPr>
        <p:spPr>
          <a:xfrm>
            <a:off x="3648138" y="2673237"/>
            <a:ext cx="796310" cy="226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5" extrusionOk="0">
                <a:moveTo>
                  <a:pt x="0" y="16255"/>
                </a:moveTo>
                <a:cubicBezTo>
                  <a:pt x="6927" y="-4157"/>
                  <a:pt x="14127" y="-5345"/>
                  <a:pt x="21600" y="12691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1" name="Line"/>
          <p:cNvSpPr/>
          <p:nvPr/>
        </p:nvSpPr>
        <p:spPr>
          <a:xfrm>
            <a:off x="4550685" y="2673237"/>
            <a:ext cx="796309" cy="226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5" extrusionOk="0">
                <a:moveTo>
                  <a:pt x="0" y="16255"/>
                </a:moveTo>
                <a:cubicBezTo>
                  <a:pt x="6927" y="-4157"/>
                  <a:pt x="14127" y="-5345"/>
                  <a:pt x="21600" y="12691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2" name="P"/>
          <p:cNvSpPr/>
          <p:nvPr/>
        </p:nvSpPr>
        <p:spPr>
          <a:xfrm>
            <a:off x="3917539" y="2285850"/>
            <a:ext cx="256613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</a:t>
            </a:r>
          </a:p>
        </p:txBody>
      </p:sp>
      <p:sp>
        <p:nvSpPr>
          <p:cNvPr id="413" name="P"/>
          <p:cNvSpPr/>
          <p:nvPr/>
        </p:nvSpPr>
        <p:spPr>
          <a:xfrm>
            <a:off x="4918697" y="2285850"/>
            <a:ext cx="25661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</a:t>
            </a:r>
          </a:p>
        </p:txBody>
      </p:sp>
      <p:sp>
        <p:nvSpPr>
          <p:cNvPr id="414" name="J(θ)=1/T * ΣTlogP(wt+j | wt)"/>
          <p:cNvSpPr/>
          <p:nvPr/>
        </p:nvSpPr>
        <p:spPr>
          <a:xfrm>
            <a:off x="3194466" y="4225016"/>
            <a:ext cx="2755065" cy="35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J(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θ</a:t>
            </a:r>
            <a:r>
              <a:t>)=1/T * Σ</a:t>
            </a:r>
            <a:r>
              <a:rPr baseline="31999"/>
              <a:t>T</a:t>
            </a:r>
            <a:r>
              <a:t>logP(w</a:t>
            </a:r>
            <a:r>
              <a:rPr baseline="-5998"/>
              <a:t>t+j</a:t>
            </a:r>
            <a:r>
              <a:t> | w</a:t>
            </a:r>
            <a:r>
              <a:rPr baseline="-5998"/>
              <a:t>t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202" y="2284226"/>
            <a:ext cx="3187857" cy="3825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6534" y="2284226"/>
            <a:ext cx="3385335" cy="3825428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CBoW"/>
          <p:cNvSpPr/>
          <p:nvPr/>
        </p:nvSpPr>
        <p:spPr>
          <a:xfrm>
            <a:off x="1996830" y="1805930"/>
            <a:ext cx="7646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CBoW</a:t>
            </a:r>
          </a:p>
        </p:txBody>
      </p:sp>
      <p:sp>
        <p:nvSpPr>
          <p:cNvPr id="419" name="Skip-Gram"/>
          <p:cNvSpPr/>
          <p:nvPr/>
        </p:nvSpPr>
        <p:spPr>
          <a:xfrm>
            <a:off x="5870969" y="1805930"/>
            <a:ext cx="11964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Skip-Gram</a:t>
            </a:r>
          </a:p>
        </p:txBody>
      </p:sp>
      <p:sp>
        <p:nvSpPr>
          <p:cNvPr id="420" name="Word2Vec"/>
          <p:cNvSpPr/>
          <p:nvPr/>
        </p:nvSpPr>
        <p:spPr>
          <a:xfrm>
            <a:off x="570501" y="5820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“Skip-gram:…"/>
          <p:cNvSpPr/>
          <p:nvPr/>
        </p:nvSpPr>
        <p:spPr>
          <a:xfrm>
            <a:off x="2077697" y="2703829"/>
            <a:ext cx="4988603" cy="145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“</a:t>
            </a:r>
            <a:r>
              <a:rPr b="1"/>
              <a:t>Skip-gram:</a:t>
            </a:r>
            <a:r>
              <a:t> </a:t>
            </a:r>
          </a:p>
          <a:p>
            <a:pPr lvl="2" indent="914400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works well with small amount of the training data, </a:t>
            </a:r>
          </a:p>
          <a:p>
            <a:pPr lvl="2" indent="914400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represents well even rare words or phrases.</a:t>
            </a:r>
          </a:p>
          <a:p>
            <a:pPr>
              <a:defRPr sz="1200" b="1">
                <a:latin typeface="Verdana"/>
                <a:ea typeface="Verdana"/>
                <a:cs typeface="Verdana"/>
                <a:sym typeface="Verdana"/>
              </a:defRPr>
            </a:pPr>
            <a:r>
              <a:t>CBOW:</a:t>
            </a:r>
            <a:r>
              <a:rPr b="0"/>
              <a:t> </a:t>
            </a:r>
          </a:p>
          <a:p>
            <a:pPr lvl="2" indent="914400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several times faster to train than the skip-gram, </a:t>
            </a:r>
          </a:p>
          <a:p>
            <a:pPr lvl="2" indent="914400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slightly better accuracy for the frequent words。”</a:t>
            </a:r>
          </a:p>
          <a:p>
            <a:pPr algn="r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— Mikolov (2013)</a:t>
            </a:r>
          </a:p>
        </p:txBody>
      </p:sp>
      <p:sp>
        <p:nvSpPr>
          <p:cNvPr id="423" name="Word2Vec"/>
          <p:cNvSpPr/>
          <p:nvPr/>
        </p:nvSpPr>
        <p:spPr>
          <a:xfrm>
            <a:off x="608601" y="5058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ord2Vec"/>
          <p:cNvSpPr/>
          <p:nvPr/>
        </p:nvSpPr>
        <p:spPr>
          <a:xfrm>
            <a:off x="608601" y="5312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  <p:sp>
        <p:nvSpPr>
          <p:cNvPr id="426" name="# 简单的文字预处理：…"/>
          <p:cNvSpPr/>
          <p:nvPr/>
        </p:nvSpPr>
        <p:spPr>
          <a:xfrm>
            <a:off x="578624" y="1639041"/>
            <a:ext cx="5134158" cy="47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简单的文字预处理：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1. 去除HTML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这里用到BeautifulSoup这个库，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当然，这种简单的事情，也可以自己做个字符串运算解决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bs4 import BeautifulSoup  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beautiful_text = </a:t>
            </a:r>
            <a:r>
              <a:rPr>
                <a:solidFill>
                  <a:srgbClr val="021994"/>
                </a:solidFill>
              </a:rPr>
              <a:t>BeautifulSoup</a:t>
            </a:r>
            <a:r>
              <a:t>(raw_text).</a:t>
            </a:r>
            <a:r>
              <a:rPr>
                <a:solidFill>
                  <a:srgbClr val="021994"/>
                </a:solidFill>
              </a:rPr>
              <a:t>get_text</a:t>
            </a:r>
            <a:r>
              <a:t>() 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2. 把非字母的去除掉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这里可以用正则表达式解决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re        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letters_only = re.</a:t>
            </a:r>
            <a:r>
              <a:rPr>
                <a:solidFill>
                  <a:srgbClr val="021994"/>
                </a:solidFill>
              </a:rPr>
              <a:t>sub</a:t>
            </a:r>
            <a:r>
              <a:t>(</a:t>
            </a:r>
            <a:r>
              <a:rPr>
                <a:solidFill>
                  <a:srgbClr val="CD1D00"/>
                </a:solidFill>
              </a:rPr>
              <a:t>"[^a-zA-Z]"</a:t>
            </a:r>
            <a:r>
              <a:t>, </a:t>
            </a:r>
            <a:r>
              <a:rPr>
                <a:solidFill>
                  <a:srgbClr val="CD1D00"/>
                </a:solidFill>
              </a:rPr>
              <a:t>" "</a:t>
            </a:r>
            <a:r>
              <a:t>, beautiful_text)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3. 全部小写化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words = letters_only.</a:t>
            </a:r>
            <a:r>
              <a:rPr>
                <a:solidFill>
                  <a:srgbClr val="021994"/>
                </a:solidFill>
              </a:rPr>
              <a:t>lower</a:t>
            </a:r>
            <a:r>
              <a:t>().</a:t>
            </a:r>
            <a:r>
              <a:rPr>
                <a:solidFill>
                  <a:srgbClr val="021994"/>
                </a:solidFill>
              </a:rPr>
              <a:t>split</a:t>
            </a:r>
            <a:r>
              <a:t>()                             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4. 去除stopwords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这里用到NLTK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nltk.corpus import stopwords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stops = </a:t>
            </a:r>
            <a:r>
              <a:rPr>
                <a:solidFill>
                  <a:srgbClr val="006DBC"/>
                </a:solidFill>
              </a:rPr>
              <a:t>set</a:t>
            </a:r>
            <a:r>
              <a:t>(stopwords.</a:t>
            </a:r>
            <a:r>
              <a:rPr>
                <a:solidFill>
                  <a:srgbClr val="021994"/>
                </a:solidFill>
              </a:rPr>
              <a:t>words</a:t>
            </a:r>
            <a:r>
              <a:t>(</a:t>
            </a:r>
            <a:r>
              <a:rPr>
                <a:solidFill>
                  <a:srgbClr val="CD1D00"/>
                </a:solidFill>
              </a:rPr>
              <a:t>"english"</a:t>
            </a:r>
            <a:r>
              <a:t>))                  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meaningful_words = [w for w in words if not w in stops]   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高阶文字处理：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5. Lemmatization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这个比较复杂，下次NLTK的时候讲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6. 搞回成一长串string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 </a:t>
            </a:r>
            <a:r>
              <a:rPr>
                <a:solidFill>
                  <a:srgbClr val="CD1D00"/>
                </a:solidFill>
              </a:rPr>
              <a:t>" "</a:t>
            </a:r>
            <a:r>
              <a:t>.</a:t>
            </a:r>
            <a:r>
              <a:rPr>
                <a:solidFill>
                  <a:srgbClr val="021994"/>
                </a:solidFill>
              </a:rPr>
              <a:t>join</a:t>
            </a:r>
            <a:r>
              <a:t>( meaningful_words ))   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# tokenizor: 把原来的string训练集，变成 list of lists：…"/>
          <p:cNvSpPr/>
          <p:nvPr/>
        </p:nvSpPr>
        <p:spPr>
          <a:xfrm>
            <a:off x="570836" y="1746089"/>
            <a:ext cx="9184639" cy="461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tokenizor: 把原来的string训练集，变成 list of lists：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这个寒老师上堂课应该讲过：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简单点的话，可以用这个：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tokenizer = nltk.data.</a:t>
            </a:r>
            <a:r>
              <a:rPr>
                <a:solidFill>
                  <a:srgbClr val="021994"/>
                </a:solidFill>
              </a:rPr>
              <a:t>load</a:t>
            </a:r>
            <a:r>
              <a:t>(</a:t>
            </a:r>
            <a:r>
              <a:rPr>
                <a:solidFill>
                  <a:srgbClr val="CD1D00"/>
                </a:solidFill>
              </a:rPr>
              <a:t>'tokenizers/punkt/english.pickle'</a:t>
            </a:r>
            <a:r>
              <a:t>)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达到这样的效果：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print sentences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原文：['Hello, how are you', 'im fine, thank you, and you?']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[[</a:t>
            </a:r>
            <a:r>
              <a:rPr>
                <a:solidFill>
                  <a:srgbClr val="CD1D00"/>
                </a:solidFill>
              </a:rPr>
              <a:t>'hello'</a:t>
            </a:r>
            <a:r>
              <a:t>, </a:t>
            </a:r>
            <a:r>
              <a:rPr>
                <a:solidFill>
                  <a:srgbClr val="CD1D00"/>
                </a:solidFill>
              </a:rPr>
              <a:t>'how'</a:t>
            </a:r>
            <a:r>
              <a:t>], [</a:t>
            </a:r>
            <a:r>
              <a:rPr>
                <a:solidFill>
                  <a:srgbClr val="CD1D00"/>
                </a:solidFill>
              </a:rPr>
              <a:t>'fine'</a:t>
            </a:r>
            <a:r>
              <a:t>, </a:t>
            </a:r>
            <a:r>
              <a:rPr>
                <a:solidFill>
                  <a:srgbClr val="CD1D00"/>
                </a:solidFill>
              </a:rPr>
              <a:t>'thank'</a:t>
            </a:r>
            <a:r>
              <a:t>]]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现在进入正题，w2v。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我们用Gensim这个库来做，很方便。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gensim.models import word2vec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先设一下param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num_features = </a:t>
            </a:r>
            <a:r>
              <a:rPr>
                <a:solidFill>
                  <a:srgbClr val="BF8F00"/>
                </a:solidFill>
              </a:rPr>
              <a:t>1000</a:t>
            </a:r>
            <a:r>
              <a:t>   </a:t>
            </a:r>
            <a:r>
              <a:rPr i="1">
                <a:solidFill>
                  <a:srgbClr val="959395"/>
                </a:solidFill>
              </a:rPr>
              <a:t># 最多多少个不同的features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min_word_count = </a:t>
            </a:r>
            <a:r>
              <a:rPr>
                <a:solidFill>
                  <a:srgbClr val="BF8F00"/>
                </a:solidFill>
              </a:rPr>
              <a:t>10</a:t>
            </a:r>
            <a:r>
              <a:t>   </a:t>
            </a:r>
            <a:r>
              <a:rPr i="1">
                <a:solidFill>
                  <a:srgbClr val="959395"/>
                </a:solidFill>
              </a:rPr>
              <a:t># 一个word，最少出现多少次 才被计入                    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num_workers = </a:t>
            </a:r>
            <a:r>
              <a:rPr>
                <a:solidFill>
                  <a:srgbClr val="BF8F00"/>
                </a:solidFill>
              </a:rPr>
              <a:t>4</a:t>
            </a:r>
            <a:r>
              <a:t>       </a:t>
            </a:r>
            <a:r>
              <a:rPr i="1">
                <a:solidFill>
                  <a:srgbClr val="959395"/>
                </a:solidFill>
              </a:rPr>
              <a:t># 多少thread一起跑（快一点儿）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size = </a:t>
            </a:r>
            <a:r>
              <a:rPr>
                <a:solidFill>
                  <a:srgbClr val="BF8F00"/>
                </a:solidFill>
              </a:rPr>
              <a:t>256</a:t>
            </a:r>
            <a:r>
              <a:t>            </a:t>
            </a:r>
            <a:r>
              <a:rPr i="1">
                <a:solidFill>
                  <a:srgbClr val="959395"/>
                </a:solidFill>
              </a:rPr>
              <a:t># vec的size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window = </a:t>
            </a:r>
            <a:r>
              <a:rPr>
                <a:solidFill>
                  <a:srgbClr val="BF8F00"/>
                </a:solidFill>
              </a:rPr>
              <a:t>5</a:t>
            </a:r>
            <a:r>
              <a:t>            </a:t>
            </a:r>
            <a:r>
              <a:rPr i="1">
                <a:solidFill>
                  <a:srgbClr val="959395"/>
                </a:solidFill>
              </a:rPr>
              <a:t># 前后观察多长的“语境”                                                                                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 i="1">
              <a:solidFill>
                <a:srgbClr val="959395"/>
              </a:solidFill>
            </a:endParaRP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跑起来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model = word2vec.</a:t>
            </a:r>
            <a:r>
              <a:rPr>
                <a:solidFill>
                  <a:srgbClr val="021994"/>
                </a:solidFill>
              </a:rPr>
              <a:t>Word2Vec</a:t>
            </a:r>
            <a:r>
              <a:t>(sentences, size=size, workers=num_workers, \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size=num_features, min_count = min_word_count, \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window = window)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你可以save下来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model.</a:t>
            </a:r>
            <a:r>
              <a:rPr>
                <a:solidFill>
                  <a:srgbClr val="021994"/>
                </a:solidFill>
              </a:rPr>
              <a:t>save</a:t>
            </a:r>
            <a:r>
              <a:t>(</a:t>
            </a:r>
            <a:r>
              <a:rPr>
                <a:solidFill>
                  <a:srgbClr val="CD1D00"/>
                </a:solidFill>
              </a:rPr>
              <a:t>'LOL.save'</a:t>
            </a:r>
            <a:r>
              <a:t>)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日后再load回来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model = word2vec.Word2Vec.</a:t>
            </a:r>
            <a:r>
              <a:rPr>
                <a:solidFill>
                  <a:srgbClr val="021994"/>
                </a:solidFill>
              </a:rPr>
              <a:t>load</a:t>
            </a:r>
            <a:r>
              <a:t>(</a:t>
            </a:r>
            <a:r>
              <a:rPr>
                <a:solidFill>
                  <a:srgbClr val="CD1D00"/>
                </a:solidFill>
              </a:rPr>
              <a:t>'LOL.save'</a:t>
            </a:r>
            <a:r>
              <a:t>)</a:t>
            </a:r>
          </a:p>
        </p:txBody>
      </p:sp>
      <p:sp>
        <p:nvSpPr>
          <p:cNvPr id="429" name="Word2Vec"/>
          <p:cNvSpPr/>
          <p:nvPr/>
        </p:nvSpPr>
        <p:spPr>
          <a:xfrm>
            <a:off x="634001" y="518511"/>
            <a:ext cx="2321790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# 当然 你们也许会看到谷歌也提供了自己的News包：…"/>
          <p:cNvSpPr/>
          <p:nvPr/>
        </p:nvSpPr>
        <p:spPr>
          <a:xfrm>
            <a:off x="600355" y="2053038"/>
            <a:ext cx="6887043" cy="329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当然 你们也许会看到谷歌也提供了自己的News包：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要load 其他语言train出来的文件（比如C) 的Bin或者text文件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那就这样：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model = Word2Vec.</a:t>
            </a:r>
            <a:r>
              <a:rPr>
                <a:solidFill>
                  <a:srgbClr val="021994"/>
                </a:solidFill>
              </a:rPr>
              <a:t>load_word2vec_format</a:t>
            </a:r>
            <a:r>
              <a:t>(</a:t>
            </a:r>
            <a:r>
              <a:rPr>
                <a:solidFill>
                  <a:srgbClr val="CD1D00"/>
                </a:solidFill>
              </a:rPr>
              <a:t>'google_news.txt'</a:t>
            </a:r>
            <a:r>
              <a:t>, binary=False)  </a:t>
            </a:r>
            <a:r>
              <a:rPr i="1">
                <a:solidFill>
                  <a:srgbClr val="959395"/>
                </a:solidFill>
              </a:rPr>
              <a:t># C text format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model = Word2Vec.</a:t>
            </a:r>
            <a:r>
              <a:rPr>
                <a:solidFill>
                  <a:srgbClr val="021994"/>
                </a:solidFill>
              </a:rPr>
              <a:t>load_word2vec_format</a:t>
            </a:r>
            <a:r>
              <a:t>(</a:t>
            </a:r>
            <a:r>
              <a:rPr>
                <a:solidFill>
                  <a:srgbClr val="CD1D00"/>
                </a:solidFill>
              </a:rPr>
              <a:t>'google_news.bin'</a:t>
            </a:r>
            <a:r>
              <a:t>, binary=True)  </a:t>
            </a:r>
            <a:r>
              <a:rPr i="1">
                <a:solidFill>
                  <a:srgbClr val="959395"/>
                </a:solidFill>
              </a:rPr>
              <a:t># C binary format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 i="1">
              <a:solidFill>
                <a:srgbClr val="959395"/>
              </a:solidFill>
            </a:endParaRP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几个常用的用法：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woman + king - man = queen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model.</a:t>
            </a:r>
            <a:r>
              <a:rPr>
                <a:solidFill>
                  <a:srgbClr val="021994"/>
                </a:solidFill>
              </a:rPr>
              <a:t>most_similar</a:t>
            </a:r>
            <a:r>
              <a:t>(positive=[</a:t>
            </a:r>
            <a:r>
              <a:rPr>
                <a:solidFill>
                  <a:srgbClr val="CD1D00"/>
                </a:solidFill>
              </a:rPr>
              <a:t>'woman'</a:t>
            </a:r>
            <a:r>
              <a:t>, </a:t>
            </a:r>
            <a:r>
              <a:rPr>
                <a:solidFill>
                  <a:srgbClr val="CD1D00"/>
                </a:solidFill>
              </a:rPr>
              <a:t>'king'</a:t>
            </a:r>
            <a:r>
              <a:t>], negative=[</a:t>
            </a:r>
            <a:r>
              <a:rPr>
                <a:solidFill>
                  <a:srgbClr val="CD1D00"/>
                </a:solidFill>
              </a:rPr>
              <a:t>'man'</a:t>
            </a:r>
            <a:r>
              <a:t>])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[(</a:t>
            </a:r>
            <a:r>
              <a:rPr>
                <a:solidFill>
                  <a:srgbClr val="CD1D00"/>
                </a:solidFill>
              </a:rPr>
              <a:t>'queen'</a:t>
            </a:r>
            <a:r>
              <a:t>, </a:t>
            </a:r>
            <a:r>
              <a:rPr>
                <a:solidFill>
                  <a:srgbClr val="BF8F00"/>
                </a:solidFill>
              </a:rPr>
              <a:t>0.50882536</a:t>
            </a:r>
            <a:r>
              <a:t>), ...]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求两个词的senmatics相似度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model.</a:t>
            </a:r>
            <a:r>
              <a:rPr>
                <a:solidFill>
                  <a:srgbClr val="021994"/>
                </a:solidFill>
              </a:rPr>
              <a:t>similarity</a:t>
            </a:r>
            <a:r>
              <a:t>(</a:t>
            </a:r>
            <a:r>
              <a:rPr>
                <a:solidFill>
                  <a:srgbClr val="CD1D00"/>
                </a:solidFill>
              </a:rPr>
              <a:t>'woman'</a:t>
            </a:r>
            <a:r>
              <a:t>, </a:t>
            </a:r>
            <a:r>
              <a:rPr>
                <a:solidFill>
                  <a:srgbClr val="CD1D00"/>
                </a:solidFill>
              </a:rPr>
              <a:t>'man'</a:t>
            </a:r>
            <a:r>
              <a:t>)</a:t>
            </a:r>
          </a:p>
          <a:p>
            <a:pPr defTabSz="457200">
              <a:defRPr sz="1000" b="1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0.73723527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就更dict一样使用你train好的model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model[</a:t>
            </a:r>
            <a:r>
              <a:rPr>
                <a:solidFill>
                  <a:srgbClr val="CD1D00"/>
                </a:solidFill>
              </a:rPr>
              <a:t>'computer'</a:t>
            </a:r>
            <a:r>
              <a:t>]</a:t>
            </a:r>
          </a:p>
          <a:p>
            <a:pPr defTabSz="457200">
              <a:defRPr sz="1000" b="1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array</a:t>
            </a:r>
            <a:r>
              <a:rPr>
                <a:solidFill>
                  <a:srgbClr val="000000"/>
                </a:solidFill>
              </a:rPr>
              <a:t>([-</a:t>
            </a:r>
            <a:r>
              <a:rPr>
                <a:solidFill>
                  <a:srgbClr val="BF8F00"/>
                </a:solidFill>
              </a:rPr>
              <a:t>0.00449447</a:t>
            </a:r>
            <a:r>
              <a:rPr>
                <a:solidFill>
                  <a:srgbClr val="000000"/>
                </a:solidFill>
              </a:rPr>
              <a:t>, -</a:t>
            </a:r>
            <a:r>
              <a:rPr>
                <a:solidFill>
                  <a:srgbClr val="BF8F00"/>
                </a:solidFill>
              </a:rPr>
              <a:t>0.00310097</a:t>
            </a:r>
            <a:r>
              <a:rPr>
                <a:solidFill>
                  <a:srgbClr val="000000"/>
                </a:solidFill>
              </a:rPr>
              <a:t>,  </a:t>
            </a:r>
            <a:r>
              <a:rPr>
                <a:solidFill>
                  <a:srgbClr val="BF8F00"/>
                </a:solidFill>
              </a:rPr>
              <a:t>0.02421786</a:t>
            </a:r>
            <a:r>
              <a:rPr>
                <a:solidFill>
                  <a:srgbClr val="000000"/>
                </a:solidFill>
              </a:rPr>
              <a:t>, ...], dtype=float32)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现在 你可以把这个model包装起来。把你所有的sentences token 过一遍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</a:t>
            </a:r>
            <a:r>
              <a:rPr>
                <a:solidFill>
                  <a:srgbClr val="021994"/>
                </a:solidFill>
              </a:rPr>
              <a:t>w2vmodel</a:t>
            </a:r>
            <a:r>
              <a:t>(sentences):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...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vec</a:t>
            </a:r>
          </a:p>
        </p:txBody>
      </p:sp>
      <p:sp>
        <p:nvSpPr>
          <p:cNvPr id="432" name="Word2Vec"/>
          <p:cNvSpPr/>
          <p:nvPr/>
        </p:nvSpPr>
        <p:spPr>
          <a:xfrm>
            <a:off x="608601" y="573482"/>
            <a:ext cx="2321790" cy="62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1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5" name="Shape 62"/>
          <p:cNvSpPr/>
          <p:nvPr/>
        </p:nvSpPr>
        <p:spPr>
          <a:xfrm>
            <a:off x="601522" y="473485"/>
            <a:ext cx="2517137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功能一览表</a:t>
            </a:r>
          </a:p>
        </p:txBody>
      </p:sp>
      <p:pic>
        <p:nvPicPr>
          <p:cNvPr id="66" name="Pasted Graphic.png" descr="Pasted Graph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45" y="1692293"/>
            <a:ext cx="8091646" cy="3473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# 这个时候你会发现，我们的vec是针对每个word的。而我们的训练集 是sen和label互相对应的，…"/>
          <p:cNvSpPr/>
          <p:nvPr/>
        </p:nvSpPr>
        <p:spPr>
          <a:xfrm>
            <a:off x="638129" y="2113574"/>
            <a:ext cx="5870175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这个时候你会发现，我们的vec是针对每个word的。而我们的训练集 是sen和label互相对应的，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工业上，到了这一步，有三种解决方案：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1. 平均化一个句子里所有词的vec。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sen_vec = [vec, vec, vec, ...] / n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2. 排成一个大matrix (M * N)，等着CNN来搞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[ vec | vec | vec | vec | ... ] 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3. 用Doc2Vec。这是基于句子的vec，跟word2vec差不多思路，用起来也差不多。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只对长篇 大文章效果好。对头条新闻，twitter这种的东西，就不行了。每个“篇”的句子太少。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具体可以看gensim。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Anyway, 这一步完成后，你会对于每个训练集的X，得到一个固定长度的vec或者matrix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接下来的事情，大家就可以融会贯通了。</a:t>
            </a:r>
          </a:p>
          <a:p>
            <a:pPr defTabSz="457200">
              <a:defRPr sz="1000" b="1" i="1">
                <a:solidFill>
                  <a:srgbClr val="95939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比如，可以用前面冯老师讲的RF跑一遍 做classification。</a:t>
            </a:r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35" name="Word2Vec"/>
          <p:cNvSpPr/>
          <p:nvPr/>
        </p:nvSpPr>
        <p:spPr>
          <a:xfrm>
            <a:off x="583201" y="494846"/>
            <a:ext cx="2321790" cy="62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/>
            </a:lvl1pPr>
          </a:lstStyle>
          <a:p>
            <a:r>
              <a:t>Word2Vec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08601" y="5693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pic>
        <p:nvPicPr>
          <p:cNvPr id="1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3963" y="2340904"/>
            <a:ext cx="3976074" cy="2960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678765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pic>
        <p:nvPicPr>
          <p:cNvPr id="150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099" y="2454742"/>
            <a:ext cx="3623056" cy="2710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3829" y="2454742"/>
            <a:ext cx="3649718" cy="271071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557801" y="6455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</p:spTree>
    <p:extLst>
      <p:ext uri="{BB962C8B-B14F-4D97-AF65-F5344CB8AC3E}">
        <p14:creationId xmlns:p14="http://schemas.microsoft.com/office/powerpoint/2010/main" val="3093297182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7802" y="5947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sp>
        <p:nvSpPr>
          <p:cNvPr id="156" name="Shape 156"/>
          <p:cNvSpPr/>
          <p:nvPr/>
        </p:nvSpPr>
        <p:spPr>
          <a:xfrm>
            <a:off x="622604" y="2385685"/>
            <a:ext cx="2173570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240631" indent="-240631">
              <a:buSzPct val="100000"/>
              <a:buAutoNum type="arabicPeriod"/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把文字表示成图片</a:t>
            </a:r>
          </a:p>
        </p:txBody>
      </p:sp>
      <p:sp>
        <p:nvSpPr>
          <p:cNvPr id="157" name="Shape 157"/>
          <p:cNvSpPr/>
          <p:nvPr/>
        </p:nvSpPr>
        <p:spPr>
          <a:xfrm>
            <a:off x="623186" y="1826572"/>
            <a:ext cx="2390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如何迁移到文字处理？</a:t>
            </a:r>
          </a:p>
        </p:txBody>
      </p:sp>
      <p:pic>
        <p:nvPicPr>
          <p:cNvPr id="158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3117" y="1999495"/>
            <a:ext cx="3210303" cy="1780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6851" y="4103446"/>
            <a:ext cx="4408320" cy="12456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2036424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70501" y="5820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pic>
        <p:nvPicPr>
          <p:cNvPr id="163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768" y="2380880"/>
            <a:ext cx="7135802" cy="28805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844386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57801" y="5947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sp>
        <p:nvSpPr>
          <p:cNvPr id="167" name="Shape 167"/>
          <p:cNvSpPr/>
          <p:nvPr/>
        </p:nvSpPr>
        <p:spPr>
          <a:xfrm>
            <a:off x="598741" y="1526616"/>
            <a:ext cx="1818056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/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 marL="240631" indent="-240631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把CNN做成1D</a:t>
            </a:r>
          </a:p>
        </p:txBody>
      </p:sp>
      <p:sp>
        <p:nvSpPr>
          <p:cNvPr id="168" name="Shape 168"/>
          <p:cNvSpPr/>
          <p:nvPr/>
        </p:nvSpPr>
        <p:spPr>
          <a:xfrm>
            <a:off x="4114734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393000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687041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965308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59349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553390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820693" y="5569777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6109923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831656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376056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666458" y="5569775"/>
            <a:ext cx="279402" cy="27972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118373" y="476829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396640" y="476829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690681" y="476829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824334" y="476829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233645" y="396681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687041" y="396681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140438" y="3966816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735868" y="3908571"/>
            <a:ext cx="78993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………</a:t>
            </a:r>
          </a:p>
        </p:txBody>
      </p:sp>
      <p:sp>
        <p:nvSpPr>
          <p:cNvPr id="187" name="Shape 187"/>
          <p:cNvSpPr/>
          <p:nvPr/>
        </p:nvSpPr>
        <p:spPr>
          <a:xfrm>
            <a:off x="5719200" y="4710052"/>
            <a:ext cx="7899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………</a:t>
            </a:r>
          </a:p>
        </p:txBody>
      </p:sp>
      <p:sp>
        <p:nvSpPr>
          <p:cNvPr id="188" name="Shape 188"/>
          <p:cNvSpPr/>
          <p:nvPr/>
        </p:nvSpPr>
        <p:spPr>
          <a:xfrm>
            <a:off x="2514886" y="5534304"/>
            <a:ext cx="107010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Sentence</a:t>
            </a:r>
          </a:p>
        </p:txBody>
      </p:sp>
      <p:sp>
        <p:nvSpPr>
          <p:cNvPr id="189" name="Shape 189"/>
          <p:cNvSpPr/>
          <p:nvPr/>
        </p:nvSpPr>
        <p:spPr>
          <a:xfrm>
            <a:off x="2945496" y="4710052"/>
            <a:ext cx="61212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Filter</a:t>
            </a:r>
          </a:p>
        </p:txBody>
      </p:sp>
      <p:sp>
        <p:nvSpPr>
          <p:cNvPr id="190" name="Shape 190"/>
          <p:cNvSpPr/>
          <p:nvPr/>
        </p:nvSpPr>
        <p:spPr>
          <a:xfrm>
            <a:off x="2218778" y="3908571"/>
            <a:ext cx="140017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Feature Map</a:t>
            </a:r>
          </a:p>
        </p:txBody>
      </p:sp>
      <p:sp>
        <p:nvSpPr>
          <p:cNvPr id="191" name="Shape 191"/>
          <p:cNvSpPr/>
          <p:nvPr/>
        </p:nvSpPr>
        <p:spPr>
          <a:xfrm>
            <a:off x="2714494" y="3420390"/>
            <a:ext cx="86673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Pooling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2964471" y="3008265"/>
            <a:ext cx="5741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MLP</a:t>
            </a:r>
          </a:p>
        </p:txBody>
      </p:sp>
      <p:sp>
        <p:nvSpPr>
          <p:cNvPr id="193" name="Shape 193"/>
          <p:cNvSpPr/>
          <p:nvPr/>
        </p:nvSpPr>
        <p:spPr>
          <a:xfrm>
            <a:off x="4710038" y="3420390"/>
            <a:ext cx="78993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………</a:t>
            </a:r>
          </a:p>
        </p:txBody>
      </p:sp>
      <p:sp>
        <p:nvSpPr>
          <p:cNvPr id="194" name="Shape 194"/>
          <p:cNvSpPr/>
          <p:nvPr/>
        </p:nvSpPr>
        <p:spPr>
          <a:xfrm>
            <a:off x="4965308" y="2501874"/>
            <a:ext cx="279402" cy="2797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710038" y="3008265"/>
            <a:ext cx="7899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854209412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7801" y="5693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sp>
        <p:nvSpPr>
          <p:cNvPr id="199" name="Shape 199"/>
          <p:cNvSpPr/>
          <p:nvPr/>
        </p:nvSpPr>
        <p:spPr>
          <a:xfrm>
            <a:off x="631509" y="1772797"/>
            <a:ext cx="175579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RNN hypothesis</a:t>
            </a:r>
          </a:p>
        </p:txBody>
      </p:sp>
      <p:sp>
        <p:nvSpPr>
          <p:cNvPr id="200" name="Shape 200"/>
          <p:cNvSpPr/>
          <p:nvPr/>
        </p:nvSpPr>
        <p:spPr>
          <a:xfrm>
            <a:off x="2893055" y="3972340"/>
            <a:ext cx="6250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Hello</a:t>
            </a:r>
          </a:p>
        </p:txBody>
      </p:sp>
      <p:sp>
        <p:nvSpPr>
          <p:cNvPr id="201" name="Shape 201"/>
          <p:cNvSpPr/>
          <p:nvPr/>
        </p:nvSpPr>
        <p:spPr>
          <a:xfrm>
            <a:off x="4509963" y="3972340"/>
            <a:ext cx="5613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from</a:t>
            </a:r>
          </a:p>
        </p:txBody>
      </p:sp>
      <p:sp>
        <p:nvSpPr>
          <p:cNvPr id="202" name="Shape 202"/>
          <p:cNvSpPr/>
          <p:nvPr/>
        </p:nvSpPr>
        <p:spPr>
          <a:xfrm>
            <a:off x="6063136" y="3972340"/>
            <a:ext cx="42192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</a:t>
            </a:r>
          </a:p>
        </p:txBody>
      </p:sp>
      <p:sp>
        <p:nvSpPr>
          <p:cNvPr id="203" name="Shape 203"/>
          <p:cNvSpPr/>
          <p:nvPr/>
        </p:nvSpPr>
        <p:spPr>
          <a:xfrm>
            <a:off x="7476894" y="3972340"/>
            <a:ext cx="84128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outside</a:t>
            </a:r>
          </a:p>
        </p:txBody>
      </p:sp>
      <p:sp>
        <p:nvSpPr>
          <p:cNvPr id="204" name="Shape 204"/>
          <p:cNvSpPr/>
          <p:nvPr/>
        </p:nvSpPr>
        <p:spPr>
          <a:xfrm flipH="1">
            <a:off x="5254683" y="4147669"/>
            <a:ext cx="62507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 flipH="1">
            <a:off x="6668441" y="4147669"/>
            <a:ext cx="62507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 flipH="1">
            <a:off x="3701510" y="4147669"/>
            <a:ext cx="625078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7" name="Shape 207"/>
          <p:cNvSpPr/>
          <p:nvPr/>
        </p:nvSpPr>
        <p:spPr>
          <a:xfrm flipH="1" flipV="1">
            <a:off x="2152895" y="3885330"/>
            <a:ext cx="620519" cy="2623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320965" y="3387480"/>
            <a:ext cx="376889" cy="32526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09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09" y="3110139"/>
            <a:ext cx="1456035" cy="6377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47420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57801" y="6074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sp>
        <p:nvSpPr>
          <p:cNvPr id="213" name="Shape 213"/>
          <p:cNvSpPr/>
          <p:nvPr/>
        </p:nvSpPr>
        <p:spPr>
          <a:xfrm>
            <a:off x="2633978" y="2828288"/>
            <a:ext cx="3573449" cy="1201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你们到看这话句，</a:t>
            </a:r>
          </a:p>
          <a:p>
            <a:pPr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并不会到感违和。</a:t>
            </a:r>
          </a:p>
        </p:txBody>
      </p:sp>
      <p:sp>
        <p:nvSpPr>
          <p:cNvPr id="214" name="Shape 214"/>
          <p:cNvSpPr/>
          <p:nvPr/>
        </p:nvSpPr>
        <p:spPr>
          <a:xfrm>
            <a:off x="631509" y="1772797"/>
            <a:ext cx="175579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 hypothesis</a:t>
            </a:r>
          </a:p>
        </p:txBody>
      </p:sp>
    </p:spTree>
    <p:extLst>
      <p:ext uri="{BB962C8B-B14F-4D97-AF65-F5344CB8AC3E}">
        <p14:creationId xmlns:p14="http://schemas.microsoft.com/office/powerpoint/2010/main" val="86103500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83201" y="5947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sp>
        <p:nvSpPr>
          <p:cNvPr id="218" name="Shape 218"/>
          <p:cNvSpPr/>
          <p:nvPr/>
        </p:nvSpPr>
        <p:spPr>
          <a:xfrm>
            <a:off x="623474" y="1929272"/>
            <a:ext cx="1717288" cy="66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边界处理：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Narrow vs Wide</a:t>
            </a:r>
          </a:p>
        </p:txBody>
      </p:sp>
      <p:pic>
        <p:nvPicPr>
          <p:cNvPr id="219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3482957"/>
            <a:ext cx="7785100" cy="180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43250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57801" y="620111"/>
            <a:ext cx="2303174" cy="62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CNN4Text</a:t>
            </a:r>
          </a:p>
        </p:txBody>
      </p:sp>
      <p:pic>
        <p:nvPicPr>
          <p:cNvPr id="223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3484893"/>
            <a:ext cx="7086600" cy="170180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603003" y="1915140"/>
            <a:ext cx="1361885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Stride size: </a:t>
            </a:r>
          </a:p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步伐大小</a:t>
            </a:r>
          </a:p>
        </p:txBody>
      </p:sp>
    </p:spTree>
    <p:extLst>
      <p:ext uri="{BB962C8B-B14F-4D97-AF65-F5344CB8AC3E}">
        <p14:creationId xmlns:p14="http://schemas.microsoft.com/office/powerpoint/2010/main" val="3991840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5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9" name="Shape 66"/>
          <p:cNvSpPr/>
          <p:nvPr/>
        </p:nvSpPr>
        <p:spPr>
          <a:xfrm>
            <a:off x="597352" y="422685"/>
            <a:ext cx="3759455" cy="76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NLTK自带语料库</a:t>
            </a:r>
          </a:p>
        </p:txBody>
      </p:sp>
      <p:sp>
        <p:nvSpPr>
          <p:cNvPr id="70" name="Shape 67"/>
          <p:cNvSpPr/>
          <p:nvPr/>
        </p:nvSpPr>
        <p:spPr>
          <a:xfrm>
            <a:off x="620712" y="1617978"/>
            <a:ext cx="5934386" cy="23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2D50B7"/>
                </a:solidFill>
              </a:rPr>
              <a:t>from</a:t>
            </a:r>
            <a:r>
              <a:t> nltk.corpus </a:t>
            </a:r>
            <a:r>
              <a:rPr>
                <a:solidFill>
                  <a:srgbClr val="2D50B7"/>
                </a:solidFill>
              </a:rPr>
              <a:t>import</a:t>
            </a:r>
            <a:r>
              <a:t> brown 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brown.</a:t>
            </a:r>
            <a:r>
              <a:rPr>
                <a:solidFill>
                  <a:srgbClr val="B93B8E"/>
                </a:solidFill>
              </a:rPr>
              <a:t>categories</a:t>
            </a:r>
            <a:r>
              <a:t>() 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>
                <a:solidFill>
                  <a:srgbClr val="B8790C"/>
                </a:solidFill>
              </a:rPr>
              <a:t>'adventure'</a:t>
            </a:r>
            <a:r>
              <a:t>, </a:t>
            </a:r>
            <a:r>
              <a:rPr>
                <a:solidFill>
                  <a:srgbClr val="B8790C"/>
                </a:solidFill>
              </a:rPr>
              <a:t>'belles_lettres'</a:t>
            </a:r>
            <a:r>
              <a:t>, </a:t>
            </a:r>
            <a:r>
              <a:rPr>
                <a:solidFill>
                  <a:srgbClr val="B8790C"/>
                </a:solidFill>
              </a:rPr>
              <a:t>'editorial'</a:t>
            </a:r>
            <a:r>
              <a:t>, </a:t>
            </a:r>
          </a:p>
          <a:p>
            <a:pPr defTabSz="457200">
              <a:defRPr sz="15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'fiction'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'government'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'hobbies'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'humor'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defTabSz="457200">
              <a:defRPr sz="15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'learned'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'lore'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'mystery'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'news'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'religion'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defTabSz="457200">
              <a:defRPr sz="15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'reviews'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'romance'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'science_fiction'</a:t>
            </a:r>
            <a:r>
              <a:rPr>
                <a:solidFill>
                  <a:srgbClr val="000000"/>
                </a:solidFill>
              </a:rPr>
              <a:t>] 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9F327C"/>
                </a:solidFill>
              </a:rPr>
              <a:t>len</a:t>
            </a:r>
            <a:r>
              <a:t>(brown.</a:t>
            </a:r>
            <a:r>
              <a:rPr>
                <a:solidFill>
                  <a:srgbClr val="B93B8E"/>
                </a:solidFill>
              </a:rPr>
              <a:t>sents</a:t>
            </a:r>
            <a:r>
              <a:t>()) </a:t>
            </a:r>
          </a:p>
          <a:p>
            <a:pPr defTabSz="457200">
              <a:defRPr sz="15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57340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defTabSz="457200">
              <a:defRPr sz="1500" b="1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rgbClr val="9F327C"/>
                </a:solidFill>
              </a:rPr>
              <a:t>len</a:t>
            </a:r>
            <a:r>
              <a:t>(brown.</a:t>
            </a:r>
            <a:r>
              <a:rPr>
                <a:solidFill>
                  <a:srgbClr val="B93B8E"/>
                </a:solidFill>
              </a:rPr>
              <a:t>words</a:t>
            </a:r>
            <a:r>
              <a:t>()) </a:t>
            </a:r>
          </a:p>
          <a:p>
            <a:pPr defTabSz="457200">
              <a:defRPr sz="1500" b="1">
                <a:solidFill>
                  <a:srgbClr val="B879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1161192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075602" y="3243579"/>
            <a:ext cx="299279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【详见随堂 iPython Notebook】</a:t>
            </a:r>
          </a:p>
        </p:txBody>
      </p:sp>
      <p:sp>
        <p:nvSpPr>
          <p:cNvPr id="228" name="Shape 228"/>
          <p:cNvSpPr/>
          <p:nvPr/>
        </p:nvSpPr>
        <p:spPr>
          <a:xfrm>
            <a:off x="530067" y="450218"/>
            <a:ext cx="8083868" cy="80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553259910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8">
            <a:extLst>
              <a:ext uri="{FF2B5EF4-FFF2-40B4-BE49-F238E27FC236}">
                <a16:creationId xmlns:a16="http://schemas.microsoft.com/office/drawing/2014/main" id="{2BAB7BDF-40D5-BC4D-AAED-2CD2E50ACE4D}"/>
              </a:ext>
            </a:extLst>
          </p:cNvPr>
          <p:cNvSpPr/>
          <p:nvPr/>
        </p:nvSpPr>
        <p:spPr>
          <a:xfrm>
            <a:off x="601906" y="449580"/>
            <a:ext cx="203453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文本生成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C4470-8CBC-5141-8E63-77DEE8B87748}"/>
              </a:ext>
            </a:extLst>
          </p:cNvPr>
          <p:cNvSpPr txBox="1"/>
          <p:nvPr/>
        </p:nvSpPr>
        <p:spPr>
          <a:xfrm>
            <a:off x="3695700" y="3314700"/>
            <a:ext cx="193898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Hans" altLang="en-US" dirty="0"/>
              <a:t>我不教你，</a:t>
            </a:r>
            <a:endParaRPr lang="en-GB" altLang="zh-Han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你会自己说话吗？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119397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01906" y="449580"/>
            <a:ext cx="203453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文本生成</a:t>
            </a:r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1757364" y="2272031"/>
            <a:ext cx="562927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你瞅啥？                                                   瞅你咋地？！</a:t>
            </a:r>
          </a:p>
        </p:txBody>
      </p:sp>
      <p:sp>
        <p:nvSpPr>
          <p:cNvPr id="50" name="Shape 50"/>
          <p:cNvSpPr/>
          <p:nvPr/>
        </p:nvSpPr>
        <p:spPr>
          <a:xfrm>
            <a:off x="3275112" y="1841500"/>
            <a:ext cx="215667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25400">
            <a:solidFill>
              <a:srgbClr val="95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075083" y="2291081"/>
            <a:ext cx="56133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预测</a:t>
            </a:r>
          </a:p>
        </p:txBody>
      </p:sp>
      <p:sp>
        <p:nvSpPr>
          <p:cNvPr id="52" name="Shape 52"/>
          <p:cNvSpPr/>
          <p:nvPr/>
        </p:nvSpPr>
        <p:spPr>
          <a:xfrm>
            <a:off x="1808040" y="4482826"/>
            <a:ext cx="55279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****啥？                                                   瞅你咋地？！</a:t>
            </a:r>
          </a:p>
        </p:txBody>
      </p:sp>
      <p:sp>
        <p:nvSpPr>
          <p:cNvPr id="53" name="Shape 53"/>
          <p:cNvSpPr/>
          <p:nvPr/>
        </p:nvSpPr>
        <p:spPr>
          <a:xfrm>
            <a:off x="3275112" y="4052295"/>
            <a:ext cx="215667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25400">
            <a:solidFill>
              <a:srgbClr val="95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719483" y="4482826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？？预测？？</a:t>
            </a:r>
          </a:p>
        </p:txBody>
      </p:sp>
    </p:spTree>
    <p:extLst>
      <p:ext uri="{BB962C8B-B14F-4D97-AF65-F5344CB8AC3E}">
        <p14:creationId xmlns:p14="http://schemas.microsoft.com/office/powerpoint/2010/main" val="299801773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546736" y="450218"/>
            <a:ext cx="8083868" cy="73091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t>普通神经网络</a:t>
            </a:r>
          </a:p>
        </p:txBody>
      </p:sp>
      <p:pic>
        <p:nvPicPr>
          <p:cNvPr id="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971" y="1733372"/>
            <a:ext cx="2819696" cy="3391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9026683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title" idx="4294967295"/>
          </p:nvPr>
        </p:nvSpPr>
        <p:spPr>
          <a:xfrm>
            <a:off x="546736" y="450218"/>
            <a:ext cx="8083867" cy="73091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t>带记忆神经网络</a:t>
            </a:r>
          </a:p>
        </p:txBody>
      </p:sp>
      <p:sp>
        <p:nvSpPr>
          <p:cNvPr id="62" name="Shape 62"/>
          <p:cNvSpPr/>
          <p:nvPr/>
        </p:nvSpPr>
        <p:spPr>
          <a:xfrm>
            <a:off x="618599" y="1395730"/>
            <a:ext cx="7280929" cy="221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所以说，光直接feed不行，我们希望我们的分类器能够记得上下文前后文关系：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RNN的目的是让有sequential关系的信息得到考虑。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什么是sequential关系？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就是信息在时间上的前后关系。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相比于普通神经网络：</a:t>
            </a:r>
          </a:p>
        </p:txBody>
      </p:sp>
    </p:spTree>
    <p:extLst>
      <p:ext uri="{BB962C8B-B14F-4D97-AF65-F5344CB8AC3E}">
        <p14:creationId xmlns:p14="http://schemas.microsoft.com/office/powerpoint/2010/main" val="136059873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46736" y="607642"/>
            <a:ext cx="8083868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RNN</a:t>
            </a:r>
          </a:p>
        </p:txBody>
      </p:sp>
      <p:pic>
        <p:nvPicPr>
          <p:cNvPr id="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529" y="1328636"/>
            <a:ext cx="5818942" cy="2244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1876" y="3927454"/>
            <a:ext cx="2542848" cy="41549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2117199" y="3949783"/>
            <a:ext cx="203066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每个时间点中的S计算</a:t>
            </a:r>
          </a:p>
        </p:txBody>
      </p:sp>
      <p:pic>
        <p:nvPicPr>
          <p:cNvPr id="6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2162" y="4705182"/>
            <a:ext cx="2008718" cy="37084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093120" y="4565482"/>
            <a:ext cx="2400557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这个神经元最终的输出，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基于最后一个S</a:t>
            </a:r>
          </a:p>
        </p:txBody>
      </p:sp>
      <p:sp>
        <p:nvSpPr>
          <p:cNvPr id="71" name="Shape 71"/>
          <p:cNvSpPr/>
          <p:nvPr/>
        </p:nvSpPr>
        <p:spPr>
          <a:xfrm>
            <a:off x="1753750" y="5298833"/>
            <a:ext cx="646296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简单来说，对于t=5来说，其实就相当于把一个神经元拉伸成五个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换句话说，S就是我们所说的记忆（因为把t从1-5的信息都记录下来了）</a:t>
            </a:r>
          </a:p>
        </p:txBody>
      </p:sp>
    </p:spTree>
    <p:extLst>
      <p:ext uri="{BB962C8B-B14F-4D97-AF65-F5344CB8AC3E}">
        <p14:creationId xmlns:p14="http://schemas.microsoft.com/office/powerpoint/2010/main" val="832892678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30067" y="450218"/>
            <a:ext cx="8083868" cy="71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记忆</a:t>
            </a:r>
          </a:p>
        </p:txBody>
      </p:sp>
      <p:sp>
        <p:nvSpPr>
          <p:cNvPr id="75" name="Shape 75"/>
          <p:cNvSpPr/>
          <p:nvPr/>
        </p:nvSpPr>
        <p:spPr>
          <a:xfrm>
            <a:off x="2217511" y="1664282"/>
            <a:ext cx="4742318" cy="377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由前文可见，RNN可以带上记忆。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假设，一个『生成下一个单词』的例子：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『这顿饭真好』——&gt;『吃』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很明显，我们只要前5个字就能猜到下一个字是啥了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However，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如果我问你，『穿山甲说了什么？』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你能回答嘛？</a:t>
            </a:r>
          </a:p>
          <a:p>
            <a:pPr algn="r"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(credit to 暴走漫画)</a:t>
            </a:r>
          </a:p>
        </p:txBody>
      </p:sp>
    </p:spTree>
    <p:extLst>
      <p:ext uri="{BB962C8B-B14F-4D97-AF65-F5344CB8AC3E}">
        <p14:creationId xmlns:p14="http://schemas.microsoft.com/office/powerpoint/2010/main" val="2085665592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46736" y="547931"/>
            <a:ext cx="8083868" cy="750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</a:t>
            </a:r>
          </a:p>
        </p:txBody>
      </p:sp>
      <p:sp>
        <p:nvSpPr>
          <p:cNvPr id="79" name="Shape 79"/>
          <p:cNvSpPr/>
          <p:nvPr/>
        </p:nvSpPr>
        <p:spPr>
          <a:xfrm>
            <a:off x="4116666" y="5891529"/>
            <a:ext cx="56689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LSTM</a:t>
            </a:r>
          </a:p>
        </p:txBody>
      </p:sp>
      <p:pic>
        <p:nvPicPr>
          <p:cNvPr id="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537" y="1326162"/>
            <a:ext cx="4881154" cy="1905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0424" y="4123875"/>
            <a:ext cx="4399380" cy="176109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159231" y="3262629"/>
            <a:ext cx="48176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811888184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5370372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pic>
        <p:nvPicPr>
          <p:cNvPr id="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1313137"/>
            <a:ext cx="2939775" cy="194389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530067" y="450218"/>
            <a:ext cx="8083868" cy="75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</a:t>
            </a:r>
          </a:p>
        </p:txBody>
      </p:sp>
      <p:sp>
        <p:nvSpPr>
          <p:cNvPr id="87" name="Shape 87"/>
          <p:cNvSpPr/>
          <p:nvPr/>
        </p:nvSpPr>
        <p:spPr>
          <a:xfrm>
            <a:off x="5320079" y="1540861"/>
            <a:ext cx="3550006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LSTM中最重要的就是这个Cell State，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它一路向下，贯穿这个时间线，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代表了记忆的纽带。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它会被XOR和AND运算符搞一搞，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来更新记忆</a:t>
            </a:r>
          </a:p>
        </p:txBody>
      </p:sp>
      <p:pic>
        <p:nvPicPr>
          <p:cNvPr id="8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0594" y="4191562"/>
            <a:ext cx="1019387" cy="1231339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5280243" y="3942361"/>
            <a:ext cx="3629679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而控制信息的增加和减少的，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就是靠这些阀门：Gate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阀门嘛，就是输出一个1于0之间的值：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 代表，把这一趟的信息都记着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0 代表，这一趟的信息可以忘记了</a:t>
            </a:r>
          </a:p>
        </p:txBody>
      </p:sp>
    </p:spTree>
    <p:extLst>
      <p:ext uri="{BB962C8B-B14F-4D97-AF65-F5344CB8AC3E}">
        <p14:creationId xmlns:p14="http://schemas.microsoft.com/office/powerpoint/2010/main" val="268900299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30067" y="450218"/>
            <a:ext cx="8083868" cy="84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</a:t>
            </a:r>
          </a:p>
        </p:txBody>
      </p:sp>
      <p:sp>
        <p:nvSpPr>
          <p:cNvPr id="93" name="Shape 93"/>
          <p:cNvSpPr/>
          <p:nvPr/>
        </p:nvSpPr>
        <p:spPr>
          <a:xfrm>
            <a:off x="936099" y="2113277"/>
            <a:ext cx="6164519" cy="20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pPr>
            <a:r>
              <a:t>第一步：忘记门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来决定我们该忘记什么信息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它把上一次的状态ht-1和这一次的输入xt相比较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通过gate输出一个0到1的值（就像是个activation function一样），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1 代表：给我记着！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0 代表：快快忘记！</a:t>
            </a:r>
          </a:p>
        </p:txBody>
      </p:sp>
      <p:sp>
        <p:nvSpPr>
          <p:cNvPr id="94" name="Shape 94"/>
          <p:cNvSpPr/>
          <p:nvPr/>
        </p:nvSpPr>
        <p:spPr>
          <a:xfrm>
            <a:off x="605899" y="1304077"/>
            <a:ext cx="372145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下面我们来模拟一遍信息在LSTM里跑跑~</a:t>
            </a:r>
          </a:p>
        </p:txBody>
      </p:sp>
      <p:pic>
        <p:nvPicPr>
          <p:cNvPr id="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235" y="4265082"/>
            <a:ext cx="5200870" cy="17641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3770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69"/>
          <p:cNvSpPr>
            <a:spLocks noGrp="1"/>
          </p:cNvSpPr>
          <p:nvPr>
            <p:ph type="sldNum" sz="quarter" idx="4294967295"/>
          </p:nvPr>
        </p:nvSpPr>
        <p:spPr>
          <a:xfrm>
            <a:off x="4862371" y="6250366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3" name="Shape 70"/>
          <p:cNvSpPr/>
          <p:nvPr/>
        </p:nvSpPr>
        <p:spPr>
          <a:xfrm>
            <a:off x="588822" y="505827"/>
            <a:ext cx="25425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文本处理流程</a:t>
            </a:r>
          </a:p>
        </p:txBody>
      </p:sp>
      <p:sp>
        <p:nvSpPr>
          <p:cNvPr id="74" name="Shape 71"/>
          <p:cNvSpPr/>
          <p:nvPr/>
        </p:nvSpPr>
        <p:spPr>
          <a:xfrm>
            <a:off x="2922079" y="1656481"/>
            <a:ext cx="241057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Hello from the other side</a:t>
            </a:r>
          </a:p>
        </p:txBody>
      </p:sp>
      <p:sp>
        <p:nvSpPr>
          <p:cNvPr id="75" name="Shape 72"/>
          <p:cNvSpPr/>
          <p:nvPr/>
        </p:nvSpPr>
        <p:spPr>
          <a:xfrm>
            <a:off x="2432336" y="2824881"/>
            <a:ext cx="3390063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Hello    from     the     other      side</a:t>
            </a:r>
          </a:p>
        </p:txBody>
      </p:sp>
      <p:sp>
        <p:nvSpPr>
          <p:cNvPr id="76" name="Shape 73"/>
          <p:cNvSpPr/>
          <p:nvPr/>
        </p:nvSpPr>
        <p:spPr>
          <a:xfrm>
            <a:off x="2845954" y="1626385"/>
            <a:ext cx="2562832" cy="39293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7" name="Shape 74"/>
          <p:cNvSpPr/>
          <p:nvPr/>
        </p:nvSpPr>
        <p:spPr>
          <a:xfrm>
            <a:off x="2452254" y="2794785"/>
            <a:ext cx="556827" cy="39293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" name="Shape 75"/>
          <p:cNvSpPr/>
          <p:nvPr/>
        </p:nvSpPr>
        <p:spPr>
          <a:xfrm>
            <a:off x="3193568" y="2794785"/>
            <a:ext cx="463214" cy="39293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" name="Shape 76"/>
          <p:cNvSpPr/>
          <p:nvPr/>
        </p:nvSpPr>
        <p:spPr>
          <a:xfrm>
            <a:off x="3841267" y="2794785"/>
            <a:ext cx="463214" cy="39293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0" name="Shape 77"/>
          <p:cNvSpPr/>
          <p:nvPr/>
        </p:nvSpPr>
        <p:spPr>
          <a:xfrm>
            <a:off x="4488967" y="2794785"/>
            <a:ext cx="556827" cy="39293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" name="Shape 78"/>
          <p:cNvSpPr/>
          <p:nvPr/>
        </p:nvSpPr>
        <p:spPr>
          <a:xfrm>
            <a:off x="5339867" y="2794785"/>
            <a:ext cx="463214" cy="392933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" name="Shape 79"/>
          <p:cNvSpPr/>
          <p:nvPr/>
        </p:nvSpPr>
        <p:spPr>
          <a:xfrm flipH="1">
            <a:off x="2760383" y="2181223"/>
            <a:ext cx="305100" cy="501055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3" name="Shape 80"/>
          <p:cNvSpPr/>
          <p:nvPr/>
        </p:nvSpPr>
        <p:spPr>
          <a:xfrm>
            <a:off x="3395681" y="2181224"/>
            <a:ext cx="2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" name="Shape 81"/>
          <p:cNvSpPr/>
          <p:nvPr/>
        </p:nvSpPr>
        <p:spPr>
          <a:xfrm>
            <a:off x="4020132" y="2181224"/>
            <a:ext cx="2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5" name="Shape 82"/>
          <p:cNvSpPr/>
          <p:nvPr/>
        </p:nvSpPr>
        <p:spPr>
          <a:xfrm>
            <a:off x="4673107" y="2187829"/>
            <a:ext cx="2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" name="Shape 83"/>
          <p:cNvSpPr/>
          <p:nvPr/>
        </p:nvSpPr>
        <p:spPr>
          <a:xfrm>
            <a:off x="5269031" y="2187829"/>
            <a:ext cx="282379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" name="Shape 84"/>
          <p:cNvSpPr/>
          <p:nvPr/>
        </p:nvSpPr>
        <p:spPr>
          <a:xfrm>
            <a:off x="6230846" y="2824881"/>
            <a:ext cx="104463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(Tokenize)</a:t>
            </a:r>
          </a:p>
        </p:txBody>
      </p:sp>
      <p:sp>
        <p:nvSpPr>
          <p:cNvPr id="88" name="Shape 85"/>
          <p:cNvSpPr/>
          <p:nvPr/>
        </p:nvSpPr>
        <p:spPr>
          <a:xfrm>
            <a:off x="2435648" y="3749182"/>
            <a:ext cx="3347399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A01       B02     ——-     B52          C4</a:t>
            </a:r>
          </a:p>
        </p:txBody>
      </p:sp>
      <p:sp>
        <p:nvSpPr>
          <p:cNvPr id="89" name="Shape 86"/>
          <p:cNvSpPr/>
          <p:nvPr/>
        </p:nvSpPr>
        <p:spPr>
          <a:xfrm>
            <a:off x="2455566" y="3719086"/>
            <a:ext cx="556826" cy="392932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0" name="Shape 87"/>
          <p:cNvSpPr/>
          <p:nvPr/>
        </p:nvSpPr>
        <p:spPr>
          <a:xfrm>
            <a:off x="3196879" y="3719086"/>
            <a:ext cx="463214" cy="392932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" name="Shape 88"/>
          <p:cNvSpPr/>
          <p:nvPr/>
        </p:nvSpPr>
        <p:spPr>
          <a:xfrm>
            <a:off x="3844578" y="3719086"/>
            <a:ext cx="463215" cy="392932"/>
          </a:xfrm>
          <a:prstGeom prst="rect">
            <a:avLst/>
          </a:prstGeom>
          <a:ln w="25400">
            <a:solidFill>
              <a:srgbClr val="4F81B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" name="Shape 89"/>
          <p:cNvSpPr/>
          <p:nvPr/>
        </p:nvSpPr>
        <p:spPr>
          <a:xfrm>
            <a:off x="4492278" y="3719086"/>
            <a:ext cx="556827" cy="392932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3" name="Shape 90"/>
          <p:cNvSpPr/>
          <p:nvPr/>
        </p:nvSpPr>
        <p:spPr>
          <a:xfrm>
            <a:off x="5343178" y="3719086"/>
            <a:ext cx="463215" cy="392932"/>
          </a:xfrm>
          <a:prstGeom prst="rect">
            <a:avLst/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4" name="Shape 91"/>
          <p:cNvSpPr/>
          <p:nvPr/>
        </p:nvSpPr>
        <p:spPr>
          <a:xfrm>
            <a:off x="2730667" y="3230370"/>
            <a:ext cx="2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" name="Shape 92"/>
          <p:cNvSpPr/>
          <p:nvPr/>
        </p:nvSpPr>
        <p:spPr>
          <a:xfrm>
            <a:off x="3425173" y="3239924"/>
            <a:ext cx="2" cy="494452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Shape 93"/>
          <p:cNvSpPr/>
          <p:nvPr/>
        </p:nvSpPr>
        <p:spPr>
          <a:xfrm>
            <a:off x="4127370" y="3239924"/>
            <a:ext cx="2" cy="494452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7" name="Shape 94"/>
          <p:cNvSpPr/>
          <p:nvPr/>
        </p:nvSpPr>
        <p:spPr>
          <a:xfrm>
            <a:off x="4767381" y="3230370"/>
            <a:ext cx="2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8" name="Shape 95"/>
          <p:cNvSpPr/>
          <p:nvPr/>
        </p:nvSpPr>
        <p:spPr>
          <a:xfrm>
            <a:off x="5524072" y="3215223"/>
            <a:ext cx="2" cy="494453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9" name="Shape 96"/>
          <p:cNvSpPr/>
          <p:nvPr/>
        </p:nvSpPr>
        <p:spPr>
          <a:xfrm>
            <a:off x="6215717" y="2262078"/>
            <a:ext cx="1074893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Preprocess</a:t>
            </a:r>
          </a:p>
        </p:txBody>
      </p:sp>
      <p:sp>
        <p:nvSpPr>
          <p:cNvPr id="100" name="Shape 97"/>
          <p:cNvSpPr/>
          <p:nvPr/>
        </p:nvSpPr>
        <p:spPr>
          <a:xfrm>
            <a:off x="2562511" y="4630687"/>
            <a:ext cx="3129713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0.32   0.58   0.72   0.1    0.2   0.5</a:t>
            </a:r>
          </a:p>
        </p:txBody>
      </p:sp>
      <p:sp>
        <p:nvSpPr>
          <p:cNvPr id="101" name="Shape 98"/>
          <p:cNvSpPr/>
          <p:nvPr/>
        </p:nvSpPr>
        <p:spPr>
          <a:xfrm>
            <a:off x="4109349" y="4124716"/>
            <a:ext cx="2" cy="49445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" name="Shape 99"/>
          <p:cNvSpPr/>
          <p:nvPr/>
        </p:nvSpPr>
        <p:spPr>
          <a:xfrm>
            <a:off x="6055250" y="4205570"/>
            <a:ext cx="1417495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Make Features</a:t>
            </a:r>
          </a:p>
        </p:txBody>
      </p:sp>
      <p:sp>
        <p:nvSpPr>
          <p:cNvPr id="103" name="Shape 100"/>
          <p:cNvSpPr/>
          <p:nvPr/>
        </p:nvSpPr>
        <p:spPr>
          <a:xfrm>
            <a:off x="2697626" y="5022208"/>
            <a:ext cx="2859489" cy="392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defTabSz="384036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4" name="Shape 101"/>
          <p:cNvSpPr/>
          <p:nvPr/>
        </p:nvSpPr>
        <p:spPr>
          <a:xfrm>
            <a:off x="6055250" y="5052304"/>
            <a:ext cx="35119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ML</a:t>
            </a:r>
          </a:p>
        </p:txBody>
      </p:sp>
      <p:sp>
        <p:nvSpPr>
          <p:cNvPr id="105" name="Shape 102"/>
          <p:cNvSpPr/>
          <p:nvPr/>
        </p:nvSpPr>
        <p:spPr>
          <a:xfrm>
            <a:off x="3409245" y="5586262"/>
            <a:ext cx="1440613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Labels/Targets</a:t>
            </a:r>
          </a:p>
        </p:txBody>
      </p:sp>
      <p:sp>
        <p:nvSpPr>
          <p:cNvPr id="106" name="Shape 103"/>
          <p:cNvSpPr/>
          <p:nvPr/>
        </p:nvSpPr>
        <p:spPr>
          <a:xfrm>
            <a:off x="6610905" y="3241036"/>
            <a:ext cx="25336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6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5299828" y="6250366"/>
            <a:ext cx="250883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46736" y="492234"/>
            <a:ext cx="8083868" cy="761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</a:t>
            </a:r>
          </a:p>
        </p:txBody>
      </p:sp>
      <p:sp>
        <p:nvSpPr>
          <p:cNvPr id="99" name="Shape 99"/>
          <p:cNvSpPr/>
          <p:nvPr/>
        </p:nvSpPr>
        <p:spPr>
          <a:xfrm>
            <a:off x="691002" y="1573530"/>
            <a:ext cx="5733215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pPr>
            <a:r>
              <a:t>第二步：记忆门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哪些该记住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这个门比较复杂，分两步：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第一步，用sigmoid决定什么信息需要被我们更新（忘记旧的）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第二部，用Tanh造一个新的Cell State（更新后的cell state）</a:t>
            </a:r>
          </a:p>
        </p:txBody>
      </p:sp>
      <p:pic>
        <p:nvPicPr>
          <p:cNvPr id="1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291" y="4006024"/>
            <a:ext cx="6078868" cy="1983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579182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60686" y="344928"/>
            <a:ext cx="8083867" cy="90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</a:t>
            </a:r>
          </a:p>
        </p:txBody>
      </p:sp>
      <p:sp>
        <p:nvSpPr>
          <p:cNvPr id="104" name="Shape 104"/>
          <p:cNvSpPr/>
          <p:nvPr/>
        </p:nvSpPr>
        <p:spPr>
          <a:xfrm>
            <a:off x="656699" y="1544440"/>
            <a:ext cx="4341672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pPr>
            <a:r>
              <a:t>第三步：更新门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把老cell state更新为新cell state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用XOR和AND这样的门来更新我们的cell state：</a:t>
            </a:r>
          </a:p>
        </p:txBody>
      </p:sp>
      <p:pic>
        <p:nvPicPr>
          <p:cNvPr id="1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441" y="3950431"/>
            <a:ext cx="5294357" cy="19403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7658047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30067" y="450218"/>
            <a:ext cx="8083868" cy="845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</a:t>
            </a:r>
          </a:p>
        </p:txBody>
      </p:sp>
      <p:sp>
        <p:nvSpPr>
          <p:cNvPr id="109" name="Shape 109"/>
          <p:cNvSpPr/>
          <p:nvPr/>
        </p:nvSpPr>
        <p:spPr>
          <a:xfrm>
            <a:off x="605899" y="1370330"/>
            <a:ext cx="5571886" cy="172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pPr>
            <a:r>
              <a:t>第四步：输出门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由记忆来决定输出什么值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我们的Cell State已经被更新，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于是我们通过这个记忆纽带，来决定我们的输出：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（这里的Ot类似于我们刚刚RNN里直接一步跑出来的output）</a:t>
            </a:r>
          </a:p>
        </p:txBody>
      </p:sp>
      <p:pic>
        <p:nvPicPr>
          <p:cNvPr id="1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7187" y="4136101"/>
            <a:ext cx="5222966" cy="17297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698093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30067" y="450218"/>
            <a:ext cx="8083868" cy="72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案例</a:t>
            </a:r>
          </a:p>
        </p:txBody>
      </p:sp>
      <p:sp>
        <p:nvSpPr>
          <p:cNvPr id="114" name="Shape 114"/>
          <p:cNvSpPr/>
          <p:nvPr/>
        </p:nvSpPr>
        <p:spPr>
          <a:xfrm>
            <a:off x="605899" y="1615546"/>
            <a:ext cx="2483007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题目原型：What’s Next？</a:t>
            </a:r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384037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可以用在不同的维度上：</a:t>
            </a:r>
          </a:p>
        </p:txBody>
      </p:sp>
      <p:sp>
        <p:nvSpPr>
          <p:cNvPr id="115" name="Shape 115"/>
          <p:cNvSpPr/>
          <p:nvPr/>
        </p:nvSpPr>
        <p:spPr>
          <a:xfrm>
            <a:off x="643999" y="2694200"/>
            <a:ext cx="266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维度1：下一个字母是什么？</a:t>
            </a:r>
          </a:p>
        </p:txBody>
      </p:sp>
    </p:spTree>
    <p:extLst>
      <p:ext uri="{BB962C8B-B14F-4D97-AF65-F5344CB8AC3E}">
        <p14:creationId xmlns:p14="http://schemas.microsoft.com/office/powerpoint/2010/main" val="3437691875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30067" y="450218"/>
            <a:ext cx="8083868" cy="813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案例</a:t>
            </a:r>
          </a:p>
        </p:txBody>
      </p:sp>
      <p:sp>
        <p:nvSpPr>
          <p:cNvPr id="119" name="Shape 119"/>
          <p:cNvSpPr/>
          <p:nvPr/>
        </p:nvSpPr>
        <p:spPr>
          <a:xfrm>
            <a:off x="605899" y="1471084"/>
            <a:ext cx="266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维度2：下一个单词是什么？</a:t>
            </a:r>
          </a:p>
        </p:txBody>
      </p:sp>
    </p:spTree>
    <p:extLst>
      <p:ext uri="{BB962C8B-B14F-4D97-AF65-F5344CB8AC3E}">
        <p14:creationId xmlns:p14="http://schemas.microsoft.com/office/powerpoint/2010/main" val="2188225831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80499" y="1471084"/>
            <a:ext cx="266160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维度3：下一个句子是什么？</a:t>
            </a:r>
          </a:p>
        </p:txBody>
      </p:sp>
      <p:sp>
        <p:nvSpPr>
          <p:cNvPr id="123" name="Shape 123"/>
          <p:cNvSpPr/>
          <p:nvPr/>
        </p:nvSpPr>
        <p:spPr>
          <a:xfrm>
            <a:off x="530067" y="450218"/>
            <a:ext cx="8083868" cy="908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852762101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96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34612" y="1615546"/>
            <a:ext cx="346696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维度N：下一个图片/音符/….是什么？</a:t>
            </a:r>
          </a:p>
        </p:txBody>
      </p:sp>
      <p:sp>
        <p:nvSpPr>
          <p:cNvPr id="127" name="Shape 127"/>
          <p:cNvSpPr/>
          <p:nvPr/>
        </p:nvSpPr>
        <p:spPr>
          <a:xfrm>
            <a:off x="530067" y="450218"/>
            <a:ext cx="8083868" cy="84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3747857943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075602" y="3243579"/>
            <a:ext cx="299279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84037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【详见随堂 iPython Notebook】</a:t>
            </a:r>
          </a:p>
        </p:txBody>
      </p:sp>
      <p:sp>
        <p:nvSpPr>
          <p:cNvPr id="131" name="Shape 131"/>
          <p:cNvSpPr/>
          <p:nvPr/>
        </p:nvSpPr>
        <p:spPr>
          <a:xfrm>
            <a:off x="530067" y="450218"/>
            <a:ext cx="8083868" cy="80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代码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012054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1">
            <a:extLst>
              <a:ext uri="{FF2B5EF4-FFF2-40B4-BE49-F238E27FC236}">
                <a16:creationId xmlns:a16="http://schemas.microsoft.com/office/drawing/2014/main" id="{E04A8B92-3E90-F84A-A1AD-E4F1A742BF39}"/>
              </a:ext>
            </a:extLst>
          </p:cNvPr>
          <p:cNvSpPr/>
          <p:nvPr/>
        </p:nvSpPr>
        <p:spPr>
          <a:xfrm>
            <a:off x="530067" y="450218"/>
            <a:ext cx="8083868" cy="80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Hans" altLang="en-US" dirty="0"/>
              <a:t>作业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E4414-A4D6-D841-BE19-C75C10536E5B}"/>
              </a:ext>
            </a:extLst>
          </p:cNvPr>
          <p:cNvSpPr txBox="1"/>
          <p:nvPr/>
        </p:nvSpPr>
        <p:spPr>
          <a:xfrm>
            <a:off x="1562100" y="2959100"/>
            <a:ext cx="626068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实现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word</a:t>
            </a: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级别的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RNN</a:t>
            </a: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（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LSTM</a:t>
            </a: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）</a:t>
            </a:r>
            <a:endParaRPr kumimoji="0" lang="en-GB" altLang="zh-Han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Hint</a:t>
            </a: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：用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word2vec</a:t>
            </a: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代表每个单词，其他跟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Char-RNN</a:t>
            </a: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写的一样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762648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321"/>
          <p:cNvSpPr>
            <a:spLocks noGrp="1"/>
          </p:cNvSpPr>
          <p:nvPr>
            <p:ph type="sldNum" sz="quarter" idx="4294967295"/>
          </p:nvPr>
        </p:nvSpPr>
        <p:spPr>
          <a:xfrm>
            <a:off x="4786171" y="6250366"/>
            <a:ext cx="2565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441" name="Shape 322"/>
          <p:cNvSpPr/>
          <p:nvPr/>
        </p:nvSpPr>
        <p:spPr>
          <a:xfrm>
            <a:off x="1908175" y="2565400"/>
            <a:ext cx="5759450" cy="221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2600"/>
              </a:spcBef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</a:t>
            </a:r>
            <a:r>
              <a:rPr>
                <a:latin typeface="华文行楷"/>
                <a:ea typeface="华文行楷"/>
                <a:cs typeface="华文行楷"/>
                <a:sym typeface="华文行楷"/>
              </a:rPr>
              <a:t>感谢大家！</a:t>
            </a:r>
          </a:p>
          <a:p>
            <a:pPr>
              <a:spcBef>
                <a:spcPts val="1000"/>
              </a:spcBef>
              <a:defRPr sz="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华文行楷"/>
              <a:ea typeface="华文行楷"/>
              <a:cs typeface="华文行楷"/>
              <a:sym typeface="华文行楷"/>
            </a:endParaRPr>
          </a:p>
          <a:p>
            <a:pPr>
              <a:spcBef>
                <a:spcPts val="2600"/>
              </a:spcBef>
              <a:defRPr sz="4400">
                <a:latin typeface="华文行楷"/>
                <a:ea typeface="华文行楷"/>
                <a:cs typeface="华文行楷"/>
                <a:sym typeface="华文行楷"/>
              </a:defRPr>
            </a:pPr>
            <a:r>
              <a:t>恳请大家批评指正！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4818</Words>
  <Application>Microsoft Office PowerPoint</Application>
  <PresentationFormat>全屏显示(4:3)</PresentationFormat>
  <Paragraphs>1042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4" baseType="lpstr">
      <vt:lpstr>Courier</vt:lpstr>
      <vt:lpstr>Lucida Grande</vt:lpstr>
      <vt:lpstr>PingFang SC Regular</vt:lpstr>
      <vt:lpstr>华文行楷</vt:lpstr>
      <vt:lpstr>华文新魏</vt:lpstr>
      <vt:lpstr>Microsoft YaHei</vt:lpstr>
      <vt:lpstr>Arial</vt:lpstr>
      <vt:lpstr>Calibri</vt:lpstr>
      <vt:lpstr>Calibri Light</vt:lpstr>
      <vt:lpstr>Courier New</vt:lpstr>
      <vt:lpstr>Helvetica</vt:lpstr>
      <vt:lpstr>Times New Roman</vt:lpstr>
      <vt:lpstr>Verdana</vt:lpstr>
      <vt:lpstr>Wingdings</vt:lpstr>
      <vt:lpstr>3_Profile</vt:lpstr>
      <vt:lpstr>深度学习项目班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什么是自然语言处理？</vt:lpstr>
      <vt:lpstr>文本预处理让我们得到了什么？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普通神经网络</vt:lpstr>
      <vt:lpstr>带记忆神经网络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深度学习项目班</dc:title>
  <cp:lastModifiedBy>12261</cp:lastModifiedBy>
  <cp:revision>12</cp:revision>
  <dcterms:modified xsi:type="dcterms:W3CDTF">2020-03-11T09:28:39Z</dcterms:modified>
</cp:coreProperties>
</file>