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snapToObjects="1">
      <p:cViewPr>
        <p:scale>
          <a:sx n="147" d="100"/>
          <a:sy n="147" d="100"/>
        </p:scale>
        <p:origin x="106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C602-0484-6848-BFA1-4CE822AFE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9A2DF-20BC-5F4A-AD7C-EB9C8164D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91A66-188A-3F4B-B583-4D6418A70C8F}"/>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177A8BA2-1FC5-F446-8CF5-0CAAD571C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9CEE4-DEDB-084E-9B90-8B7359C2B002}"/>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70014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DA35-369B-6344-B061-4F229296D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71FED-91AA-1D45-8D2D-311BF7E6F1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A9D59-8FEF-EE46-BA3E-8F56C9401764}"/>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FBE4F86D-97D3-6142-A5A6-C69D1D90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032C2-8217-854B-B3CB-00170323B8DC}"/>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8841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41A4C-FFC6-CA4B-980D-1F547D683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057E5-6124-FA42-B287-B79159A7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E5EB6-7222-D24D-A65F-EE3B4F27051D}"/>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8DD49491-C32A-8E47-B7FD-DCFC59EC6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E88BB-F73E-F640-8033-7BA94F85130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2136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0B6C-B438-8648-A2FD-713F0A6A8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4FFF0-3275-0849-B263-B8BF5530A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1D3BC-52B5-5D42-88F7-7EBFAF61ADD2}"/>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E745DFDB-7EFB-464C-85DC-31F3791E4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5A277-5626-834C-9351-BA9C65423B4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16506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91EC-7E63-5144-85F7-F4F10B80B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B1A58-B674-1D4A-91BD-E329175E8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5EE21-6C4E-8D4C-9F7F-76848F6942EE}"/>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17AF4741-77D6-B74C-9077-5B4F0FB44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10707-3114-E742-AFEC-2AB6382A15BF}"/>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4121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F244-4172-214D-B4FF-595897AD6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DB504-607F-7346-A0CB-E3A447A4E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200B0-81F8-5241-B35C-211744010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E18DF-0216-2749-B632-F5B477A25F26}"/>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6" name="Footer Placeholder 5">
            <a:extLst>
              <a:ext uri="{FF2B5EF4-FFF2-40B4-BE49-F238E27FC236}">
                <a16:creationId xmlns:a16="http://schemas.microsoft.com/office/drawing/2014/main" id="{232C4230-ED66-9348-86F7-0F28F992A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7CFDF-1C6F-F84A-899F-6AD7402454C9}"/>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58388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8E4C-D94D-B548-BDC9-64F190F4A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3D65F-19A3-B745-AE22-15F637A1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D3417-ACB6-DE46-9D29-E754E8B86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BADD5-5107-B544-B3C2-107B6A15F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4A97D-6706-C04D-B22A-E34778A97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14E2A-DA72-BF46-B989-7A5D7B2CB107}"/>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8" name="Footer Placeholder 7">
            <a:extLst>
              <a:ext uri="{FF2B5EF4-FFF2-40B4-BE49-F238E27FC236}">
                <a16:creationId xmlns:a16="http://schemas.microsoft.com/office/drawing/2014/main" id="{A79F0918-7A08-B24B-8DF3-4E9793F5ED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54C8B-1CB4-5B4F-A5E1-B99D464981A3}"/>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62026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FE4D-F219-4F41-9BDB-FC931C95A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1D9E4-3B4A-7145-811D-AB943C29346A}"/>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4" name="Footer Placeholder 3">
            <a:extLst>
              <a:ext uri="{FF2B5EF4-FFF2-40B4-BE49-F238E27FC236}">
                <a16:creationId xmlns:a16="http://schemas.microsoft.com/office/drawing/2014/main" id="{F3CEDCDE-E40E-F347-8FD8-DAF97B287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3186C5-8C11-E641-81C0-0013E682EA4B}"/>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276834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C467D-7510-BB43-9B32-870DCDD7964C}"/>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3" name="Footer Placeholder 2">
            <a:extLst>
              <a:ext uri="{FF2B5EF4-FFF2-40B4-BE49-F238E27FC236}">
                <a16:creationId xmlns:a16="http://schemas.microsoft.com/office/drawing/2014/main" id="{8479872D-F3D3-F74E-96DB-5139B319E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0655B9-2A51-3D4A-8B9C-8361D191CD34}"/>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76765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452-9568-124A-8DA8-ABBC3A00F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DD9C2-427E-094C-A972-467EC6296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9D60D-0FD9-1640-A7D5-8D42E0A1B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14791-1AD1-F446-B4E4-B46AABD01C7D}"/>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6" name="Footer Placeholder 5">
            <a:extLst>
              <a:ext uri="{FF2B5EF4-FFF2-40B4-BE49-F238E27FC236}">
                <a16:creationId xmlns:a16="http://schemas.microsoft.com/office/drawing/2014/main" id="{BEB4249E-80D5-1A46-B29A-6C5B266AC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57EF4-1B58-8F42-967A-9B06347991C8}"/>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4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4D5C-70AB-1140-9DE6-58BD9039B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7EFFD-A907-1948-BCB0-8E94B6FFD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A1919-F870-0245-A643-826212759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4E28B-E53E-CE4F-B4F6-11DD98EED3A6}"/>
              </a:ext>
            </a:extLst>
          </p:cNvPr>
          <p:cNvSpPr>
            <a:spLocks noGrp="1"/>
          </p:cNvSpPr>
          <p:nvPr>
            <p:ph type="dt" sz="half" idx="10"/>
          </p:nvPr>
        </p:nvSpPr>
        <p:spPr/>
        <p:txBody>
          <a:bodyPr/>
          <a:lstStyle/>
          <a:p>
            <a:fld id="{CC5BFA98-46EF-9643-BF92-4A365BF3599A}" type="datetimeFigureOut">
              <a:rPr lang="en-US" smtClean="0"/>
              <a:t>2/2/20</a:t>
            </a:fld>
            <a:endParaRPr lang="en-US"/>
          </a:p>
        </p:txBody>
      </p:sp>
      <p:sp>
        <p:nvSpPr>
          <p:cNvPr id="6" name="Footer Placeholder 5">
            <a:extLst>
              <a:ext uri="{FF2B5EF4-FFF2-40B4-BE49-F238E27FC236}">
                <a16:creationId xmlns:a16="http://schemas.microsoft.com/office/drawing/2014/main" id="{E74416C4-44E6-CD46-9E07-EA1384CE4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3D70E-7E7A-CD4A-AEBE-A61376C14737}"/>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2124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A9AD1-3E13-8C4A-9FB3-47624BAF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CC351-FBCD-C142-B4E0-7C2DD063C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EF73-B138-6B4E-86F1-029299D3D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BFA98-46EF-9643-BF92-4A365BF3599A}" type="datetimeFigureOut">
              <a:rPr lang="en-US" smtClean="0"/>
              <a:t>2/2/20</a:t>
            </a:fld>
            <a:endParaRPr lang="en-US"/>
          </a:p>
        </p:txBody>
      </p:sp>
      <p:sp>
        <p:nvSpPr>
          <p:cNvPr id="5" name="Footer Placeholder 4">
            <a:extLst>
              <a:ext uri="{FF2B5EF4-FFF2-40B4-BE49-F238E27FC236}">
                <a16:creationId xmlns:a16="http://schemas.microsoft.com/office/drawing/2014/main" id="{D3EC1648-A4C5-DE4B-939E-3856C780B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F6540-CE3F-9141-B229-6AECC99A5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FDF0-31B9-2F4F-AEDA-E994E591F20B}" type="slidenum">
              <a:rPr lang="en-US" smtClean="0"/>
              <a:t>‹#›</a:t>
            </a:fld>
            <a:endParaRPr lang="en-US"/>
          </a:p>
        </p:txBody>
      </p:sp>
    </p:spTree>
    <p:extLst>
      <p:ext uri="{BB962C8B-B14F-4D97-AF65-F5344CB8AC3E}">
        <p14:creationId xmlns:p14="http://schemas.microsoft.com/office/powerpoint/2010/main" val="82455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reselian/Revenue-Assessment.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areselian/Revenue-Assessment.git"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reselian/Revenue-Assessment.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3500100" y="1831234"/>
              <a:ext cx="1701948"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Methodology</a:t>
              </a:r>
            </a:p>
          </p:txBody>
        </p:sp>
      </p:grpSp>
      <p:sp>
        <p:nvSpPr>
          <p:cNvPr id="8" name="Rounded Rectangle 7">
            <a:extLst>
              <a:ext uri="{FF2B5EF4-FFF2-40B4-BE49-F238E27FC236}">
                <a16:creationId xmlns:a16="http://schemas.microsoft.com/office/drawing/2014/main" id="{9D9D7AFF-47CD-4046-9E35-EC1042EEF1A6}"/>
              </a:ext>
            </a:extLst>
          </p:cNvPr>
          <p:cNvSpPr/>
          <p:nvPr/>
        </p:nvSpPr>
        <p:spPr>
          <a:xfrm>
            <a:off x="743277" y="935630"/>
            <a:ext cx="10857936" cy="818432"/>
          </a:xfrm>
          <a:prstGeom prst="roundRect">
            <a:avLst>
              <a:gd name="adj" fmla="val 3386"/>
            </a:avLst>
          </a:prstGeom>
          <a:solidFill>
            <a:schemeClr val="bg1"/>
          </a:solidFill>
          <a:ln>
            <a:noFill/>
          </a:ln>
          <a:effectLst>
            <a:outerShdw blurRad="254000" dist="635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t"/>
          <a:lstStyle/>
          <a:p>
            <a:endParaRPr lang="en-IN" sz="1600" dirty="0">
              <a:solidFill>
                <a:schemeClr val="tx1">
                  <a:lumMod val="85000"/>
                  <a:lumOff val="15000"/>
                </a:schemeClr>
              </a:solidFill>
              <a:latin typeface="Arial" pitchFamily="34" charset="0"/>
              <a:cs typeface="Arial" pitchFamily="34" charset="0"/>
            </a:endParaRPr>
          </a:p>
        </p:txBody>
      </p:sp>
      <p:cxnSp>
        <p:nvCxnSpPr>
          <p:cNvPr id="11" name="Straight Connector 10">
            <a:extLst>
              <a:ext uri="{FF2B5EF4-FFF2-40B4-BE49-F238E27FC236}">
                <a16:creationId xmlns:a16="http://schemas.microsoft.com/office/drawing/2014/main" id="{E0AF7033-45FD-4A41-9086-24D3B6D43CDA}"/>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6ECC45-54E5-A044-A60D-B078D3D9215B}"/>
              </a:ext>
            </a:extLst>
          </p:cNvPr>
          <p:cNvSpPr txBox="1"/>
          <p:nvPr/>
        </p:nvSpPr>
        <p:spPr>
          <a:xfrm>
            <a:off x="791566" y="1003429"/>
            <a:ext cx="10704186" cy="738664"/>
          </a:xfrm>
          <a:prstGeom prst="rect">
            <a:avLst/>
          </a:prstGeom>
          <a:noFill/>
        </p:spPr>
        <p:txBody>
          <a:bodyPr wrap="square" rtlCol="0">
            <a:spAutoFit/>
          </a:bodyPr>
          <a:lstStyle/>
          <a:p>
            <a:r>
              <a:rPr lang="en-US" sz="1400" dirty="0"/>
              <a:t>In 2013, the donation threshold for assigning a donor to a relationship manager was lowered from $2,500 to $1,000. To begin assessment in the effectiveness of this strategy, the initial step of ETL: Extract, Transform, Load was performed to prepare the data for analysis. Additionally, it was important to start mapping the research strategy and what variables will help to assess donor loyalty and revenue growth. </a:t>
            </a:r>
          </a:p>
        </p:txBody>
      </p:sp>
      <p:sp>
        <p:nvSpPr>
          <p:cNvPr id="20" name="Oval 19">
            <a:extLst>
              <a:ext uri="{FF2B5EF4-FFF2-40B4-BE49-F238E27FC236}">
                <a16:creationId xmlns:a16="http://schemas.microsoft.com/office/drawing/2014/main" id="{443E7353-0B18-1345-92AB-2F8596A4BE18}"/>
              </a:ext>
            </a:extLst>
          </p:cNvPr>
          <p:cNvSpPr/>
          <p:nvPr/>
        </p:nvSpPr>
        <p:spPr>
          <a:xfrm>
            <a:off x="1369138" y="2212284"/>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1</a:t>
            </a:r>
          </a:p>
        </p:txBody>
      </p:sp>
      <p:sp>
        <p:nvSpPr>
          <p:cNvPr id="21" name="TextBox 20">
            <a:extLst>
              <a:ext uri="{FF2B5EF4-FFF2-40B4-BE49-F238E27FC236}">
                <a16:creationId xmlns:a16="http://schemas.microsoft.com/office/drawing/2014/main" id="{3BBBCF5C-95FD-BB45-925C-002C0929F4BC}"/>
              </a:ext>
            </a:extLst>
          </p:cNvPr>
          <p:cNvSpPr txBox="1"/>
          <p:nvPr/>
        </p:nvSpPr>
        <p:spPr>
          <a:xfrm>
            <a:off x="1894935" y="2089022"/>
            <a:ext cx="8956646" cy="1461939"/>
          </a:xfrm>
          <a:prstGeom prst="rect">
            <a:avLst/>
          </a:prstGeom>
          <a:noFill/>
        </p:spPr>
        <p:txBody>
          <a:bodyPr wrap="square" rtlCol="0">
            <a:spAutoFit/>
          </a:bodyPr>
          <a:lstStyle/>
          <a:p>
            <a:r>
              <a:rPr lang="en-US" sz="1400" b="1" dirty="0"/>
              <a:t>Extract: </a:t>
            </a:r>
            <a:r>
              <a:rPr lang="en-US" sz="1400" dirty="0"/>
              <a:t>read the data by loading the csv to “Pandas” Python Library</a:t>
            </a:r>
          </a:p>
          <a:p>
            <a:r>
              <a:rPr lang="en-US" sz="1400" b="1" dirty="0"/>
              <a:t>Transform: </a:t>
            </a:r>
            <a:r>
              <a:rPr lang="en-US" sz="1400" dirty="0"/>
              <a:t>Pandas allowed me to clean and structure the data as needed to answer my research questions</a:t>
            </a:r>
          </a:p>
          <a:p>
            <a:r>
              <a:rPr lang="en-US" sz="1400" b="1" dirty="0"/>
              <a:t>Load: </a:t>
            </a:r>
            <a:r>
              <a:rPr lang="en-US" sz="1400" dirty="0"/>
              <a:t>All data was sent to SQL – a relational database for  storage </a:t>
            </a:r>
          </a:p>
          <a:p>
            <a:endParaRPr lang="en-US" sz="1600" dirty="0"/>
          </a:p>
          <a:p>
            <a:r>
              <a:rPr lang="en-US" sz="1600" dirty="0"/>
              <a:t> </a:t>
            </a:r>
          </a:p>
          <a:p>
            <a:endParaRPr lang="en-US" sz="1500" dirty="0"/>
          </a:p>
        </p:txBody>
      </p:sp>
      <p:sp>
        <p:nvSpPr>
          <p:cNvPr id="22" name="Oval 21">
            <a:extLst>
              <a:ext uri="{FF2B5EF4-FFF2-40B4-BE49-F238E27FC236}">
                <a16:creationId xmlns:a16="http://schemas.microsoft.com/office/drawing/2014/main" id="{51DB4CD6-7B98-A74D-A43A-4EF2234EFF59}"/>
              </a:ext>
            </a:extLst>
          </p:cNvPr>
          <p:cNvSpPr/>
          <p:nvPr/>
        </p:nvSpPr>
        <p:spPr>
          <a:xfrm>
            <a:off x="2569019" y="3608410"/>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2</a:t>
            </a:r>
          </a:p>
        </p:txBody>
      </p:sp>
      <p:sp>
        <p:nvSpPr>
          <p:cNvPr id="24" name="Oval 23">
            <a:extLst>
              <a:ext uri="{FF2B5EF4-FFF2-40B4-BE49-F238E27FC236}">
                <a16:creationId xmlns:a16="http://schemas.microsoft.com/office/drawing/2014/main" id="{8B90B504-19BF-7B44-8AEC-8C74664FD64C}"/>
              </a:ext>
            </a:extLst>
          </p:cNvPr>
          <p:cNvSpPr/>
          <p:nvPr/>
        </p:nvSpPr>
        <p:spPr>
          <a:xfrm>
            <a:off x="1474455" y="5079208"/>
            <a:ext cx="347485" cy="349749"/>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3</a:t>
            </a:r>
          </a:p>
        </p:txBody>
      </p:sp>
      <p:sp>
        <p:nvSpPr>
          <p:cNvPr id="26" name="TextBox 25">
            <a:extLst>
              <a:ext uri="{FF2B5EF4-FFF2-40B4-BE49-F238E27FC236}">
                <a16:creationId xmlns:a16="http://schemas.microsoft.com/office/drawing/2014/main" id="{609A36BF-7E0F-F046-B339-F19AE62E8DEB}"/>
              </a:ext>
            </a:extLst>
          </p:cNvPr>
          <p:cNvSpPr txBox="1"/>
          <p:nvPr/>
        </p:nvSpPr>
        <p:spPr>
          <a:xfrm>
            <a:off x="3190962" y="2987945"/>
            <a:ext cx="6929787" cy="2246769"/>
          </a:xfrm>
          <a:prstGeom prst="rect">
            <a:avLst/>
          </a:prstGeom>
          <a:noFill/>
        </p:spPr>
        <p:txBody>
          <a:bodyPr wrap="square" rtlCol="0">
            <a:spAutoFit/>
          </a:bodyPr>
          <a:lstStyle/>
          <a:p>
            <a:r>
              <a:rPr lang="en-US" sz="1400" dirty="0"/>
              <a:t>Some of my research questions include,  </a:t>
            </a:r>
          </a:p>
          <a:p>
            <a:r>
              <a:rPr lang="en-US" sz="1400" b="1" dirty="0"/>
              <a:t>Total Revenue: </a:t>
            </a:r>
            <a:r>
              <a:rPr lang="en-US" sz="1400" dirty="0"/>
              <a:t>What is the total revenue amount every year? Did the amount increase or decrease after 2013? How was revenue prior the change in threshold amount?</a:t>
            </a:r>
          </a:p>
          <a:p>
            <a:r>
              <a:rPr lang="en-US" sz="1400" b="1" dirty="0"/>
              <a:t>Dollar Retention: </a:t>
            </a:r>
            <a:r>
              <a:rPr lang="en-US" sz="1400" dirty="0"/>
              <a:t>What is the annual dollar retention rate?</a:t>
            </a:r>
          </a:p>
          <a:p>
            <a:r>
              <a:rPr lang="en-US" sz="1400" b="1" dirty="0"/>
              <a:t>Percent Change: </a:t>
            </a:r>
            <a:r>
              <a:rPr lang="en-US" sz="1400" dirty="0"/>
              <a:t>What is the percent change of revenue every year? </a:t>
            </a:r>
          </a:p>
          <a:p>
            <a:r>
              <a:rPr lang="en-US" sz="1400" b="1" dirty="0"/>
              <a:t>Donations: </a:t>
            </a:r>
            <a:r>
              <a:rPr lang="en-US" sz="1400" dirty="0"/>
              <a:t>Did the number of donations increase? Or, did the dollar amount of donations increase? </a:t>
            </a:r>
          </a:p>
          <a:p>
            <a:r>
              <a:rPr lang="en-US" sz="1400" b="1" dirty="0"/>
              <a:t>Donor Retention: </a:t>
            </a:r>
            <a:r>
              <a:rPr lang="en-US" sz="1400" dirty="0"/>
              <a:t>What is the annual donor retention rate ? Did the total number of donors per year increase? Or Decrease?</a:t>
            </a:r>
            <a:endParaRPr lang="en-US" sz="1400" b="1" dirty="0"/>
          </a:p>
          <a:p>
            <a:endParaRPr lang="en-US" sz="1400" dirty="0"/>
          </a:p>
        </p:txBody>
      </p:sp>
      <p:sp>
        <p:nvSpPr>
          <p:cNvPr id="27" name="TextBox 26">
            <a:extLst>
              <a:ext uri="{FF2B5EF4-FFF2-40B4-BE49-F238E27FC236}">
                <a16:creationId xmlns:a16="http://schemas.microsoft.com/office/drawing/2014/main" id="{91729568-30A7-774D-A2FE-02B45D95DD95}"/>
              </a:ext>
            </a:extLst>
          </p:cNvPr>
          <p:cNvSpPr txBox="1"/>
          <p:nvPr/>
        </p:nvSpPr>
        <p:spPr>
          <a:xfrm>
            <a:off x="2059509" y="5031239"/>
            <a:ext cx="9541704" cy="1184940"/>
          </a:xfrm>
          <a:prstGeom prst="rect">
            <a:avLst/>
          </a:prstGeom>
          <a:noFill/>
        </p:spPr>
        <p:txBody>
          <a:bodyPr wrap="square" rtlCol="0">
            <a:spAutoFit/>
          </a:bodyPr>
          <a:lstStyle/>
          <a:p>
            <a:r>
              <a:rPr lang="en-US" sz="1400" b="1" dirty="0"/>
              <a:t>Cohort Analysis: </a:t>
            </a:r>
            <a:r>
              <a:rPr lang="en-US" sz="1400" dirty="0"/>
              <a:t>For the purpose of this assessment, the Revenue Data from 2010 to 2017 was placed into cohorts to unpack each year individually to find out the total revenue amount, total number of donations, percent change in revenue, customer retention rate, and dollar retention rate. Additionally, I used cohorts to split gift amounts into different gift group ranges to see potential fluctuation in numbers.</a:t>
            </a:r>
            <a:endParaRPr lang="en-US" sz="1600" dirty="0"/>
          </a:p>
          <a:p>
            <a:endParaRPr lang="en-US" sz="1500" dirty="0"/>
          </a:p>
        </p:txBody>
      </p:sp>
      <p:sp>
        <p:nvSpPr>
          <p:cNvPr id="28" name="TextBox 27">
            <a:extLst>
              <a:ext uri="{FF2B5EF4-FFF2-40B4-BE49-F238E27FC236}">
                <a16:creationId xmlns:a16="http://schemas.microsoft.com/office/drawing/2014/main" id="{AFFB059F-ED0F-8940-ACB4-0033AA2ACD4D}"/>
              </a:ext>
            </a:extLst>
          </p:cNvPr>
          <p:cNvSpPr txBox="1"/>
          <p:nvPr/>
        </p:nvSpPr>
        <p:spPr>
          <a:xfrm>
            <a:off x="989142" y="6379998"/>
            <a:ext cx="5259978" cy="369332"/>
          </a:xfrm>
          <a:prstGeom prst="rect">
            <a:avLst/>
          </a:prstGeom>
          <a:noFill/>
        </p:spPr>
        <p:txBody>
          <a:bodyPr wrap="square" rtlCol="0">
            <a:spAutoFit/>
          </a:bodyPr>
          <a:lstStyle/>
          <a:p>
            <a:r>
              <a:rPr lang="en-US" dirty="0">
                <a:hlinkClick r:id="rId2"/>
              </a:rPr>
              <a:t>GitHub Link</a:t>
            </a:r>
            <a:endParaRPr lang="en-US" dirty="0"/>
          </a:p>
        </p:txBody>
      </p:sp>
    </p:spTree>
    <p:extLst>
      <p:ext uri="{BB962C8B-B14F-4D97-AF65-F5344CB8AC3E}">
        <p14:creationId xmlns:p14="http://schemas.microsoft.com/office/powerpoint/2010/main" val="368392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9" y="134801"/>
            <a:ext cx="10576604"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3693315" y="1831234"/>
              <a:ext cx="1095406"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Results</a:t>
              </a:r>
            </a:p>
          </p:txBody>
        </p:sp>
      </p:grpSp>
      <p:pic>
        <p:nvPicPr>
          <p:cNvPr id="9" name="Picture 8" descr="A picture containing man, water, table&#10;&#10;Description automatically generated">
            <a:extLst>
              <a:ext uri="{FF2B5EF4-FFF2-40B4-BE49-F238E27FC236}">
                <a16:creationId xmlns:a16="http://schemas.microsoft.com/office/drawing/2014/main" id="{10560641-0FC3-DE4A-A8B9-F4DE9523F200}"/>
              </a:ext>
            </a:extLst>
          </p:cNvPr>
          <p:cNvPicPr>
            <a:picLocks noChangeAspect="1"/>
          </p:cNvPicPr>
          <p:nvPr/>
        </p:nvPicPr>
        <p:blipFill rotWithShape="1">
          <a:blip r:embed="rId2"/>
          <a:srcRect r="5418"/>
          <a:stretch/>
        </p:blipFill>
        <p:spPr>
          <a:xfrm>
            <a:off x="8734697" y="3781153"/>
            <a:ext cx="3457303" cy="2574175"/>
          </a:xfrm>
          <a:prstGeom prst="rect">
            <a:avLst/>
          </a:prstGeom>
        </p:spPr>
      </p:pic>
      <p:sp>
        <p:nvSpPr>
          <p:cNvPr id="10" name="TextBox 9">
            <a:extLst>
              <a:ext uri="{FF2B5EF4-FFF2-40B4-BE49-F238E27FC236}">
                <a16:creationId xmlns:a16="http://schemas.microsoft.com/office/drawing/2014/main" id="{F9C22839-5D41-9047-839E-E4ACA763D2F3}"/>
              </a:ext>
            </a:extLst>
          </p:cNvPr>
          <p:cNvSpPr txBox="1"/>
          <p:nvPr/>
        </p:nvSpPr>
        <p:spPr>
          <a:xfrm>
            <a:off x="500271" y="1184210"/>
            <a:ext cx="4717028" cy="4832092"/>
          </a:xfrm>
          <a:prstGeom prst="rect">
            <a:avLst/>
          </a:prstGeom>
          <a:noFill/>
        </p:spPr>
        <p:txBody>
          <a:bodyPr wrap="square" rtlCol="0">
            <a:spAutoFit/>
          </a:bodyPr>
          <a:lstStyle/>
          <a:p>
            <a:r>
              <a:rPr lang="en-IN" sz="1400" b="1" dirty="0">
                <a:solidFill>
                  <a:schemeClr val="tx1">
                    <a:lumMod val="85000"/>
                    <a:lumOff val="15000"/>
                  </a:schemeClr>
                </a:solidFill>
                <a:latin typeface="Calibri" panose="020F0502020204030204" pitchFamily="34" charset="0"/>
                <a:cs typeface="Calibri" panose="020F0502020204030204" pitchFamily="34" charset="0"/>
              </a:rPr>
              <a:t>Revenue growth </a:t>
            </a:r>
            <a:r>
              <a:rPr lang="en-IN" sz="1400" dirty="0">
                <a:solidFill>
                  <a:schemeClr val="tx1">
                    <a:lumMod val="85000"/>
                    <a:lumOff val="15000"/>
                  </a:schemeClr>
                </a:solidFill>
                <a:latin typeface="Calibri" panose="020F0502020204030204" pitchFamily="34" charset="0"/>
                <a:cs typeface="Calibri" panose="020F0502020204030204" pitchFamily="34" charset="0"/>
              </a:rPr>
              <a:t>was evident throughout all the years except 2014, when the revenue total of $3.7 Billion was reported lower than during 2013 in the amount of $4.2Billion  (after the donation threshold decrease). </a:t>
            </a:r>
          </a:p>
          <a:p>
            <a:endParaRPr lang="en-IN" sz="1400" dirty="0">
              <a:solidFill>
                <a:schemeClr val="tx1">
                  <a:lumMod val="85000"/>
                  <a:lumOff val="15000"/>
                </a:schemeClr>
              </a:solidFill>
              <a:latin typeface="Calibri" panose="020F0502020204030204" pitchFamily="34" charset="0"/>
              <a:cs typeface="Calibri" panose="020F0502020204030204" pitchFamily="34" charset="0"/>
            </a:endParaRPr>
          </a:p>
          <a:p>
            <a:r>
              <a:rPr lang="en-IN" sz="1400" dirty="0">
                <a:solidFill>
                  <a:schemeClr val="tx1">
                    <a:lumMod val="85000"/>
                    <a:lumOff val="15000"/>
                  </a:schemeClr>
                </a:solidFill>
                <a:latin typeface="Calibri" panose="020F0502020204030204" pitchFamily="34" charset="0"/>
                <a:cs typeface="Calibri" panose="020F0502020204030204" pitchFamily="34" charset="0"/>
              </a:rPr>
              <a:t>For 2014, </a:t>
            </a:r>
            <a:r>
              <a:rPr lang="en-IN" sz="1400" b="1" dirty="0">
                <a:solidFill>
                  <a:schemeClr val="tx1">
                    <a:lumMod val="85000"/>
                    <a:lumOff val="15000"/>
                  </a:schemeClr>
                </a:solidFill>
                <a:latin typeface="Calibri" panose="020F0502020204030204" pitchFamily="34" charset="0"/>
                <a:cs typeface="Calibri" panose="020F0502020204030204" pitchFamily="34" charset="0"/>
              </a:rPr>
              <a:t>the percent change </a:t>
            </a:r>
            <a:r>
              <a:rPr lang="en-IN" sz="1400" dirty="0">
                <a:solidFill>
                  <a:schemeClr val="tx1">
                    <a:lumMod val="85000"/>
                    <a:lumOff val="15000"/>
                  </a:schemeClr>
                </a:solidFill>
                <a:latin typeface="Calibri" panose="020F0502020204030204" pitchFamily="34" charset="0"/>
                <a:cs typeface="Calibri" panose="020F0502020204030204" pitchFamily="34" charset="0"/>
              </a:rPr>
              <a:t>in revenue amount was -9.33% while for 2013, it was 14.63% and 42.26% for 2012.</a:t>
            </a:r>
          </a:p>
          <a:p>
            <a:endParaRPr lang="en-IN" sz="1400" dirty="0">
              <a:solidFill>
                <a:schemeClr val="tx1">
                  <a:lumMod val="85000"/>
                  <a:lumOff val="15000"/>
                </a:schemeClr>
              </a:solidFill>
              <a:latin typeface="Calibri" panose="020F0502020204030204" pitchFamily="34" charset="0"/>
              <a:cs typeface="Calibri" panose="020F0502020204030204" pitchFamily="34" charset="0"/>
            </a:endParaRPr>
          </a:p>
          <a:p>
            <a:r>
              <a:rPr lang="en-IN" sz="1400" b="1" dirty="0">
                <a:solidFill>
                  <a:schemeClr val="tx1">
                    <a:lumMod val="85000"/>
                    <a:lumOff val="15000"/>
                  </a:schemeClr>
                </a:solidFill>
                <a:latin typeface="Calibri" panose="020F0502020204030204" pitchFamily="34" charset="0"/>
                <a:cs typeface="Calibri" panose="020F0502020204030204" pitchFamily="34" charset="0"/>
              </a:rPr>
              <a:t>Customer Retention Analysis </a:t>
            </a:r>
            <a:r>
              <a:rPr lang="en-IN" sz="1400" dirty="0">
                <a:solidFill>
                  <a:schemeClr val="tx1">
                    <a:lumMod val="85000"/>
                    <a:lumOff val="15000"/>
                  </a:schemeClr>
                </a:solidFill>
                <a:latin typeface="Calibri" panose="020F0502020204030204" pitchFamily="34" charset="0"/>
                <a:cs typeface="Calibri" panose="020F0502020204030204" pitchFamily="34" charset="0"/>
              </a:rPr>
              <a:t>revealed that the retention rate has been increasing since 2011 and only continued to increase at a faster rate after 2013. </a:t>
            </a:r>
          </a:p>
          <a:p>
            <a:endParaRPr lang="en-IN" sz="1400" dirty="0">
              <a:solidFill>
                <a:schemeClr val="tx1">
                  <a:lumMod val="85000"/>
                  <a:lumOff val="15000"/>
                </a:schemeClr>
              </a:solidFill>
              <a:latin typeface="Calibri" panose="020F0502020204030204" pitchFamily="34" charset="0"/>
              <a:cs typeface="Calibri" panose="020F0502020204030204" pitchFamily="34" charset="0"/>
            </a:endParaRPr>
          </a:p>
          <a:p>
            <a:r>
              <a:rPr lang="en-IN" sz="1400" b="1" dirty="0">
                <a:solidFill>
                  <a:schemeClr val="tx1">
                    <a:lumMod val="85000"/>
                    <a:lumOff val="15000"/>
                  </a:schemeClr>
                </a:solidFill>
                <a:latin typeface="Calibri" panose="020F0502020204030204" pitchFamily="34" charset="0"/>
                <a:cs typeface="Calibri" panose="020F0502020204030204" pitchFamily="34" charset="0"/>
              </a:rPr>
              <a:t>Dollar Retention Analysis </a:t>
            </a:r>
            <a:r>
              <a:rPr lang="en-IN" sz="1400" dirty="0">
                <a:solidFill>
                  <a:schemeClr val="tx1">
                    <a:lumMod val="85000"/>
                    <a:lumOff val="15000"/>
                  </a:schemeClr>
                </a:solidFill>
                <a:latin typeface="Calibri" panose="020F0502020204030204" pitchFamily="34" charset="0"/>
                <a:cs typeface="Calibri" panose="020F0502020204030204" pitchFamily="34" charset="0"/>
              </a:rPr>
              <a:t>showed that Year 2012 had the highest dollar retention rate of 42% while it was -9.3% in 2014. During 2017, dollar retention rate is showed to drastically drop to -12% despite strong customer retention rate </a:t>
            </a:r>
          </a:p>
          <a:p>
            <a:endParaRPr lang="en-IN" sz="1400" dirty="0">
              <a:solidFill>
                <a:schemeClr val="tx1">
                  <a:lumMod val="85000"/>
                  <a:lumOff val="15000"/>
                </a:schemeClr>
              </a:solidFill>
              <a:latin typeface="Calibri" panose="020F0502020204030204" pitchFamily="34" charset="0"/>
              <a:cs typeface="Calibri" panose="020F0502020204030204" pitchFamily="34" charset="0"/>
            </a:endParaRPr>
          </a:p>
          <a:p>
            <a:r>
              <a:rPr lang="en-IN" sz="1400" dirty="0">
                <a:solidFill>
                  <a:schemeClr val="tx1">
                    <a:lumMod val="85000"/>
                    <a:lumOff val="15000"/>
                  </a:schemeClr>
                </a:solidFill>
                <a:latin typeface="Calibri" panose="020F0502020204030204" pitchFamily="34" charset="0"/>
                <a:cs typeface="Calibri" panose="020F0502020204030204" pitchFamily="34" charset="0"/>
              </a:rPr>
              <a:t>Year2010 reported to have the highest number of accounts who did not give a donation followed by the year of 2011 and 2013. In addition, the number of gifts of less than $1,000 continued to increase every year except 2013.</a:t>
            </a:r>
          </a:p>
          <a:p>
            <a:endParaRPr lang="en-IN" sz="1400"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12" name="Picture 11" descr="A close up of a map&#10;&#10;Description automatically generated">
            <a:extLst>
              <a:ext uri="{FF2B5EF4-FFF2-40B4-BE49-F238E27FC236}">
                <a16:creationId xmlns:a16="http://schemas.microsoft.com/office/drawing/2014/main" id="{467552FE-6E67-2442-881C-5284D45F682D}"/>
              </a:ext>
            </a:extLst>
          </p:cNvPr>
          <p:cNvPicPr>
            <a:picLocks noChangeAspect="1"/>
          </p:cNvPicPr>
          <p:nvPr/>
        </p:nvPicPr>
        <p:blipFill rotWithShape="1">
          <a:blip r:embed="rId3"/>
          <a:srcRect l="3750"/>
          <a:stretch/>
        </p:blipFill>
        <p:spPr>
          <a:xfrm>
            <a:off x="8734697" y="991907"/>
            <a:ext cx="3457303" cy="2657257"/>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2D10F655-61FD-D046-815E-A46D3194C119}"/>
              </a:ext>
            </a:extLst>
          </p:cNvPr>
          <p:cNvPicPr>
            <a:picLocks noChangeAspect="1"/>
          </p:cNvPicPr>
          <p:nvPr/>
        </p:nvPicPr>
        <p:blipFill rotWithShape="1">
          <a:blip r:embed="rId4"/>
          <a:srcRect l="5639" r="1809"/>
          <a:stretch/>
        </p:blipFill>
        <p:spPr>
          <a:xfrm>
            <a:off x="5217299" y="3889493"/>
            <a:ext cx="3587499" cy="217659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DA23DC5-8812-9C4C-8F8E-7C8BD9E415DE}"/>
              </a:ext>
            </a:extLst>
          </p:cNvPr>
          <p:cNvPicPr>
            <a:picLocks noChangeAspect="1"/>
          </p:cNvPicPr>
          <p:nvPr/>
        </p:nvPicPr>
        <p:blipFill rotWithShape="1">
          <a:blip r:embed="rId5"/>
          <a:srcRect l="2485"/>
          <a:stretch/>
        </p:blipFill>
        <p:spPr>
          <a:xfrm>
            <a:off x="5347495" y="1232236"/>
            <a:ext cx="3457303" cy="2176597"/>
          </a:xfrm>
          <a:prstGeom prst="rect">
            <a:avLst/>
          </a:prstGeom>
        </p:spPr>
      </p:pic>
      <p:sp>
        <p:nvSpPr>
          <p:cNvPr id="17" name="TextBox 16">
            <a:extLst>
              <a:ext uri="{FF2B5EF4-FFF2-40B4-BE49-F238E27FC236}">
                <a16:creationId xmlns:a16="http://schemas.microsoft.com/office/drawing/2014/main" id="{6C102D21-B4BB-0C43-B349-11ADA4EFDE06}"/>
              </a:ext>
            </a:extLst>
          </p:cNvPr>
          <p:cNvSpPr txBox="1"/>
          <p:nvPr/>
        </p:nvSpPr>
        <p:spPr>
          <a:xfrm>
            <a:off x="989142" y="6379998"/>
            <a:ext cx="5259978" cy="369332"/>
          </a:xfrm>
          <a:prstGeom prst="rect">
            <a:avLst/>
          </a:prstGeom>
          <a:noFill/>
        </p:spPr>
        <p:txBody>
          <a:bodyPr wrap="square" rtlCol="0">
            <a:spAutoFit/>
          </a:bodyPr>
          <a:lstStyle/>
          <a:p>
            <a:r>
              <a:rPr lang="en-US" dirty="0">
                <a:hlinkClick r:id="rId6"/>
              </a:rPr>
              <a:t>GitHub Link</a:t>
            </a:r>
            <a:endParaRPr lang="en-US" dirty="0"/>
          </a:p>
        </p:txBody>
      </p:sp>
    </p:spTree>
    <p:extLst>
      <p:ext uri="{BB962C8B-B14F-4D97-AF65-F5344CB8AC3E}">
        <p14:creationId xmlns:p14="http://schemas.microsoft.com/office/powerpoint/2010/main" val="257998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3243057" y="1831234"/>
              <a:ext cx="2216033"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Recommendations</a:t>
              </a:r>
            </a:p>
          </p:txBody>
        </p:sp>
      </p:grpSp>
      <p:sp>
        <p:nvSpPr>
          <p:cNvPr id="2" name="TextBox 1">
            <a:extLst>
              <a:ext uri="{FF2B5EF4-FFF2-40B4-BE49-F238E27FC236}">
                <a16:creationId xmlns:a16="http://schemas.microsoft.com/office/drawing/2014/main" id="{4E829E4E-B2C3-664C-9734-4DD7EDED0199}"/>
              </a:ext>
            </a:extLst>
          </p:cNvPr>
          <p:cNvSpPr txBox="1"/>
          <p:nvPr/>
        </p:nvSpPr>
        <p:spPr>
          <a:xfrm>
            <a:off x="908522" y="1139122"/>
            <a:ext cx="5058112" cy="1815882"/>
          </a:xfrm>
          <a:prstGeom prst="rect">
            <a:avLst/>
          </a:prstGeom>
          <a:noFill/>
        </p:spPr>
        <p:txBody>
          <a:bodyPr wrap="square" rtlCol="0">
            <a:spAutoFit/>
          </a:bodyPr>
          <a:lstStyle/>
          <a:p>
            <a:r>
              <a:rPr lang="en-US" sz="1400" dirty="0"/>
              <a:t>Based on the results of the analysis, the strategy shows to have a positive affect on strengthening donor loyalty. Assigning a relationship manager to a donor encourages people to continue their relationship with the foundation. </a:t>
            </a:r>
          </a:p>
          <a:p>
            <a:endParaRPr lang="en-US" sz="1400" dirty="0"/>
          </a:p>
          <a:p>
            <a:r>
              <a:rPr lang="en-US" sz="1400" dirty="0"/>
              <a:t>However, the analysis also revealed that the dollar retention rate has been fluctuating, meaning that some accounts either lower their gift amounts or decide to not donate overall. </a:t>
            </a:r>
          </a:p>
        </p:txBody>
      </p:sp>
      <p:sp>
        <p:nvSpPr>
          <p:cNvPr id="9" name="Rounded Rectangle 8">
            <a:extLst>
              <a:ext uri="{FF2B5EF4-FFF2-40B4-BE49-F238E27FC236}">
                <a16:creationId xmlns:a16="http://schemas.microsoft.com/office/drawing/2014/main" id="{A54BA11E-1D26-7A4F-A084-FD47E90ED62F}"/>
              </a:ext>
            </a:extLst>
          </p:cNvPr>
          <p:cNvSpPr/>
          <p:nvPr/>
        </p:nvSpPr>
        <p:spPr>
          <a:xfrm>
            <a:off x="6632124" y="1307615"/>
            <a:ext cx="4815339" cy="4311240"/>
          </a:xfrm>
          <a:prstGeom prst="roundRect">
            <a:avLst>
              <a:gd name="adj" fmla="val 3386"/>
            </a:avLst>
          </a:prstGeom>
          <a:solidFill>
            <a:schemeClr val="bg1"/>
          </a:solidFill>
          <a:ln>
            <a:noFill/>
          </a:ln>
          <a:effectLst>
            <a:outerShdw blurRad="254000" dist="635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t"/>
          <a:lstStyle/>
          <a:p>
            <a:endParaRPr lang="en-IN" sz="1600" dirty="0">
              <a:solidFill>
                <a:schemeClr val="tx1">
                  <a:lumMod val="85000"/>
                  <a:lumOff val="15000"/>
                </a:schemeClr>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C84C26B0-EC72-774B-B940-401BD63BBA24}"/>
              </a:ext>
            </a:extLst>
          </p:cNvPr>
          <p:cNvSpPr txBox="1"/>
          <p:nvPr/>
        </p:nvSpPr>
        <p:spPr>
          <a:xfrm>
            <a:off x="890582" y="3119141"/>
            <a:ext cx="5058112" cy="3108543"/>
          </a:xfrm>
          <a:prstGeom prst="rect">
            <a:avLst/>
          </a:prstGeom>
          <a:noFill/>
        </p:spPr>
        <p:txBody>
          <a:bodyPr wrap="square" rtlCol="0">
            <a:spAutoFit/>
          </a:bodyPr>
          <a:lstStyle/>
          <a:p>
            <a:r>
              <a:rPr lang="en-US" sz="1400" b="1" dirty="0"/>
              <a:t>Dollar Retention Strategy:</a:t>
            </a:r>
          </a:p>
          <a:p>
            <a:endParaRPr lang="en-US" sz="1400" dirty="0"/>
          </a:p>
          <a:p>
            <a:pPr marL="342900" indent="-342900">
              <a:buAutoNum type="arabicPeriod"/>
            </a:pPr>
            <a:r>
              <a:rPr lang="en-US" sz="1400" dirty="0"/>
              <a:t>Create a membership program that offers incentives or special perks in exchange for donor’s charitable contribution</a:t>
            </a:r>
          </a:p>
          <a:p>
            <a:pPr marL="342900" indent="-342900">
              <a:buAutoNum type="arabicPeriod"/>
            </a:pPr>
            <a:r>
              <a:rPr lang="en-US" sz="1400" dirty="0"/>
              <a:t>Different variety of special perks, event access and activities are unlocked depending on the size of the donor’s donation</a:t>
            </a:r>
          </a:p>
          <a:p>
            <a:pPr marL="342900" indent="-342900">
              <a:buAutoNum type="arabicPeriod"/>
            </a:pPr>
            <a:r>
              <a:rPr lang="en-US" sz="1400" dirty="0"/>
              <a:t>Host donor stewardship events to invite donors to learn about MJFF’s future and current projects, learn on new developments, interact with the foundation personally and provide an opportunity for an additional donation towards the project of their choice. </a:t>
            </a:r>
          </a:p>
          <a:p>
            <a:pPr marL="342900" indent="-342900">
              <a:buAutoNum type="arabicPeriod"/>
            </a:pPr>
            <a:r>
              <a:rPr lang="en-US" sz="1400" dirty="0"/>
              <a:t>Show people that they have a voice of where their donation is going towards to by updating them via email or newsletter, or allowing them to be more involved in the process</a:t>
            </a:r>
          </a:p>
        </p:txBody>
      </p:sp>
      <p:sp>
        <p:nvSpPr>
          <p:cNvPr id="3" name="TextBox 2">
            <a:extLst>
              <a:ext uri="{FF2B5EF4-FFF2-40B4-BE49-F238E27FC236}">
                <a16:creationId xmlns:a16="http://schemas.microsoft.com/office/drawing/2014/main" id="{5F2A6E42-8A8F-0847-8197-EC92B0216991}"/>
              </a:ext>
            </a:extLst>
          </p:cNvPr>
          <p:cNvSpPr txBox="1"/>
          <p:nvPr/>
        </p:nvSpPr>
        <p:spPr>
          <a:xfrm>
            <a:off x="6984274" y="1602377"/>
            <a:ext cx="4206240" cy="4016484"/>
          </a:xfrm>
          <a:prstGeom prst="rect">
            <a:avLst/>
          </a:prstGeom>
          <a:noFill/>
        </p:spPr>
        <p:txBody>
          <a:bodyPr wrap="square" rtlCol="0">
            <a:spAutoFit/>
          </a:bodyPr>
          <a:lstStyle/>
          <a:p>
            <a:r>
              <a:rPr lang="en-US" sz="1500" dirty="0"/>
              <a:t>Other points for analysis to consider, </a:t>
            </a:r>
          </a:p>
          <a:p>
            <a:endParaRPr lang="en-US" sz="1500" dirty="0"/>
          </a:p>
          <a:p>
            <a:pPr marL="342900" indent="-342900">
              <a:buAutoNum type="alphaLcPeriod"/>
            </a:pPr>
            <a:r>
              <a:rPr lang="en-US" sz="1500" dirty="0"/>
              <a:t>Measure Dollar Retention Rate per Year by distributing amounts within Cohorts</a:t>
            </a:r>
          </a:p>
          <a:p>
            <a:pPr marL="342900" indent="-342900">
              <a:buAutoNum type="alphaLcPeriod"/>
            </a:pPr>
            <a:endParaRPr lang="en-US" sz="1500" dirty="0"/>
          </a:p>
          <a:p>
            <a:pPr marL="342900" indent="-342900">
              <a:buAutoNum type="alphaLcPeriod"/>
            </a:pPr>
            <a:r>
              <a:rPr lang="en-US" sz="1500" dirty="0"/>
              <a:t>Analyze accounts individually to see potential fluctuation in gift sizes per year. Find accounts who continue to increase their gift size and accounts who continue to decrease the amount</a:t>
            </a:r>
          </a:p>
          <a:p>
            <a:pPr marL="342900" indent="-342900">
              <a:buAutoNum type="alphaLcPeriod"/>
            </a:pPr>
            <a:endParaRPr lang="en-US" sz="1500" dirty="0"/>
          </a:p>
          <a:p>
            <a:pPr marL="342900" indent="-342900">
              <a:buAutoNum type="alphaLcPeriod"/>
            </a:pPr>
            <a:r>
              <a:rPr lang="en-US" sz="1500" dirty="0"/>
              <a:t>Measure how many accounts gave a gift one year, but opt out in the next</a:t>
            </a:r>
          </a:p>
          <a:p>
            <a:pPr marL="342900" indent="-342900">
              <a:buAutoNum type="alphaLcPeriod"/>
            </a:pPr>
            <a:endParaRPr lang="en-US" sz="1500" dirty="0"/>
          </a:p>
          <a:p>
            <a:pPr marL="342900" indent="-342900">
              <a:buAutoNum type="alphaLcPeriod"/>
            </a:pPr>
            <a:r>
              <a:rPr lang="en-US" sz="1500" dirty="0"/>
              <a:t>Unpack the existing cohorts and the amounts within by creating additional bins</a:t>
            </a:r>
          </a:p>
          <a:p>
            <a:pPr marL="342900" indent="-342900">
              <a:buAutoNum type="alphaLcPeriod"/>
            </a:pPr>
            <a:endParaRPr lang="en-US" sz="1500" dirty="0"/>
          </a:p>
        </p:txBody>
      </p:sp>
      <p:sp>
        <p:nvSpPr>
          <p:cNvPr id="12" name="TextBox 11">
            <a:extLst>
              <a:ext uri="{FF2B5EF4-FFF2-40B4-BE49-F238E27FC236}">
                <a16:creationId xmlns:a16="http://schemas.microsoft.com/office/drawing/2014/main" id="{FEB54590-7EE0-4B42-94E4-35D598D7AD87}"/>
              </a:ext>
            </a:extLst>
          </p:cNvPr>
          <p:cNvSpPr txBox="1"/>
          <p:nvPr/>
        </p:nvSpPr>
        <p:spPr>
          <a:xfrm>
            <a:off x="989142" y="6379998"/>
            <a:ext cx="5259978" cy="369332"/>
          </a:xfrm>
          <a:prstGeom prst="rect">
            <a:avLst/>
          </a:prstGeom>
          <a:noFill/>
        </p:spPr>
        <p:txBody>
          <a:bodyPr wrap="square" rtlCol="0">
            <a:spAutoFit/>
          </a:bodyPr>
          <a:lstStyle/>
          <a:p>
            <a:r>
              <a:rPr lang="en-US" dirty="0">
                <a:hlinkClick r:id="rId2"/>
              </a:rPr>
              <a:t>GitHub Link</a:t>
            </a:r>
            <a:endParaRPr lang="en-US" dirty="0"/>
          </a:p>
        </p:txBody>
      </p:sp>
    </p:spTree>
    <p:extLst>
      <p:ext uri="{BB962C8B-B14F-4D97-AF65-F5344CB8AC3E}">
        <p14:creationId xmlns:p14="http://schemas.microsoft.com/office/powerpoint/2010/main" val="185580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754</Words>
  <Application>Microsoft Macintosh PowerPoint</Application>
  <PresentationFormat>Widescreen</PresentationFormat>
  <Paragraphs>49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Aliona Reselian</dc:creator>
  <cp:lastModifiedBy>Aliona Reselian</cp:lastModifiedBy>
  <cp:revision>22</cp:revision>
  <dcterms:created xsi:type="dcterms:W3CDTF">2020-02-03T03:20:43Z</dcterms:created>
  <dcterms:modified xsi:type="dcterms:W3CDTF">2020-02-03T07:08:03Z</dcterms:modified>
</cp:coreProperties>
</file>