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62" r:id="rId4"/>
    <p:sldId id="263" r:id="rId5"/>
    <p:sldId id="264"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8"/>
    <p:restoredTop sz="96327"/>
  </p:normalViewPr>
  <p:slideViewPr>
    <p:cSldViewPr snapToGrid="0" snapToObjects="1">
      <p:cViewPr varScale="1">
        <p:scale>
          <a:sx n="124" d="100"/>
          <a:sy n="124"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DE4FF-C956-E641-A454-A4C9A34432ED}" type="datetimeFigureOut">
              <a:rPr lang="en-US" smtClean="0"/>
              <a:t>2/28/20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FC6A5-04EE-C445-9762-01C9D98959E2}" type="slidenum">
              <a:rPr lang="en-US" smtClean="0"/>
              <a:t>‹#›</a:t>
            </a:fld>
            <a:endParaRPr lang="en-US"/>
          </a:p>
        </p:txBody>
      </p:sp>
    </p:spTree>
    <p:extLst>
      <p:ext uri="{BB962C8B-B14F-4D97-AF65-F5344CB8AC3E}">
        <p14:creationId xmlns:p14="http://schemas.microsoft.com/office/powerpoint/2010/main" val="419798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FC6A5-04EE-C445-9762-01C9D98959E2}" type="slidenum">
              <a:rPr lang="en-US" smtClean="0"/>
              <a:t>1</a:t>
            </a:fld>
            <a:endParaRPr lang="en-US"/>
          </a:p>
        </p:txBody>
      </p:sp>
    </p:spTree>
    <p:extLst>
      <p:ext uri="{BB962C8B-B14F-4D97-AF65-F5344CB8AC3E}">
        <p14:creationId xmlns:p14="http://schemas.microsoft.com/office/powerpoint/2010/main" val="403232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BC602-0484-6848-BFA1-4CE822AFE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39A2DF-20BC-5F4A-AD7C-EB9C8164D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91A66-188A-3F4B-B583-4D6418A70C8F}"/>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5" name="Footer Placeholder 4">
            <a:extLst>
              <a:ext uri="{FF2B5EF4-FFF2-40B4-BE49-F238E27FC236}">
                <a16:creationId xmlns:a16="http://schemas.microsoft.com/office/drawing/2014/main" id="{177A8BA2-1FC5-F446-8CF5-0CAAD571C2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9CEE4-DEDB-084E-9B90-8B7359C2B002}"/>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70014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DA35-369B-6344-B061-4F229296D8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971FED-91AA-1D45-8D2D-311BF7E6F1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A9D59-8FEF-EE46-BA3E-8F56C9401764}"/>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5" name="Footer Placeholder 4">
            <a:extLst>
              <a:ext uri="{FF2B5EF4-FFF2-40B4-BE49-F238E27FC236}">
                <a16:creationId xmlns:a16="http://schemas.microsoft.com/office/drawing/2014/main" id="{FBE4F86D-97D3-6142-A5A6-C69D1D909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032C2-8217-854B-B3CB-00170323B8DC}"/>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88418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141A4C-FFC6-CA4B-980D-1F547D683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1057E5-6124-FA42-B287-B79159A7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E5EB6-7222-D24D-A65F-EE3B4F27051D}"/>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5" name="Footer Placeholder 4">
            <a:extLst>
              <a:ext uri="{FF2B5EF4-FFF2-40B4-BE49-F238E27FC236}">
                <a16:creationId xmlns:a16="http://schemas.microsoft.com/office/drawing/2014/main" id="{8DD49491-C32A-8E47-B7FD-DCFC59EC6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E88BB-F73E-F640-8033-7BA94F851300}"/>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52136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0B6C-B438-8648-A2FD-713F0A6A8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4FFF0-3275-0849-B263-B8BF5530A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1D3BC-52B5-5D42-88F7-7EBFAF61ADD2}"/>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5" name="Footer Placeholder 4">
            <a:extLst>
              <a:ext uri="{FF2B5EF4-FFF2-40B4-BE49-F238E27FC236}">
                <a16:creationId xmlns:a16="http://schemas.microsoft.com/office/drawing/2014/main" id="{E745DFDB-7EFB-464C-85DC-31F3791E4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5A277-5626-834C-9351-BA9C65423B40}"/>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16506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91EC-7E63-5144-85F7-F4F10B80B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B1A58-B674-1D4A-91BD-E329175E8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5EE21-6C4E-8D4C-9F7F-76848F6942EE}"/>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5" name="Footer Placeholder 4">
            <a:extLst>
              <a:ext uri="{FF2B5EF4-FFF2-40B4-BE49-F238E27FC236}">
                <a16:creationId xmlns:a16="http://schemas.microsoft.com/office/drawing/2014/main" id="{17AF4741-77D6-B74C-9077-5B4F0FB44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10707-3114-E742-AFEC-2AB6382A15BF}"/>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41218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F244-4172-214D-B4FF-595897AD61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EDB504-607F-7346-A0CB-E3A447A4EE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200B0-81F8-5241-B35C-2117440103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E18DF-0216-2749-B632-F5B477A25F26}"/>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6" name="Footer Placeholder 5">
            <a:extLst>
              <a:ext uri="{FF2B5EF4-FFF2-40B4-BE49-F238E27FC236}">
                <a16:creationId xmlns:a16="http://schemas.microsoft.com/office/drawing/2014/main" id="{232C4230-ED66-9348-86F7-0F28F992A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7CFDF-1C6F-F84A-899F-6AD7402454C9}"/>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58388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8E4C-D94D-B548-BDC9-64F190F4A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83D65F-19A3-B745-AE22-15F637A19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AD3417-ACB6-DE46-9D29-E754E8B86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BADD5-5107-B544-B3C2-107B6A15F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94A97D-6706-C04D-B22A-E34778A970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14E2A-DA72-BF46-B989-7A5D7B2CB107}"/>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8" name="Footer Placeholder 7">
            <a:extLst>
              <a:ext uri="{FF2B5EF4-FFF2-40B4-BE49-F238E27FC236}">
                <a16:creationId xmlns:a16="http://schemas.microsoft.com/office/drawing/2014/main" id="{A79F0918-7A08-B24B-8DF3-4E9793F5ED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654C8B-1CB4-5B4F-A5E1-B99D464981A3}"/>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162026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EFE4D-F219-4F41-9BDB-FC931C95A4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1D9E4-3B4A-7145-811D-AB943C29346A}"/>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4" name="Footer Placeholder 3">
            <a:extLst>
              <a:ext uri="{FF2B5EF4-FFF2-40B4-BE49-F238E27FC236}">
                <a16:creationId xmlns:a16="http://schemas.microsoft.com/office/drawing/2014/main" id="{F3CEDCDE-E40E-F347-8FD8-DAF97B287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3186C5-8C11-E641-81C0-0013E682EA4B}"/>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276834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C467D-7510-BB43-9B32-870DCDD7964C}"/>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3" name="Footer Placeholder 2">
            <a:extLst>
              <a:ext uri="{FF2B5EF4-FFF2-40B4-BE49-F238E27FC236}">
                <a16:creationId xmlns:a16="http://schemas.microsoft.com/office/drawing/2014/main" id="{8479872D-F3D3-F74E-96DB-5139B319E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0655B9-2A51-3D4A-8B9C-8361D191CD34}"/>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76765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6452-9568-124A-8DA8-ABBC3A00F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DD9C2-427E-094C-A972-467EC6296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9D60D-0FD9-1640-A7D5-8D42E0A1B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14791-1AD1-F446-B4E4-B46AABD01C7D}"/>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6" name="Footer Placeholder 5">
            <a:extLst>
              <a:ext uri="{FF2B5EF4-FFF2-40B4-BE49-F238E27FC236}">
                <a16:creationId xmlns:a16="http://schemas.microsoft.com/office/drawing/2014/main" id="{BEB4249E-80D5-1A46-B29A-6C5B266AC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957EF4-1B58-8F42-967A-9B06347991C8}"/>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5407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4D5C-70AB-1140-9DE6-58BD9039B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7EFFD-A907-1948-BCB0-8E94B6FFD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A1919-F870-0245-A643-826212759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4E28B-E53E-CE4F-B4F6-11DD98EED3A6}"/>
              </a:ext>
            </a:extLst>
          </p:cNvPr>
          <p:cNvSpPr>
            <a:spLocks noGrp="1"/>
          </p:cNvSpPr>
          <p:nvPr>
            <p:ph type="dt" sz="half" idx="10"/>
          </p:nvPr>
        </p:nvSpPr>
        <p:spPr/>
        <p:txBody>
          <a:bodyPr/>
          <a:lstStyle/>
          <a:p>
            <a:fld id="{CC5BFA98-46EF-9643-BF92-4A365BF3599A}" type="datetimeFigureOut">
              <a:rPr lang="en-US" smtClean="0"/>
              <a:t>2/28/20</a:t>
            </a:fld>
            <a:endParaRPr lang="en-US"/>
          </a:p>
        </p:txBody>
      </p:sp>
      <p:sp>
        <p:nvSpPr>
          <p:cNvPr id="6" name="Footer Placeholder 5">
            <a:extLst>
              <a:ext uri="{FF2B5EF4-FFF2-40B4-BE49-F238E27FC236}">
                <a16:creationId xmlns:a16="http://schemas.microsoft.com/office/drawing/2014/main" id="{E74416C4-44E6-CD46-9E07-EA1384CE4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B3D70E-7E7A-CD4A-AEBE-A61376C14737}"/>
              </a:ext>
            </a:extLst>
          </p:cNvPr>
          <p:cNvSpPr>
            <a:spLocks noGrp="1"/>
          </p:cNvSpPr>
          <p:nvPr>
            <p:ph type="sldNum" sz="quarter" idx="12"/>
          </p:nvPr>
        </p:nvSpPr>
        <p:spPr/>
        <p:txBody>
          <a:bodyPr/>
          <a:lstStyle/>
          <a:p>
            <a:fld id="{F76CFDF0-31B9-2F4F-AEDA-E994E591F20B}" type="slidenum">
              <a:rPr lang="en-US" smtClean="0"/>
              <a:t>‹#›</a:t>
            </a:fld>
            <a:endParaRPr lang="en-US"/>
          </a:p>
        </p:txBody>
      </p:sp>
    </p:spTree>
    <p:extLst>
      <p:ext uri="{BB962C8B-B14F-4D97-AF65-F5344CB8AC3E}">
        <p14:creationId xmlns:p14="http://schemas.microsoft.com/office/powerpoint/2010/main" val="32124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A9AD1-3E13-8C4A-9FB3-47624BAF9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DCC351-FBCD-C142-B4E0-7C2DD063C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EF73-B138-6B4E-86F1-029299D3D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BFA98-46EF-9643-BF92-4A365BF3599A}" type="datetimeFigureOut">
              <a:rPr lang="en-US" smtClean="0"/>
              <a:t>2/28/20</a:t>
            </a:fld>
            <a:endParaRPr lang="en-US"/>
          </a:p>
        </p:txBody>
      </p:sp>
      <p:sp>
        <p:nvSpPr>
          <p:cNvPr id="5" name="Footer Placeholder 4">
            <a:extLst>
              <a:ext uri="{FF2B5EF4-FFF2-40B4-BE49-F238E27FC236}">
                <a16:creationId xmlns:a16="http://schemas.microsoft.com/office/drawing/2014/main" id="{D3EC1648-A4C5-DE4B-939E-3856C780B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F6540-CE3F-9141-B229-6AECC99A5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FDF0-31B9-2F4F-AEDA-E994E591F20B}" type="slidenum">
              <a:rPr lang="en-US" smtClean="0"/>
              <a:t>‹#›</a:t>
            </a:fld>
            <a:endParaRPr lang="en-US"/>
          </a:p>
        </p:txBody>
      </p:sp>
    </p:spTree>
    <p:extLst>
      <p:ext uri="{BB962C8B-B14F-4D97-AF65-F5344CB8AC3E}">
        <p14:creationId xmlns:p14="http://schemas.microsoft.com/office/powerpoint/2010/main" val="824557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8" y="134801"/>
            <a:ext cx="10702925"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3500100" y="1831234"/>
              <a:ext cx="1701948"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Methodology</a:t>
              </a:r>
            </a:p>
          </p:txBody>
        </p:sp>
      </p:grpSp>
      <p:sp>
        <p:nvSpPr>
          <p:cNvPr id="8" name="Rounded Rectangle 7">
            <a:extLst>
              <a:ext uri="{FF2B5EF4-FFF2-40B4-BE49-F238E27FC236}">
                <a16:creationId xmlns:a16="http://schemas.microsoft.com/office/drawing/2014/main" id="{9D9D7AFF-47CD-4046-9E35-EC1042EEF1A6}"/>
              </a:ext>
            </a:extLst>
          </p:cNvPr>
          <p:cNvSpPr/>
          <p:nvPr/>
        </p:nvSpPr>
        <p:spPr>
          <a:xfrm>
            <a:off x="743277" y="935630"/>
            <a:ext cx="10857936" cy="818432"/>
          </a:xfrm>
          <a:prstGeom prst="roundRect">
            <a:avLst>
              <a:gd name="adj" fmla="val 3386"/>
            </a:avLst>
          </a:prstGeom>
          <a:solidFill>
            <a:schemeClr val="bg1"/>
          </a:solidFill>
          <a:ln>
            <a:noFill/>
          </a:ln>
          <a:effectLst>
            <a:outerShdw blurRad="254000" dist="635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360000" rIns="360000" bIns="360000" rtlCol="0" anchor="t"/>
          <a:lstStyle/>
          <a:p>
            <a:endParaRPr lang="en-IN" sz="1600" dirty="0">
              <a:solidFill>
                <a:schemeClr val="tx1">
                  <a:lumMod val="85000"/>
                  <a:lumOff val="15000"/>
                </a:schemeClr>
              </a:solidFill>
              <a:latin typeface="Arial" pitchFamily="34" charset="0"/>
              <a:cs typeface="Arial" pitchFamily="34" charset="0"/>
            </a:endParaRPr>
          </a:p>
        </p:txBody>
      </p:sp>
      <p:cxnSp>
        <p:nvCxnSpPr>
          <p:cNvPr id="11" name="Straight Connector 10">
            <a:extLst>
              <a:ext uri="{FF2B5EF4-FFF2-40B4-BE49-F238E27FC236}">
                <a16:creationId xmlns:a16="http://schemas.microsoft.com/office/drawing/2014/main" id="{E0AF7033-45FD-4A41-9086-24D3B6D43CDA}"/>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6ECC45-54E5-A044-A60D-B078D3D9215B}"/>
              </a:ext>
            </a:extLst>
          </p:cNvPr>
          <p:cNvSpPr txBox="1"/>
          <p:nvPr/>
        </p:nvSpPr>
        <p:spPr>
          <a:xfrm>
            <a:off x="743907" y="1073369"/>
            <a:ext cx="10704186" cy="523220"/>
          </a:xfrm>
          <a:prstGeom prst="rect">
            <a:avLst/>
          </a:prstGeom>
          <a:noFill/>
        </p:spPr>
        <p:txBody>
          <a:bodyPr wrap="square" rtlCol="0">
            <a:spAutoFit/>
          </a:bodyPr>
          <a:lstStyle/>
          <a:p>
            <a:r>
              <a:rPr lang="en-GB" sz="1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GB" sz="1400" dirty="0">
                <a:latin typeface="Calibri" panose="020F0502020204030204" pitchFamily="34" charset="0"/>
                <a:ea typeface="Calibri" panose="020F0502020204030204" pitchFamily="34" charset="0"/>
                <a:cs typeface="Calibri" panose="020F0502020204030204" pitchFamily="34" charset="0"/>
              </a:rPr>
              <a:t>Gotham Goats is a professional box lacrosse franchise based in Gotham City. They want to build a better understand of their ticketing customer base</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Tools used to analyze Gotham Goats’ customer base were Microsoft Excel, Python-Pandas, and Tableau.</a:t>
            </a:r>
          </a:p>
        </p:txBody>
      </p:sp>
      <p:sp>
        <p:nvSpPr>
          <p:cNvPr id="20" name="Oval 19">
            <a:extLst>
              <a:ext uri="{FF2B5EF4-FFF2-40B4-BE49-F238E27FC236}">
                <a16:creationId xmlns:a16="http://schemas.microsoft.com/office/drawing/2014/main" id="{443E7353-0B18-1345-92AB-2F8596A4BE18}"/>
              </a:ext>
            </a:extLst>
          </p:cNvPr>
          <p:cNvSpPr/>
          <p:nvPr/>
        </p:nvSpPr>
        <p:spPr>
          <a:xfrm>
            <a:off x="569537" y="1900737"/>
            <a:ext cx="347484" cy="349748"/>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1</a:t>
            </a:r>
          </a:p>
        </p:txBody>
      </p:sp>
      <p:sp>
        <p:nvSpPr>
          <p:cNvPr id="21" name="TextBox 20">
            <a:extLst>
              <a:ext uri="{FF2B5EF4-FFF2-40B4-BE49-F238E27FC236}">
                <a16:creationId xmlns:a16="http://schemas.microsoft.com/office/drawing/2014/main" id="{3BBBCF5C-95FD-BB45-925C-002C0929F4BC}"/>
              </a:ext>
            </a:extLst>
          </p:cNvPr>
          <p:cNvSpPr txBox="1"/>
          <p:nvPr/>
        </p:nvSpPr>
        <p:spPr>
          <a:xfrm>
            <a:off x="993986" y="1891801"/>
            <a:ext cx="4726267" cy="3339376"/>
          </a:xfrm>
          <a:prstGeom prst="rect">
            <a:avLst/>
          </a:prstGeom>
          <a:noFill/>
        </p:spPr>
        <p:txBody>
          <a:bodyPr wrap="square" rtlCol="0">
            <a:spAutoFit/>
          </a:bodyPr>
          <a:lstStyle/>
          <a:p>
            <a:r>
              <a:rPr lang="en-US" sz="1400" b="1" dirty="0"/>
              <a:t>Quality &amp; Quantity Assessment:</a:t>
            </a:r>
          </a:p>
          <a:p>
            <a:r>
              <a:rPr lang="en-US" sz="1400" b="1" dirty="0"/>
              <a:t>Extract: </a:t>
            </a:r>
            <a:r>
              <a:rPr lang="en-US" sz="1400" dirty="0"/>
              <a:t>used Excel and Python-Pandas to read the data, check for missing values</a:t>
            </a:r>
          </a:p>
          <a:p>
            <a:r>
              <a:rPr lang="en-US" sz="1400" b="1" dirty="0"/>
              <a:t>Transform: </a:t>
            </a:r>
            <a:r>
              <a:rPr lang="en-US" sz="1400" dirty="0"/>
              <a:t>Python-Pandas showed columns in the dataset with the missing values, Excel helped to prepare data for the analysis in Tableau</a:t>
            </a:r>
          </a:p>
          <a:p>
            <a:r>
              <a:rPr lang="en-US" sz="1400" b="1" dirty="0"/>
              <a:t>Load: </a:t>
            </a:r>
            <a:r>
              <a:rPr lang="en-US" sz="1400" dirty="0"/>
              <a:t>All data was sent to Tableau to build data visualizations</a:t>
            </a:r>
          </a:p>
          <a:p>
            <a:endParaRPr lang="en-US" sz="1400" dirty="0"/>
          </a:p>
          <a:p>
            <a:r>
              <a:rPr lang="en-US" sz="1400" b="1" dirty="0"/>
              <a:t>Data Quality Findings: </a:t>
            </a:r>
            <a:r>
              <a:rPr lang="en-US" sz="1400" dirty="0"/>
              <a:t>Tickets and events sheets didn’t have any missing values, while Customer Data had missing values in all the columns including First and Last Names, Address, City, State, Zip Code. Account ID and Country fields showed no missing values. </a:t>
            </a:r>
          </a:p>
          <a:p>
            <a:endParaRPr lang="en-US" sz="1400" dirty="0"/>
          </a:p>
          <a:p>
            <a:endParaRPr lang="en-US" sz="1500" dirty="0"/>
          </a:p>
        </p:txBody>
      </p:sp>
      <p:sp>
        <p:nvSpPr>
          <p:cNvPr id="22" name="Oval 21">
            <a:extLst>
              <a:ext uri="{FF2B5EF4-FFF2-40B4-BE49-F238E27FC236}">
                <a16:creationId xmlns:a16="http://schemas.microsoft.com/office/drawing/2014/main" id="{51DB4CD6-7B98-A74D-A43A-4EF2234EFF59}"/>
              </a:ext>
            </a:extLst>
          </p:cNvPr>
          <p:cNvSpPr/>
          <p:nvPr/>
        </p:nvSpPr>
        <p:spPr>
          <a:xfrm>
            <a:off x="5671958" y="1900737"/>
            <a:ext cx="347484" cy="349748"/>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2</a:t>
            </a:r>
          </a:p>
        </p:txBody>
      </p:sp>
      <p:sp>
        <p:nvSpPr>
          <p:cNvPr id="24" name="Oval 23">
            <a:extLst>
              <a:ext uri="{FF2B5EF4-FFF2-40B4-BE49-F238E27FC236}">
                <a16:creationId xmlns:a16="http://schemas.microsoft.com/office/drawing/2014/main" id="{8B90B504-19BF-7B44-8AEC-8C74664FD64C}"/>
              </a:ext>
            </a:extLst>
          </p:cNvPr>
          <p:cNvSpPr/>
          <p:nvPr/>
        </p:nvSpPr>
        <p:spPr>
          <a:xfrm>
            <a:off x="569537" y="5111486"/>
            <a:ext cx="347485" cy="349749"/>
          </a:xfrm>
          <a:prstGeom prst="ellipse">
            <a:avLst/>
          </a:prstGeom>
          <a:gradFill>
            <a:gsLst>
              <a:gs pos="100000">
                <a:schemeClr val="accent2"/>
              </a:gs>
              <a:gs pos="2000">
                <a:schemeClr val="accent2">
                  <a:lumMod val="75000"/>
                </a:schemeClr>
              </a:gs>
            </a:gsLst>
            <a:lin ang="0" scaled="1"/>
          </a:gradFill>
          <a:ln w="762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itchFamily="34" charset="0"/>
                <a:cs typeface="Arial" pitchFamily="34" charset="0"/>
              </a:rPr>
              <a:t>3</a:t>
            </a:r>
          </a:p>
        </p:txBody>
      </p:sp>
      <p:sp>
        <p:nvSpPr>
          <p:cNvPr id="26" name="TextBox 25">
            <a:extLst>
              <a:ext uri="{FF2B5EF4-FFF2-40B4-BE49-F238E27FC236}">
                <a16:creationId xmlns:a16="http://schemas.microsoft.com/office/drawing/2014/main" id="{609A36BF-7E0F-F046-B339-F19AE62E8DEB}"/>
              </a:ext>
            </a:extLst>
          </p:cNvPr>
          <p:cNvSpPr txBox="1"/>
          <p:nvPr/>
        </p:nvSpPr>
        <p:spPr>
          <a:xfrm>
            <a:off x="6172245" y="1853653"/>
            <a:ext cx="5654211" cy="3108543"/>
          </a:xfrm>
          <a:prstGeom prst="rect">
            <a:avLst/>
          </a:prstGeom>
          <a:noFill/>
        </p:spPr>
        <p:txBody>
          <a:bodyPr wrap="square" rtlCol="0">
            <a:spAutoFit/>
          </a:bodyPr>
          <a:lstStyle/>
          <a:p>
            <a:r>
              <a:rPr lang="en-US" sz="1400" b="1" dirty="0"/>
              <a:t>Research Questions:</a:t>
            </a:r>
          </a:p>
          <a:p>
            <a:r>
              <a:rPr lang="en-US" sz="1400" b="1" dirty="0"/>
              <a:t>Customer Base Summary</a:t>
            </a:r>
            <a:r>
              <a:rPr lang="en-US" sz="1400" dirty="0"/>
              <a:t>: Where are they located? What is their age, gender, occupation? Who do they support? What events attended? Was it a game with a specific opponent?</a:t>
            </a:r>
          </a:p>
          <a:p>
            <a:r>
              <a:rPr lang="en-US" sz="1400" b="1" dirty="0"/>
              <a:t>Tickets: </a:t>
            </a:r>
            <a:r>
              <a:rPr lang="en-US" sz="1400" dirty="0"/>
              <a:t>What is the total number of tickets sold every year? Did this number increase or decrease? What is the percent change in ticket sales yearly?</a:t>
            </a:r>
          </a:p>
          <a:p>
            <a:r>
              <a:rPr lang="en-US" sz="1400" b="1" dirty="0"/>
              <a:t>Customer Retention: </a:t>
            </a:r>
            <a:r>
              <a:rPr lang="en-US" sz="1400" dirty="0"/>
              <a:t>What is the total number of customers of Gotham Goats? What is the total number of customers purchased tickets annually? What is the percent change in the number of customers yearly?</a:t>
            </a:r>
          </a:p>
          <a:p>
            <a:r>
              <a:rPr lang="en-US" sz="1400" b="1" dirty="0"/>
              <a:t>Revenue Retention: </a:t>
            </a:r>
            <a:r>
              <a:rPr lang="en-US" sz="1400" dirty="0"/>
              <a:t>What is the total revenue amount per year? Did the amount increase or decrease? What is the year over year growth in revenue from ticket sales?</a:t>
            </a:r>
          </a:p>
          <a:p>
            <a:endParaRPr lang="en-US" sz="1400" dirty="0"/>
          </a:p>
        </p:txBody>
      </p:sp>
      <p:sp>
        <p:nvSpPr>
          <p:cNvPr id="27" name="TextBox 26">
            <a:extLst>
              <a:ext uri="{FF2B5EF4-FFF2-40B4-BE49-F238E27FC236}">
                <a16:creationId xmlns:a16="http://schemas.microsoft.com/office/drawing/2014/main" id="{91729568-30A7-774D-A2FE-02B45D95DD95}"/>
              </a:ext>
            </a:extLst>
          </p:cNvPr>
          <p:cNvSpPr txBox="1"/>
          <p:nvPr/>
        </p:nvSpPr>
        <p:spPr>
          <a:xfrm>
            <a:off x="993986" y="5071576"/>
            <a:ext cx="10533618" cy="969496"/>
          </a:xfrm>
          <a:prstGeom prst="rect">
            <a:avLst/>
          </a:prstGeom>
          <a:noFill/>
        </p:spPr>
        <p:txBody>
          <a:bodyPr wrap="square" rtlCol="0">
            <a:spAutoFit/>
          </a:bodyPr>
          <a:lstStyle/>
          <a:p>
            <a:r>
              <a:rPr lang="en-US" sz="1400" b="1" dirty="0"/>
              <a:t>Customer Base Analysis: </a:t>
            </a:r>
            <a:r>
              <a:rPr lang="en-US" sz="1400" dirty="0"/>
              <a:t>To unpack the customer base, customers were placed into four cohorts/segmentations including geographic, demographic, behavioral, and psychological. Segments will help to identify the targeted customers as well as understand their needs and wants. </a:t>
            </a:r>
            <a:endParaRPr lang="en-US" sz="1600" dirty="0"/>
          </a:p>
          <a:p>
            <a:endParaRPr lang="en-US" sz="1500" dirty="0"/>
          </a:p>
        </p:txBody>
      </p:sp>
    </p:spTree>
    <p:extLst>
      <p:ext uri="{BB962C8B-B14F-4D97-AF65-F5344CB8AC3E}">
        <p14:creationId xmlns:p14="http://schemas.microsoft.com/office/powerpoint/2010/main" val="3683924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8" y="134801"/>
            <a:ext cx="10702925"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641952" y="1831234"/>
              <a:ext cx="3418258"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Customer Base Segmentation</a:t>
              </a:r>
            </a:p>
          </p:txBody>
        </p:sp>
      </p:grpSp>
      <p:cxnSp>
        <p:nvCxnSpPr>
          <p:cNvPr id="11" name="Straight Connector 10">
            <a:extLst>
              <a:ext uri="{FF2B5EF4-FFF2-40B4-BE49-F238E27FC236}">
                <a16:creationId xmlns:a16="http://schemas.microsoft.com/office/drawing/2014/main" id="{E0AF7033-45FD-4A41-9086-24D3B6D43CDA}"/>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D94EC6E-BFDD-CC45-B30B-E98F20FB7763}"/>
              </a:ext>
            </a:extLst>
          </p:cNvPr>
          <p:cNvSpPr/>
          <p:nvPr/>
        </p:nvSpPr>
        <p:spPr>
          <a:xfrm>
            <a:off x="1473724" y="3713607"/>
            <a:ext cx="9027886" cy="2399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30">
            <a:extLst>
              <a:ext uri="{FF2B5EF4-FFF2-40B4-BE49-F238E27FC236}">
                <a16:creationId xmlns:a16="http://schemas.microsoft.com/office/drawing/2014/main" id="{32B7AC6D-086A-2244-A5B9-197A33014CFC}"/>
              </a:ext>
            </a:extLst>
          </p:cNvPr>
          <p:cNvSpPr/>
          <p:nvPr/>
        </p:nvSpPr>
        <p:spPr>
          <a:xfrm rot="5400000">
            <a:off x="5899422"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31">
            <a:extLst>
              <a:ext uri="{FF2B5EF4-FFF2-40B4-BE49-F238E27FC236}">
                <a16:creationId xmlns:a16="http://schemas.microsoft.com/office/drawing/2014/main" id="{A0AA7B68-202A-B54D-B772-670DAD02C1F3}"/>
              </a:ext>
            </a:extLst>
          </p:cNvPr>
          <p:cNvSpPr/>
          <p:nvPr/>
        </p:nvSpPr>
        <p:spPr>
          <a:xfrm rot="5400000">
            <a:off x="8700874"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6">
            <a:extLst>
              <a:ext uri="{FF2B5EF4-FFF2-40B4-BE49-F238E27FC236}">
                <a16:creationId xmlns:a16="http://schemas.microsoft.com/office/drawing/2014/main" id="{5F20BCEF-9D6D-2B46-8520-680EBEF08752}"/>
              </a:ext>
            </a:extLst>
          </p:cNvPr>
          <p:cNvSpPr/>
          <p:nvPr/>
        </p:nvSpPr>
        <p:spPr>
          <a:xfrm rot="5400000">
            <a:off x="3015027" y="3689879"/>
            <a:ext cx="403339" cy="2873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7">
            <a:extLst>
              <a:ext uri="{FF2B5EF4-FFF2-40B4-BE49-F238E27FC236}">
                <a16:creationId xmlns:a16="http://schemas.microsoft.com/office/drawing/2014/main" id="{C03C602A-23EB-994C-9117-90C755FDC3B8}"/>
              </a:ext>
            </a:extLst>
          </p:cNvPr>
          <p:cNvSpPr/>
          <p:nvPr/>
        </p:nvSpPr>
        <p:spPr>
          <a:xfrm rot="5400000">
            <a:off x="5816479" y="3689879"/>
            <a:ext cx="403339" cy="2873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CA3F8CED-E41E-AC40-8D1E-00FAE51A4BA8}"/>
              </a:ext>
            </a:extLst>
          </p:cNvPr>
          <p:cNvSpPr/>
          <p:nvPr/>
        </p:nvSpPr>
        <p:spPr>
          <a:xfrm rot="5400000">
            <a:off x="8617931" y="3689879"/>
            <a:ext cx="403339" cy="2873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FB1692B-864F-654D-B1F5-81FFE00EC353}"/>
              </a:ext>
            </a:extLst>
          </p:cNvPr>
          <p:cNvSpPr/>
          <p:nvPr/>
        </p:nvSpPr>
        <p:spPr>
          <a:xfrm>
            <a:off x="1395847"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01.</a:t>
            </a:r>
            <a:endParaRPr lang="en-US" b="1" dirty="0">
              <a:solidFill>
                <a:schemeClr val="bg1"/>
              </a:solidFill>
            </a:endParaRPr>
          </a:p>
        </p:txBody>
      </p:sp>
      <p:sp>
        <p:nvSpPr>
          <p:cNvPr id="32" name="Oval 31">
            <a:extLst>
              <a:ext uri="{FF2B5EF4-FFF2-40B4-BE49-F238E27FC236}">
                <a16:creationId xmlns:a16="http://schemas.microsoft.com/office/drawing/2014/main" id="{17612936-456E-E941-A51E-CC8B5799A923}"/>
              </a:ext>
            </a:extLst>
          </p:cNvPr>
          <p:cNvSpPr/>
          <p:nvPr/>
        </p:nvSpPr>
        <p:spPr>
          <a:xfrm>
            <a:off x="4197299"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02.</a:t>
            </a:r>
            <a:endParaRPr lang="en-US" b="1" dirty="0">
              <a:solidFill>
                <a:schemeClr val="bg1"/>
              </a:solidFill>
            </a:endParaRPr>
          </a:p>
        </p:txBody>
      </p:sp>
      <p:sp>
        <p:nvSpPr>
          <p:cNvPr id="33" name="Oval 32">
            <a:extLst>
              <a:ext uri="{FF2B5EF4-FFF2-40B4-BE49-F238E27FC236}">
                <a16:creationId xmlns:a16="http://schemas.microsoft.com/office/drawing/2014/main" id="{9436F20F-8BF3-3F42-AAB5-1ADF327E7485}"/>
              </a:ext>
            </a:extLst>
          </p:cNvPr>
          <p:cNvSpPr/>
          <p:nvPr/>
        </p:nvSpPr>
        <p:spPr>
          <a:xfrm>
            <a:off x="6998751"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03.</a:t>
            </a:r>
            <a:endParaRPr lang="en-US" b="1" dirty="0">
              <a:solidFill>
                <a:schemeClr val="bg1"/>
              </a:solidFill>
            </a:endParaRPr>
          </a:p>
        </p:txBody>
      </p:sp>
      <p:sp>
        <p:nvSpPr>
          <p:cNvPr id="34" name="Oval 33">
            <a:extLst>
              <a:ext uri="{FF2B5EF4-FFF2-40B4-BE49-F238E27FC236}">
                <a16:creationId xmlns:a16="http://schemas.microsoft.com/office/drawing/2014/main" id="{39DA2C53-2424-A347-9AD7-F9C3DF683720}"/>
              </a:ext>
            </a:extLst>
          </p:cNvPr>
          <p:cNvSpPr/>
          <p:nvPr/>
        </p:nvSpPr>
        <p:spPr>
          <a:xfrm>
            <a:off x="9800201" y="3443916"/>
            <a:ext cx="779286" cy="779286"/>
          </a:xfrm>
          <a:prstGeom prst="ellipse">
            <a:avLst/>
          </a:prstGeom>
          <a:gradFill>
            <a:gsLst>
              <a:gs pos="100000">
                <a:schemeClr val="accent1"/>
              </a:gs>
              <a:gs pos="0">
                <a:schemeClr val="accent4"/>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D" b="1" dirty="0">
                <a:solidFill>
                  <a:schemeClr val="bg1"/>
                </a:solidFill>
              </a:rPr>
              <a:t>04.</a:t>
            </a:r>
            <a:endParaRPr lang="en-US" b="1" dirty="0">
              <a:solidFill>
                <a:schemeClr val="bg1"/>
              </a:solidFill>
            </a:endParaRPr>
          </a:p>
        </p:txBody>
      </p:sp>
      <p:sp>
        <p:nvSpPr>
          <p:cNvPr id="35" name="TextBox 34">
            <a:extLst>
              <a:ext uri="{FF2B5EF4-FFF2-40B4-BE49-F238E27FC236}">
                <a16:creationId xmlns:a16="http://schemas.microsoft.com/office/drawing/2014/main" id="{E27B545A-81E0-A344-95D5-BC1BE02D392C}"/>
              </a:ext>
            </a:extLst>
          </p:cNvPr>
          <p:cNvSpPr txBox="1"/>
          <p:nvPr/>
        </p:nvSpPr>
        <p:spPr>
          <a:xfrm>
            <a:off x="720863" y="2887039"/>
            <a:ext cx="2139369" cy="313350"/>
          </a:xfrm>
          <a:prstGeom prst="rect">
            <a:avLst/>
          </a:prstGeom>
          <a:noFill/>
        </p:spPr>
        <p:txBody>
          <a:bodyPr wrap="square" lIns="0" tIns="0" rIns="0" bIns="36000" rtlCol="0">
            <a:spAutoFit/>
          </a:bodyPr>
          <a:lstStyle/>
          <a:p>
            <a:pPr algn="ctr"/>
            <a:r>
              <a:rPr lang="en-US" b="1" dirty="0">
                <a:solidFill>
                  <a:schemeClr val="accent1"/>
                </a:solidFill>
              </a:rPr>
              <a:t>Geographic</a:t>
            </a:r>
          </a:p>
        </p:txBody>
      </p:sp>
      <p:sp>
        <p:nvSpPr>
          <p:cNvPr id="36" name="TextBox 35">
            <a:extLst>
              <a:ext uri="{FF2B5EF4-FFF2-40B4-BE49-F238E27FC236}">
                <a16:creationId xmlns:a16="http://schemas.microsoft.com/office/drawing/2014/main" id="{4A500785-7442-F047-9392-FB0236BFE9ED}"/>
              </a:ext>
            </a:extLst>
          </p:cNvPr>
          <p:cNvSpPr txBox="1"/>
          <p:nvPr/>
        </p:nvSpPr>
        <p:spPr>
          <a:xfrm>
            <a:off x="3735095" y="4494904"/>
            <a:ext cx="1703692" cy="313350"/>
          </a:xfrm>
          <a:prstGeom prst="rect">
            <a:avLst/>
          </a:prstGeom>
          <a:noFill/>
        </p:spPr>
        <p:txBody>
          <a:bodyPr wrap="square" lIns="0" tIns="0" rIns="0" bIns="36000" rtlCol="0">
            <a:spAutoFit/>
          </a:bodyPr>
          <a:lstStyle/>
          <a:p>
            <a:pPr algn="ctr"/>
            <a:r>
              <a:rPr lang="en-US" b="1" dirty="0">
                <a:solidFill>
                  <a:schemeClr val="accent1"/>
                </a:solidFill>
              </a:rPr>
              <a:t>Demographic</a:t>
            </a:r>
          </a:p>
        </p:txBody>
      </p:sp>
      <p:sp>
        <p:nvSpPr>
          <p:cNvPr id="37" name="TextBox 36">
            <a:extLst>
              <a:ext uri="{FF2B5EF4-FFF2-40B4-BE49-F238E27FC236}">
                <a16:creationId xmlns:a16="http://schemas.microsoft.com/office/drawing/2014/main" id="{DA5925CA-DBA8-AD4B-A60E-AB98F8D6C8D1}"/>
              </a:ext>
            </a:extLst>
          </p:cNvPr>
          <p:cNvSpPr txBox="1"/>
          <p:nvPr/>
        </p:nvSpPr>
        <p:spPr>
          <a:xfrm>
            <a:off x="6536546" y="2887039"/>
            <a:ext cx="1703692" cy="313350"/>
          </a:xfrm>
          <a:prstGeom prst="rect">
            <a:avLst/>
          </a:prstGeom>
          <a:noFill/>
        </p:spPr>
        <p:txBody>
          <a:bodyPr wrap="square" lIns="0" tIns="0" rIns="0" bIns="36000" rtlCol="0">
            <a:spAutoFit/>
          </a:bodyPr>
          <a:lstStyle/>
          <a:p>
            <a:pPr algn="ctr"/>
            <a:r>
              <a:rPr lang="en-US" b="1" dirty="0">
                <a:solidFill>
                  <a:schemeClr val="accent1"/>
                </a:solidFill>
              </a:rPr>
              <a:t>Behavioral</a:t>
            </a:r>
          </a:p>
        </p:txBody>
      </p:sp>
      <p:sp>
        <p:nvSpPr>
          <p:cNvPr id="38" name="TextBox 37">
            <a:extLst>
              <a:ext uri="{FF2B5EF4-FFF2-40B4-BE49-F238E27FC236}">
                <a16:creationId xmlns:a16="http://schemas.microsoft.com/office/drawing/2014/main" id="{B9E274A7-E668-0B49-92C4-7A16482EF03C}"/>
              </a:ext>
            </a:extLst>
          </p:cNvPr>
          <p:cNvSpPr txBox="1"/>
          <p:nvPr/>
        </p:nvSpPr>
        <p:spPr>
          <a:xfrm>
            <a:off x="9252813" y="4494904"/>
            <a:ext cx="1874061" cy="313350"/>
          </a:xfrm>
          <a:prstGeom prst="rect">
            <a:avLst/>
          </a:prstGeom>
          <a:noFill/>
        </p:spPr>
        <p:txBody>
          <a:bodyPr wrap="square" lIns="0" tIns="0" rIns="0" bIns="36000" rtlCol="0">
            <a:spAutoFit/>
          </a:bodyPr>
          <a:lstStyle/>
          <a:p>
            <a:pPr algn="ctr"/>
            <a:r>
              <a:rPr lang="en-US" b="1" dirty="0">
                <a:solidFill>
                  <a:schemeClr val="accent1"/>
                </a:solidFill>
              </a:rPr>
              <a:t>Psychological</a:t>
            </a:r>
          </a:p>
        </p:txBody>
      </p:sp>
      <p:sp>
        <p:nvSpPr>
          <p:cNvPr id="39" name="TextBox 38">
            <a:extLst>
              <a:ext uri="{FF2B5EF4-FFF2-40B4-BE49-F238E27FC236}">
                <a16:creationId xmlns:a16="http://schemas.microsoft.com/office/drawing/2014/main" id="{D40CB3EF-4DB8-8844-8B09-FFB03542B577}"/>
              </a:ext>
            </a:extLst>
          </p:cNvPr>
          <p:cNvSpPr txBox="1"/>
          <p:nvPr/>
        </p:nvSpPr>
        <p:spPr>
          <a:xfrm>
            <a:off x="789488" y="2249307"/>
            <a:ext cx="1847368" cy="467239"/>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Customer’s Location </a:t>
            </a:r>
          </a:p>
          <a:p>
            <a:pPr algn="ctr"/>
            <a:r>
              <a:rPr lang="en-US" sz="1400" i="1" dirty="0">
                <a:solidFill>
                  <a:schemeClr val="tx1">
                    <a:lumMod val="75000"/>
                    <a:lumOff val="25000"/>
                  </a:schemeClr>
                </a:solidFill>
              </a:rPr>
              <a:t>(i.e. State, City, Zip Code)</a:t>
            </a:r>
          </a:p>
        </p:txBody>
      </p:sp>
      <p:sp>
        <p:nvSpPr>
          <p:cNvPr id="40" name="TextBox 39">
            <a:extLst>
              <a:ext uri="{FF2B5EF4-FFF2-40B4-BE49-F238E27FC236}">
                <a16:creationId xmlns:a16="http://schemas.microsoft.com/office/drawing/2014/main" id="{87DE4146-AB67-324C-9028-4DEE78F8212C}"/>
              </a:ext>
            </a:extLst>
          </p:cNvPr>
          <p:cNvSpPr txBox="1"/>
          <p:nvPr/>
        </p:nvSpPr>
        <p:spPr>
          <a:xfrm>
            <a:off x="3077844" y="4908734"/>
            <a:ext cx="3018194" cy="467239"/>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Customer’s Occupation, Gender  (</a:t>
            </a:r>
            <a:r>
              <a:rPr lang="en-US" sz="1400" i="1" dirty="0">
                <a:solidFill>
                  <a:schemeClr val="tx1">
                    <a:lumMod val="75000"/>
                    <a:lumOff val="25000"/>
                  </a:schemeClr>
                </a:solidFill>
              </a:rPr>
              <a:t>depending on info available)</a:t>
            </a:r>
          </a:p>
        </p:txBody>
      </p:sp>
      <p:sp>
        <p:nvSpPr>
          <p:cNvPr id="41" name="TextBox 40">
            <a:extLst>
              <a:ext uri="{FF2B5EF4-FFF2-40B4-BE49-F238E27FC236}">
                <a16:creationId xmlns:a16="http://schemas.microsoft.com/office/drawing/2014/main" id="{A3A226AF-74DD-644D-B90A-A10147C71953}"/>
              </a:ext>
            </a:extLst>
          </p:cNvPr>
          <p:cNvSpPr txBox="1"/>
          <p:nvPr/>
        </p:nvSpPr>
        <p:spPr>
          <a:xfrm>
            <a:off x="5879295" y="2135474"/>
            <a:ext cx="3083986" cy="467239"/>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Customer Loyalty, Willingness to Purchase </a:t>
            </a:r>
          </a:p>
          <a:p>
            <a:pPr algn="ctr"/>
            <a:r>
              <a:rPr lang="en-US" sz="1400" i="1" dirty="0">
                <a:solidFill>
                  <a:schemeClr val="tx1">
                    <a:lumMod val="75000"/>
                    <a:lumOff val="25000"/>
                  </a:schemeClr>
                </a:solidFill>
              </a:rPr>
              <a:t>(How many tickets bought? How often?)</a:t>
            </a:r>
          </a:p>
        </p:txBody>
      </p:sp>
      <p:sp>
        <p:nvSpPr>
          <p:cNvPr id="42" name="TextBox 41">
            <a:extLst>
              <a:ext uri="{FF2B5EF4-FFF2-40B4-BE49-F238E27FC236}">
                <a16:creationId xmlns:a16="http://schemas.microsoft.com/office/drawing/2014/main" id="{DC36F47C-05A9-E740-A781-CB43E73DA8CF}"/>
              </a:ext>
            </a:extLst>
          </p:cNvPr>
          <p:cNvSpPr txBox="1"/>
          <p:nvPr/>
        </p:nvSpPr>
        <p:spPr>
          <a:xfrm>
            <a:off x="8680746" y="5158138"/>
            <a:ext cx="3018194" cy="682682"/>
          </a:xfrm>
          <a:prstGeom prst="rect">
            <a:avLst/>
          </a:prstGeom>
          <a:noFill/>
        </p:spPr>
        <p:txBody>
          <a:bodyPr wrap="square" lIns="0" tIns="0" rIns="0" bIns="36000" rtlCol="0">
            <a:spAutoFit/>
          </a:bodyPr>
          <a:lstStyle/>
          <a:p>
            <a:pPr algn="ctr"/>
            <a:r>
              <a:rPr lang="en-US" sz="1400" dirty="0">
                <a:solidFill>
                  <a:schemeClr val="tx1">
                    <a:lumMod val="75000"/>
                    <a:lumOff val="25000"/>
                  </a:schemeClr>
                </a:solidFill>
              </a:rPr>
              <a:t>Personality Attributes  </a:t>
            </a:r>
          </a:p>
          <a:p>
            <a:pPr algn="ctr"/>
            <a:r>
              <a:rPr lang="en-US" sz="1400" i="1" dirty="0">
                <a:solidFill>
                  <a:schemeClr val="tx1">
                    <a:lumMod val="75000"/>
                    <a:lumOff val="25000"/>
                  </a:schemeClr>
                </a:solidFill>
              </a:rPr>
              <a:t>(chose to look at the Gotham Goats’ Games vs. Opponent)</a:t>
            </a:r>
          </a:p>
        </p:txBody>
      </p:sp>
      <p:cxnSp>
        <p:nvCxnSpPr>
          <p:cNvPr id="43" name="Straight Connector 42">
            <a:extLst>
              <a:ext uri="{FF2B5EF4-FFF2-40B4-BE49-F238E27FC236}">
                <a16:creationId xmlns:a16="http://schemas.microsoft.com/office/drawing/2014/main" id="{3C416D86-2C36-D44C-A776-F61249383901}"/>
              </a:ext>
            </a:extLst>
          </p:cNvPr>
          <p:cNvCxnSpPr>
            <a:cxnSpLocks/>
            <a:stCxn id="31" idx="0"/>
            <a:endCxn id="35" idx="2"/>
          </p:cNvCxnSpPr>
          <p:nvPr/>
        </p:nvCxnSpPr>
        <p:spPr>
          <a:xfrm flipV="1">
            <a:off x="1785490" y="3200389"/>
            <a:ext cx="5058" cy="243527"/>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1C3D7B3-45C3-9846-AB7C-DD9D8A707F5A}"/>
              </a:ext>
            </a:extLst>
          </p:cNvPr>
          <p:cNvCxnSpPr/>
          <p:nvPr/>
        </p:nvCxnSpPr>
        <p:spPr>
          <a:xfrm flipV="1">
            <a:off x="7388392" y="3169612"/>
            <a:ext cx="0" cy="27430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0ED76D-EBA8-7845-830F-67002F9C5FA2}"/>
              </a:ext>
            </a:extLst>
          </p:cNvPr>
          <p:cNvCxnSpPr/>
          <p:nvPr/>
        </p:nvCxnSpPr>
        <p:spPr>
          <a:xfrm flipV="1">
            <a:off x="4576912" y="4220600"/>
            <a:ext cx="0" cy="27430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C6450E-A732-1E46-9FFC-8387A218017B}"/>
              </a:ext>
            </a:extLst>
          </p:cNvPr>
          <p:cNvCxnSpPr/>
          <p:nvPr/>
        </p:nvCxnSpPr>
        <p:spPr>
          <a:xfrm flipV="1">
            <a:off x="10156954" y="4220600"/>
            <a:ext cx="0" cy="274304"/>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C71CE9-E953-0040-BF84-2F362ECC4947}"/>
              </a:ext>
            </a:extLst>
          </p:cNvPr>
          <p:cNvSpPr txBox="1"/>
          <p:nvPr/>
        </p:nvSpPr>
        <p:spPr>
          <a:xfrm>
            <a:off x="720864" y="1017180"/>
            <a:ext cx="10702926" cy="646331"/>
          </a:xfrm>
          <a:prstGeom prst="rect">
            <a:avLst/>
          </a:prstGeom>
          <a:noFill/>
        </p:spPr>
        <p:txBody>
          <a:bodyPr wrap="square" rtlCol="0">
            <a:spAutoFit/>
          </a:bodyPr>
          <a:lstStyle/>
          <a:p>
            <a:r>
              <a:rPr lang="en-GB" dirty="0"/>
              <a:t>The initial step to analysing Gotham Goats’ customer base is to learn who their customers are. This analysis included breaking down the customer base into four segmentations as shown below.</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306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7" y="165290"/>
            <a:ext cx="10702925" cy="1103620"/>
            <a:chOff x="1073385" y="1647297"/>
            <a:chExt cx="6260496" cy="1103620"/>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413949" y="1647297"/>
              <a:ext cx="3874291" cy="1103620"/>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500" b="1" dirty="0">
                  <a:solidFill>
                    <a:schemeClr val="tx1">
                      <a:lumMod val="85000"/>
                      <a:lumOff val="15000"/>
                    </a:schemeClr>
                  </a:solidFill>
                  <a:latin typeface="Arial" pitchFamily="34" charset="0"/>
                  <a:cs typeface="Arial" pitchFamily="34" charset="0"/>
                </a:rPr>
                <a:t>Customer Base Segmentation Analysis</a:t>
              </a:r>
            </a:p>
            <a:p>
              <a:pPr algn="ctr"/>
              <a:r>
                <a:rPr lang="en-US" sz="2000" dirty="0">
                  <a:solidFill>
                    <a:schemeClr val="tx1">
                      <a:lumMod val="85000"/>
                      <a:lumOff val="15000"/>
                    </a:schemeClr>
                  </a:solidFill>
                  <a:latin typeface="Arial" pitchFamily="34" charset="0"/>
                  <a:cs typeface="Arial" pitchFamily="34" charset="0"/>
                </a:rPr>
                <a:t>Geographic &amp; Demographic </a:t>
              </a:r>
            </a:p>
          </p:txBody>
        </p:sp>
      </p:gr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slide2" descr="Geographic by State">
            <a:extLst>
              <a:ext uri="{FF2B5EF4-FFF2-40B4-BE49-F238E27FC236}">
                <a16:creationId xmlns:a16="http://schemas.microsoft.com/office/drawing/2014/main" id="{BEFEA278-61CB-7240-AB4D-C0DB1154C2EC}"/>
              </a:ext>
            </a:extLst>
          </p:cNvPr>
          <p:cNvPicPr>
            <a:picLocks noChangeAspect="1"/>
          </p:cNvPicPr>
          <p:nvPr/>
        </p:nvPicPr>
        <p:blipFill rotWithShape="1">
          <a:blip r:embed="rId2">
            <a:extLst>
              <a:ext uri="{28A0092B-C50C-407E-A947-70E740481C1C}">
                <a14:useLocalDpi xmlns:a14="http://schemas.microsoft.com/office/drawing/2010/main" val="0"/>
              </a:ext>
            </a:extLst>
          </a:blip>
          <a:srcRect l="20313" t="5115" r="10513" b="5205"/>
          <a:stretch/>
        </p:blipFill>
        <p:spPr>
          <a:xfrm>
            <a:off x="591811" y="1359028"/>
            <a:ext cx="6734487" cy="5110715"/>
          </a:xfrm>
          <a:prstGeom prst="rect">
            <a:avLst/>
          </a:prstGeom>
          <a:effectLst>
            <a:softEdge rad="63500"/>
          </a:effectLst>
        </p:spPr>
      </p:pic>
      <p:pic>
        <p:nvPicPr>
          <p:cNvPr id="52" name="slide2" descr="Demographic">
            <a:extLst>
              <a:ext uri="{FF2B5EF4-FFF2-40B4-BE49-F238E27FC236}">
                <a16:creationId xmlns:a16="http://schemas.microsoft.com/office/drawing/2014/main" id="{9A7B9C02-AB3B-4448-B233-C9DB6EF98156}"/>
              </a:ext>
            </a:extLst>
          </p:cNvPr>
          <p:cNvPicPr>
            <a:picLocks noChangeAspect="1"/>
          </p:cNvPicPr>
          <p:nvPr/>
        </p:nvPicPr>
        <p:blipFill rotWithShape="1">
          <a:blip r:embed="rId3">
            <a:extLst>
              <a:ext uri="{28A0092B-C50C-407E-A947-70E740481C1C}">
                <a14:useLocalDpi xmlns:a14="http://schemas.microsoft.com/office/drawing/2010/main" val="0"/>
              </a:ext>
            </a:extLst>
          </a:blip>
          <a:srcRect t="21661" b="20350"/>
          <a:stretch/>
        </p:blipFill>
        <p:spPr>
          <a:xfrm>
            <a:off x="7951284" y="1526255"/>
            <a:ext cx="3648905" cy="1979457"/>
          </a:xfrm>
          <a:prstGeom prst="rect">
            <a:avLst/>
          </a:prstGeom>
        </p:spPr>
      </p:pic>
      <p:sp>
        <p:nvSpPr>
          <p:cNvPr id="11" name="TextBox 10">
            <a:extLst>
              <a:ext uri="{FF2B5EF4-FFF2-40B4-BE49-F238E27FC236}">
                <a16:creationId xmlns:a16="http://schemas.microsoft.com/office/drawing/2014/main" id="{889746BE-1490-DB40-980C-E9611E132968}"/>
              </a:ext>
            </a:extLst>
          </p:cNvPr>
          <p:cNvSpPr txBox="1"/>
          <p:nvPr/>
        </p:nvSpPr>
        <p:spPr>
          <a:xfrm>
            <a:off x="7551793" y="3914386"/>
            <a:ext cx="4447886" cy="1938992"/>
          </a:xfrm>
          <a:prstGeom prst="rect">
            <a:avLst/>
          </a:prstGeom>
          <a:noFill/>
        </p:spPr>
        <p:txBody>
          <a:bodyPr wrap="square" rtlCol="0">
            <a:spAutoFit/>
          </a:bodyPr>
          <a:lstStyle/>
          <a:p>
            <a:r>
              <a:rPr lang="en-US" sz="1500" b="1" dirty="0"/>
              <a:t>Key Findings: </a:t>
            </a:r>
          </a:p>
          <a:p>
            <a:endParaRPr lang="en-US" sz="1500" b="1" dirty="0"/>
          </a:p>
          <a:p>
            <a:r>
              <a:rPr lang="en-US" sz="1500" b="1" dirty="0"/>
              <a:t>1. Geographic: </a:t>
            </a:r>
            <a:r>
              <a:rPr lang="en-US" sz="1500" dirty="0"/>
              <a:t>Most Gotham Goats’ customers are in NY (73%) followed by CT (16%) and NJ (11%), excluding Null Values</a:t>
            </a:r>
          </a:p>
          <a:p>
            <a:r>
              <a:rPr lang="en-US" sz="1500" b="1" dirty="0"/>
              <a:t>Demographic: </a:t>
            </a:r>
            <a:r>
              <a:rPr lang="en-US" sz="1500" dirty="0"/>
              <a:t>A slightly higher percentage of Customers reported who are Male (51%) and Female (49%), which excluding Null Values</a:t>
            </a:r>
            <a:endParaRPr lang="en-US" sz="1500" b="1" dirty="0"/>
          </a:p>
        </p:txBody>
      </p:sp>
      <p:cxnSp>
        <p:nvCxnSpPr>
          <p:cNvPr id="12" name="Straight Connector 11">
            <a:extLst>
              <a:ext uri="{FF2B5EF4-FFF2-40B4-BE49-F238E27FC236}">
                <a16:creationId xmlns:a16="http://schemas.microsoft.com/office/drawing/2014/main" id="{8CBE444A-B09A-2F46-ADB4-8B984417EE96}"/>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11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7" y="165290"/>
            <a:ext cx="10741971" cy="943583"/>
            <a:chOff x="1073385" y="1647297"/>
            <a:chExt cx="6260496" cy="1103620"/>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413949" y="1647297"/>
              <a:ext cx="3874291" cy="1103620"/>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500" b="1" dirty="0">
                  <a:solidFill>
                    <a:schemeClr val="tx1">
                      <a:lumMod val="85000"/>
                      <a:lumOff val="15000"/>
                    </a:schemeClr>
                  </a:solidFill>
                  <a:latin typeface="Arial" pitchFamily="34" charset="0"/>
                  <a:cs typeface="Arial" pitchFamily="34" charset="0"/>
                </a:rPr>
                <a:t>Customer Base Segmentation Analysis</a:t>
              </a:r>
            </a:p>
            <a:p>
              <a:pPr algn="ctr"/>
              <a:r>
                <a:rPr lang="en-US" sz="2000" dirty="0">
                  <a:solidFill>
                    <a:schemeClr val="tx1">
                      <a:lumMod val="85000"/>
                      <a:lumOff val="15000"/>
                    </a:schemeClr>
                  </a:solidFill>
                  <a:latin typeface="Arial" pitchFamily="34" charset="0"/>
                  <a:cs typeface="Arial" pitchFamily="34" charset="0"/>
                </a:rPr>
                <a:t>Behavioral</a:t>
              </a:r>
            </a:p>
          </p:txBody>
        </p:sp>
      </p:gr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D6324021-C65C-634F-B01D-70CF71BFDBD2}"/>
              </a:ext>
            </a:extLst>
          </p:cNvPr>
          <p:cNvPicPr>
            <a:picLocks noChangeAspect="1"/>
          </p:cNvPicPr>
          <p:nvPr/>
        </p:nvPicPr>
        <p:blipFill>
          <a:blip r:embed="rId2"/>
          <a:stretch>
            <a:fillRect/>
          </a:stretch>
        </p:blipFill>
        <p:spPr>
          <a:xfrm>
            <a:off x="596017" y="1196825"/>
            <a:ext cx="3205421" cy="5655161"/>
          </a:xfrm>
          <a:prstGeom prst="rect">
            <a:avLst/>
          </a:prstGeom>
        </p:spPr>
      </p:pic>
      <p:pic>
        <p:nvPicPr>
          <p:cNvPr id="17" name="slide2" descr="Year Over Year Growth in Annual Ticket Sales (2014-2018)">
            <a:extLst>
              <a:ext uri="{FF2B5EF4-FFF2-40B4-BE49-F238E27FC236}">
                <a16:creationId xmlns:a16="http://schemas.microsoft.com/office/drawing/2014/main" id="{97365124-E756-6D47-BAD8-D32554EFD9AA}"/>
              </a:ext>
            </a:extLst>
          </p:cNvPr>
          <p:cNvPicPr>
            <a:picLocks noChangeAspect="1"/>
          </p:cNvPicPr>
          <p:nvPr/>
        </p:nvPicPr>
        <p:blipFill rotWithShape="1">
          <a:blip r:embed="rId3">
            <a:extLst>
              <a:ext uri="{28A0092B-C50C-407E-A947-70E740481C1C}">
                <a14:useLocalDpi xmlns:a14="http://schemas.microsoft.com/office/drawing/2010/main" val="0"/>
              </a:ext>
            </a:extLst>
          </a:blip>
          <a:srcRect l="316" t="8518" r="-1" b="12071"/>
          <a:stretch/>
        </p:blipFill>
        <p:spPr>
          <a:xfrm>
            <a:off x="4246923" y="1325674"/>
            <a:ext cx="6466436" cy="5367036"/>
          </a:xfrm>
          <a:prstGeom prst="rect">
            <a:avLst/>
          </a:prstGeom>
        </p:spPr>
      </p:pic>
      <p:sp>
        <p:nvSpPr>
          <p:cNvPr id="12" name="TextBox 11">
            <a:extLst>
              <a:ext uri="{FF2B5EF4-FFF2-40B4-BE49-F238E27FC236}">
                <a16:creationId xmlns:a16="http://schemas.microsoft.com/office/drawing/2014/main" id="{AE2017F9-19DE-4D4A-84DD-6B2771F4F191}"/>
              </a:ext>
            </a:extLst>
          </p:cNvPr>
          <p:cNvSpPr txBox="1"/>
          <p:nvPr/>
        </p:nvSpPr>
        <p:spPr>
          <a:xfrm>
            <a:off x="8078274" y="3127766"/>
            <a:ext cx="3665088" cy="3093154"/>
          </a:xfrm>
          <a:prstGeom prst="rect">
            <a:avLst/>
          </a:prstGeom>
          <a:noFill/>
        </p:spPr>
        <p:txBody>
          <a:bodyPr wrap="square" rtlCol="0">
            <a:spAutoFit/>
          </a:bodyPr>
          <a:lstStyle/>
          <a:p>
            <a:r>
              <a:rPr lang="en-US" sz="1500" b="1" dirty="0"/>
              <a:t>Key Findings: </a:t>
            </a:r>
          </a:p>
          <a:p>
            <a:endParaRPr lang="en-US" sz="1500" b="1" dirty="0"/>
          </a:p>
          <a:p>
            <a:pPr marL="342900" indent="-342900">
              <a:buAutoNum type="arabicPeriod"/>
            </a:pPr>
            <a:r>
              <a:rPr lang="en-US" sz="1500" dirty="0"/>
              <a:t>In 2015, the total number of tickets sold dropped from 42,435 to 34,608, which is almost a 19% drop in ticket sales</a:t>
            </a:r>
          </a:p>
          <a:p>
            <a:pPr marL="342900" indent="-342900">
              <a:buAutoNum type="arabicPeriod"/>
            </a:pPr>
            <a:r>
              <a:rPr lang="en-US" sz="1500" dirty="0"/>
              <a:t>Ticket sales showed to have increased in 2016 by 25%, followed by a 40% increase in 2017</a:t>
            </a:r>
          </a:p>
          <a:p>
            <a:pPr marL="342900" indent="-342900">
              <a:buAutoNum type="arabicPeriod"/>
            </a:pPr>
            <a:r>
              <a:rPr lang="en-US" sz="1500" dirty="0"/>
              <a:t>Year 2018 reported a higher number of ticket sales of 78, 179. Yet, the year over year growth was still reported lower (29.7%) than in 2017</a:t>
            </a:r>
          </a:p>
          <a:p>
            <a:pPr marL="342900" indent="-342900">
              <a:buAutoNum type="arabicPeriod"/>
            </a:pPr>
            <a:endParaRPr lang="en-US" sz="1500" dirty="0"/>
          </a:p>
        </p:txBody>
      </p:sp>
      <p:pic>
        <p:nvPicPr>
          <p:cNvPr id="18" name="Picture 17">
            <a:extLst>
              <a:ext uri="{FF2B5EF4-FFF2-40B4-BE49-F238E27FC236}">
                <a16:creationId xmlns:a16="http://schemas.microsoft.com/office/drawing/2014/main" id="{ECDE9592-34AF-E443-9111-7F34BD1A8BB1}"/>
              </a:ext>
            </a:extLst>
          </p:cNvPr>
          <p:cNvPicPr>
            <a:picLocks noChangeAspect="1"/>
          </p:cNvPicPr>
          <p:nvPr/>
        </p:nvPicPr>
        <p:blipFill>
          <a:blip r:embed="rId4"/>
          <a:stretch>
            <a:fillRect/>
          </a:stretch>
        </p:blipFill>
        <p:spPr>
          <a:xfrm>
            <a:off x="4429238" y="1196825"/>
            <a:ext cx="6101806" cy="338989"/>
          </a:xfrm>
          <a:prstGeom prst="rect">
            <a:avLst/>
          </a:prstGeom>
        </p:spPr>
      </p:pic>
    </p:spTree>
    <p:extLst>
      <p:ext uri="{BB962C8B-B14F-4D97-AF65-F5344CB8AC3E}">
        <p14:creationId xmlns:p14="http://schemas.microsoft.com/office/powerpoint/2010/main" val="96664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25014" y="85272"/>
            <a:ext cx="10741971" cy="1103620"/>
            <a:chOff x="1073385" y="1553707"/>
            <a:chExt cx="6260496" cy="1290800"/>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262151" y="1553707"/>
              <a:ext cx="3860209" cy="1290800"/>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500" b="1" dirty="0">
                  <a:solidFill>
                    <a:schemeClr val="tx1">
                      <a:lumMod val="85000"/>
                      <a:lumOff val="15000"/>
                    </a:schemeClr>
                  </a:solidFill>
                  <a:latin typeface="Arial" pitchFamily="34" charset="0"/>
                  <a:cs typeface="Arial" pitchFamily="34" charset="0"/>
                </a:rPr>
                <a:t>Customer Base Segmentation Analysis</a:t>
              </a:r>
            </a:p>
            <a:p>
              <a:pPr algn="ctr"/>
              <a:r>
                <a:rPr lang="en-US" sz="2000" dirty="0">
                  <a:solidFill>
                    <a:schemeClr val="tx1">
                      <a:lumMod val="85000"/>
                      <a:lumOff val="15000"/>
                    </a:schemeClr>
                  </a:solidFill>
                  <a:latin typeface="Arial" pitchFamily="34" charset="0"/>
                  <a:cs typeface="Arial" pitchFamily="34" charset="0"/>
                </a:rPr>
                <a:t>Psychological</a:t>
              </a:r>
            </a:p>
          </p:txBody>
        </p:sp>
      </p:grpSp>
      <p:sp>
        <p:nvSpPr>
          <p:cNvPr id="16" name="Isosceles Triangle 29">
            <a:extLst>
              <a:ext uri="{FF2B5EF4-FFF2-40B4-BE49-F238E27FC236}">
                <a16:creationId xmlns:a16="http://schemas.microsoft.com/office/drawing/2014/main" id="{B20CD494-380F-DD4A-B694-727BDAFDDD95}"/>
              </a:ext>
            </a:extLst>
          </p:cNvPr>
          <p:cNvSpPr/>
          <p:nvPr/>
        </p:nvSpPr>
        <p:spPr>
          <a:xfrm rot="5400000">
            <a:off x="3097970" y="3689879"/>
            <a:ext cx="403339" cy="28736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automatically generated">
            <a:extLst>
              <a:ext uri="{FF2B5EF4-FFF2-40B4-BE49-F238E27FC236}">
                <a16:creationId xmlns:a16="http://schemas.microsoft.com/office/drawing/2014/main" id="{82DA654F-3A2C-F647-ACA9-9DC42949EE85}"/>
              </a:ext>
            </a:extLst>
          </p:cNvPr>
          <p:cNvPicPr>
            <a:picLocks noChangeAspect="1"/>
          </p:cNvPicPr>
          <p:nvPr/>
        </p:nvPicPr>
        <p:blipFill rotWithShape="1">
          <a:blip r:embed="rId2"/>
          <a:srcRect t="19419" r="348"/>
          <a:stretch/>
        </p:blipFill>
        <p:spPr>
          <a:xfrm>
            <a:off x="1424559" y="1794854"/>
            <a:ext cx="9342881" cy="1485411"/>
          </a:xfrm>
          <a:prstGeom prst="rect">
            <a:avLst/>
          </a:prstGeom>
        </p:spPr>
      </p:pic>
      <p:sp>
        <p:nvSpPr>
          <p:cNvPr id="8" name="TextBox 7">
            <a:extLst>
              <a:ext uri="{FF2B5EF4-FFF2-40B4-BE49-F238E27FC236}">
                <a16:creationId xmlns:a16="http://schemas.microsoft.com/office/drawing/2014/main" id="{E59AEA91-94E3-AB4E-888E-9F4CB49E27C5}"/>
              </a:ext>
            </a:extLst>
          </p:cNvPr>
          <p:cNvSpPr txBox="1"/>
          <p:nvPr/>
        </p:nvSpPr>
        <p:spPr>
          <a:xfrm>
            <a:off x="3650750" y="1370245"/>
            <a:ext cx="4890499" cy="323165"/>
          </a:xfrm>
          <a:prstGeom prst="rect">
            <a:avLst/>
          </a:prstGeom>
          <a:noFill/>
        </p:spPr>
        <p:txBody>
          <a:bodyPr wrap="square" rtlCol="0">
            <a:spAutoFit/>
          </a:bodyPr>
          <a:lstStyle/>
          <a:p>
            <a:pPr algn="ctr"/>
            <a:r>
              <a:rPr lang="en-US" sz="1500" dirty="0"/>
              <a:t>Gotham Goats’ Games Vs. Opponent Team</a:t>
            </a:r>
          </a:p>
        </p:txBody>
      </p:sp>
      <p:sp>
        <p:nvSpPr>
          <p:cNvPr id="11" name="TextBox 10">
            <a:extLst>
              <a:ext uri="{FF2B5EF4-FFF2-40B4-BE49-F238E27FC236}">
                <a16:creationId xmlns:a16="http://schemas.microsoft.com/office/drawing/2014/main" id="{6269B2B0-A3E0-3445-AC71-6F82ACA3A484}"/>
              </a:ext>
            </a:extLst>
          </p:cNvPr>
          <p:cNvSpPr txBox="1"/>
          <p:nvPr/>
        </p:nvSpPr>
        <p:spPr>
          <a:xfrm>
            <a:off x="1547910" y="3237709"/>
            <a:ext cx="9096178" cy="2400657"/>
          </a:xfrm>
          <a:prstGeom prst="rect">
            <a:avLst/>
          </a:prstGeom>
          <a:noFill/>
        </p:spPr>
        <p:txBody>
          <a:bodyPr wrap="square" rtlCol="0">
            <a:spAutoFit/>
          </a:bodyPr>
          <a:lstStyle/>
          <a:p>
            <a:r>
              <a:rPr lang="en-US" sz="1500" b="1" dirty="0"/>
              <a:t>Key Findings:</a:t>
            </a:r>
          </a:p>
          <a:p>
            <a:endParaRPr lang="en-US" sz="1500" dirty="0"/>
          </a:p>
          <a:p>
            <a:pPr marL="342900" indent="-342900">
              <a:buAutoNum type="arabicPeriod"/>
            </a:pPr>
            <a:r>
              <a:rPr lang="en-US" sz="1500" dirty="0"/>
              <a:t>Most of Gotham Goats’ customers (72%) are reported to be from New York, with a preference of watching the Gotham Goats play against Boston Bears (13%), Alabama Hawks (12%), and Detroit Wheels (11%)</a:t>
            </a:r>
          </a:p>
          <a:p>
            <a:pPr marL="342900" indent="-342900">
              <a:buAutoNum type="arabicPeriod"/>
            </a:pPr>
            <a:r>
              <a:rPr lang="en-US" sz="1500" dirty="0"/>
              <a:t>Customers located in Connecticut comprise 16% of Gotham Goats’ customer base, with a preference to watch the games against Alabama Hawks (13%), Boston Bears(12%), and Montreal Concords(11%)</a:t>
            </a:r>
          </a:p>
          <a:p>
            <a:pPr marL="342900" indent="-342900">
              <a:buAutoNum type="arabicPeriod"/>
            </a:pPr>
            <a:r>
              <a:rPr lang="en-US" sz="1500" dirty="0"/>
              <a:t>Customers from New Jersey comprise almost 12% of the team’s customer base, with a preference to watch the games against Boston Bears (14%), Tampa Bay (13%), and Detroit Wheels (13%)</a:t>
            </a:r>
          </a:p>
          <a:p>
            <a:pPr marL="342900" indent="-342900">
              <a:buAutoNum type="arabicPeriod"/>
            </a:pPr>
            <a:endParaRPr lang="en-US" sz="1500" dirty="0"/>
          </a:p>
          <a:p>
            <a:endParaRPr lang="en-US" sz="1500" dirty="0"/>
          </a:p>
        </p:txBody>
      </p:sp>
      <p:cxnSp>
        <p:nvCxnSpPr>
          <p:cNvPr id="13" name="Straight Connector 12">
            <a:extLst>
              <a:ext uri="{FF2B5EF4-FFF2-40B4-BE49-F238E27FC236}">
                <a16:creationId xmlns:a16="http://schemas.microsoft.com/office/drawing/2014/main" id="{22849739-13C4-4846-9140-E89D7E655C1F}"/>
              </a:ext>
            </a:extLst>
          </p:cNvPr>
          <p:cNvCxnSpPr>
            <a:cxnSpLocks/>
          </p:cNvCxnSpPr>
          <p:nvPr/>
        </p:nvCxnSpPr>
        <p:spPr>
          <a:xfrm>
            <a:off x="897027" y="6342133"/>
            <a:ext cx="1070418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65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2D217F0-84CF-C74B-BDC1-9394C572C328}"/>
              </a:ext>
            </a:extLst>
          </p:cNvPr>
          <p:cNvGrpSpPr/>
          <p:nvPr/>
        </p:nvGrpSpPr>
        <p:grpSpPr>
          <a:xfrm>
            <a:off x="744539" y="134801"/>
            <a:ext cx="10576604" cy="735747"/>
            <a:chOff x="1073385" y="1831234"/>
            <a:chExt cx="6260496" cy="735747"/>
          </a:xfrm>
        </p:grpSpPr>
        <p:cxnSp>
          <p:nvCxnSpPr>
            <p:cNvPr id="6" name="Straight Connector 5">
              <a:extLst>
                <a:ext uri="{FF2B5EF4-FFF2-40B4-BE49-F238E27FC236}">
                  <a16:creationId xmlns:a16="http://schemas.microsoft.com/office/drawing/2014/main" id="{F95CFBFD-4592-EF42-A0E7-E19B34D280E2}"/>
                </a:ext>
              </a:extLst>
            </p:cNvPr>
            <p:cNvCxnSpPr>
              <a:cxnSpLocks/>
            </p:cNvCxnSpPr>
            <p:nvPr/>
          </p:nvCxnSpPr>
          <p:spPr>
            <a:xfrm>
              <a:off x="1073385" y="2199105"/>
              <a:ext cx="6260496" cy="0"/>
            </a:xfrm>
            <a:prstGeom prst="line">
              <a:avLst/>
            </a:prstGeom>
            <a:ln w="127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A663D4-82B6-4440-9A2D-E82E43F098FC}"/>
                </a:ext>
              </a:extLst>
            </p:cNvPr>
            <p:cNvSpPr txBox="1"/>
            <p:nvPr/>
          </p:nvSpPr>
          <p:spPr>
            <a:xfrm>
              <a:off x="2010266" y="1831234"/>
              <a:ext cx="4461512" cy="735747"/>
            </a:xfrm>
            <a:prstGeom prst="roundRect">
              <a:avLst>
                <a:gd name="adj" fmla="val 50000"/>
              </a:avLst>
            </a:prstGeom>
            <a:solidFill>
              <a:schemeClr val="bg1"/>
            </a:solidFill>
            <a:ln w="12700">
              <a:solidFill>
                <a:schemeClr val="bg1">
                  <a:lumMod val="85000"/>
                </a:schemeClr>
              </a:solidFill>
            </a:ln>
          </p:spPr>
          <p:txBody>
            <a:bodyPr wrap="none" lIns="180000" rIns="180000" rtlCol="0" anchor="ctr">
              <a:spAutoFit/>
            </a:bodyPr>
            <a:lstStyle/>
            <a:p>
              <a:pPr algn="ctr"/>
              <a:r>
                <a:rPr lang="en-US" sz="2800" b="1" dirty="0">
                  <a:solidFill>
                    <a:schemeClr val="tx1">
                      <a:lumMod val="85000"/>
                      <a:lumOff val="15000"/>
                    </a:schemeClr>
                  </a:solidFill>
                  <a:latin typeface="Arial" pitchFamily="34" charset="0"/>
                  <a:cs typeface="Arial" pitchFamily="34" charset="0"/>
                </a:rPr>
                <a:t>Customer &amp; Revenue Retention Analysis</a:t>
              </a:r>
            </a:p>
          </p:txBody>
        </p:sp>
      </p:grpSp>
      <p:pic>
        <p:nvPicPr>
          <p:cNvPr id="18" name="Picture 17" descr="A receipt on a black background&#10;&#10;Description automatically generated">
            <a:extLst>
              <a:ext uri="{FF2B5EF4-FFF2-40B4-BE49-F238E27FC236}">
                <a16:creationId xmlns:a16="http://schemas.microsoft.com/office/drawing/2014/main" id="{3B595058-8DA3-644F-89EE-0B697F4A8E9D}"/>
              </a:ext>
            </a:extLst>
          </p:cNvPr>
          <p:cNvPicPr>
            <a:picLocks noChangeAspect="1"/>
          </p:cNvPicPr>
          <p:nvPr/>
        </p:nvPicPr>
        <p:blipFill>
          <a:blip r:embed="rId2"/>
          <a:stretch>
            <a:fillRect/>
          </a:stretch>
        </p:blipFill>
        <p:spPr>
          <a:xfrm>
            <a:off x="446617" y="950219"/>
            <a:ext cx="5058177" cy="1805183"/>
          </a:xfrm>
          <a:prstGeom prst="rect">
            <a:avLst/>
          </a:prstGeom>
        </p:spPr>
      </p:pic>
      <p:sp>
        <p:nvSpPr>
          <p:cNvPr id="19" name="TextBox 18">
            <a:extLst>
              <a:ext uri="{FF2B5EF4-FFF2-40B4-BE49-F238E27FC236}">
                <a16:creationId xmlns:a16="http://schemas.microsoft.com/office/drawing/2014/main" id="{CEA6FE19-8711-F942-A893-7860D0B2B32C}"/>
              </a:ext>
            </a:extLst>
          </p:cNvPr>
          <p:cNvSpPr txBox="1"/>
          <p:nvPr/>
        </p:nvSpPr>
        <p:spPr>
          <a:xfrm>
            <a:off x="446617" y="2755402"/>
            <a:ext cx="4782929" cy="4247317"/>
          </a:xfrm>
          <a:prstGeom prst="rect">
            <a:avLst/>
          </a:prstGeom>
          <a:noFill/>
        </p:spPr>
        <p:txBody>
          <a:bodyPr wrap="square" rtlCol="0">
            <a:spAutoFit/>
          </a:bodyPr>
          <a:lstStyle/>
          <a:p>
            <a:r>
              <a:rPr lang="en-US" sz="1500" b="1" dirty="0"/>
              <a:t>Key Findings:</a:t>
            </a:r>
          </a:p>
          <a:p>
            <a:endParaRPr lang="en-US" sz="1500" dirty="0"/>
          </a:p>
          <a:p>
            <a:pPr marL="342900" indent="-342900">
              <a:buFont typeface="+mj-lt"/>
              <a:buAutoNum type="arabicPeriod"/>
            </a:pPr>
            <a:r>
              <a:rPr lang="en-US" sz="1500" dirty="0"/>
              <a:t>The total revenue amount earned from the ticket sales fell by almost 15% in 2015, but the amount increased by 31% in 2016, 44% in 2017, and 49% in 2018.</a:t>
            </a:r>
          </a:p>
          <a:p>
            <a:pPr marL="342900" indent="-342900">
              <a:buFont typeface="+mj-lt"/>
              <a:buAutoNum type="arabicPeriod"/>
            </a:pPr>
            <a:r>
              <a:rPr lang="en-US" sz="1500" dirty="0"/>
              <a:t>Gotham Goats’ show to have a strong revenue retention when it comes to selling the tickets to their games. This may be caused by an annual increase in ticket prices as shown in Price Per Ticket Analysis. </a:t>
            </a:r>
          </a:p>
          <a:p>
            <a:pPr marL="342900" indent="-342900">
              <a:buFont typeface="+mj-lt"/>
              <a:buAutoNum type="arabicPeriod"/>
            </a:pPr>
            <a:r>
              <a:rPr lang="en-US" sz="1500" dirty="0"/>
              <a:t>However, the customer retention analysis showed that Gotham Goats’ need to strengthen their customer retention. Regardless of the revenue amount that rose by 49% in 2018, the total number of customers who purchased game tickets in the same year reported to be at a lower rate than in 2017. </a:t>
            </a:r>
          </a:p>
          <a:p>
            <a:endParaRPr lang="en-US" sz="1500" dirty="0"/>
          </a:p>
          <a:p>
            <a:endParaRPr lang="en-US" sz="1500" dirty="0"/>
          </a:p>
          <a:p>
            <a:endParaRPr lang="en-US" sz="1500" dirty="0"/>
          </a:p>
        </p:txBody>
      </p:sp>
      <p:pic>
        <p:nvPicPr>
          <p:cNvPr id="20" name="slide2" descr="Price Per Ticket Analysis">
            <a:extLst>
              <a:ext uri="{FF2B5EF4-FFF2-40B4-BE49-F238E27FC236}">
                <a16:creationId xmlns:a16="http://schemas.microsoft.com/office/drawing/2014/main" id="{C790B27B-AFB4-D344-A6A3-63EBC8C52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748" y="950219"/>
            <a:ext cx="6679969" cy="5405109"/>
          </a:xfrm>
          <a:prstGeom prst="rect">
            <a:avLst/>
          </a:prstGeom>
        </p:spPr>
      </p:pic>
    </p:spTree>
    <p:extLst>
      <p:ext uri="{BB962C8B-B14F-4D97-AF65-F5344CB8AC3E}">
        <p14:creationId xmlns:p14="http://schemas.microsoft.com/office/powerpoint/2010/main" val="257998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862</Words>
  <Application>Microsoft Macintosh PowerPoint</Application>
  <PresentationFormat>Widescreen</PresentationFormat>
  <Paragraphs>63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Aliona Reselian</dc:creator>
  <cp:lastModifiedBy>Aliona Reselian</cp:lastModifiedBy>
  <cp:revision>45</cp:revision>
  <dcterms:created xsi:type="dcterms:W3CDTF">2020-02-03T03:20:43Z</dcterms:created>
  <dcterms:modified xsi:type="dcterms:W3CDTF">2020-02-29T00:48:30Z</dcterms:modified>
</cp:coreProperties>
</file>