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2ece8743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2ece8743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2ece8743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2ece8743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9bef56a5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9bef56a5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9bef56a5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9bef56a5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2ece874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2ece874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2ece8743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2ece8743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2ece874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2ece874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2ece8743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2ece8743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2ece874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2ece874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2ece8743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2ece8743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figma.com/file/jYryHymrkS32Xz8vJF0KNR/High-Fidelity-Wireframe?node-id=0%3A1&amp;t=G9X2Y4CU7SaAhIb9-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Redesign of AEAC Website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4200">
                <a:solidFill>
                  <a:schemeClr val="dk2"/>
                </a:solidFill>
                <a:latin typeface="Raleway"/>
                <a:ea typeface="Raleway"/>
                <a:cs typeface="Raleway"/>
                <a:sym typeface="Raleway"/>
              </a:rPr>
              <a:t>Module 7 Challenge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nvSpPr>
        <p:spPr>
          <a:xfrm>
            <a:off x="520575" y="1274100"/>
            <a:ext cx="3843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 sz="1500">
                <a:solidFill>
                  <a:srgbClr val="2B2B2B"/>
                </a:solidFill>
                <a:latin typeface="Roboto"/>
                <a:ea typeface="Roboto"/>
                <a:cs typeface="Roboto"/>
                <a:sym typeface="Roboto"/>
              </a:rPr>
              <a:t>M7 Challenge: High Fidelity Wireframe Prototype</a:t>
            </a:r>
            <a:endParaRPr>
              <a:latin typeface="Lato"/>
              <a:ea typeface="Lato"/>
              <a:cs typeface="Lato"/>
              <a:sym typeface="Lato"/>
            </a:endParaRPr>
          </a:p>
        </p:txBody>
      </p:sp>
      <p:sp>
        <p:nvSpPr>
          <p:cNvPr id="157" name="Google Shape;157;p22"/>
          <p:cNvSpPr txBox="1"/>
          <p:nvPr/>
        </p:nvSpPr>
        <p:spPr>
          <a:xfrm>
            <a:off x="333275" y="4577025"/>
            <a:ext cx="24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Link to the </a:t>
            </a:r>
            <a:r>
              <a:rPr lang="en" u="sng">
                <a:solidFill>
                  <a:schemeClr val="hlink"/>
                </a:solidFill>
                <a:latin typeface="Lato"/>
                <a:ea typeface="Lato"/>
                <a:cs typeface="Lato"/>
                <a:sym typeface="Lato"/>
                <a:hlinkClick r:id="rId3"/>
              </a:rPr>
              <a:t>prototype</a:t>
            </a:r>
            <a:endParaRPr>
              <a:latin typeface="Lato"/>
              <a:ea typeface="Lato"/>
              <a:cs typeface="Lato"/>
              <a:sym typeface="Lato"/>
            </a:endParaRPr>
          </a:p>
        </p:txBody>
      </p:sp>
      <p:sp>
        <p:nvSpPr>
          <p:cNvPr id="158" name="Google Shape;158;p22"/>
          <p:cNvSpPr txBox="1"/>
          <p:nvPr/>
        </p:nvSpPr>
        <p:spPr>
          <a:xfrm>
            <a:off x="647250" y="1899675"/>
            <a:ext cx="6439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Prototype Navigation: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You can use the navigation panel on each frame of the prototype to navigate to the section that you are interested</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You start with the Home Page</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Then, you can decide to go with order of the navigation panel or random order to pages including Account, Resources, Community, About us, Events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You can return to the Home Page from all the frames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nvSpPr>
        <p:spPr>
          <a:xfrm>
            <a:off x="520575" y="1274100"/>
            <a:ext cx="3843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 sz="1500">
                <a:solidFill>
                  <a:srgbClr val="2B2B2B"/>
                </a:solidFill>
                <a:latin typeface="Roboto"/>
                <a:ea typeface="Roboto"/>
                <a:cs typeface="Roboto"/>
                <a:sym typeface="Roboto"/>
              </a:rPr>
              <a:t>M7 Challenge: Testing Plan</a:t>
            </a:r>
            <a:endParaRPr>
              <a:latin typeface="Lato"/>
              <a:ea typeface="Lato"/>
              <a:cs typeface="Lato"/>
              <a:sym typeface="Lato"/>
            </a:endParaRPr>
          </a:p>
        </p:txBody>
      </p:sp>
      <p:sp>
        <p:nvSpPr>
          <p:cNvPr id="164" name="Google Shape;164;p23"/>
          <p:cNvSpPr txBox="1"/>
          <p:nvPr/>
        </p:nvSpPr>
        <p:spPr>
          <a:xfrm>
            <a:off x="464550" y="1568550"/>
            <a:ext cx="7872300" cy="31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311150" lvl="0" marL="457200" rtl="0" algn="l">
              <a:lnSpc>
                <a:spcPct val="100000"/>
              </a:lnSpc>
              <a:spcBef>
                <a:spcPts val="800"/>
              </a:spcBef>
              <a:spcAft>
                <a:spcPts val="0"/>
              </a:spcAft>
              <a:buClr>
                <a:srgbClr val="2B2B2B"/>
              </a:buClr>
              <a:buSzPts val="1300"/>
              <a:buFont typeface="Roboto"/>
              <a:buAutoNum type="arabicPeriod"/>
            </a:pPr>
            <a:r>
              <a:rPr lang="en" sz="1300">
                <a:solidFill>
                  <a:srgbClr val="2B2B2B"/>
                </a:solidFill>
                <a:latin typeface="Roboto"/>
                <a:ea typeface="Roboto"/>
                <a:cs typeface="Roboto"/>
                <a:sym typeface="Roboto"/>
              </a:rPr>
              <a:t>What </a:t>
            </a:r>
            <a:r>
              <a:rPr b="1" lang="en" sz="1300">
                <a:solidFill>
                  <a:srgbClr val="2B2B2B"/>
                </a:solidFill>
                <a:latin typeface="Roboto"/>
                <a:ea typeface="Roboto"/>
                <a:cs typeface="Roboto"/>
                <a:sym typeface="Roboto"/>
              </a:rPr>
              <a:t>user-testing technique</a:t>
            </a:r>
            <a:r>
              <a:rPr lang="en" sz="1300">
                <a:solidFill>
                  <a:srgbClr val="2B2B2B"/>
                </a:solidFill>
                <a:latin typeface="Roboto"/>
                <a:ea typeface="Roboto"/>
                <a:cs typeface="Roboto"/>
                <a:sym typeface="Roboto"/>
              </a:rPr>
              <a:t> is most appropriate for the website (e.g., on-the-spot testing, moderated in-person testing, remote testing)?</a:t>
            </a:r>
            <a:endParaRPr sz="1300">
              <a:solidFill>
                <a:srgbClr val="2B2B2B"/>
              </a:solidFill>
              <a:latin typeface="Roboto"/>
              <a:ea typeface="Roboto"/>
              <a:cs typeface="Roboto"/>
              <a:sym typeface="Roboto"/>
            </a:endParaRPr>
          </a:p>
          <a:p>
            <a:pPr indent="-311150" lvl="1" marL="914400" rtl="0" algn="l">
              <a:lnSpc>
                <a:spcPct val="100000"/>
              </a:lnSpc>
              <a:spcBef>
                <a:spcPts val="0"/>
              </a:spcBef>
              <a:spcAft>
                <a:spcPts val="0"/>
              </a:spcAft>
              <a:buClr>
                <a:srgbClr val="2B2B2B"/>
              </a:buClr>
              <a:buSzPts val="1300"/>
              <a:buFont typeface="Roboto"/>
              <a:buAutoNum type="alphaLcPeriod"/>
            </a:pPr>
            <a:r>
              <a:rPr lang="en" sz="1300">
                <a:solidFill>
                  <a:srgbClr val="2B2B2B"/>
                </a:solidFill>
                <a:latin typeface="Roboto"/>
                <a:ea typeface="Roboto"/>
                <a:cs typeface="Roboto"/>
                <a:sym typeface="Roboto"/>
              </a:rPr>
              <a:t>Combination of moderate in-person testing and remote testing</a:t>
            </a:r>
            <a:endParaRPr sz="1300">
              <a:solidFill>
                <a:srgbClr val="2B2B2B"/>
              </a:solidFill>
              <a:latin typeface="Roboto"/>
              <a:ea typeface="Roboto"/>
              <a:cs typeface="Roboto"/>
              <a:sym typeface="Roboto"/>
            </a:endParaRPr>
          </a:p>
          <a:p>
            <a:pPr indent="-311150" lvl="0" marL="457200" rtl="0" algn="l">
              <a:lnSpc>
                <a:spcPct val="150000"/>
              </a:lnSpc>
              <a:spcBef>
                <a:spcPts val="0"/>
              </a:spcBef>
              <a:spcAft>
                <a:spcPts val="0"/>
              </a:spcAft>
              <a:buClr>
                <a:srgbClr val="2B2B2B"/>
              </a:buClr>
              <a:buSzPts val="1300"/>
              <a:buFont typeface="Roboto"/>
              <a:buAutoNum type="arabicPeriod"/>
            </a:pPr>
            <a:r>
              <a:rPr lang="en" sz="1300">
                <a:solidFill>
                  <a:srgbClr val="2B2B2B"/>
                </a:solidFill>
                <a:latin typeface="Roboto"/>
                <a:ea typeface="Roboto"/>
                <a:cs typeface="Roboto"/>
                <a:sym typeface="Roboto"/>
              </a:rPr>
              <a:t>Why did you choose that technique? </a:t>
            </a:r>
            <a:endParaRPr sz="1300">
              <a:solidFill>
                <a:srgbClr val="2B2B2B"/>
              </a:solidFill>
              <a:latin typeface="Roboto"/>
              <a:ea typeface="Roboto"/>
              <a:cs typeface="Roboto"/>
              <a:sym typeface="Roboto"/>
            </a:endParaRPr>
          </a:p>
          <a:p>
            <a:pPr indent="-311150" lvl="1" marL="914400" rtl="0" algn="l">
              <a:lnSpc>
                <a:spcPct val="100000"/>
              </a:lnSpc>
              <a:spcBef>
                <a:spcPts val="0"/>
              </a:spcBef>
              <a:spcAft>
                <a:spcPts val="0"/>
              </a:spcAft>
              <a:buClr>
                <a:srgbClr val="2B2B2B"/>
              </a:buClr>
              <a:buSzPts val="1300"/>
              <a:buFont typeface="Roboto"/>
              <a:buAutoNum type="alphaLcPeriod"/>
            </a:pPr>
            <a:r>
              <a:rPr lang="en" sz="1300">
                <a:solidFill>
                  <a:srgbClr val="2B2B2B"/>
                </a:solidFill>
                <a:latin typeface="Roboto"/>
                <a:ea typeface="Roboto"/>
                <a:cs typeface="Roboto"/>
                <a:sym typeface="Roboto"/>
              </a:rPr>
              <a:t>Moderated in-person testing allows the testing team to observe and interact with users directly, providing valuable insights into their thought processes and behaviors as they navigate the website. However, due to the age range of the target audience and potential mobility limitations, remote testing can also be a valuable option. Remote testing allows users to test the website from their own devices and in their own environments, providing a more realistic user experience.</a:t>
            </a:r>
            <a:endParaRPr sz="1300">
              <a:solidFill>
                <a:srgbClr val="2B2B2B"/>
              </a:solidFill>
              <a:latin typeface="Roboto"/>
              <a:ea typeface="Roboto"/>
              <a:cs typeface="Roboto"/>
              <a:sym typeface="Roboto"/>
            </a:endParaRPr>
          </a:p>
          <a:p>
            <a:pPr indent="-311150" lvl="0" marL="457200" rtl="0" algn="l">
              <a:lnSpc>
                <a:spcPct val="150000"/>
              </a:lnSpc>
              <a:spcBef>
                <a:spcPts val="0"/>
              </a:spcBef>
              <a:spcAft>
                <a:spcPts val="0"/>
              </a:spcAft>
              <a:buClr>
                <a:srgbClr val="2B2B2B"/>
              </a:buClr>
              <a:buSzPts val="1300"/>
              <a:buFont typeface="Roboto"/>
              <a:buAutoNum type="arabicPeriod"/>
            </a:pPr>
            <a:r>
              <a:rPr lang="en" sz="1300">
                <a:solidFill>
                  <a:srgbClr val="2B2B2B"/>
                </a:solidFill>
                <a:latin typeface="Roboto"/>
                <a:ea typeface="Roboto"/>
                <a:cs typeface="Roboto"/>
                <a:sym typeface="Roboto"/>
              </a:rPr>
              <a:t>What metrics would you use to determine success?</a:t>
            </a:r>
            <a:endParaRPr sz="1300">
              <a:solidFill>
                <a:srgbClr val="2B2B2B"/>
              </a:solidFill>
              <a:latin typeface="Roboto"/>
              <a:ea typeface="Roboto"/>
              <a:cs typeface="Roboto"/>
              <a:sym typeface="Roboto"/>
            </a:endParaRPr>
          </a:p>
          <a:p>
            <a:pPr indent="-311150" lvl="1" marL="914400" rtl="0" algn="l">
              <a:lnSpc>
                <a:spcPct val="100000"/>
              </a:lnSpc>
              <a:spcBef>
                <a:spcPts val="0"/>
              </a:spcBef>
              <a:spcAft>
                <a:spcPts val="0"/>
              </a:spcAft>
              <a:buClr>
                <a:srgbClr val="2B2B2B"/>
              </a:buClr>
              <a:buSzPts val="1300"/>
              <a:buFont typeface="Roboto"/>
              <a:buAutoNum type="alphaLcPeriod"/>
            </a:pPr>
            <a:r>
              <a:rPr lang="en" sz="1300">
                <a:solidFill>
                  <a:srgbClr val="2B2B2B"/>
                </a:solidFill>
                <a:latin typeface="Roboto"/>
                <a:ea typeface="Roboto"/>
                <a:cs typeface="Roboto"/>
                <a:sym typeface="Roboto"/>
              </a:rPr>
              <a:t>User engagement, conversion rate, User satisfaction,Accessibility compliance</a:t>
            </a:r>
            <a:endParaRPr sz="1300">
              <a:solidFill>
                <a:srgbClr val="2B2B2B"/>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800"/>
              </a:spcBef>
              <a:spcAft>
                <a:spcPts val="0"/>
              </a:spcAft>
              <a:buNone/>
            </a:pPr>
            <a:r>
              <a:rPr lang="en" sz="1500">
                <a:solidFill>
                  <a:srgbClr val="2B2B2B"/>
                </a:solidFill>
                <a:latin typeface="Roboto"/>
                <a:ea typeface="Roboto"/>
                <a:cs typeface="Roboto"/>
                <a:sym typeface="Roboto"/>
              </a:rPr>
              <a:t>M7 Challenge: </a:t>
            </a:r>
            <a:r>
              <a:rPr lang="en" sz="1722">
                <a:solidFill>
                  <a:srgbClr val="2B2B2B"/>
                </a:solidFill>
                <a:latin typeface="Roboto"/>
                <a:ea typeface="Roboto"/>
                <a:cs typeface="Roboto"/>
                <a:sym typeface="Roboto"/>
              </a:rPr>
              <a:t>Usability for All Recommendations</a:t>
            </a:r>
            <a:endParaRPr sz="2822"/>
          </a:p>
        </p:txBody>
      </p:sp>
      <p:sp>
        <p:nvSpPr>
          <p:cNvPr id="93" name="Google Shape;93;p14"/>
          <p:cNvSpPr txBox="1"/>
          <p:nvPr>
            <p:ph idx="1" type="body"/>
          </p:nvPr>
        </p:nvSpPr>
        <p:spPr>
          <a:xfrm>
            <a:off x="729450" y="1808525"/>
            <a:ext cx="7688700" cy="2841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Possible Accessibility Issues the target audience may experience are the following,</a:t>
            </a:r>
            <a:endParaRPr/>
          </a:p>
          <a:p>
            <a:pPr indent="-298767" lvl="0" marL="457200" rtl="0" algn="l">
              <a:spcBef>
                <a:spcPts val="1200"/>
              </a:spcBef>
              <a:spcAft>
                <a:spcPts val="0"/>
              </a:spcAft>
              <a:buSzPct val="100000"/>
              <a:buAutoNum type="arabicPeriod"/>
            </a:pPr>
            <a:r>
              <a:rPr lang="en"/>
              <a:t>Vision Impairments</a:t>
            </a:r>
            <a:endParaRPr/>
          </a:p>
          <a:p>
            <a:pPr indent="-298767" lvl="0" marL="457200" rtl="0" algn="l">
              <a:spcBef>
                <a:spcPts val="0"/>
              </a:spcBef>
              <a:spcAft>
                <a:spcPts val="0"/>
              </a:spcAft>
              <a:buSzPct val="100000"/>
              <a:buAutoNum type="arabicPeriod"/>
            </a:pPr>
            <a:r>
              <a:rPr lang="en"/>
              <a:t>Hearing </a:t>
            </a:r>
            <a:r>
              <a:rPr lang="en"/>
              <a:t>Impairments</a:t>
            </a:r>
            <a:endParaRPr/>
          </a:p>
          <a:p>
            <a:pPr indent="-298767" lvl="0" marL="457200" rtl="0" algn="l">
              <a:spcBef>
                <a:spcPts val="0"/>
              </a:spcBef>
              <a:spcAft>
                <a:spcPts val="0"/>
              </a:spcAft>
              <a:buSzPct val="100000"/>
              <a:buAutoNum type="arabicPeriod"/>
            </a:pPr>
            <a:r>
              <a:rPr lang="en"/>
              <a:t>Motor Impairments</a:t>
            </a:r>
            <a:endParaRPr/>
          </a:p>
          <a:p>
            <a:pPr indent="0" lvl="0" marL="0" rtl="0" algn="l">
              <a:spcBef>
                <a:spcPts val="1200"/>
              </a:spcBef>
              <a:spcAft>
                <a:spcPts val="0"/>
              </a:spcAft>
              <a:buNone/>
            </a:pPr>
            <a:r>
              <a:rPr lang="en"/>
              <a:t>To resolve these accessibility issues, my strategy will be to adopt universal design principles in the website design process. </a:t>
            </a:r>
            <a:r>
              <a:rPr lang="en"/>
              <a:t>By considering the needs of all users including those with disabilities, we can create a website that is accessible to everyone. </a:t>
            </a:r>
            <a:endParaRPr/>
          </a:p>
          <a:p>
            <a:pPr indent="0" lvl="0" marL="0" rtl="0" algn="l">
              <a:spcBef>
                <a:spcPts val="1200"/>
              </a:spcBef>
              <a:spcAft>
                <a:spcPts val="0"/>
              </a:spcAft>
              <a:buNone/>
            </a:pPr>
            <a:r>
              <a:rPr lang="en"/>
              <a:t>Design will include clear and legible fonts to ensure text is readable for users with vision impairments, captions and transcripts for videos to ensure users with hearing impairments can engage, and design the website with focus on keyboard accessibility to ensure users with motor impairments can navigate the website with keyboard-only controls.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a:off x="3659261" y="2101655"/>
            <a:ext cx="1825500" cy="525300"/>
          </a:xfrm>
          <a:prstGeom prst="rect">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Home Page</a:t>
            </a:r>
            <a:endParaRPr>
              <a:solidFill>
                <a:srgbClr val="FFFFFF"/>
              </a:solidFill>
            </a:endParaRPr>
          </a:p>
        </p:txBody>
      </p:sp>
      <p:sp>
        <p:nvSpPr>
          <p:cNvPr id="99" name="Google Shape;99;p15"/>
          <p:cNvSpPr/>
          <p:nvPr/>
        </p:nvSpPr>
        <p:spPr>
          <a:xfrm>
            <a:off x="5870400" y="4008800"/>
            <a:ext cx="15504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About Us</a:t>
            </a:r>
            <a:endParaRPr sz="1000">
              <a:solidFill>
                <a:srgbClr val="FFFFFF"/>
              </a:solidFill>
              <a:latin typeface="Roboto"/>
              <a:ea typeface="Roboto"/>
              <a:cs typeface="Roboto"/>
              <a:sym typeface="Roboto"/>
            </a:endParaRPr>
          </a:p>
        </p:txBody>
      </p:sp>
      <p:sp>
        <p:nvSpPr>
          <p:cNvPr id="100" name="Google Shape;100;p15"/>
          <p:cNvSpPr/>
          <p:nvPr/>
        </p:nvSpPr>
        <p:spPr>
          <a:xfrm>
            <a:off x="3921225" y="4008800"/>
            <a:ext cx="16125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Community Page</a:t>
            </a:r>
            <a:endParaRPr sz="1000">
              <a:solidFill>
                <a:srgbClr val="FFFFFF"/>
              </a:solidFill>
              <a:latin typeface="Roboto"/>
              <a:ea typeface="Roboto"/>
              <a:cs typeface="Roboto"/>
              <a:sym typeface="Roboto"/>
            </a:endParaRPr>
          </a:p>
        </p:txBody>
      </p:sp>
      <p:sp>
        <p:nvSpPr>
          <p:cNvPr id="101" name="Google Shape;101;p15"/>
          <p:cNvSpPr/>
          <p:nvPr/>
        </p:nvSpPr>
        <p:spPr>
          <a:xfrm>
            <a:off x="2069075" y="4008800"/>
            <a:ext cx="14631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Events Page</a:t>
            </a:r>
            <a:endParaRPr sz="1000">
              <a:solidFill>
                <a:srgbClr val="FFFFFF"/>
              </a:solidFill>
              <a:latin typeface="Roboto"/>
              <a:ea typeface="Roboto"/>
              <a:cs typeface="Roboto"/>
              <a:sym typeface="Roboto"/>
            </a:endParaRPr>
          </a:p>
        </p:txBody>
      </p:sp>
      <p:sp>
        <p:nvSpPr>
          <p:cNvPr id="102" name="Google Shape;102;p15"/>
          <p:cNvSpPr/>
          <p:nvPr/>
        </p:nvSpPr>
        <p:spPr>
          <a:xfrm>
            <a:off x="239748" y="4008800"/>
            <a:ext cx="1514400" cy="525300"/>
          </a:xfrm>
          <a:prstGeom prst="rect">
            <a:avLst/>
          </a:prstGeom>
          <a:solidFill>
            <a:srgbClr val="0E945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FFFFFF"/>
                </a:solidFill>
                <a:latin typeface="Roboto"/>
                <a:ea typeface="Roboto"/>
                <a:cs typeface="Roboto"/>
                <a:sym typeface="Roboto"/>
              </a:rPr>
              <a:t>Resources Page</a:t>
            </a:r>
            <a:endParaRPr sz="1000">
              <a:solidFill>
                <a:srgbClr val="FFFFFF"/>
              </a:solidFill>
              <a:latin typeface="Roboto"/>
              <a:ea typeface="Roboto"/>
              <a:cs typeface="Roboto"/>
              <a:sym typeface="Roboto"/>
            </a:endParaRPr>
          </a:p>
        </p:txBody>
      </p:sp>
      <p:cxnSp>
        <p:nvCxnSpPr>
          <p:cNvPr id="103" name="Google Shape;103;p15"/>
          <p:cNvCxnSpPr>
            <a:stCxn id="98" idx="2"/>
            <a:endCxn id="102" idx="0"/>
          </p:cNvCxnSpPr>
          <p:nvPr/>
        </p:nvCxnSpPr>
        <p:spPr>
          <a:xfrm rot="5400000">
            <a:off x="2093561" y="1530305"/>
            <a:ext cx="1381800" cy="3575100"/>
          </a:xfrm>
          <a:prstGeom prst="bentConnector3">
            <a:avLst>
              <a:gd fmla="val 50002" name="adj1"/>
            </a:avLst>
          </a:prstGeom>
          <a:noFill/>
          <a:ln cap="flat" cmpd="sng" w="9525">
            <a:solidFill>
              <a:srgbClr val="C2C2C2"/>
            </a:solidFill>
            <a:prstDash val="solid"/>
            <a:round/>
            <a:headEnd len="sm" w="sm" type="none"/>
            <a:tailEnd len="sm" w="sm" type="none"/>
          </a:ln>
        </p:spPr>
      </p:cxnSp>
      <p:cxnSp>
        <p:nvCxnSpPr>
          <p:cNvPr id="104" name="Google Shape;104;p15"/>
          <p:cNvCxnSpPr>
            <a:stCxn id="98" idx="2"/>
            <a:endCxn id="105" idx="0"/>
          </p:cNvCxnSpPr>
          <p:nvPr/>
        </p:nvCxnSpPr>
        <p:spPr>
          <a:xfrm flipH="1" rot="-5400000">
            <a:off x="5755511" y="1443455"/>
            <a:ext cx="1381800" cy="3748800"/>
          </a:xfrm>
          <a:prstGeom prst="bentConnector3">
            <a:avLst>
              <a:gd fmla="val 50002" name="adj1"/>
            </a:avLst>
          </a:prstGeom>
          <a:noFill/>
          <a:ln cap="flat" cmpd="sng" w="9525">
            <a:solidFill>
              <a:srgbClr val="C2C2C2"/>
            </a:solidFill>
            <a:prstDash val="solid"/>
            <a:round/>
            <a:headEnd len="sm" w="sm" type="none"/>
            <a:tailEnd len="sm" w="sm" type="none"/>
          </a:ln>
        </p:spPr>
      </p:cxnSp>
      <p:cxnSp>
        <p:nvCxnSpPr>
          <p:cNvPr id="106" name="Google Shape;106;p15"/>
          <p:cNvCxnSpPr>
            <a:endCxn id="101" idx="0"/>
          </p:cNvCxnSpPr>
          <p:nvPr/>
        </p:nvCxnSpPr>
        <p:spPr>
          <a:xfrm flipH="1">
            <a:off x="2800625" y="3321200"/>
            <a:ext cx="1717200" cy="687600"/>
          </a:xfrm>
          <a:prstGeom prst="bentConnector2">
            <a:avLst/>
          </a:prstGeom>
          <a:noFill/>
          <a:ln cap="flat" cmpd="sng" w="9525">
            <a:solidFill>
              <a:srgbClr val="C2C2C2"/>
            </a:solidFill>
            <a:prstDash val="solid"/>
            <a:round/>
            <a:headEnd len="sm" w="sm" type="none"/>
            <a:tailEnd len="sm" w="sm" type="none"/>
          </a:ln>
        </p:spPr>
      </p:cxnSp>
      <p:sp>
        <p:nvSpPr>
          <p:cNvPr id="107" name="Google Shape;107;p15"/>
          <p:cNvSpPr txBox="1"/>
          <p:nvPr/>
        </p:nvSpPr>
        <p:spPr>
          <a:xfrm>
            <a:off x="520575" y="1274100"/>
            <a:ext cx="3218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 sz="1500">
                <a:solidFill>
                  <a:srgbClr val="2B2B2B"/>
                </a:solidFill>
                <a:latin typeface="Roboto"/>
                <a:ea typeface="Roboto"/>
                <a:cs typeface="Roboto"/>
                <a:sym typeface="Roboto"/>
              </a:rPr>
              <a:t>M7 Challenge: </a:t>
            </a:r>
            <a:r>
              <a:rPr b="1" lang="en" sz="1500">
                <a:solidFill>
                  <a:srgbClr val="2B2B2B"/>
                </a:solidFill>
                <a:latin typeface="Roboto"/>
                <a:ea typeface="Roboto"/>
                <a:cs typeface="Roboto"/>
                <a:sym typeface="Roboto"/>
              </a:rPr>
              <a:t>Planning for Wireframes</a:t>
            </a:r>
            <a:endParaRPr>
              <a:latin typeface="Lato"/>
              <a:ea typeface="Lato"/>
              <a:cs typeface="Lato"/>
              <a:sym typeface="Lato"/>
            </a:endParaRPr>
          </a:p>
        </p:txBody>
      </p:sp>
      <p:sp>
        <p:nvSpPr>
          <p:cNvPr id="105" name="Google Shape;105;p15"/>
          <p:cNvSpPr/>
          <p:nvPr/>
        </p:nvSpPr>
        <p:spPr>
          <a:xfrm>
            <a:off x="7589125" y="4008800"/>
            <a:ext cx="1463100" cy="525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Account</a:t>
            </a:r>
            <a:r>
              <a:rPr lang="en" sz="1000">
                <a:solidFill>
                  <a:srgbClr val="FFFFFF"/>
                </a:solidFill>
                <a:latin typeface="Roboto"/>
                <a:ea typeface="Roboto"/>
                <a:cs typeface="Roboto"/>
                <a:sym typeface="Roboto"/>
              </a:rPr>
              <a:t> Page</a:t>
            </a:r>
            <a:endParaRPr sz="1000">
              <a:solidFill>
                <a:srgbClr val="FFFFFF"/>
              </a:solidFill>
              <a:latin typeface="Roboto"/>
              <a:ea typeface="Roboto"/>
              <a:cs typeface="Roboto"/>
              <a:sym typeface="Roboto"/>
            </a:endParaRPr>
          </a:p>
        </p:txBody>
      </p:sp>
      <p:cxnSp>
        <p:nvCxnSpPr>
          <p:cNvPr id="108" name="Google Shape;108;p15"/>
          <p:cNvCxnSpPr>
            <a:endCxn id="99" idx="0"/>
          </p:cNvCxnSpPr>
          <p:nvPr/>
        </p:nvCxnSpPr>
        <p:spPr>
          <a:xfrm flipH="1">
            <a:off x="6645600" y="3326900"/>
            <a:ext cx="5700" cy="681900"/>
          </a:xfrm>
          <a:prstGeom prst="straightConnector1">
            <a:avLst/>
          </a:prstGeom>
          <a:noFill/>
          <a:ln cap="flat" cmpd="sng" w="9525">
            <a:solidFill>
              <a:srgbClr val="C2C2C2"/>
            </a:solidFill>
            <a:prstDash val="solid"/>
            <a:round/>
            <a:headEnd len="sm" w="sm" type="none"/>
            <a:tailEnd len="sm" w="sm" type="none"/>
          </a:ln>
        </p:spPr>
      </p:cxnSp>
      <p:cxnSp>
        <p:nvCxnSpPr>
          <p:cNvPr id="109" name="Google Shape;109;p15"/>
          <p:cNvCxnSpPr/>
          <p:nvPr/>
        </p:nvCxnSpPr>
        <p:spPr>
          <a:xfrm flipH="1">
            <a:off x="4569150" y="3326900"/>
            <a:ext cx="5700" cy="681900"/>
          </a:xfrm>
          <a:prstGeom prst="straightConnector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nvSpPr>
        <p:spPr>
          <a:xfrm>
            <a:off x="520575" y="1274100"/>
            <a:ext cx="3218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 sz="1500">
                <a:solidFill>
                  <a:srgbClr val="2B2B2B"/>
                </a:solidFill>
                <a:latin typeface="Roboto"/>
                <a:ea typeface="Roboto"/>
                <a:cs typeface="Roboto"/>
                <a:sym typeface="Roboto"/>
              </a:rPr>
              <a:t>M7 Challenge: Low Fidelity Wireframe I</a:t>
            </a:r>
            <a:endParaRPr>
              <a:latin typeface="Lato"/>
              <a:ea typeface="Lato"/>
              <a:cs typeface="Lato"/>
              <a:sym typeface="Lato"/>
            </a:endParaRPr>
          </a:p>
        </p:txBody>
      </p:sp>
      <p:pic>
        <p:nvPicPr>
          <p:cNvPr id="115" name="Google Shape;115;p16"/>
          <p:cNvPicPr preferRelativeResize="0"/>
          <p:nvPr/>
        </p:nvPicPr>
        <p:blipFill>
          <a:blip r:embed="rId3">
            <a:alphaModFix/>
          </a:blip>
          <a:stretch>
            <a:fillRect/>
          </a:stretch>
        </p:blipFill>
        <p:spPr>
          <a:xfrm>
            <a:off x="460700" y="1942400"/>
            <a:ext cx="4045602" cy="2340099"/>
          </a:xfrm>
          <a:prstGeom prst="rect">
            <a:avLst/>
          </a:prstGeom>
          <a:noFill/>
          <a:ln>
            <a:noFill/>
          </a:ln>
        </p:spPr>
      </p:pic>
      <p:pic>
        <p:nvPicPr>
          <p:cNvPr id="116" name="Google Shape;116;p16"/>
          <p:cNvPicPr preferRelativeResize="0"/>
          <p:nvPr/>
        </p:nvPicPr>
        <p:blipFill>
          <a:blip r:embed="rId4">
            <a:alphaModFix/>
          </a:blip>
          <a:stretch>
            <a:fillRect/>
          </a:stretch>
        </p:blipFill>
        <p:spPr>
          <a:xfrm>
            <a:off x="4744030" y="1941200"/>
            <a:ext cx="3994646" cy="234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nvSpPr>
        <p:spPr>
          <a:xfrm>
            <a:off x="520575" y="1274100"/>
            <a:ext cx="3563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 sz="1500">
                <a:solidFill>
                  <a:srgbClr val="2B2B2B"/>
                </a:solidFill>
                <a:latin typeface="Roboto"/>
                <a:ea typeface="Roboto"/>
                <a:cs typeface="Roboto"/>
                <a:sym typeface="Roboto"/>
              </a:rPr>
              <a:t>M7 Challenge: Low Fidelity Wireframe II</a:t>
            </a:r>
            <a:endParaRPr>
              <a:latin typeface="Lato"/>
              <a:ea typeface="Lato"/>
              <a:cs typeface="Lato"/>
              <a:sym typeface="Lato"/>
            </a:endParaRPr>
          </a:p>
        </p:txBody>
      </p:sp>
      <p:pic>
        <p:nvPicPr>
          <p:cNvPr id="122" name="Google Shape;122;p17"/>
          <p:cNvPicPr preferRelativeResize="0"/>
          <p:nvPr/>
        </p:nvPicPr>
        <p:blipFill>
          <a:blip r:embed="rId3">
            <a:alphaModFix/>
          </a:blip>
          <a:stretch>
            <a:fillRect/>
          </a:stretch>
        </p:blipFill>
        <p:spPr>
          <a:xfrm>
            <a:off x="352200" y="1897075"/>
            <a:ext cx="4198149" cy="2443702"/>
          </a:xfrm>
          <a:prstGeom prst="rect">
            <a:avLst/>
          </a:prstGeom>
          <a:noFill/>
          <a:ln>
            <a:noFill/>
          </a:ln>
        </p:spPr>
      </p:pic>
      <p:pic>
        <p:nvPicPr>
          <p:cNvPr id="123" name="Google Shape;123;p17"/>
          <p:cNvPicPr preferRelativeResize="0"/>
          <p:nvPr/>
        </p:nvPicPr>
        <p:blipFill>
          <a:blip r:embed="rId4">
            <a:alphaModFix/>
          </a:blip>
          <a:stretch>
            <a:fillRect/>
          </a:stretch>
        </p:blipFill>
        <p:spPr>
          <a:xfrm>
            <a:off x="4683275" y="1894450"/>
            <a:ext cx="4198149" cy="2448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nvSpPr>
        <p:spPr>
          <a:xfrm>
            <a:off x="520575" y="1274100"/>
            <a:ext cx="3900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 sz="1500">
                <a:solidFill>
                  <a:srgbClr val="2B2B2B"/>
                </a:solidFill>
                <a:latin typeface="Roboto"/>
                <a:ea typeface="Roboto"/>
                <a:cs typeface="Roboto"/>
                <a:sym typeface="Roboto"/>
              </a:rPr>
              <a:t>M7 Challenge: Low Fidelity Wireframe III</a:t>
            </a:r>
            <a:endParaRPr>
              <a:latin typeface="Lato"/>
              <a:ea typeface="Lato"/>
              <a:cs typeface="Lato"/>
              <a:sym typeface="Lato"/>
            </a:endParaRPr>
          </a:p>
        </p:txBody>
      </p:sp>
      <p:pic>
        <p:nvPicPr>
          <p:cNvPr id="129" name="Google Shape;129;p18"/>
          <p:cNvPicPr preferRelativeResize="0"/>
          <p:nvPr/>
        </p:nvPicPr>
        <p:blipFill>
          <a:blip r:embed="rId3">
            <a:alphaModFix/>
          </a:blip>
          <a:stretch>
            <a:fillRect/>
          </a:stretch>
        </p:blipFill>
        <p:spPr>
          <a:xfrm>
            <a:off x="317405" y="1927475"/>
            <a:ext cx="4103174" cy="2366949"/>
          </a:xfrm>
          <a:prstGeom prst="rect">
            <a:avLst/>
          </a:prstGeom>
          <a:noFill/>
          <a:ln>
            <a:noFill/>
          </a:ln>
        </p:spPr>
      </p:pic>
      <p:pic>
        <p:nvPicPr>
          <p:cNvPr id="130" name="Google Shape;130;p18"/>
          <p:cNvPicPr preferRelativeResize="0"/>
          <p:nvPr/>
        </p:nvPicPr>
        <p:blipFill>
          <a:blip r:embed="rId4">
            <a:alphaModFix/>
          </a:blip>
          <a:stretch>
            <a:fillRect/>
          </a:stretch>
        </p:blipFill>
        <p:spPr>
          <a:xfrm>
            <a:off x="4595800" y="1927475"/>
            <a:ext cx="3996765" cy="23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nvSpPr>
        <p:spPr>
          <a:xfrm>
            <a:off x="520575" y="1274100"/>
            <a:ext cx="3843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 sz="1500">
                <a:solidFill>
                  <a:srgbClr val="2B2B2B"/>
                </a:solidFill>
                <a:latin typeface="Roboto"/>
                <a:ea typeface="Roboto"/>
                <a:cs typeface="Roboto"/>
                <a:sym typeface="Roboto"/>
              </a:rPr>
              <a:t>M7 Challenge: High Fidelity Wireframe I </a:t>
            </a:r>
            <a:endParaRPr>
              <a:latin typeface="Lato"/>
              <a:ea typeface="Lato"/>
              <a:cs typeface="Lato"/>
              <a:sym typeface="Lato"/>
            </a:endParaRPr>
          </a:p>
        </p:txBody>
      </p:sp>
      <p:pic>
        <p:nvPicPr>
          <p:cNvPr id="136" name="Google Shape;136;p19"/>
          <p:cNvPicPr preferRelativeResize="0"/>
          <p:nvPr/>
        </p:nvPicPr>
        <p:blipFill>
          <a:blip r:embed="rId3">
            <a:alphaModFix/>
          </a:blip>
          <a:stretch>
            <a:fillRect/>
          </a:stretch>
        </p:blipFill>
        <p:spPr>
          <a:xfrm>
            <a:off x="151450" y="1865375"/>
            <a:ext cx="4382800" cy="2494701"/>
          </a:xfrm>
          <a:prstGeom prst="rect">
            <a:avLst/>
          </a:prstGeom>
          <a:noFill/>
          <a:ln>
            <a:noFill/>
          </a:ln>
        </p:spPr>
      </p:pic>
      <p:pic>
        <p:nvPicPr>
          <p:cNvPr id="137" name="Google Shape;137;p19"/>
          <p:cNvPicPr preferRelativeResize="0"/>
          <p:nvPr/>
        </p:nvPicPr>
        <p:blipFill>
          <a:blip r:embed="rId4">
            <a:alphaModFix/>
          </a:blip>
          <a:stretch>
            <a:fillRect/>
          </a:stretch>
        </p:blipFill>
        <p:spPr>
          <a:xfrm>
            <a:off x="4659625" y="1865375"/>
            <a:ext cx="4295008" cy="2494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520575" y="1274100"/>
            <a:ext cx="3843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 sz="1500">
                <a:solidFill>
                  <a:srgbClr val="2B2B2B"/>
                </a:solidFill>
                <a:latin typeface="Roboto"/>
                <a:ea typeface="Roboto"/>
                <a:cs typeface="Roboto"/>
                <a:sym typeface="Roboto"/>
              </a:rPr>
              <a:t>M7 Challenge: High Fidelity Wireframe II</a:t>
            </a:r>
            <a:endParaRPr>
              <a:latin typeface="Lato"/>
              <a:ea typeface="Lato"/>
              <a:cs typeface="Lato"/>
              <a:sym typeface="Lato"/>
            </a:endParaRPr>
          </a:p>
        </p:txBody>
      </p:sp>
      <p:pic>
        <p:nvPicPr>
          <p:cNvPr id="143" name="Google Shape;143;p20"/>
          <p:cNvPicPr preferRelativeResize="0"/>
          <p:nvPr/>
        </p:nvPicPr>
        <p:blipFill>
          <a:blip r:embed="rId3">
            <a:alphaModFix/>
          </a:blip>
          <a:stretch>
            <a:fillRect/>
          </a:stretch>
        </p:blipFill>
        <p:spPr>
          <a:xfrm>
            <a:off x="127750" y="1845300"/>
            <a:ext cx="4309076" cy="2574950"/>
          </a:xfrm>
          <a:prstGeom prst="rect">
            <a:avLst/>
          </a:prstGeom>
          <a:noFill/>
          <a:ln>
            <a:noFill/>
          </a:ln>
        </p:spPr>
      </p:pic>
      <p:pic>
        <p:nvPicPr>
          <p:cNvPr id="144" name="Google Shape;144;p20"/>
          <p:cNvPicPr preferRelativeResize="0"/>
          <p:nvPr/>
        </p:nvPicPr>
        <p:blipFill>
          <a:blip r:embed="rId4">
            <a:alphaModFix/>
          </a:blip>
          <a:stretch>
            <a:fillRect/>
          </a:stretch>
        </p:blipFill>
        <p:spPr>
          <a:xfrm>
            <a:off x="4515950" y="1845300"/>
            <a:ext cx="4381782" cy="257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nvSpPr>
        <p:spPr>
          <a:xfrm>
            <a:off x="520575" y="1274100"/>
            <a:ext cx="3843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None/>
            </a:pPr>
            <a:r>
              <a:rPr b="1" lang="en" sz="1500">
                <a:solidFill>
                  <a:srgbClr val="2B2B2B"/>
                </a:solidFill>
                <a:latin typeface="Roboto"/>
                <a:ea typeface="Roboto"/>
                <a:cs typeface="Roboto"/>
                <a:sym typeface="Roboto"/>
              </a:rPr>
              <a:t>M7 Challenge: High Fidelity Wireframe III</a:t>
            </a:r>
            <a:endParaRPr>
              <a:latin typeface="Lato"/>
              <a:ea typeface="Lato"/>
              <a:cs typeface="Lato"/>
              <a:sym typeface="Lato"/>
            </a:endParaRPr>
          </a:p>
        </p:txBody>
      </p:sp>
      <p:pic>
        <p:nvPicPr>
          <p:cNvPr id="150" name="Google Shape;150;p21"/>
          <p:cNvPicPr preferRelativeResize="0"/>
          <p:nvPr/>
        </p:nvPicPr>
        <p:blipFill>
          <a:blip r:embed="rId3">
            <a:alphaModFix/>
          </a:blip>
          <a:stretch>
            <a:fillRect/>
          </a:stretch>
        </p:blipFill>
        <p:spPr>
          <a:xfrm>
            <a:off x="242825" y="1848300"/>
            <a:ext cx="4329167" cy="2523900"/>
          </a:xfrm>
          <a:prstGeom prst="rect">
            <a:avLst/>
          </a:prstGeom>
          <a:noFill/>
          <a:ln>
            <a:noFill/>
          </a:ln>
        </p:spPr>
      </p:pic>
      <p:pic>
        <p:nvPicPr>
          <p:cNvPr id="151" name="Google Shape;151;p21"/>
          <p:cNvPicPr preferRelativeResize="0"/>
          <p:nvPr/>
        </p:nvPicPr>
        <p:blipFill>
          <a:blip r:embed="rId4">
            <a:alphaModFix/>
          </a:blip>
          <a:stretch>
            <a:fillRect/>
          </a:stretch>
        </p:blipFill>
        <p:spPr>
          <a:xfrm>
            <a:off x="4644475" y="1848300"/>
            <a:ext cx="4267200" cy="25238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