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2BEF11-E30A-4C84-851B-BEB327E38F5A}">
  <a:tblStyle styleId="{132BEF11-E30A-4C84-851B-BEB327E38F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b299f0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b299f0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4b299f0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4b299f0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4b299f07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4b299f07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4b299f07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4b299f07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Work in Progress Wellness App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/>
              <a:t>Findings &amp; Recommendations</a:t>
            </a:r>
            <a:endParaRPr b="0"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15 Challenge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72600" y="1318650"/>
            <a:ext cx="3405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NPS Score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010075" y="543450"/>
            <a:ext cx="36201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NPS scores declined over the course of the five-week beta test, with Q3 showing </a:t>
            </a:r>
            <a:r>
              <a:rPr b="1" lang="en" sz="1107">
                <a:solidFill>
                  <a:srgbClr val="FF0000"/>
                </a:solidFill>
              </a:rPr>
              <a:t>the lowest score</a:t>
            </a:r>
            <a:r>
              <a:rPr lang="en" sz="1107"/>
              <a:t> of 19.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The Q3 NPS score of 19 indicates a </a:t>
            </a:r>
            <a:r>
              <a:rPr b="1" lang="en" sz="1107">
                <a:solidFill>
                  <a:srgbClr val="FF0000"/>
                </a:solidFill>
              </a:rPr>
              <a:t>decrease in customer loyalty and advocacy </a:t>
            </a:r>
            <a:r>
              <a:rPr lang="en" sz="1107"/>
              <a:t>compared to the scores of 31 and 30 in Q1 and Q2, respectively.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The Q3 NPS score of 19 falls below the industry average NPS of 44, suggesting that </a:t>
            </a:r>
            <a:r>
              <a:rPr b="1" lang="en" sz="1107">
                <a:solidFill>
                  <a:srgbClr val="FF0000"/>
                </a:solidFill>
              </a:rPr>
              <a:t>customers are less satisfied</a:t>
            </a:r>
            <a:r>
              <a:rPr lang="en" sz="1107"/>
              <a:t> with the telehealth scheduling feature.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The declining trend in NPS scores indicates </a:t>
            </a:r>
            <a:r>
              <a:rPr b="1" lang="en" sz="1107">
                <a:solidFill>
                  <a:srgbClr val="FF0000"/>
                </a:solidFill>
              </a:rPr>
              <a:t>a need for improvement </a:t>
            </a:r>
            <a:r>
              <a:rPr lang="en" sz="1107"/>
              <a:t>in customer experience and satisfaction with the scheduling feature.</a:t>
            </a:r>
            <a:endParaRPr sz="1107"/>
          </a:p>
          <a:p>
            <a:pPr indent="-298926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Qualitative</a:t>
            </a:r>
            <a:r>
              <a:rPr lang="en" sz="1107"/>
              <a:t> feedback suggests issues with </a:t>
            </a:r>
            <a:r>
              <a:rPr b="1" lang="en" sz="1107">
                <a:solidFill>
                  <a:srgbClr val="FF0000"/>
                </a:solidFill>
              </a:rPr>
              <a:t>finding available appointments</a:t>
            </a:r>
            <a:r>
              <a:rPr lang="en" sz="1107"/>
              <a:t>, </a:t>
            </a:r>
            <a:r>
              <a:rPr b="1" lang="en" sz="1107">
                <a:solidFill>
                  <a:srgbClr val="FF0000"/>
                </a:solidFill>
              </a:rPr>
              <a:t>lack of information</a:t>
            </a:r>
            <a:r>
              <a:rPr lang="en" sz="1107"/>
              <a:t> about therapists, and </a:t>
            </a:r>
            <a:r>
              <a:rPr b="1" lang="en" sz="1107">
                <a:solidFill>
                  <a:srgbClr val="FF0000"/>
                </a:solidFill>
              </a:rPr>
              <a:t>difficulties in navigating </a:t>
            </a:r>
            <a:r>
              <a:rPr lang="en" sz="1107"/>
              <a:t>and using the feature.</a:t>
            </a:r>
            <a:endParaRPr sz="11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752725" y="21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{132BEF11-E30A-4C84-851B-BEB327E38F5A}</a:tableStyleId>
              </a:tblPr>
              <a:tblGrid>
                <a:gridCol w="1886975"/>
                <a:gridCol w="844400"/>
              </a:tblGrid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Students (Users)</a:t>
                      </a:r>
                      <a:endParaRPr b="1"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NPS</a:t>
                      </a:r>
                      <a:endParaRPr b="1"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Q1</a:t>
                      </a:r>
                      <a:endParaRPr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Q2</a:t>
                      </a:r>
                      <a:endParaRPr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Q3*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5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Industry Avg. NPS: </a:t>
                      </a:r>
                      <a:endParaRPr b="1" sz="13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*</a:t>
                      </a:r>
                      <a:r>
                        <a:rPr lang="en" sz="800"/>
                        <a:t> customer feedback from beta test of the new scheduling feature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4"/>
          <p:cNvSpPr/>
          <p:nvPr/>
        </p:nvSpPr>
        <p:spPr>
          <a:xfrm rot="-10789291">
            <a:off x="3194203" y="3191451"/>
            <a:ext cx="963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-10789291">
            <a:off x="3194203" y="2881676"/>
            <a:ext cx="963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-10789291">
            <a:off x="3194203" y="2571901"/>
            <a:ext cx="963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72600" y="1318650"/>
            <a:ext cx="3405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CSAT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010075" y="543450"/>
            <a:ext cx="36201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926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444654"/>
              </a:buClr>
              <a:buSzPts val="1108"/>
              <a:buAutoNum type="arabicPeriod"/>
            </a:pPr>
            <a:r>
              <a:rPr lang="en" sz="1107">
                <a:solidFill>
                  <a:srgbClr val="444654"/>
                </a:solidFill>
              </a:rPr>
              <a:t>CSAT scores also decreased from 47% in Q1 to 39% in Q3, indicating </a:t>
            </a:r>
            <a:r>
              <a:rPr b="1" lang="en" sz="1107">
                <a:solidFill>
                  <a:srgbClr val="FF0000"/>
                </a:solidFill>
              </a:rPr>
              <a:t>a decline in overall customer satisfaction</a:t>
            </a:r>
            <a:r>
              <a:rPr lang="en" sz="1107">
                <a:solidFill>
                  <a:srgbClr val="444654"/>
                </a:solidFill>
              </a:rPr>
              <a:t> with the telehealth scheduling feature.</a:t>
            </a:r>
            <a:endParaRPr sz="1107">
              <a:solidFill>
                <a:srgbClr val="444654"/>
              </a:solidFill>
            </a:endParaRPr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444654"/>
              </a:buClr>
              <a:buSzPts val="1108"/>
              <a:buAutoNum type="arabicPeriod"/>
            </a:pPr>
            <a:r>
              <a:rPr lang="en" sz="1107">
                <a:solidFill>
                  <a:srgbClr val="444654"/>
                </a:solidFill>
              </a:rPr>
              <a:t>The Q3 CSAT score of 39% </a:t>
            </a:r>
            <a:r>
              <a:rPr b="1" lang="en" sz="1107">
                <a:solidFill>
                  <a:srgbClr val="FF0000"/>
                </a:solidFill>
              </a:rPr>
              <a:t>falls below the target</a:t>
            </a:r>
            <a:r>
              <a:rPr lang="en" sz="1107">
                <a:solidFill>
                  <a:srgbClr val="444654"/>
                </a:solidFill>
              </a:rPr>
              <a:t> CSAT score of 80%, indicating significant room for improvement.</a:t>
            </a:r>
            <a:endParaRPr sz="1107">
              <a:solidFill>
                <a:srgbClr val="444654"/>
              </a:solidFill>
            </a:endParaRPr>
          </a:p>
          <a:p>
            <a:pPr indent="-298926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444654"/>
              </a:buClr>
              <a:buSzPts val="1108"/>
              <a:buAutoNum type="arabicPeriod"/>
            </a:pPr>
            <a:r>
              <a:rPr lang="en" sz="1107">
                <a:solidFill>
                  <a:srgbClr val="444654"/>
                </a:solidFill>
              </a:rPr>
              <a:t>The decline in CSAT scores further highlights the </a:t>
            </a:r>
            <a:r>
              <a:rPr b="1" lang="en" sz="1107">
                <a:solidFill>
                  <a:srgbClr val="FF0000"/>
                </a:solidFill>
              </a:rPr>
              <a:t>need to address customer concerns </a:t>
            </a:r>
            <a:r>
              <a:rPr lang="en" sz="1107">
                <a:solidFill>
                  <a:srgbClr val="444654"/>
                </a:solidFill>
              </a:rPr>
              <a:t>and </a:t>
            </a:r>
            <a:r>
              <a:rPr b="1" lang="en" sz="1107">
                <a:solidFill>
                  <a:srgbClr val="FF0000"/>
                </a:solidFill>
              </a:rPr>
              <a:t>enhance the usability </a:t>
            </a:r>
            <a:r>
              <a:rPr lang="en" sz="1107">
                <a:solidFill>
                  <a:srgbClr val="444654"/>
                </a:solidFill>
              </a:rPr>
              <a:t>of the scheduling feature.</a:t>
            </a:r>
            <a:endParaRPr sz="1107">
              <a:solidFill>
                <a:srgbClr val="444654"/>
              </a:solidFill>
            </a:endParaRPr>
          </a:p>
          <a:p>
            <a:pPr indent="-298926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444654"/>
              </a:buClr>
              <a:buSzPts val="1108"/>
              <a:buAutoNum type="arabicPeriod"/>
            </a:pPr>
            <a:r>
              <a:rPr lang="en" sz="1107">
                <a:solidFill>
                  <a:srgbClr val="444654"/>
                </a:solidFill>
              </a:rPr>
              <a:t>Qualitative feedback points to issues such as </a:t>
            </a:r>
            <a:r>
              <a:rPr b="1" lang="en" sz="1107">
                <a:solidFill>
                  <a:srgbClr val="FF0000"/>
                </a:solidFill>
              </a:rPr>
              <a:t>difficulty in finding appointments</a:t>
            </a:r>
            <a:r>
              <a:rPr lang="en" sz="1107">
                <a:solidFill>
                  <a:srgbClr val="444654"/>
                </a:solidFill>
              </a:rPr>
              <a:t>, </a:t>
            </a:r>
            <a:r>
              <a:rPr b="1" lang="en" sz="1107">
                <a:solidFill>
                  <a:srgbClr val="FF0000"/>
                </a:solidFill>
              </a:rPr>
              <a:t>lack of information </a:t>
            </a:r>
            <a:r>
              <a:rPr lang="en" sz="1107">
                <a:solidFill>
                  <a:srgbClr val="444654"/>
                </a:solidFill>
              </a:rPr>
              <a:t>about therapists, and </a:t>
            </a:r>
            <a:r>
              <a:rPr b="1" lang="en" sz="1107">
                <a:solidFill>
                  <a:srgbClr val="FF0000"/>
                </a:solidFill>
              </a:rPr>
              <a:t>limitations in filtering options</a:t>
            </a:r>
            <a:r>
              <a:rPr lang="en" sz="1107">
                <a:solidFill>
                  <a:srgbClr val="444654"/>
                </a:solidFill>
              </a:rPr>
              <a:t> for preferences.</a:t>
            </a:r>
            <a:endParaRPr sz="1107">
              <a:solidFill>
                <a:srgbClr val="444654"/>
              </a:solidFill>
            </a:endParaRPr>
          </a:p>
          <a:p>
            <a:pPr indent="-298926" lvl="0" marL="45720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Clr>
                <a:srgbClr val="444654"/>
              </a:buClr>
              <a:buSzPts val="1108"/>
              <a:buAutoNum type="arabicPeriod"/>
            </a:pPr>
            <a:r>
              <a:rPr lang="en" sz="1107">
                <a:solidFill>
                  <a:srgbClr val="444654"/>
                </a:solidFill>
              </a:rPr>
              <a:t>The feedback suggests that customers desire </a:t>
            </a:r>
            <a:r>
              <a:rPr b="1" lang="en" sz="1107">
                <a:solidFill>
                  <a:srgbClr val="FF0000"/>
                </a:solidFill>
              </a:rPr>
              <a:t>a more user-friendly experience</a:t>
            </a:r>
            <a:r>
              <a:rPr lang="en" sz="1107">
                <a:solidFill>
                  <a:srgbClr val="444654"/>
                </a:solidFill>
              </a:rPr>
              <a:t> and more detailed information to make informed choices.</a:t>
            </a:r>
            <a:endParaRPr sz="1107">
              <a:solidFill>
                <a:srgbClr val="444654"/>
              </a:solidFill>
            </a:endParaRPr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752725" y="21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{132BEF11-E30A-4C84-851B-BEB327E38F5A}</a:tableStyleId>
              </a:tblPr>
              <a:tblGrid>
                <a:gridCol w="1886975"/>
                <a:gridCol w="844400"/>
              </a:tblGrid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Students (Users)</a:t>
                      </a:r>
                      <a:endParaRPr b="1"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CSAT</a:t>
                      </a:r>
                      <a:endParaRPr b="1"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Q1</a:t>
                      </a:r>
                      <a:endParaRPr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47%</a:t>
                      </a:r>
                      <a:endParaRPr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Q2</a:t>
                      </a:r>
                      <a:endParaRPr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45%</a:t>
                      </a:r>
                      <a:endParaRPr sz="15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Q3*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39%</a:t>
                      </a:r>
                      <a:endParaRPr sz="15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CSAT:</a:t>
                      </a:r>
                      <a:endParaRPr b="1" sz="1300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*</a:t>
                      </a:r>
                      <a:r>
                        <a:rPr lang="en" sz="800"/>
                        <a:t> customer feedback from beta test of the new scheduling feature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5"/>
          <p:cNvSpPr/>
          <p:nvPr/>
        </p:nvSpPr>
        <p:spPr>
          <a:xfrm rot="-10789291">
            <a:off x="3290503" y="3191451"/>
            <a:ext cx="963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10789291">
            <a:off x="3290503" y="2881676"/>
            <a:ext cx="963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10789291">
            <a:off x="3290503" y="2571901"/>
            <a:ext cx="963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08050" y="644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 Roadmap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1800"/>
            <a:ext cx="8839204" cy="339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5700675" y="1941759"/>
            <a:ext cx="3089100" cy="531600"/>
          </a:xfrm>
          <a:prstGeom prst="chevron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Monitor and Analyze User Engagement Data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85375" y="1941754"/>
            <a:ext cx="3314700" cy="531600"/>
          </a:xfrm>
          <a:prstGeom prst="homePlate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a Seamless Onboarding                                           Process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225759" y="1941759"/>
            <a:ext cx="3089100" cy="531600"/>
          </a:xfrm>
          <a:prstGeom prst="chevron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Conduct User Research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65200" y="1266775"/>
            <a:ext cx="5308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&amp; Next Steps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02150" y="2821475"/>
            <a:ext cx="28236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Create a user-friendly onboarding process that guides new users through the app's features and functionalities.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Provide clear instructions on how to access and use the scheduling feature.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160200" y="2821475"/>
            <a:ext cx="28236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Conduct in-depth user research to understand the specific needs, preferences, and pain points of the target audience.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Gather insights through surveys, interviews, or usability testing to inform future roadmap decisions.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973700" y="2821475"/>
            <a:ext cx="28236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Implement analytics tools to track user engagement and behavior within the app, specifically focusing on the telehealth scheduling feature.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Monitor metrics such as appointment conversion rates, user drop-off points, and user session duration. Analyze this data to identify bottlenecks or areas for improvement.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