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Thin"/>
      <p:regular r:id="rId12"/>
      <p:bold r:id="rId13"/>
      <p:italic r:id="rId14"/>
      <p:boldItalic r:id="rId15"/>
    </p:embeddedFont>
    <p:embeddedFont>
      <p:font typeface="Roboto"/>
      <p:regular r:id="rId16"/>
      <p:bold r:id="rId17"/>
      <p:italic r:id="rId18"/>
      <p:boldItalic r:id="rId19"/>
    </p:embeddedFont>
    <p:embeddedFont>
      <p:font typeface="Roboto Medium"/>
      <p:regular r:id="rId20"/>
      <p:bold r:id="rId21"/>
      <p:italic r:id="rId22"/>
      <p:boldItalic r:id="rId23"/>
    </p:embeddedFont>
    <p:embeddedFont>
      <p:font typeface="EB Garamond Medium"/>
      <p:regular r:id="rId24"/>
      <p:bold r:id="rId25"/>
      <p:italic r:id="rId26"/>
      <p:boldItalic r:id="rId27"/>
    </p:embeddedFont>
    <p:embeddedFont>
      <p:font typeface="EB Garamond"/>
      <p:regular r:id="rId28"/>
      <p:bold r:id="rId29"/>
      <p:italic r:id="rId30"/>
      <p:boldItalic r:id="rId31"/>
    </p:embeddedFont>
    <p:embeddedFont>
      <p:font typeface="Barlow"/>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edium-regular.fntdata"/><Relationship Id="rId22" Type="http://schemas.openxmlformats.org/officeDocument/2006/relationships/font" Target="fonts/RobotoMedium-italic.fntdata"/><Relationship Id="rId21" Type="http://schemas.openxmlformats.org/officeDocument/2006/relationships/font" Target="fonts/RobotoMedium-bold.fntdata"/><Relationship Id="rId24" Type="http://schemas.openxmlformats.org/officeDocument/2006/relationships/font" Target="fonts/EBGaramondMedium-regular.fntdata"/><Relationship Id="rId23" Type="http://schemas.openxmlformats.org/officeDocument/2006/relationships/font" Target="fonts/RobotoMedium-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BGaramondMedium-italic.fntdata"/><Relationship Id="rId25" Type="http://schemas.openxmlformats.org/officeDocument/2006/relationships/font" Target="fonts/EBGaramondMedium-bold.fntdata"/><Relationship Id="rId28" Type="http://schemas.openxmlformats.org/officeDocument/2006/relationships/font" Target="fonts/EBGaramond-regular.fntdata"/><Relationship Id="rId27" Type="http://schemas.openxmlformats.org/officeDocument/2006/relationships/font" Target="fonts/EBGaramondMedium-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BGaramon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BGaramond-boldItalic.fntdata"/><Relationship Id="rId30" Type="http://schemas.openxmlformats.org/officeDocument/2006/relationships/font" Target="fonts/EBGaramond-italic.fntdata"/><Relationship Id="rId11" Type="http://schemas.openxmlformats.org/officeDocument/2006/relationships/slide" Target="slides/slide6.xml"/><Relationship Id="rId33" Type="http://schemas.openxmlformats.org/officeDocument/2006/relationships/font" Target="fonts/Barlow-bold.fntdata"/><Relationship Id="rId10" Type="http://schemas.openxmlformats.org/officeDocument/2006/relationships/slide" Target="slides/slide5.xml"/><Relationship Id="rId32" Type="http://schemas.openxmlformats.org/officeDocument/2006/relationships/font" Target="fonts/Barlow-regular.fntdata"/><Relationship Id="rId13" Type="http://schemas.openxmlformats.org/officeDocument/2006/relationships/font" Target="fonts/RobotoThin-bold.fntdata"/><Relationship Id="rId35" Type="http://schemas.openxmlformats.org/officeDocument/2006/relationships/font" Target="fonts/Barlow-boldItalic.fntdata"/><Relationship Id="rId12" Type="http://schemas.openxmlformats.org/officeDocument/2006/relationships/font" Target="fonts/RobotoThin-regular.fntdata"/><Relationship Id="rId34" Type="http://schemas.openxmlformats.org/officeDocument/2006/relationships/font" Target="fonts/Barlow-italic.fntdata"/><Relationship Id="rId15" Type="http://schemas.openxmlformats.org/officeDocument/2006/relationships/font" Target="fonts/RobotoThin-boldItalic.fntdata"/><Relationship Id="rId14" Type="http://schemas.openxmlformats.org/officeDocument/2006/relationships/font" Target="fonts/RobotoThin-italic.fntdata"/><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c89c7d5e2_0_2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c89c7d5e2_0_2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everyone. Thank you all for joining me today to discuss our Ebook app Product Update. I know we all have busy schedules but I am grateful that you were able to make time for this meeting. Today we will cover team </a:t>
            </a:r>
            <a:r>
              <a:rPr lang="en"/>
              <a:t>objectives, recent accomplishments, short term work, long term work, and we will finish all with our vision for the future. Feel free to stop me at any point and let me know if you have any questions. Lets jump straight into it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9c09f8dde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9c09f8dde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Our team’s objective is to achieve at least an 11% increase in digital ebook sales by the end of the year. Currently, we have seen a 7% increase in ebook sales for the previous quarter, which is below our projected 15% increase. However, we have made a great progress in developing new features for the ebook app that we believe will only drive our sales up.</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c09f8dd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c09f8dd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sz="1200">
                <a:solidFill>
                  <a:srgbClr val="374151"/>
                </a:solidFill>
                <a:highlight>
                  <a:srgbClr val="F7F7F8"/>
                </a:highlight>
                <a:latin typeface="Roboto"/>
                <a:ea typeface="Roboto"/>
                <a:cs typeface="Roboto"/>
                <a:sym typeface="Roboto"/>
              </a:rPr>
              <a:t>Our team has made significant progress over the past few weeks. We've released a major update to the Two Birds ebook app including a new rewards program that incentivizes users to engage more with our ebooks and provides a better experience overall. Unfortunately, we experienced some technical issues at launch that prevented some customers from accessing the rewards program. We have since resolved these issues and are working to improve the rewards program based on customer feedback.</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None/>
            </a:pPr>
            <a:r>
              <a:rPr lang="en" sz="1200">
                <a:solidFill>
                  <a:srgbClr val="374151"/>
                </a:solidFill>
                <a:highlight>
                  <a:srgbClr val="F7F7F8"/>
                </a:highlight>
                <a:latin typeface="Roboto"/>
                <a:ea typeface="Roboto"/>
                <a:cs typeface="Roboto"/>
                <a:sym typeface="Roboto"/>
              </a:rPr>
              <a:t>In addition, we have made progress on the UX update for the ebook app, which we had previously put on hold to focus on the rewards program launch. We have identified pain points and challenges that our customers face when using the app, and we are developing solutions to improve the user experience. Some of these solutions </a:t>
            </a:r>
            <a:r>
              <a:rPr lang="en" sz="1200">
                <a:solidFill>
                  <a:srgbClr val="374151"/>
                </a:solidFill>
                <a:highlight>
                  <a:srgbClr val="F7F7F8"/>
                </a:highlight>
                <a:latin typeface="Roboto"/>
                <a:ea typeface="Roboto"/>
                <a:cs typeface="Roboto"/>
                <a:sym typeface="Roboto"/>
              </a:rPr>
              <a:t>including </a:t>
            </a:r>
            <a:r>
              <a:rPr lang="en" sz="1200">
                <a:solidFill>
                  <a:srgbClr val="374151"/>
                </a:solidFill>
                <a:highlight>
                  <a:srgbClr val="F7F7F8"/>
                </a:highlight>
                <a:latin typeface="Roboto"/>
                <a:ea typeface="Roboto"/>
                <a:cs typeface="Roboto"/>
                <a:sym typeface="Roboto"/>
              </a:rPr>
              <a:t>improved search and browsing capabilities, enhanced personalization features, and a redesigned user interface that is more user-friendly and accessible. We plan to complete and release the UX update within the next four months.</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None/>
            </a:pPr>
            <a:r>
              <a:rPr lang="en" sz="1200">
                <a:solidFill>
                  <a:srgbClr val="374151"/>
                </a:solidFill>
                <a:highlight>
                  <a:srgbClr val="F7F7F8"/>
                </a:highlight>
                <a:latin typeface="Roboto"/>
                <a:ea typeface="Roboto"/>
                <a:cs typeface="Roboto"/>
                <a:sym typeface="Roboto"/>
              </a:rPr>
              <a:t>Lastly, we've made significant improvements to our backend infrastructure to improve overall stability and performance. We've also implemented several new security measures to better protect our users' data and privacy.</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None/>
            </a:pPr>
            <a:r>
              <a:rPr lang="en" sz="1200">
                <a:solidFill>
                  <a:srgbClr val="374151"/>
                </a:solidFill>
                <a:highlight>
                  <a:srgbClr val="F7F7F8"/>
                </a:highlight>
                <a:latin typeface="Roboto"/>
                <a:ea typeface="Roboto"/>
                <a:cs typeface="Roboto"/>
                <a:sym typeface="Roboto"/>
              </a:rPr>
              <a:t>Overall, while we have faced some setbacks, we are making progress toward our objective and remain committed to delivering a great product experience for our customers.</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ca4b42c125485fb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ca4b42c125485fb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374151"/>
                </a:solidFill>
                <a:highlight>
                  <a:srgbClr val="F7F7F8"/>
                </a:highlight>
                <a:latin typeface="Roboto"/>
                <a:ea typeface="Roboto"/>
                <a:cs typeface="Roboto"/>
                <a:sym typeface="Roboto"/>
              </a:rPr>
              <a:t>Over the next month, our team will be focusing on several key tasks to advance our product objectives: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290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Addressing technical issues: We are currently working to address any technical issues that arose with the recent launch of our rewards program. Our users couldnt access the new rewards program and get their early sign up bonus. This issue was common among Android users. We plan to continue monitoring and testing the program to ensure it is functioning smoothly for our customers.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Conducting user research: We plan to conduct additional user research to gain deeper insights into our target customer groups, including commuter readers and busy professionals. This research will help us identify any pain points or areas of improvement that we can address to better serve our customers.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Finalizing the UX update for the ebook app: Our team has made significant progress on the UX update, and we plan to complete the final design and development work over the next month. This update will improve the user experience and make it easier for our customers to navigate and enjoy our ebooks.</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Content curation: We will continue to curate and add new content to our ebook library to cater to the diverse interests of our customers. This will involve identifying new titles, genres and authors to add to our collection and collaborating with publishers and authors to offer exclusive content to our customers.</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2900"/>
              </a:spcBef>
              <a:spcAft>
                <a:spcPts val="0"/>
              </a:spcAft>
              <a:buNone/>
            </a:pPr>
            <a:r>
              <a:rPr lang="en" sz="1200">
                <a:solidFill>
                  <a:srgbClr val="374151"/>
                </a:solidFill>
                <a:highlight>
                  <a:srgbClr val="F7F7F8"/>
                </a:highlight>
                <a:latin typeface="Roboto"/>
                <a:ea typeface="Roboto"/>
                <a:cs typeface="Roboto"/>
                <a:sym typeface="Roboto"/>
              </a:rPr>
              <a:t>By focusing on these key tasks over the next month, we are confident that we can continue to make progress towards our objectives of improving customer experience, increasing engagement, and driving ebook sales growth for Two Birds Publishing.</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ca4b42c125485fb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ca4b42c125485fb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Over the next four months, our team plans to focus on four main areas of work:</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290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Improving the rewards program: We received valuable feedback from our customers during the program's launch and have identified areas for improvement. We plan to make necessary adjustments to enhance the program's functionality and continue to promote it to increase customer engagement.</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Completing the UX update for the ebook app: We have made significant progress on the UX update and plan to complete the project within the next four months. This update will improve the navigation and usability of the app, making it easier for our customers to find and read the books they love.</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Expanding our ebook offerings: We plan to continue to expand our library of ebooks by adding more titles and genres that cater to our customers' interests and needs. This will include books on new topics, as well as more localized and diverse content. We believe that expanding our offerings will attract new customers and retain existing ones, ultimately driving ebook sales growth for the company.</a:t>
            </a:r>
            <a:endParaRPr sz="1200">
              <a:solidFill>
                <a:srgbClr val="374151"/>
              </a:solidFill>
              <a:highlight>
                <a:srgbClr val="F7F7F8"/>
              </a:highlight>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AutoNum type="arabicPeriod"/>
            </a:pPr>
            <a:r>
              <a:rPr lang="en" sz="1200">
                <a:solidFill>
                  <a:srgbClr val="374151"/>
                </a:solidFill>
                <a:highlight>
                  <a:srgbClr val="F7F7F8"/>
                </a:highlight>
                <a:latin typeface="Roboto"/>
                <a:ea typeface="Roboto"/>
                <a:cs typeface="Roboto"/>
                <a:sym typeface="Roboto"/>
              </a:rPr>
              <a:t>Front End Implementations: We plan to implement the following changes to the front end including </a:t>
            </a:r>
            <a:r>
              <a:rPr lang="en">
                <a:solidFill>
                  <a:schemeClr val="dk1"/>
                </a:solidFill>
                <a:latin typeface="Roboto"/>
                <a:ea typeface="Roboto"/>
                <a:cs typeface="Roboto"/>
                <a:sym typeface="Roboto"/>
              </a:rPr>
              <a:t>Two-factor authentication for login, Security questions inserted within the password reset request, and addition of biometric unlock (Face ID and/ or fingerprint for our mobile application to avoid any data breaches. </a:t>
            </a:r>
            <a:endParaRPr>
              <a:solidFill>
                <a:schemeClr val="dk1"/>
              </a:solidFill>
              <a:latin typeface="Roboto"/>
              <a:ea typeface="Roboto"/>
              <a:cs typeface="Roboto"/>
              <a:sym typeface="Roboto"/>
            </a:endParaRPr>
          </a:p>
          <a:p>
            <a:pPr indent="0" lvl="0" marL="0" rtl="0" algn="l">
              <a:lnSpc>
                <a:spcPct val="115000"/>
              </a:lnSpc>
              <a:spcBef>
                <a:spcPts val="29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These areas of work align with our overall objective of increasing ebook sales by at least 11% by the end of the year, as set by the Two Birds executive team.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ca4b42c125485fb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ca4b42c125485fb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374151"/>
                </a:solidFill>
                <a:highlight>
                  <a:srgbClr val="F7F7F8"/>
                </a:highlight>
                <a:latin typeface="Roboto"/>
                <a:ea typeface="Roboto"/>
                <a:cs typeface="Roboto"/>
                <a:sym typeface="Roboto"/>
              </a:rPr>
              <a:t>Crafting the vision statement involved a careful consideration of each stakeholder's concerns and perspectives, as well as the user personas and value proposition canvas. I focused on incorporating the key features and benefits that each participant emphasized, while also ensuring that the statement was clear, concise, and inspiring.  </a:t>
            </a:r>
            <a:r>
              <a:rPr lang="en" sz="1200">
                <a:solidFill>
                  <a:srgbClr val="374151"/>
                </a:solidFill>
                <a:highlight>
                  <a:srgbClr val="F7F7F8"/>
                </a:highlight>
                <a:latin typeface="Roboto"/>
                <a:ea typeface="Roboto"/>
                <a:cs typeface="Roboto"/>
                <a:sym typeface="Roboto"/>
              </a:rPr>
              <a:t>Our vision for the future of Two Birds Publishing's ebook subscription product is to provide a personalized reading experience for our customers. We want to be the go-to source for readers of all backgrounds and interests, providing a vast library of books and a diversity of genres to choose from.</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None/>
            </a:pPr>
            <a:r>
              <a:rPr lang="en" sz="1200">
                <a:solidFill>
                  <a:srgbClr val="374151"/>
                </a:solidFill>
                <a:highlight>
                  <a:srgbClr val="F7F7F8"/>
                </a:highlight>
                <a:latin typeface="Roboto"/>
                <a:ea typeface="Roboto"/>
                <a:cs typeface="Roboto"/>
                <a:sym typeface="Roboto"/>
              </a:rPr>
              <a:t>We also want to create a sense of community and social connection among our users, allowing them to engage with other readers and authors through our platform. Our goal is to not only provide a stress-free and cost-effective way for users to access their favorite books, but also to foster a love of reading and support the literary community as a whole.With a strong focus on continuous improvement and innovation, we aim to be the industry leader in digital ebook subscriptions and help shape the future of reading in the digital age.</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This vision statement  </a:t>
            </a:r>
            <a:r>
              <a:rPr lang="en" sz="1200">
                <a:solidFill>
                  <a:srgbClr val="374151"/>
                </a:solidFill>
                <a:highlight>
                  <a:srgbClr val="F7F7F8"/>
                </a:highlight>
                <a:latin typeface="Roboto"/>
                <a:ea typeface="Roboto"/>
                <a:cs typeface="Roboto"/>
                <a:sym typeface="Roboto"/>
              </a:rPr>
              <a:t>highlights the unique features and benefits of the product, while also emphasizing the importance of customer needs and experience. And most importantly, it will guide </a:t>
            </a:r>
            <a:r>
              <a:rPr lang="en" sz="1200">
                <a:solidFill>
                  <a:srgbClr val="374151"/>
                </a:solidFill>
                <a:highlight>
                  <a:srgbClr val="F7F7F8"/>
                </a:highlight>
                <a:latin typeface="Roboto"/>
                <a:ea typeface="Roboto"/>
                <a:cs typeface="Roboto"/>
                <a:sym typeface="Roboto"/>
              </a:rPr>
              <a:t>our product development in a way that meets the needs of our customers while also aligning with the business goals of Two Birds Publishing including the digital transformation strategy and the need to increase ebook sales. </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p:txBody>
      </p:sp>
      <p:sp>
        <p:nvSpPr>
          <p:cNvPr id="9" name="Google Shape;9;p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0" name="Google Shape;1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13" name="Google Shape;13;p3"/>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4" name="Google Shape;1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Title Slide:DigitalMarketing Worksheets">
  <p:cSld name="CUSTOM_6">
    <p:spTree>
      <p:nvGrpSpPr>
        <p:cNvPr id="15" name="Shape 15"/>
        <p:cNvGrpSpPr/>
        <p:nvPr/>
      </p:nvGrpSpPr>
      <p:grpSpPr>
        <a:xfrm>
          <a:off x="0" y="0"/>
          <a:ext cx="0" cy="0"/>
          <a:chOff x="0" y="0"/>
          <a:chExt cx="0" cy="0"/>
        </a:xfrm>
      </p:grpSpPr>
      <p:pic>
        <p:nvPicPr>
          <p:cNvPr id="16" name="Google Shape;16;p4"/>
          <p:cNvPicPr preferRelativeResize="0"/>
          <p:nvPr/>
        </p:nvPicPr>
        <p:blipFill rotWithShape="1">
          <a:blip r:embed="rId2">
            <a:alphaModFix/>
          </a:blip>
          <a:srcRect b="34849" l="0" r="0" t="0"/>
          <a:stretch/>
        </p:blipFill>
        <p:spPr>
          <a:xfrm>
            <a:off x="273900" y="348350"/>
            <a:ext cx="8725849" cy="4520402"/>
          </a:xfrm>
          <a:prstGeom prst="rect">
            <a:avLst/>
          </a:prstGeom>
          <a:noFill/>
          <a:ln>
            <a:noFill/>
          </a:ln>
        </p:spPr>
      </p:pic>
      <p:sp>
        <p:nvSpPr>
          <p:cNvPr id="17" name="Google Shape;17;p4"/>
          <p:cNvSpPr/>
          <p:nvPr/>
        </p:nvSpPr>
        <p:spPr>
          <a:xfrm>
            <a:off x="273900" y="3807100"/>
            <a:ext cx="8596200" cy="10620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 name="Google Shape;18;p4"/>
          <p:cNvPicPr preferRelativeResize="0"/>
          <p:nvPr/>
        </p:nvPicPr>
        <p:blipFill>
          <a:blip r:embed="rId3">
            <a:alphaModFix/>
          </a:blip>
          <a:stretch>
            <a:fillRect/>
          </a:stretch>
        </p:blipFill>
        <p:spPr>
          <a:xfrm>
            <a:off x="7899747" y="3982500"/>
            <a:ext cx="822959" cy="711201"/>
          </a:xfrm>
          <a:prstGeom prst="rect">
            <a:avLst/>
          </a:prstGeom>
          <a:noFill/>
          <a:ln>
            <a:noFill/>
          </a:ln>
          <a:effectLst>
            <a:outerShdw blurRad="57150" rotWithShape="0" algn="bl" dir="5400000" dist="19050">
              <a:srgbClr val="000000">
                <a:alpha val="50000"/>
              </a:srgbClr>
            </a:outerShdw>
          </a:effectLst>
        </p:spPr>
      </p:pic>
      <p:sp>
        <p:nvSpPr>
          <p:cNvPr id="19" name="Google Shape;19;p4"/>
          <p:cNvSpPr txBox="1"/>
          <p:nvPr/>
        </p:nvSpPr>
        <p:spPr>
          <a:xfrm>
            <a:off x="274800" y="3982500"/>
            <a:ext cx="8595300" cy="371100"/>
          </a:xfrm>
          <a:prstGeom prst="rect">
            <a:avLst/>
          </a:prstGeom>
          <a:noFill/>
          <a:ln>
            <a:noFill/>
          </a:ln>
        </p:spPr>
        <p:txBody>
          <a:bodyPr anchorCtr="0" anchor="t" bIns="91425" lIns="91425" spcFirstLastPara="1" rIns="1188700" wrap="square" tIns="91425">
            <a:noAutofit/>
          </a:bodyPr>
          <a:lstStyle/>
          <a:p>
            <a:pPr indent="0" lvl="0" marL="0" rtl="0" algn="r">
              <a:lnSpc>
                <a:spcPct val="110000"/>
              </a:lnSpc>
              <a:spcBef>
                <a:spcPts val="0"/>
              </a:spcBef>
              <a:spcAft>
                <a:spcPts val="0"/>
              </a:spcAft>
              <a:buNone/>
            </a:pPr>
            <a:r>
              <a:rPr lang="en" sz="1800">
                <a:solidFill>
                  <a:srgbClr val="FFFFFF"/>
                </a:solidFill>
                <a:latin typeface="Roboto Medium"/>
                <a:ea typeface="Roboto Medium"/>
                <a:cs typeface="Roboto Medium"/>
                <a:sym typeface="Roboto Medium"/>
              </a:rPr>
              <a:t>Product Management Challenge</a:t>
            </a:r>
            <a:endParaRPr sz="1800">
              <a:solidFill>
                <a:srgbClr val="FFFFFF"/>
              </a:solidFill>
              <a:latin typeface="Roboto Medium"/>
              <a:ea typeface="Roboto Medium"/>
              <a:cs typeface="Roboto Medium"/>
              <a:sym typeface="Roboto Medium"/>
            </a:endParaRPr>
          </a:p>
        </p:txBody>
      </p:sp>
      <p:sp>
        <p:nvSpPr>
          <p:cNvPr id="20" name="Google Shape;20;p4"/>
          <p:cNvSpPr txBox="1"/>
          <p:nvPr/>
        </p:nvSpPr>
        <p:spPr>
          <a:xfrm>
            <a:off x="525600" y="3447025"/>
            <a:ext cx="8344500" cy="360000"/>
          </a:xfrm>
          <a:prstGeom prst="rect">
            <a:avLst/>
          </a:prstGeom>
          <a:noFill/>
          <a:ln>
            <a:noFill/>
          </a:ln>
        </p:spPr>
        <p:txBody>
          <a:bodyPr anchorCtr="0" anchor="ctr" bIns="0" lIns="3200400" spcFirstLastPara="1" rIns="274300" wrap="square" tIns="9125">
            <a:noAutofit/>
          </a:bodyPr>
          <a:lstStyle/>
          <a:p>
            <a:pPr indent="0" lvl="0" marL="0" rtl="0" algn="r">
              <a:spcBef>
                <a:spcPts val="0"/>
              </a:spcBef>
              <a:spcAft>
                <a:spcPts val="0"/>
              </a:spcAft>
              <a:buNone/>
            </a:pPr>
            <a:r>
              <a:t/>
            </a:r>
            <a:endParaRPr>
              <a:latin typeface="Roboto Medium"/>
              <a:ea typeface="Roboto Medium"/>
              <a:cs typeface="Roboto Medium"/>
              <a:sym typeface="Roboto Medium"/>
            </a:endParaRPr>
          </a:p>
        </p:txBody>
      </p:sp>
      <p:sp>
        <p:nvSpPr>
          <p:cNvPr id="21" name="Google Shape;21;p4"/>
          <p:cNvSpPr txBox="1"/>
          <p:nvPr/>
        </p:nvSpPr>
        <p:spPr>
          <a:xfrm>
            <a:off x="206300" y="4868750"/>
            <a:ext cx="8663400" cy="1857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800"/>
              </a:spcAft>
              <a:buClr>
                <a:schemeClr val="dk1"/>
              </a:buClr>
              <a:buSzPts val="1100"/>
              <a:buFont typeface="Arial"/>
              <a:buNone/>
            </a:pPr>
            <a:r>
              <a:rPr lang="en" sz="600">
                <a:solidFill>
                  <a:schemeClr val="dk1"/>
                </a:solidFill>
                <a:latin typeface="Roboto"/>
                <a:ea typeface="Roboto"/>
                <a:cs typeface="Roboto"/>
                <a:sym typeface="Roboto"/>
              </a:rPr>
              <a:t>  </a:t>
            </a:r>
            <a:r>
              <a:rPr lang="en" sz="600">
                <a:solidFill>
                  <a:schemeClr val="dk1"/>
                </a:solidFill>
              </a:rPr>
              <a:t>© 2022 edX Boot Camps LLC. Confidential and Proprietary. All Rights Reserved.	</a:t>
            </a:r>
            <a:endParaRPr sz="600"/>
          </a:p>
        </p:txBody>
      </p:sp>
      <p:sp>
        <p:nvSpPr>
          <p:cNvPr id="22" name="Google Shape;22;p4"/>
          <p:cNvSpPr txBox="1"/>
          <p:nvPr>
            <p:ph type="title"/>
          </p:nvPr>
        </p:nvSpPr>
        <p:spPr>
          <a:xfrm>
            <a:off x="1318250" y="1947750"/>
            <a:ext cx="8595300" cy="1248000"/>
          </a:xfrm>
          <a:prstGeom prst="rect">
            <a:avLst/>
          </a:prstGeom>
          <a:noFill/>
          <a:ln>
            <a:noFill/>
          </a:ln>
        </p:spPr>
        <p:txBody>
          <a:bodyPr anchorCtr="0" anchor="t" bIns="457200" lIns="2880350" spcFirstLastPara="1" rIns="457200" wrap="square" tIns="0">
            <a:noAutofit/>
          </a:bodyPr>
          <a:lstStyle>
            <a:lvl1pPr lvl="0" rtl="0">
              <a:spcBef>
                <a:spcPts val="0"/>
              </a:spcBef>
              <a:spcAft>
                <a:spcPts val="0"/>
              </a:spcAft>
              <a:buNone/>
              <a:defRPr sz="3000">
                <a:latin typeface="EB Garamond Medium"/>
                <a:ea typeface="EB Garamond Medium"/>
                <a:cs typeface="EB Garamond Medium"/>
                <a:sym typeface="EB Garamond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3" name="Google Shape;23;p4"/>
          <p:cNvSpPr txBox="1"/>
          <p:nvPr>
            <p:ph idx="2" type="title"/>
          </p:nvPr>
        </p:nvSpPr>
        <p:spPr>
          <a:xfrm>
            <a:off x="525600" y="4319775"/>
            <a:ext cx="8344500" cy="319200"/>
          </a:xfrm>
          <a:prstGeom prst="rect">
            <a:avLst/>
          </a:prstGeom>
          <a:noFill/>
          <a:ln>
            <a:noFill/>
          </a:ln>
        </p:spPr>
        <p:txBody>
          <a:bodyPr anchorCtr="0" anchor="ctr" bIns="0" lIns="0" spcFirstLastPara="1" rIns="1188700" wrap="square" tIns="9125">
            <a:noAutofit/>
          </a:bodyPr>
          <a:lstStyle>
            <a:lvl1pPr lvl="0" rtl="0" algn="r">
              <a:spcBef>
                <a:spcPts val="0"/>
              </a:spcBef>
              <a:spcAft>
                <a:spcPts val="0"/>
              </a:spcAft>
              <a:buNone/>
              <a:defRPr>
                <a:solidFill>
                  <a:srgbClr val="FFFFFF"/>
                </a:solidFill>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24" name="Google Shape;24;p4"/>
          <p:cNvPicPr preferRelativeResize="0"/>
          <p:nvPr/>
        </p:nvPicPr>
        <p:blipFill>
          <a:blip r:embed="rId4">
            <a:alphaModFix/>
          </a:blip>
          <a:stretch>
            <a:fillRect/>
          </a:stretch>
        </p:blipFill>
        <p:spPr>
          <a:xfrm>
            <a:off x="1355775" y="1382900"/>
            <a:ext cx="1279875" cy="15513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Subsection Slide">
  <p:cSld name="CUSTOM_17_2_1_1_2">
    <p:spTree>
      <p:nvGrpSpPr>
        <p:cNvPr id="25" name="Shape 25"/>
        <p:cNvGrpSpPr/>
        <p:nvPr/>
      </p:nvGrpSpPr>
      <p:grpSpPr>
        <a:xfrm>
          <a:off x="0" y="0"/>
          <a:ext cx="0" cy="0"/>
          <a:chOff x="0" y="0"/>
          <a:chExt cx="0" cy="0"/>
        </a:xfrm>
      </p:grpSpPr>
      <p:pic>
        <p:nvPicPr>
          <p:cNvPr id="26" name="Google Shape;26;p5"/>
          <p:cNvPicPr preferRelativeResize="0"/>
          <p:nvPr/>
        </p:nvPicPr>
        <p:blipFill rotWithShape="1">
          <a:blip r:embed="rId2">
            <a:alphaModFix/>
          </a:blip>
          <a:srcRect b="2498" l="0" r="0" t="2489"/>
          <a:stretch/>
        </p:blipFill>
        <p:spPr>
          <a:xfrm>
            <a:off x="274320" y="274881"/>
            <a:ext cx="8595360" cy="4593742"/>
          </a:xfrm>
          <a:prstGeom prst="rect">
            <a:avLst/>
          </a:prstGeom>
          <a:noFill/>
          <a:ln>
            <a:noFill/>
          </a:ln>
        </p:spPr>
      </p:pic>
      <p:sp>
        <p:nvSpPr>
          <p:cNvPr id="27" name="Google Shape;27;p5"/>
          <p:cNvSpPr txBox="1"/>
          <p:nvPr>
            <p:ph type="title"/>
          </p:nvPr>
        </p:nvSpPr>
        <p:spPr>
          <a:xfrm>
            <a:off x="274325" y="2088475"/>
            <a:ext cx="8595300" cy="79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3600">
                <a:solidFill>
                  <a:srgbClr val="FFFFFF"/>
                </a:solidFill>
                <a:latin typeface="Roboto"/>
                <a:ea typeface="Roboto"/>
                <a:cs typeface="Roboto"/>
                <a:sym typeface="Roboto"/>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28" name="Google Shape;28;p5"/>
          <p:cNvSpPr txBox="1"/>
          <p:nvPr>
            <p:ph idx="12" type="sldNum"/>
          </p:nvPr>
        </p:nvSpPr>
        <p:spPr>
          <a:xfrm>
            <a:off x="8607775" y="4957200"/>
            <a:ext cx="261900" cy="105600"/>
          </a:xfrm>
          <a:prstGeom prst="rect">
            <a:avLst/>
          </a:prstGeom>
          <a:noFill/>
          <a:ln>
            <a:noFill/>
          </a:ln>
        </p:spPr>
        <p:txBody>
          <a:bodyPr anchorCtr="0" anchor="t" bIns="91425" lIns="0" spcFirstLastPara="1" rIns="0" wrap="square" tIns="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l">
              <a:spcBef>
                <a:spcPts val="0"/>
              </a:spcBef>
              <a:spcAft>
                <a:spcPts val="0"/>
              </a:spcAft>
              <a:buNone/>
            </a:pPr>
            <a:fld id="{00000000-1234-1234-1234-123412341234}" type="slidenum">
              <a:rPr lang="en"/>
              <a:t>‹#›</a:t>
            </a:fld>
            <a:endParaRPr/>
          </a:p>
        </p:txBody>
      </p:sp>
      <p:sp>
        <p:nvSpPr>
          <p:cNvPr id="29" name="Google Shape;29;p5"/>
          <p:cNvSpPr txBox="1"/>
          <p:nvPr>
            <p:ph idx="1"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ransition Slide">
  <p:cSld name="CUSTOM_17_2_1_2">
    <p:spTree>
      <p:nvGrpSpPr>
        <p:cNvPr id="30" name="Shape 30"/>
        <p:cNvGrpSpPr/>
        <p:nvPr/>
      </p:nvGrpSpPr>
      <p:grpSpPr>
        <a:xfrm>
          <a:off x="0" y="0"/>
          <a:ext cx="0" cy="0"/>
          <a:chOff x="0" y="0"/>
          <a:chExt cx="0" cy="0"/>
        </a:xfrm>
      </p:grpSpPr>
      <p:pic>
        <p:nvPicPr>
          <p:cNvPr id="31" name="Google Shape;31;p6"/>
          <p:cNvPicPr preferRelativeResize="0"/>
          <p:nvPr/>
        </p:nvPicPr>
        <p:blipFill rotWithShape="1">
          <a:blip r:embed="rId2">
            <a:alphaModFix/>
          </a:blip>
          <a:srcRect b="2498" l="0" r="0" t="2489"/>
          <a:stretch/>
        </p:blipFill>
        <p:spPr>
          <a:xfrm>
            <a:off x="274320" y="274881"/>
            <a:ext cx="8595360" cy="4593742"/>
          </a:xfrm>
          <a:prstGeom prst="rect">
            <a:avLst/>
          </a:prstGeom>
          <a:noFill/>
          <a:ln>
            <a:noFill/>
          </a:ln>
        </p:spPr>
      </p:pic>
      <p:sp>
        <p:nvSpPr>
          <p:cNvPr id="32" name="Google Shape;32;p6"/>
          <p:cNvSpPr txBox="1"/>
          <p:nvPr>
            <p:ph type="title"/>
          </p:nvPr>
        </p:nvSpPr>
        <p:spPr>
          <a:xfrm>
            <a:off x="237100" y="2088475"/>
            <a:ext cx="8595300" cy="79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3600">
                <a:latin typeface="Roboto Medium"/>
                <a:ea typeface="Roboto Medium"/>
                <a:cs typeface="Roboto Medium"/>
                <a:sym typeface="Roboto Medium"/>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33" name="Google Shape;33;p6"/>
          <p:cNvSpPr txBox="1"/>
          <p:nvPr>
            <p:ph idx="12" type="sldNum"/>
          </p:nvPr>
        </p:nvSpPr>
        <p:spPr>
          <a:xfrm>
            <a:off x="8607775" y="4957200"/>
            <a:ext cx="261900" cy="105600"/>
          </a:xfrm>
          <a:prstGeom prst="rect">
            <a:avLst/>
          </a:prstGeom>
          <a:noFill/>
          <a:ln>
            <a:noFill/>
          </a:ln>
        </p:spPr>
        <p:txBody>
          <a:bodyPr anchorCtr="0" anchor="t" bIns="91425" lIns="0" spcFirstLastPara="1" rIns="0" wrap="square" tIns="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l">
              <a:spcBef>
                <a:spcPts val="0"/>
              </a:spcBef>
              <a:spcAft>
                <a:spcPts val="0"/>
              </a:spcAft>
              <a:buNone/>
            </a:pPr>
            <a:fld id="{00000000-1234-1234-1234-123412341234}" type="slidenum">
              <a:rPr lang="en"/>
              <a:t>‹#›</a:t>
            </a:fld>
            <a:endParaRPr/>
          </a:p>
        </p:txBody>
      </p:sp>
      <p:sp>
        <p:nvSpPr>
          <p:cNvPr id="34" name="Google Shape;34;p6"/>
          <p:cNvSpPr txBox="1"/>
          <p:nvPr>
            <p:ph idx="1"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Text Only">
  <p:cSld name="CUSTOM_2_7_2">
    <p:spTree>
      <p:nvGrpSpPr>
        <p:cNvPr id="35" name="Shape 35"/>
        <p:cNvGrpSpPr/>
        <p:nvPr/>
      </p:nvGrpSpPr>
      <p:grpSpPr>
        <a:xfrm>
          <a:off x="0" y="0"/>
          <a:ext cx="0" cy="0"/>
          <a:chOff x="0" y="0"/>
          <a:chExt cx="0" cy="0"/>
        </a:xfrm>
      </p:grpSpPr>
      <p:pic>
        <p:nvPicPr>
          <p:cNvPr id="36" name="Google Shape;36;p7"/>
          <p:cNvPicPr preferRelativeResize="0"/>
          <p:nvPr/>
        </p:nvPicPr>
        <p:blipFill rotWithShape="1">
          <a:blip r:embed="rId2">
            <a:alphaModFix/>
          </a:blip>
          <a:srcRect b="25871" l="0" r="2647" t="0"/>
          <a:stretch/>
        </p:blipFill>
        <p:spPr>
          <a:xfrm>
            <a:off x="-12125" y="60750"/>
            <a:ext cx="9168598" cy="5143502"/>
          </a:xfrm>
          <a:prstGeom prst="rect">
            <a:avLst/>
          </a:prstGeom>
          <a:noFill/>
          <a:ln>
            <a:noFill/>
          </a:ln>
        </p:spPr>
      </p:pic>
      <p:sp>
        <p:nvSpPr>
          <p:cNvPr id="37" name="Google Shape;37;p7"/>
          <p:cNvSpPr/>
          <p:nvPr/>
        </p:nvSpPr>
        <p:spPr>
          <a:xfrm>
            <a:off x="-12125" y="-45275"/>
            <a:ext cx="9168600" cy="6663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12125" y="-116425"/>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600">
                <a:solidFill>
                  <a:srgbClr val="FFFFFF"/>
                </a:solidFill>
                <a:latin typeface="EB Garamond"/>
                <a:ea typeface="EB Garamond"/>
                <a:cs typeface="EB Garamond"/>
                <a:sym typeface="EB Garamond"/>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9" name="Google Shape;39;p7"/>
          <p:cNvSpPr txBox="1"/>
          <p:nvPr>
            <p:ph idx="12" type="sldNum"/>
          </p:nvPr>
        </p:nvSpPr>
        <p:spPr>
          <a:xfrm>
            <a:off x="8607775" y="4957200"/>
            <a:ext cx="261900" cy="105600"/>
          </a:xfrm>
          <a:prstGeom prst="rect">
            <a:avLst/>
          </a:prstGeom>
          <a:noFill/>
          <a:ln>
            <a:noFill/>
          </a:ln>
        </p:spPr>
        <p:txBody>
          <a:bodyPr anchorCtr="0" anchor="t" bIns="91425" lIns="0" spcFirstLastPara="1" rIns="0" wrap="square" tIns="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l">
              <a:spcBef>
                <a:spcPts val="0"/>
              </a:spcBef>
              <a:spcAft>
                <a:spcPts val="0"/>
              </a:spcAft>
              <a:buNone/>
            </a:pPr>
            <a:fld id="{00000000-1234-1234-1234-123412341234}" type="slidenum">
              <a:rPr lang="en"/>
              <a:t>‹#›</a:t>
            </a:fld>
            <a:endParaRPr/>
          </a:p>
        </p:txBody>
      </p:sp>
      <p:sp>
        <p:nvSpPr>
          <p:cNvPr id="40" name="Google Shape;40;p7"/>
          <p:cNvSpPr txBox="1"/>
          <p:nvPr>
            <p:ph idx="1" type="body"/>
          </p:nvPr>
        </p:nvSpPr>
        <p:spPr>
          <a:xfrm>
            <a:off x="175" y="760650"/>
            <a:ext cx="9144000" cy="3622200"/>
          </a:xfrm>
          <a:prstGeom prst="rect">
            <a:avLst/>
          </a:prstGeom>
          <a:noFill/>
          <a:ln>
            <a:noFill/>
          </a:ln>
        </p:spPr>
        <p:txBody>
          <a:bodyPr anchorCtr="0" anchor="t" bIns="914400" lIns="457200" spcFirstLastPara="1" rIns="457200" wrap="square" tIns="0">
            <a:noAutofit/>
          </a:bodyPr>
          <a:lstStyle>
            <a:lvl1pPr indent="-349250" lvl="0" marL="457200" rtl="0">
              <a:spcBef>
                <a:spcPts val="0"/>
              </a:spcBef>
              <a:spcAft>
                <a:spcPts val="0"/>
              </a:spcAft>
              <a:buSzPts val="1900"/>
              <a:buFont typeface="Barlow"/>
              <a:buChar char="●"/>
              <a:defRPr sz="1900">
                <a:latin typeface="Barlow"/>
                <a:ea typeface="Barlow"/>
                <a:cs typeface="Barlow"/>
                <a:sym typeface="Barlow"/>
              </a:defRPr>
            </a:lvl1pPr>
            <a:lvl2pPr indent="-349250" lvl="1" marL="914400" rtl="0">
              <a:spcBef>
                <a:spcPts val="800"/>
              </a:spcBef>
              <a:spcAft>
                <a:spcPts val="0"/>
              </a:spcAft>
              <a:buSzPts val="1900"/>
              <a:buFont typeface="Barlow"/>
              <a:buChar char="○"/>
              <a:defRPr sz="1900">
                <a:latin typeface="Barlow"/>
                <a:ea typeface="Barlow"/>
                <a:cs typeface="Barlow"/>
                <a:sym typeface="Barlow"/>
              </a:defRPr>
            </a:lvl2pPr>
            <a:lvl3pPr indent="-349250" lvl="2" marL="1371600" rtl="0">
              <a:spcBef>
                <a:spcPts val="800"/>
              </a:spcBef>
              <a:spcAft>
                <a:spcPts val="0"/>
              </a:spcAft>
              <a:buSzPts val="1900"/>
              <a:buFont typeface="Barlow"/>
              <a:buChar char="■"/>
              <a:defRPr sz="1900">
                <a:latin typeface="Barlow"/>
                <a:ea typeface="Barlow"/>
                <a:cs typeface="Barlow"/>
                <a:sym typeface="Barlow"/>
              </a:defRPr>
            </a:lvl3pPr>
            <a:lvl4pPr indent="-349250" lvl="3" marL="1828800" rtl="0">
              <a:spcBef>
                <a:spcPts val="800"/>
              </a:spcBef>
              <a:spcAft>
                <a:spcPts val="0"/>
              </a:spcAft>
              <a:buSzPts val="1900"/>
              <a:buFont typeface="Barlow"/>
              <a:buChar char="●"/>
              <a:defRPr sz="1900">
                <a:latin typeface="Barlow"/>
                <a:ea typeface="Barlow"/>
                <a:cs typeface="Barlow"/>
                <a:sym typeface="Barlow"/>
              </a:defRPr>
            </a:lvl4pPr>
            <a:lvl5pPr indent="-349250" lvl="4" marL="2286000" rtl="0">
              <a:spcBef>
                <a:spcPts val="800"/>
              </a:spcBef>
              <a:spcAft>
                <a:spcPts val="0"/>
              </a:spcAft>
              <a:buSzPts val="1900"/>
              <a:buFont typeface="Barlow"/>
              <a:buChar char="○"/>
              <a:defRPr sz="1900">
                <a:latin typeface="Barlow"/>
                <a:ea typeface="Barlow"/>
                <a:cs typeface="Barlow"/>
                <a:sym typeface="Barlow"/>
              </a:defRPr>
            </a:lvl5pPr>
            <a:lvl6pPr indent="-349250" lvl="5" marL="2743200" rtl="0">
              <a:spcBef>
                <a:spcPts val="800"/>
              </a:spcBef>
              <a:spcAft>
                <a:spcPts val="0"/>
              </a:spcAft>
              <a:buSzPts val="1900"/>
              <a:buFont typeface="Barlow"/>
              <a:buChar char="■"/>
              <a:defRPr sz="1900">
                <a:latin typeface="Barlow"/>
                <a:ea typeface="Barlow"/>
                <a:cs typeface="Barlow"/>
                <a:sym typeface="Barlow"/>
              </a:defRPr>
            </a:lvl6pPr>
            <a:lvl7pPr indent="-349250" lvl="6" marL="3200400" rtl="0">
              <a:spcBef>
                <a:spcPts val="800"/>
              </a:spcBef>
              <a:spcAft>
                <a:spcPts val="0"/>
              </a:spcAft>
              <a:buSzPts val="1900"/>
              <a:buFont typeface="Barlow"/>
              <a:buChar char="●"/>
              <a:defRPr sz="1900">
                <a:latin typeface="Barlow"/>
                <a:ea typeface="Barlow"/>
                <a:cs typeface="Barlow"/>
                <a:sym typeface="Barlow"/>
              </a:defRPr>
            </a:lvl7pPr>
            <a:lvl8pPr indent="-349250" lvl="7" marL="3657600" rtl="0">
              <a:spcBef>
                <a:spcPts val="800"/>
              </a:spcBef>
              <a:spcAft>
                <a:spcPts val="0"/>
              </a:spcAft>
              <a:buSzPts val="1900"/>
              <a:buFont typeface="Barlow"/>
              <a:buChar char="○"/>
              <a:defRPr sz="1900">
                <a:latin typeface="Barlow"/>
                <a:ea typeface="Barlow"/>
                <a:cs typeface="Barlow"/>
                <a:sym typeface="Barlow"/>
              </a:defRPr>
            </a:lvl8pPr>
            <a:lvl9pPr indent="-349250" lvl="8" marL="4114800" rtl="0">
              <a:spcBef>
                <a:spcPts val="800"/>
              </a:spcBef>
              <a:spcAft>
                <a:spcPts val="800"/>
              </a:spcAft>
              <a:buSzPts val="1900"/>
              <a:buFont typeface="Barlow"/>
              <a:buChar char="■"/>
              <a:defRPr sz="1900">
                <a:latin typeface="Barlow"/>
                <a:ea typeface="Barlow"/>
                <a:cs typeface="Barlow"/>
                <a:sym typeface="Barlow"/>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Numbered 1–6 (Gray)">
  <p:cSld name="CUSTOM_2_7_1_3_1_1">
    <p:spTree>
      <p:nvGrpSpPr>
        <p:cNvPr id="41" name="Shape 41"/>
        <p:cNvGrpSpPr/>
        <p:nvPr/>
      </p:nvGrpSpPr>
      <p:grpSpPr>
        <a:xfrm>
          <a:off x="0" y="0"/>
          <a:ext cx="0" cy="0"/>
          <a:chOff x="0" y="0"/>
          <a:chExt cx="0" cy="0"/>
        </a:xfrm>
      </p:grpSpPr>
      <p:sp>
        <p:nvSpPr>
          <p:cNvPr id="42" name="Google Shape;42;p8"/>
          <p:cNvSpPr/>
          <p:nvPr/>
        </p:nvSpPr>
        <p:spPr>
          <a:xfrm>
            <a:off x="1352550" y="1237825"/>
            <a:ext cx="75171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txBox="1"/>
          <p:nvPr>
            <p:ph type="title"/>
          </p:nvPr>
        </p:nvSpPr>
        <p:spPr>
          <a:xfrm>
            <a:off x="-12300" y="0"/>
            <a:ext cx="9168600" cy="533700"/>
          </a:xfrm>
          <a:prstGeom prst="rect">
            <a:avLst/>
          </a:prstGeom>
          <a:noFill/>
          <a:ln>
            <a:noFill/>
          </a:ln>
        </p:spPr>
        <p:txBody>
          <a:bodyPr anchorCtr="0" anchor="t" bIns="91425" lIns="457200" spcFirstLastPara="1" rIns="274300" wrap="square" tIns="182875">
            <a:noAutofit/>
          </a:bodyPr>
          <a:lstStyle>
            <a:lvl1pPr lvl="0" rtl="0">
              <a:spcBef>
                <a:spcPts val="0"/>
              </a:spcBef>
              <a:spcAft>
                <a:spcPts val="0"/>
              </a:spcAft>
              <a:buNone/>
              <a:defRPr sz="2400">
                <a:latin typeface="Roboto Medium"/>
                <a:ea typeface="Roboto Medium"/>
                <a:cs typeface="Roboto Medium"/>
                <a:sym typeface="Roboto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4" name="Google Shape;44;p8"/>
          <p:cNvSpPr txBox="1"/>
          <p:nvPr>
            <p:ph idx="1" type="subTitle"/>
          </p:nvPr>
        </p:nvSpPr>
        <p:spPr>
          <a:xfrm>
            <a:off x="0" y="675975"/>
            <a:ext cx="9144000" cy="364800"/>
          </a:xfrm>
          <a:prstGeom prst="rect">
            <a:avLst/>
          </a:prstGeom>
          <a:noFill/>
          <a:ln>
            <a:noFill/>
          </a:ln>
        </p:spPr>
        <p:txBody>
          <a:bodyPr anchorCtr="0" anchor="t" bIns="0" lIns="457200" spcFirstLastPara="1" rIns="457200" wrap="square" tIns="91425">
            <a:noAutofit/>
          </a:bodyPr>
          <a:lstStyle>
            <a:lvl1pPr lvl="0" rtl="0">
              <a:spcBef>
                <a:spcPts val="0"/>
              </a:spcBef>
              <a:spcAft>
                <a:spcPts val="0"/>
              </a:spcAft>
              <a:buNone/>
              <a:defRPr sz="1800">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45" name="Google Shape;45;p8"/>
          <p:cNvCxnSpPr/>
          <p:nvPr/>
        </p:nvCxnSpPr>
        <p:spPr>
          <a:xfrm>
            <a:off x="274375" y="640080"/>
            <a:ext cx="8595600" cy="10200"/>
          </a:xfrm>
          <a:prstGeom prst="straightConnector1">
            <a:avLst/>
          </a:prstGeom>
          <a:noFill/>
          <a:ln cap="flat" cmpd="sng" w="9525">
            <a:solidFill>
              <a:schemeClr val="dk2"/>
            </a:solidFill>
            <a:prstDash val="solid"/>
            <a:round/>
            <a:headEnd len="med" w="med" type="none"/>
            <a:tailEnd len="med" w="med" type="none"/>
          </a:ln>
        </p:spPr>
      </p:cxnSp>
      <p:sp>
        <p:nvSpPr>
          <p:cNvPr id="46" name="Google Shape;46;p8"/>
          <p:cNvSpPr txBox="1"/>
          <p:nvPr>
            <p:ph idx="12" type="sldNum"/>
          </p:nvPr>
        </p:nvSpPr>
        <p:spPr>
          <a:xfrm>
            <a:off x="8607775" y="4957200"/>
            <a:ext cx="261900" cy="105600"/>
          </a:xfrm>
          <a:prstGeom prst="rect">
            <a:avLst/>
          </a:prstGeom>
          <a:noFill/>
          <a:ln>
            <a:noFill/>
          </a:ln>
        </p:spPr>
        <p:txBody>
          <a:bodyPr anchorCtr="0" anchor="t" bIns="91425" lIns="0" spcFirstLastPara="1" rIns="0" wrap="square" tIns="0">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l">
              <a:spcBef>
                <a:spcPts val="0"/>
              </a:spcBef>
              <a:spcAft>
                <a:spcPts val="0"/>
              </a:spcAft>
              <a:buNone/>
            </a:pPr>
            <a:fld id="{00000000-1234-1234-1234-123412341234}" type="slidenum">
              <a:rPr lang="en"/>
              <a:t>‹#›</a:t>
            </a:fld>
            <a:endParaRPr/>
          </a:p>
        </p:txBody>
      </p:sp>
      <p:cxnSp>
        <p:nvCxnSpPr>
          <p:cNvPr id="47" name="Google Shape;47;p8"/>
          <p:cNvCxnSpPr/>
          <p:nvPr/>
        </p:nvCxnSpPr>
        <p:spPr>
          <a:xfrm>
            <a:off x="274320" y="4906455"/>
            <a:ext cx="8595600" cy="10200"/>
          </a:xfrm>
          <a:prstGeom prst="straightConnector1">
            <a:avLst/>
          </a:prstGeom>
          <a:noFill/>
          <a:ln cap="flat" cmpd="sng" w="9525">
            <a:solidFill>
              <a:srgbClr val="A9B7C0"/>
            </a:solidFill>
            <a:prstDash val="solid"/>
            <a:round/>
            <a:headEnd len="med" w="med" type="none"/>
            <a:tailEnd len="med" w="med" type="none"/>
          </a:ln>
        </p:spPr>
      </p:cxnSp>
      <p:sp>
        <p:nvSpPr>
          <p:cNvPr id="48" name="Google Shape;48;p8"/>
          <p:cNvSpPr txBox="1"/>
          <p:nvPr>
            <p:ph idx="2" type="subTitle"/>
          </p:nvPr>
        </p:nvSpPr>
        <p:spPr>
          <a:xfrm>
            <a:off x="-12300" y="4916650"/>
            <a:ext cx="7971900" cy="226800"/>
          </a:xfrm>
          <a:prstGeom prst="rect">
            <a:avLst/>
          </a:prstGeom>
          <a:noFill/>
          <a:ln>
            <a:noFill/>
          </a:ln>
        </p:spPr>
        <p:txBody>
          <a:bodyPr anchorCtr="0" anchor="t" bIns="0" lIns="274300" spcFirstLastPara="1" rIns="0" wrap="square" tIns="45700">
            <a:noAutofit/>
          </a:bodyPr>
          <a:lstStyle>
            <a:lvl1pPr lvl="0" rtl="0">
              <a:spcBef>
                <a:spcPts val="0"/>
              </a:spcBef>
              <a:spcAft>
                <a:spcPts val="0"/>
              </a:spcAft>
              <a:buNone/>
              <a:defRPr sz="7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49" name="Google Shape;49;p8"/>
          <p:cNvGrpSpPr/>
          <p:nvPr/>
        </p:nvGrpSpPr>
        <p:grpSpPr>
          <a:xfrm>
            <a:off x="457200" y="1237825"/>
            <a:ext cx="776900" cy="486300"/>
            <a:chOff x="457200" y="1466425"/>
            <a:chExt cx="776900" cy="486300"/>
          </a:xfrm>
        </p:grpSpPr>
        <p:sp>
          <p:nvSpPr>
            <p:cNvPr id="50" name="Google Shape;50;p8"/>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01</a:t>
              </a:r>
              <a:endParaRPr sz="3000">
                <a:solidFill>
                  <a:srgbClr val="FFFFFF"/>
                </a:solidFill>
                <a:latin typeface="Roboto Thin"/>
                <a:ea typeface="Roboto Thin"/>
                <a:cs typeface="Roboto Thin"/>
                <a:sym typeface="Roboto Thin"/>
              </a:endParaRPr>
            </a:p>
          </p:txBody>
        </p:sp>
        <p:sp>
          <p:nvSpPr>
            <p:cNvPr id="51" name="Google Shape;51;p8"/>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8"/>
          <p:cNvSpPr txBox="1"/>
          <p:nvPr>
            <p:ph idx="3" type="subTitle"/>
          </p:nvPr>
        </p:nvSpPr>
        <p:spPr>
          <a:xfrm>
            <a:off x="-12150" y="1274650"/>
            <a:ext cx="9168600" cy="4464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3" name="Google Shape;53;p8"/>
          <p:cNvSpPr/>
          <p:nvPr/>
        </p:nvSpPr>
        <p:spPr>
          <a:xfrm>
            <a:off x="1352550" y="1828900"/>
            <a:ext cx="75171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 name="Google Shape;54;p8"/>
          <p:cNvGrpSpPr/>
          <p:nvPr/>
        </p:nvGrpSpPr>
        <p:grpSpPr>
          <a:xfrm>
            <a:off x="457200" y="1828900"/>
            <a:ext cx="776900" cy="486300"/>
            <a:chOff x="457200" y="1466425"/>
            <a:chExt cx="776900" cy="486300"/>
          </a:xfrm>
        </p:grpSpPr>
        <p:sp>
          <p:nvSpPr>
            <p:cNvPr id="55" name="Google Shape;55;p8"/>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02</a:t>
              </a:r>
              <a:endParaRPr sz="3000">
                <a:solidFill>
                  <a:srgbClr val="FFFFFF"/>
                </a:solidFill>
                <a:latin typeface="Roboto Thin"/>
                <a:ea typeface="Roboto Thin"/>
                <a:cs typeface="Roboto Thin"/>
                <a:sym typeface="Roboto Thin"/>
              </a:endParaRPr>
            </a:p>
          </p:txBody>
        </p:sp>
        <p:sp>
          <p:nvSpPr>
            <p:cNvPr id="56" name="Google Shape;56;p8"/>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p:nvPr/>
        </p:nvSpPr>
        <p:spPr>
          <a:xfrm>
            <a:off x="1352550" y="2419975"/>
            <a:ext cx="75171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 name="Google Shape;58;p8"/>
          <p:cNvGrpSpPr/>
          <p:nvPr/>
        </p:nvGrpSpPr>
        <p:grpSpPr>
          <a:xfrm>
            <a:off x="457200" y="2419975"/>
            <a:ext cx="776900" cy="486300"/>
            <a:chOff x="457200" y="1466425"/>
            <a:chExt cx="776900" cy="486300"/>
          </a:xfrm>
        </p:grpSpPr>
        <p:sp>
          <p:nvSpPr>
            <p:cNvPr id="59" name="Google Shape;59;p8"/>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03</a:t>
              </a:r>
              <a:endParaRPr sz="3000">
                <a:solidFill>
                  <a:srgbClr val="FFFFFF"/>
                </a:solidFill>
                <a:latin typeface="Roboto Thin"/>
                <a:ea typeface="Roboto Thin"/>
                <a:cs typeface="Roboto Thin"/>
                <a:sym typeface="Roboto Thin"/>
              </a:endParaRPr>
            </a:p>
          </p:txBody>
        </p:sp>
        <p:sp>
          <p:nvSpPr>
            <p:cNvPr id="60" name="Google Shape;60;p8"/>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8"/>
          <p:cNvSpPr/>
          <p:nvPr/>
        </p:nvSpPr>
        <p:spPr>
          <a:xfrm>
            <a:off x="1352550" y="3011050"/>
            <a:ext cx="75171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8"/>
          <p:cNvGrpSpPr/>
          <p:nvPr/>
        </p:nvGrpSpPr>
        <p:grpSpPr>
          <a:xfrm>
            <a:off x="457200" y="3011050"/>
            <a:ext cx="776900" cy="486300"/>
            <a:chOff x="457200" y="1466425"/>
            <a:chExt cx="776900" cy="486300"/>
          </a:xfrm>
        </p:grpSpPr>
        <p:sp>
          <p:nvSpPr>
            <p:cNvPr id="63" name="Google Shape;63;p8"/>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04</a:t>
              </a:r>
              <a:endParaRPr sz="3000">
                <a:solidFill>
                  <a:srgbClr val="FFFFFF"/>
                </a:solidFill>
                <a:latin typeface="Roboto Thin"/>
                <a:ea typeface="Roboto Thin"/>
                <a:cs typeface="Roboto Thin"/>
                <a:sym typeface="Roboto Thin"/>
              </a:endParaRPr>
            </a:p>
          </p:txBody>
        </p:sp>
        <p:sp>
          <p:nvSpPr>
            <p:cNvPr id="64" name="Google Shape;64;p8"/>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8"/>
          <p:cNvSpPr/>
          <p:nvPr/>
        </p:nvSpPr>
        <p:spPr>
          <a:xfrm>
            <a:off x="1352550" y="3602138"/>
            <a:ext cx="75171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 name="Google Shape;66;p8"/>
          <p:cNvGrpSpPr/>
          <p:nvPr/>
        </p:nvGrpSpPr>
        <p:grpSpPr>
          <a:xfrm>
            <a:off x="457200" y="3602137"/>
            <a:ext cx="776900" cy="486300"/>
            <a:chOff x="457200" y="1466425"/>
            <a:chExt cx="776900" cy="486300"/>
          </a:xfrm>
        </p:grpSpPr>
        <p:sp>
          <p:nvSpPr>
            <p:cNvPr id="67" name="Google Shape;67;p8"/>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05</a:t>
              </a:r>
              <a:endParaRPr sz="3000">
                <a:solidFill>
                  <a:srgbClr val="FFFFFF"/>
                </a:solidFill>
                <a:latin typeface="Roboto Thin"/>
                <a:ea typeface="Roboto Thin"/>
                <a:cs typeface="Roboto Thin"/>
                <a:sym typeface="Roboto Thin"/>
              </a:endParaRPr>
            </a:p>
          </p:txBody>
        </p:sp>
        <p:sp>
          <p:nvSpPr>
            <p:cNvPr id="68" name="Google Shape;68;p8"/>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8"/>
          <p:cNvSpPr/>
          <p:nvPr/>
        </p:nvSpPr>
        <p:spPr>
          <a:xfrm>
            <a:off x="1352550" y="4193263"/>
            <a:ext cx="7517100" cy="4863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8"/>
          <p:cNvGrpSpPr/>
          <p:nvPr/>
        </p:nvGrpSpPr>
        <p:grpSpPr>
          <a:xfrm>
            <a:off x="457200" y="4193262"/>
            <a:ext cx="776900" cy="486300"/>
            <a:chOff x="457200" y="1466425"/>
            <a:chExt cx="776900" cy="486300"/>
          </a:xfrm>
        </p:grpSpPr>
        <p:sp>
          <p:nvSpPr>
            <p:cNvPr id="71" name="Google Shape;71;p8"/>
            <p:cNvSpPr/>
            <p:nvPr/>
          </p:nvSpPr>
          <p:spPr>
            <a:xfrm>
              <a:off x="457200" y="1466425"/>
              <a:ext cx="695400" cy="486300"/>
            </a:xfrm>
            <a:prstGeom prst="roundRect">
              <a:avLst>
                <a:gd fmla="val 16667" name="adj"/>
              </a:avLst>
            </a:prstGeom>
            <a:solidFill>
              <a:srgbClr val="A9B7C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FFFFF"/>
                  </a:solidFill>
                  <a:latin typeface="Roboto Thin"/>
                  <a:ea typeface="Roboto Thin"/>
                  <a:cs typeface="Roboto Thin"/>
                  <a:sym typeface="Roboto Thin"/>
                </a:rPr>
                <a:t>06</a:t>
              </a:r>
              <a:endParaRPr sz="3000">
                <a:solidFill>
                  <a:srgbClr val="FFFFFF"/>
                </a:solidFill>
                <a:latin typeface="Roboto Thin"/>
                <a:ea typeface="Roboto Thin"/>
                <a:cs typeface="Roboto Thin"/>
                <a:sym typeface="Roboto Thin"/>
              </a:endParaRPr>
            </a:p>
          </p:txBody>
        </p:sp>
        <p:sp>
          <p:nvSpPr>
            <p:cNvPr id="72" name="Google Shape;72;p8"/>
            <p:cNvSpPr/>
            <p:nvPr/>
          </p:nvSpPr>
          <p:spPr>
            <a:xfrm rot="5400000">
              <a:off x="973100" y="1624950"/>
              <a:ext cx="333375" cy="188625"/>
            </a:xfrm>
            <a:prstGeom prst="flowChartExtract">
              <a:avLst/>
            </a:prstGeom>
            <a:solidFill>
              <a:srgbClr val="A9B7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8"/>
          <p:cNvSpPr txBox="1"/>
          <p:nvPr>
            <p:ph idx="4" type="subTitle"/>
          </p:nvPr>
        </p:nvSpPr>
        <p:spPr>
          <a:xfrm>
            <a:off x="-12075" y="1848850"/>
            <a:ext cx="9168600" cy="4464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4" name="Google Shape;74;p8"/>
          <p:cNvSpPr txBox="1"/>
          <p:nvPr>
            <p:ph idx="5" type="subTitle"/>
          </p:nvPr>
        </p:nvSpPr>
        <p:spPr>
          <a:xfrm>
            <a:off x="-12075" y="2439925"/>
            <a:ext cx="9168600" cy="4464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5" name="Google Shape;75;p8"/>
          <p:cNvSpPr txBox="1"/>
          <p:nvPr>
            <p:ph idx="6" type="subTitle"/>
          </p:nvPr>
        </p:nvSpPr>
        <p:spPr>
          <a:xfrm>
            <a:off x="-12150" y="3031025"/>
            <a:ext cx="9168600" cy="4464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6" name="Google Shape;76;p8"/>
          <p:cNvSpPr txBox="1"/>
          <p:nvPr>
            <p:ph idx="7" type="subTitle"/>
          </p:nvPr>
        </p:nvSpPr>
        <p:spPr>
          <a:xfrm>
            <a:off x="12475" y="3622088"/>
            <a:ext cx="9144000" cy="4464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7" name="Google Shape;77;p8"/>
          <p:cNvSpPr txBox="1"/>
          <p:nvPr>
            <p:ph idx="8" type="subTitle"/>
          </p:nvPr>
        </p:nvSpPr>
        <p:spPr>
          <a:xfrm>
            <a:off x="12475" y="4236125"/>
            <a:ext cx="9144000" cy="446400"/>
          </a:xfrm>
          <a:prstGeom prst="rect">
            <a:avLst/>
          </a:prstGeom>
          <a:noFill/>
          <a:ln>
            <a:noFill/>
          </a:ln>
        </p:spPr>
        <p:txBody>
          <a:bodyPr anchorCtr="0" anchor="ctr" bIns="0" lIns="1554475" spcFirstLastPara="1" rIns="457200" wrap="square" tIns="0">
            <a:noAutofit/>
          </a:bodyPr>
          <a:lstStyle>
            <a:lvl1pPr lvl="0" rtl="0">
              <a:lnSpc>
                <a:spcPct val="115000"/>
              </a:lnSpc>
              <a:spcBef>
                <a:spcPts val="0"/>
              </a:spcBef>
              <a:spcAft>
                <a:spcPts val="0"/>
              </a:spcAft>
              <a:buNone/>
              <a:defRPr>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extLst>
    <p:ext uri="{DCECCB84-F9BA-43D5-87BE-67443E8EF086}">
      <p15:sldGuideLst>
        <p15:guide id="1" pos="288">
          <p15:clr>
            <a:srgbClr val="F9AD4C"/>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nvSpPr>
        <p:spPr>
          <a:xfrm>
            <a:off x="8607775" y="4957200"/>
            <a:ext cx="261900" cy="105600"/>
          </a:xfrm>
          <a:prstGeom prst="rect">
            <a:avLst/>
          </a:prstGeom>
          <a:noFill/>
          <a:ln>
            <a:noFill/>
          </a:ln>
        </p:spPr>
        <p:txBody>
          <a:bodyPr anchorCtr="0" anchor="t" bIns="91425" lIns="0" spcFirstLastPara="1" rIns="0" wrap="square" tIns="0">
            <a:noAutofit/>
          </a:bodyPr>
          <a:lstStyle/>
          <a:p>
            <a:pPr indent="0" lvl="0" marL="0" rtl="0" algn="r">
              <a:spcBef>
                <a:spcPts val="0"/>
              </a:spcBef>
              <a:spcAft>
                <a:spcPts val="0"/>
              </a:spcAft>
              <a:buNone/>
            </a:pPr>
            <a:fld id="{00000000-1234-1234-1234-123412341234}" type="slidenum">
              <a:rPr lang="en" sz="600">
                <a:latin typeface="Roboto"/>
                <a:ea typeface="Roboto"/>
                <a:cs typeface="Roboto"/>
                <a:sym typeface="Roboto"/>
              </a:rPr>
              <a:t>‹#›</a:t>
            </a:fld>
            <a:endParaRPr sz="600">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9"/>
          <p:cNvSpPr txBox="1"/>
          <p:nvPr>
            <p:ph type="title"/>
          </p:nvPr>
        </p:nvSpPr>
        <p:spPr>
          <a:xfrm>
            <a:off x="1297825" y="2118325"/>
            <a:ext cx="7149900" cy="563700"/>
          </a:xfrm>
          <a:prstGeom prst="rect">
            <a:avLst/>
          </a:prstGeom>
        </p:spPr>
        <p:txBody>
          <a:bodyPr anchorCtr="0" anchor="t" bIns="457200" lIns="2880350" spcFirstLastPara="1" rIns="457200" wrap="square" tIns="0">
            <a:noAutofit/>
          </a:bodyPr>
          <a:lstStyle/>
          <a:p>
            <a:pPr indent="0" lvl="0" marL="0" rtl="0" algn="l">
              <a:spcBef>
                <a:spcPts val="0"/>
              </a:spcBef>
              <a:spcAft>
                <a:spcPts val="0"/>
              </a:spcAft>
              <a:buNone/>
            </a:pPr>
            <a:br>
              <a:rPr lang="en"/>
            </a:br>
            <a:r>
              <a:rPr lang="en" sz="2000">
                <a:solidFill>
                  <a:schemeClr val="dk1"/>
                </a:solidFill>
              </a:rPr>
              <a:t>ebook product update</a:t>
            </a:r>
            <a:endParaRPr sz="2000">
              <a:solidFill>
                <a:schemeClr val="dk1"/>
              </a:solidFill>
            </a:endParaRPr>
          </a:p>
          <a:p>
            <a:pPr indent="0" lvl="0" marL="0" rtl="0" algn="l">
              <a:spcBef>
                <a:spcPts val="0"/>
              </a:spcBef>
              <a:spcAft>
                <a:spcPts val="0"/>
              </a:spcAft>
              <a:buNone/>
            </a:pPr>
            <a:r>
              <a:t/>
            </a:r>
            <a:endParaRPr sz="20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83" name="Google Shape;83;p9"/>
          <p:cNvSpPr txBox="1"/>
          <p:nvPr>
            <p:ph idx="2" type="title"/>
          </p:nvPr>
        </p:nvSpPr>
        <p:spPr>
          <a:xfrm>
            <a:off x="525600" y="4319775"/>
            <a:ext cx="8344500" cy="319200"/>
          </a:xfrm>
          <a:prstGeom prst="rect">
            <a:avLst/>
          </a:prstGeom>
        </p:spPr>
        <p:txBody>
          <a:bodyPr anchorCtr="0" anchor="ctr" bIns="0" lIns="0" spcFirstLastPara="1" rIns="1188700" wrap="square" tIns="9125">
            <a:noAutofit/>
          </a:bodyPr>
          <a:lstStyle/>
          <a:p>
            <a:pPr indent="0" lvl="0" marL="0" rtl="0" algn="r">
              <a:spcBef>
                <a:spcPts val="0"/>
              </a:spcBef>
              <a:spcAft>
                <a:spcPts val="0"/>
              </a:spcAft>
              <a:buNone/>
            </a:pPr>
            <a:r>
              <a:t/>
            </a:r>
            <a:endParaRPr/>
          </a:p>
        </p:txBody>
      </p:sp>
      <p:sp>
        <p:nvSpPr>
          <p:cNvPr id="84" name="Google Shape;84;p9"/>
          <p:cNvSpPr txBox="1"/>
          <p:nvPr>
            <p:ph type="title"/>
          </p:nvPr>
        </p:nvSpPr>
        <p:spPr>
          <a:xfrm>
            <a:off x="1132625" y="2008050"/>
            <a:ext cx="8595300" cy="563700"/>
          </a:xfrm>
          <a:prstGeom prst="rect">
            <a:avLst/>
          </a:prstGeom>
        </p:spPr>
        <p:txBody>
          <a:bodyPr anchorCtr="0" anchor="t" bIns="457200" lIns="2880350" spcFirstLastPara="1" rIns="457200" wrap="square" tIns="0">
            <a:noAutofit/>
          </a:bodyPr>
          <a:lstStyle/>
          <a:p>
            <a:pPr indent="0" lvl="0" marL="0" rtl="0" algn="l">
              <a:spcBef>
                <a:spcPts val="0"/>
              </a:spcBef>
              <a:spcAft>
                <a:spcPts val="0"/>
              </a:spcAft>
              <a:buNone/>
            </a:pPr>
            <a:r>
              <a:rPr lang="en"/>
              <a:t>Two Birds Publishing</a:t>
            </a:r>
            <a:br>
              <a:rPr lang="en"/>
            </a:b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0"/>
          <p:cNvSpPr txBox="1"/>
          <p:nvPr>
            <p:ph type="title"/>
          </p:nvPr>
        </p:nvSpPr>
        <p:spPr>
          <a:xfrm>
            <a:off x="-12125" y="-116425"/>
            <a:ext cx="9168600" cy="533700"/>
          </a:xfrm>
          <a:prstGeom prst="rect">
            <a:avLst/>
          </a:prstGeom>
        </p:spPr>
        <p:txBody>
          <a:bodyPr anchorCtr="0" anchor="t" bIns="91425" lIns="457200" spcFirstLastPara="1" rIns="274300" wrap="square" tIns="182875">
            <a:noAutofit/>
          </a:bodyPr>
          <a:lstStyle/>
          <a:p>
            <a:pPr indent="0" lvl="0" marL="0" rtl="0" algn="l">
              <a:spcBef>
                <a:spcPts val="0"/>
              </a:spcBef>
              <a:spcAft>
                <a:spcPts val="0"/>
              </a:spcAft>
              <a:buNone/>
            </a:pPr>
            <a:r>
              <a:rPr lang="en"/>
              <a:t>Team </a:t>
            </a:r>
            <a:r>
              <a:rPr lang="en"/>
              <a:t>Objective</a:t>
            </a:r>
            <a:endParaRPr/>
          </a:p>
        </p:txBody>
      </p:sp>
      <p:sp>
        <p:nvSpPr>
          <p:cNvPr id="90" name="Google Shape;90;p10"/>
          <p:cNvSpPr/>
          <p:nvPr/>
        </p:nvSpPr>
        <p:spPr>
          <a:xfrm>
            <a:off x="119675" y="2061900"/>
            <a:ext cx="2617800" cy="7827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0"/>
          <p:cNvSpPr txBox="1"/>
          <p:nvPr>
            <p:ph idx="1" type="body"/>
          </p:nvPr>
        </p:nvSpPr>
        <p:spPr>
          <a:xfrm>
            <a:off x="-247625" y="2165400"/>
            <a:ext cx="3381600" cy="679200"/>
          </a:xfrm>
          <a:prstGeom prst="rect">
            <a:avLst/>
          </a:prstGeom>
        </p:spPr>
        <p:txBody>
          <a:bodyPr anchorCtr="0" anchor="t" bIns="914400" lIns="457200" spcFirstLastPara="1" rIns="457200" wrap="square" tIns="0">
            <a:noAutofit/>
          </a:bodyPr>
          <a:lstStyle/>
          <a:p>
            <a:pPr indent="-177800" lvl="0" marL="285750" rtl="0" algn="l">
              <a:lnSpc>
                <a:spcPct val="115000"/>
              </a:lnSpc>
              <a:spcBef>
                <a:spcPts val="0"/>
              </a:spcBef>
              <a:spcAft>
                <a:spcPts val="0"/>
              </a:spcAft>
              <a:buClr>
                <a:srgbClr val="FFFFFF"/>
              </a:buClr>
              <a:buSzPts val="1300"/>
              <a:buChar char="●"/>
            </a:pPr>
            <a:r>
              <a:rPr lang="en" sz="1300">
                <a:solidFill>
                  <a:srgbClr val="FFFFFF"/>
                </a:solidFill>
              </a:rPr>
              <a:t>Goal 1: </a:t>
            </a:r>
            <a:r>
              <a:rPr b="1" lang="en" sz="1300">
                <a:solidFill>
                  <a:srgbClr val="FFFFFF"/>
                </a:solidFill>
              </a:rPr>
              <a:t>Ebook sales +11% YoY</a:t>
            </a:r>
            <a:r>
              <a:rPr lang="en" sz="1300">
                <a:solidFill>
                  <a:srgbClr val="FFFFFF"/>
                </a:solidFill>
              </a:rPr>
              <a:t>.</a:t>
            </a:r>
            <a:endParaRPr sz="1300">
              <a:solidFill>
                <a:srgbClr val="FFFFFF"/>
              </a:solidFill>
            </a:endParaRPr>
          </a:p>
          <a:p>
            <a:pPr indent="-177800" lvl="0" marL="285750" rtl="0" algn="l">
              <a:lnSpc>
                <a:spcPct val="115000"/>
              </a:lnSpc>
              <a:spcBef>
                <a:spcPts val="800"/>
              </a:spcBef>
              <a:spcAft>
                <a:spcPts val="800"/>
              </a:spcAft>
              <a:buClr>
                <a:srgbClr val="FFFFFF"/>
              </a:buClr>
              <a:buSzPts val="1300"/>
              <a:buChar char="●"/>
            </a:pPr>
            <a:r>
              <a:rPr lang="en" sz="1300">
                <a:solidFill>
                  <a:srgbClr val="FFFFFF"/>
                </a:solidFill>
              </a:rPr>
              <a:t>Currently +7% </a:t>
            </a:r>
            <a:endParaRPr sz="1400">
              <a:solidFill>
                <a:srgbClr val="FFFFFF"/>
              </a:solidFill>
            </a:endParaRPr>
          </a:p>
        </p:txBody>
      </p:sp>
      <p:pic>
        <p:nvPicPr>
          <p:cNvPr id="92" name="Google Shape;92;p10"/>
          <p:cNvPicPr preferRelativeResize="0"/>
          <p:nvPr/>
        </p:nvPicPr>
        <p:blipFill>
          <a:blip r:embed="rId3">
            <a:alphaModFix/>
          </a:blip>
          <a:stretch>
            <a:fillRect/>
          </a:stretch>
        </p:blipFill>
        <p:spPr>
          <a:xfrm>
            <a:off x="2659450" y="1244350"/>
            <a:ext cx="6340925" cy="3303600"/>
          </a:xfrm>
          <a:prstGeom prst="rect">
            <a:avLst/>
          </a:prstGeom>
          <a:noFill/>
          <a:ln>
            <a:noFill/>
          </a:ln>
          <a:effectLst>
            <a:outerShdw blurRad="85725" rotWithShape="0" algn="bl">
              <a:srgbClr val="000000">
                <a:alpha val="21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1"/>
          <p:cNvSpPr txBox="1"/>
          <p:nvPr>
            <p:ph type="title"/>
          </p:nvPr>
        </p:nvSpPr>
        <p:spPr>
          <a:xfrm>
            <a:off x="-12125" y="-116425"/>
            <a:ext cx="9168600" cy="533700"/>
          </a:xfrm>
          <a:prstGeom prst="rect">
            <a:avLst/>
          </a:prstGeom>
        </p:spPr>
        <p:txBody>
          <a:bodyPr anchorCtr="0" anchor="t" bIns="91425" lIns="457200" spcFirstLastPara="1" rIns="274300" wrap="square" tIns="182875">
            <a:noAutofit/>
          </a:bodyPr>
          <a:lstStyle/>
          <a:p>
            <a:pPr indent="0" lvl="0" marL="0" rtl="0" algn="l">
              <a:spcBef>
                <a:spcPts val="0"/>
              </a:spcBef>
              <a:spcAft>
                <a:spcPts val="0"/>
              </a:spcAft>
              <a:buNone/>
            </a:pPr>
            <a:r>
              <a:rPr lang="en">
                <a:latin typeface="EB Garamond"/>
                <a:ea typeface="EB Garamond"/>
                <a:cs typeface="EB Garamond"/>
                <a:sym typeface="EB Garamond"/>
              </a:rPr>
              <a:t>Recent accomplishments</a:t>
            </a:r>
            <a:endParaRPr>
              <a:latin typeface="EB Garamond"/>
              <a:ea typeface="EB Garamond"/>
              <a:cs typeface="EB Garamond"/>
              <a:sym typeface="EB Garamond"/>
            </a:endParaRPr>
          </a:p>
        </p:txBody>
      </p:sp>
      <p:sp>
        <p:nvSpPr>
          <p:cNvPr id="98" name="Google Shape;98;p11"/>
          <p:cNvSpPr txBox="1"/>
          <p:nvPr>
            <p:ph idx="1" type="body"/>
          </p:nvPr>
        </p:nvSpPr>
        <p:spPr>
          <a:xfrm>
            <a:off x="0" y="1000625"/>
            <a:ext cx="9144000" cy="1051500"/>
          </a:xfrm>
          <a:prstGeom prst="rect">
            <a:avLst/>
          </a:prstGeom>
        </p:spPr>
        <p:txBody>
          <a:bodyPr anchorCtr="0" anchor="t" bIns="914400" lIns="457200" spcFirstLastPara="1" rIns="457200" wrap="square" tIns="0">
            <a:noAutofit/>
          </a:bodyPr>
          <a:lstStyle/>
          <a:p>
            <a:pPr indent="-212090" lvl="0" marL="320040" rtl="0" algn="l">
              <a:spcBef>
                <a:spcPts val="0"/>
              </a:spcBef>
              <a:spcAft>
                <a:spcPts val="0"/>
              </a:spcAft>
              <a:buSzPts val="1900"/>
              <a:buChar char="✓"/>
            </a:pPr>
            <a:r>
              <a:rPr lang="en"/>
              <a:t>New Rewards program</a:t>
            </a:r>
            <a:endParaRPr/>
          </a:p>
          <a:p>
            <a:pPr indent="0" lvl="0" marL="0" rtl="0" algn="l">
              <a:spcBef>
                <a:spcPts val="800"/>
              </a:spcBef>
              <a:spcAft>
                <a:spcPts val="800"/>
              </a:spcAft>
              <a:buNone/>
            </a:pPr>
            <a:r>
              <a:t/>
            </a:r>
            <a:endParaRPr i="1"/>
          </a:p>
        </p:txBody>
      </p:sp>
      <p:sp>
        <p:nvSpPr>
          <p:cNvPr id="99" name="Google Shape;99;p11"/>
          <p:cNvSpPr txBox="1"/>
          <p:nvPr/>
        </p:nvSpPr>
        <p:spPr>
          <a:xfrm>
            <a:off x="563700" y="1208075"/>
            <a:ext cx="8172900" cy="5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rPr i="1" lang="en" sz="1700">
                <a:solidFill>
                  <a:srgbClr val="434343"/>
                </a:solidFill>
                <a:latin typeface="Barlow"/>
                <a:ea typeface="Barlow"/>
                <a:cs typeface="Barlow"/>
                <a:sym typeface="Barlow"/>
              </a:rPr>
              <a:t>Incentivizes users to engage more with our ebooks and provides a better experience </a:t>
            </a:r>
            <a:endParaRPr>
              <a:solidFill>
                <a:srgbClr val="434343"/>
              </a:solidFill>
            </a:endParaRPr>
          </a:p>
        </p:txBody>
      </p:sp>
      <p:sp>
        <p:nvSpPr>
          <p:cNvPr id="100" name="Google Shape;100;p11"/>
          <p:cNvSpPr txBox="1"/>
          <p:nvPr>
            <p:ph idx="1" type="body"/>
          </p:nvPr>
        </p:nvSpPr>
        <p:spPr>
          <a:xfrm>
            <a:off x="78150" y="1994550"/>
            <a:ext cx="9144000" cy="1051500"/>
          </a:xfrm>
          <a:prstGeom prst="rect">
            <a:avLst/>
          </a:prstGeom>
        </p:spPr>
        <p:txBody>
          <a:bodyPr anchorCtr="0" anchor="t" bIns="914400" lIns="457200" spcFirstLastPara="1" rIns="457200" wrap="square" tIns="0">
            <a:noAutofit/>
          </a:bodyPr>
          <a:lstStyle/>
          <a:p>
            <a:pPr indent="-349250" lvl="0" marL="457200" rtl="0" algn="l">
              <a:spcBef>
                <a:spcPts val="0"/>
              </a:spcBef>
              <a:spcAft>
                <a:spcPts val="0"/>
              </a:spcAft>
              <a:buSzPts val="1900"/>
              <a:buChar char="✓"/>
            </a:pPr>
            <a:r>
              <a:rPr lang="en"/>
              <a:t>Progress on the UX update - Pending </a:t>
            </a:r>
            <a:r>
              <a:rPr lang="en"/>
              <a:t>Release</a:t>
            </a:r>
            <a:endParaRPr i="1"/>
          </a:p>
        </p:txBody>
      </p:sp>
      <p:sp>
        <p:nvSpPr>
          <p:cNvPr id="101" name="Google Shape;101;p11"/>
          <p:cNvSpPr txBox="1"/>
          <p:nvPr/>
        </p:nvSpPr>
        <p:spPr>
          <a:xfrm>
            <a:off x="563700" y="2208175"/>
            <a:ext cx="8172900" cy="5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rPr i="1" lang="en" sz="1700">
                <a:solidFill>
                  <a:srgbClr val="434343"/>
                </a:solidFill>
                <a:latin typeface="Barlow"/>
                <a:ea typeface="Barlow"/>
                <a:cs typeface="Barlow"/>
                <a:sym typeface="Barlow"/>
              </a:rPr>
              <a:t>Identified pain points and </a:t>
            </a:r>
            <a:r>
              <a:rPr i="1" lang="en" sz="1700">
                <a:solidFill>
                  <a:srgbClr val="434343"/>
                </a:solidFill>
                <a:latin typeface="Barlow"/>
                <a:ea typeface="Barlow"/>
                <a:cs typeface="Barlow"/>
                <a:sym typeface="Barlow"/>
              </a:rPr>
              <a:t>challenges, redesigned user interface that’s more user-friendly including improved search and browsing capabilities</a:t>
            </a:r>
            <a:endParaRPr>
              <a:solidFill>
                <a:srgbClr val="434343"/>
              </a:solidFill>
            </a:endParaRPr>
          </a:p>
        </p:txBody>
      </p:sp>
      <p:sp>
        <p:nvSpPr>
          <p:cNvPr id="102" name="Google Shape;102;p11"/>
          <p:cNvSpPr txBox="1"/>
          <p:nvPr>
            <p:ph idx="1" type="body"/>
          </p:nvPr>
        </p:nvSpPr>
        <p:spPr>
          <a:xfrm>
            <a:off x="78150" y="3208275"/>
            <a:ext cx="9144000" cy="1051500"/>
          </a:xfrm>
          <a:prstGeom prst="rect">
            <a:avLst/>
          </a:prstGeom>
        </p:spPr>
        <p:txBody>
          <a:bodyPr anchorCtr="0" anchor="t" bIns="914400" lIns="457200" spcFirstLastPara="1" rIns="457200" wrap="square" tIns="0">
            <a:noAutofit/>
          </a:bodyPr>
          <a:lstStyle/>
          <a:p>
            <a:pPr indent="-349250" lvl="0" marL="457200" rtl="0" algn="l">
              <a:spcBef>
                <a:spcPts val="0"/>
              </a:spcBef>
              <a:spcAft>
                <a:spcPts val="0"/>
              </a:spcAft>
              <a:buSzPts val="1900"/>
              <a:buChar char="✓"/>
            </a:pPr>
            <a:r>
              <a:rPr lang="en"/>
              <a:t>Backend Infrastructure</a:t>
            </a:r>
            <a:endParaRPr i="1"/>
          </a:p>
        </p:txBody>
      </p:sp>
      <p:sp>
        <p:nvSpPr>
          <p:cNvPr id="103" name="Google Shape;103;p11"/>
          <p:cNvSpPr txBox="1"/>
          <p:nvPr/>
        </p:nvSpPr>
        <p:spPr>
          <a:xfrm>
            <a:off x="485725" y="3523000"/>
            <a:ext cx="7953600" cy="5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rPr i="1" lang="en" sz="1700">
                <a:solidFill>
                  <a:srgbClr val="434343"/>
                </a:solidFill>
                <a:latin typeface="Barlow"/>
                <a:ea typeface="Barlow"/>
                <a:cs typeface="Barlow"/>
                <a:sym typeface="Barlow"/>
              </a:rPr>
              <a:t>Improved overall stability and performance of the app </a:t>
            </a:r>
            <a:endParaRPr>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2"/>
          <p:cNvSpPr txBox="1"/>
          <p:nvPr>
            <p:ph type="title"/>
          </p:nvPr>
        </p:nvSpPr>
        <p:spPr>
          <a:xfrm>
            <a:off x="-12125" y="-116425"/>
            <a:ext cx="9168600" cy="533700"/>
          </a:xfrm>
          <a:prstGeom prst="rect">
            <a:avLst/>
          </a:prstGeom>
        </p:spPr>
        <p:txBody>
          <a:bodyPr anchorCtr="0" anchor="t" bIns="91425" lIns="457200" spcFirstLastPara="1" rIns="274300" wrap="square" tIns="182875">
            <a:noAutofit/>
          </a:bodyPr>
          <a:lstStyle/>
          <a:p>
            <a:pPr indent="0" lvl="0" marL="0" rtl="0" algn="l">
              <a:spcBef>
                <a:spcPts val="0"/>
              </a:spcBef>
              <a:spcAft>
                <a:spcPts val="0"/>
              </a:spcAft>
              <a:buClr>
                <a:schemeClr val="dk1"/>
              </a:buClr>
              <a:buSzPts val="1100"/>
              <a:buFont typeface="Arial"/>
              <a:buNone/>
            </a:pPr>
            <a:r>
              <a:rPr lang="en"/>
              <a:t>Short-term Work</a:t>
            </a:r>
            <a:endParaRPr>
              <a:latin typeface="EB Garamond"/>
              <a:ea typeface="EB Garamond"/>
              <a:cs typeface="EB Garamond"/>
              <a:sym typeface="EB Garamond"/>
            </a:endParaRPr>
          </a:p>
        </p:txBody>
      </p:sp>
      <p:sp>
        <p:nvSpPr>
          <p:cNvPr id="109" name="Google Shape;109;p12"/>
          <p:cNvSpPr txBox="1"/>
          <p:nvPr/>
        </p:nvSpPr>
        <p:spPr>
          <a:xfrm>
            <a:off x="424425" y="923975"/>
            <a:ext cx="8233800" cy="3573000"/>
          </a:xfrm>
          <a:prstGeom prst="rect">
            <a:avLst/>
          </a:prstGeom>
          <a:noFill/>
          <a:ln>
            <a:noFill/>
          </a:ln>
        </p:spPr>
        <p:txBody>
          <a:bodyPr anchorCtr="0" anchor="t" bIns="91425" lIns="91425" spcFirstLastPara="1" rIns="91425" wrap="square" tIns="91425">
            <a:noAutofit/>
          </a:bodyPr>
          <a:lstStyle/>
          <a:p>
            <a:pPr indent="-212090" lvl="0" marL="320040" rtl="0" algn="l">
              <a:spcBef>
                <a:spcPts val="0"/>
              </a:spcBef>
              <a:spcAft>
                <a:spcPts val="0"/>
              </a:spcAft>
              <a:buClr>
                <a:schemeClr val="dk1"/>
              </a:buClr>
              <a:buSzPts val="1900"/>
              <a:buFont typeface="Barlow"/>
              <a:buAutoNum type="arabicPeriod"/>
            </a:pPr>
            <a:r>
              <a:rPr i="1" lang="en" sz="1900">
                <a:solidFill>
                  <a:schemeClr val="dk1"/>
                </a:solidFill>
                <a:latin typeface="Barlow"/>
                <a:ea typeface="Barlow"/>
                <a:cs typeface="Barlow"/>
                <a:sym typeface="Barlow"/>
              </a:rPr>
              <a:t>Addressing Technical Issues </a:t>
            </a:r>
            <a:endParaRPr i="1" sz="1900">
              <a:solidFill>
                <a:schemeClr val="dk1"/>
              </a:solidFill>
              <a:latin typeface="Barlow"/>
              <a:ea typeface="Barlow"/>
              <a:cs typeface="Barlow"/>
              <a:sym typeface="Barlow"/>
            </a:endParaRPr>
          </a:p>
          <a:p>
            <a:pPr indent="-349250" lvl="1" marL="914400" rtl="0" algn="l">
              <a:spcBef>
                <a:spcPts val="0"/>
              </a:spcBef>
              <a:spcAft>
                <a:spcPts val="0"/>
              </a:spcAft>
              <a:buClr>
                <a:srgbClr val="434343"/>
              </a:buClr>
              <a:buSzPts val="1900"/>
              <a:buFont typeface="Barlow"/>
              <a:buAutoNum type="alphaLcPeriod"/>
            </a:pPr>
            <a:r>
              <a:rPr i="1" lang="en" sz="1900">
                <a:solidFill>
                  <a:srgbClr val="434343"/>
                </a:solidFill>
                <a:latin typeface="Barlow"/>
                <a:ea typeface="Barlow"/>
                <a:cs typeface="Barlow"/>
                <a:sym typeface="Barlow"/>
              </a:rPr>
              <a:t>Rewards Program issues</a:t>
            </a:r>
            <a:endParaRPr i="1" sz="1900">
              <a:solidFill>
                <a:srgbClr val="434343"/>
              </a:solidFill>
              <a:latin typeface="Barlow"/>
              <a:ea typeface="Barlow"/>
              <a:cs typeface="Barlow"/>
              <a:sym typeface="Barlow"/>
            </a:endParaRPr>
          </a:p>
          <a:p>
            <a:pPr indent="-212090" lvl="0" marL="320040" rtl="0" algn="l">
              <a:spcBef>
                <a:spcPts val="0"/>
              </a:spcBef>
              <a:spcAft>
                <a:spcPts val="0"/>
              </a:spcAft>
              <a:buClr>
                <a:schemeClr val="dk1"/>
              </a:buClr>
              <a:buSzPts val="1900"/>
              <a:buFont typeface="Barlow"/>
              <a:buAutoNum type="arabicPeriod"/>
            </a:pPr>
            <a:r>
              <a:rPr i="1" lang="en" sz="1900">
                <a:solidFill>
                  <a:schemeClr val="dk1"/>
                </a:solidFill>
                <a:latin typeface="Barlow"/>
                <a:ea typeface="Barlow"/>
                <a:cs typeface="Barlow"/>
                <a:sym typeface="Barlow"/>
              </a:rPr>
              <a:t>Conducting user research</a:t>
            </a:r>
            <a:endParaRPr i="1" sz="1900">
              <a:solidFill>
                <a:schemeClr val="dk1"/>
              </a:solidFill>
              <a:latin typeface="Barlow"/>
              <a:ea typeface="Barlow"/>
              <a:cs typeface="Barlow"/>
              <a:sym typeface="Barlow"/>
            </a:endParaRPr>
          </a:p>
          <a:p>
            <a:pPr indent="-349250" lvl="1" marL="914400" rtl="0" algn="l">
              <a:spcBef>
                <a:spcPts val="0"/>
              </a:spcBef>
              <a:spcAft>
                <a:spcPts val="0"/>
              </a:spcAft>
              <a:buClr>
                <a:srgbClr val="434343"/>
              </a:buClr>
              <a:buSzPts val="1900"/>
              <a:buFont typeface="Barlow"/>
              <a:buAutoNum type="alphaLcPeriod"/>
            </a:pPr>
            <a:r>
              <a:rPr i="1" lang="en" sz="1900">
                <a:solidFill>
                  <a:srgbClr val="434343"/>
                </a:solidFill>
                <a:latin typeface="Barlow"/>
                <a:ea typeface="Barlow"/>
                <a:cs typeface="Barlow"/>
                <a:sym typeface="Barlow"/>
              </a:rPr>
              <a:t>Research to gain insights into our target groups (i.e commuter readers, busy professionals)</a:t>
            </a:r>
            <a:endParaRPr i="1" sz="1900">
              <a:solidFill>
                <a:srgbClr val="434343"/>
              </a:solidFill>
              <a:latin typeface="Barlow"/>
              <a:ea typeface="Barlow"/>
              <a:cs typeface="Barlow"/>
              <a:sym typeface="Barlow"/>
            </a:endParaRPr>
          </a:p>
          <a:p>
            <a:pPr indent="-212090" lvl="0" marL="320040" rtl="0" algn="l">
              <a:spcBef>
                <a:spcPts val="0"/>
              </a:spcBef>
              <a:spcAft>
                <a:spcPts val="0"/>
              </a:spcAft>
              <a:buClr>
                <a:schemeClr val="dk1"/>
              </a:buClr>
              <a:buSzPts val="1900"/>
              <a:buFont typeface="Barlow"/>
              <a:buAutoNum type="arabicPeriod"/>
            </a:pPr>
            <a:r>
              <a:rPr i="1" lang="en" sz="1900">
                <a:solidFill>
                  <a:schemeClr val="dk1"/>
                </a:solidFill>
                <a:latin typeface="Barlow"/>
                <a:ea typeface="Barlow"/>
                <a:cs typeface="Barlow"/>
                <a:sym typeface="Barlow"/>
              </a:rPr>
              <a:t>Finalizing the UX update for the ebook app </a:t>
            </a:r>
            <a:endParaRPr i="1" sz="1900">
              <a:solidFill>
                <a:schemeClr val="dk1"/>
              </a:solidFill>
              <a:latin typeface="Barlow"/>
              <a:ea typeface="Barlow"/>
              <a:cs typeface="Barlow"/>
              <a:sym typeface="Barlow"/>
            </a:endParaRPr>
          </a:p>
          <a:p>
            <a:pPr indent="-349250" lvl="1" marL="914400" rtl="0" algn="l">
              <a:spcBef>
                <a:spcPts val="0"/>
              </a:spcBef>
              <a:spcAft>
                <a:spcPts val="0"/>
              </a:spcAft>
              <a:buClr>
                <a:srgbClr val="434343"/>
              </a:buClr>
              <a:buSzPts val="1900"/>
              <a:buFont typeface="Barlow"/>
              <a:buAutoNum type="alphaLcPeriod"/>
            </a:pPr>
            <a:r>
              <a:rPr i="1" lang="en" sz="1900">
                <a:solidFill>
                  <a:srgbClr val="434343"/>
                </a:solidFill>
                <a:latin typeface="Barlow"/>
                <a:ea typeface="Barlow"/>
                <a:cs typeface="Barlow"/>
                <a:sym typeface="Barlow"/>
              </a:rPr>
              <a:t>Final designs and development is in progress</a:t>
            </a:r>
            <a:endParaRPr i="1" sz="1900">
              <a:solidFill>
                <a:srgbClr val="434343"/>
              </a:solidFill>
              <a:latin typeface="Barlow"/>
              <a:ea typeface="Barlow"/>
              <a:cs typeface="Barlow"/>
              <a:sym typeface="Barlow"/>
            </a:endParaRPr>
          </a:p>
          <a:p>
            <a:pPr indent="-212090" lvl="0" marL="320040" rtl="0" algn="l">
              <a:spcBef>
                <a:spcPts val="0"/>
              </a:spcBef>
              <a:spcAft>
                <a:spcPts val="0"/>
              </a:spcAft>
              <a:buClr>
                <a:schemeClr val="dk1"/>
              </a:buClr>
              <a:buSzPts val="1900"/>
              <a:buFont typeface="Barlow"/>
              <a:buAutoNum type="arabicPeriod"/>
            </a:pPr>
            <a:r>
              <a:rPr i="1" lang="en" sz="1900">
                <a:solidFill>
                  <a:schemeClr val="dk1"/>
                </a:solidFill>
                <a:latin typeface="Barlow"/>
                <a:ea typeface="Barlow"/>
                <a:cs typeface="Barlow"/>
                <a:sym typeface="Barlow"/>
              </a:rPr>
              <a:t>Content curation</a:t>
            </a:r>
            <a:endParaRPr i="1" sz="1900">
              <a:solidFill>
                <a:schemeClr val="dk1"/>
              </a:solidFill>
              <a:latin typeface="Barlow"/>
              <a:ea typeface="Barlow"/>
              <a:cs typeface="Barlow"/>
              <a:sym typeface="Barlow"/>
            </a:endParaRPr>
          </a:p>
          <a:p>
            <a:pPr indent="-349250" lvl="1" marL="914400" rtl="0" algn="l">
              <a:spcBef>
                <a:spcPts val="0"/>
              </a:spcBef>
              <a:spcAft>
                <a:spcPts val="0"/>
              </a:spcAft>
              <a:buClr>
                <a:srgbClr val="434343"/>
              </a:buClr>
              <a:buSzPts val="1900"/>
              <a:buFont typeface="Barlow"/>
              <a:buAutoNum type="alphaLcPeriod"/>
            </a:pPr>
            <a:r>
              <a:rPr i="1" lang="en" sz="1900">
                <a:solidFill>
                  <a:srgbClr val="434343"/>
                </a:solidFill>
                <a:latin typeface="Barlow"/>
                <a:ea typeface="Barlow"/>
                <a:cs typeface="Barlow"/>
                <a:sym typeface="Barlow"/>
              </a:rPr>
              <a:t>Adding new content to the app </a:t>
            </a:r>
            <a:endParaRPr i="1" sz="1900">
              <a:solidFill>
                <a:srgbClr val="434343"/>
              </a:solidFill>
              <a:latin typeface="Barlow"/>
              <a:ea typeface="Barlow"/>
              <a:cs typeface="Barlow"/>
              <a:sym typeface="Barlo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3"/>
          <p:cNvSpPr txBox="1"/>
          <p:nvPr>
            <p:ph type="title"/>
          </p:nvPr>
        </p:nvSpPr>
        <p:spPr>
          <a:xfrm>
            <a:off x="-12125" y="-116425"/>
            <a:ext cx="9168600" cy="533700"/>
          </a:xfrm>
          <a:prstGeom prst="rect">
            <a:avLst/>
          </a:prstGeom>
        </p:spPr>
        <p:txBody>
          <a:bodyPr anchorCtr="0" anchor="t" bIns="91425" lIns="457200" spcFirstLastPara="1" rIns="274300" wrap="square" tIns="182875">
            <a:noAutofit/>
          </a:bodyPr>
          <a:lstStyle/>
          <a:p>
            <a:pPr indent="0" lvl="0" marL="0" rtl="0" algn="l">
              <a:spcBef>
                <a:spcPts val="0"/>
              </a:spcBef>
              <a:spcAft>
                <a:spcPts val="0"/>
              </a:spcAft>
              <a:buNone/>
            </a:pPr>
            <a:r>
              <a:rPr lang="en"/>
              <a:t>Long-term Work</a:t>
            </a:r>
            <a:endParaRPr>
              <a:latin typeface="EB Garamond"/>
              <a:ea typeface="EB Garamond"/>
              <a:cs typeface="EB Garamond"/>
              <a:sym typeface="EB Garamond"/>
            </a:endParaRPr>
          </a:p>
        </p:txBody>
      </p:sp>
      <p:sp>
        <p:nvSpPr>
          <p:cNvPr id="115" name="Google Shape;115;p13"/>
          <p:cNvSpPr txBox="1"/>
          <p:nvPr/>
        </p:nvSpPr>
        <p:spPr>
          <a:xfrm>
            <a:off x="424425" y="923975"/>
            <a:ext cx="8233800" cy="3573000"/>
          </a:xfrm>
          <a:prstGeom prst="rect">
            <a:avLst/>
          </a:prstGeom>
          <a:noFill/>
          <a:ln>
            <a:noFill/>
          </a:ln>
        </p:spPr>
        <p:txBody>
          <a:bodyPr anchorCtr="0" anchor="t" bIns="91425" lIns="91425" spcFirstLastPara="1" rIns="91425" wrap="square" tIns="91425">
            <a:noAutofit/>
          </a:bodyPr>
          <a:lstStyle/>
          <a:p>
            <a:pPr indent="-199390" lvl="0" marL="320040" rtl="0" algn="l">
              <a:spcBef>
                <a:spcPts val="0"/>
              </a:spcBef>
              <a:spcAft>
                <a:spcPts val="0"/>
              </a:spcAft>
              <a:buClr>
                <a:schemeClr val="dk1"/>
              </a:buClr>
              <a:buSzPts val="1700"/>
              <a:buFont typeface="Barlow"/>
              <a:buAutoNum type="arabicPeriod"/>
            </a:pPr>
            <a:r>
              <a:rPr i="1" lang="en" sz="1700">
                <a:solidFill>
                  <a:schemeClr val="dk1"/>
                </a:solidFill>
                <a:latin typeface="Barlow"/>
                <a:ea typeface="Barlow"/>
                <a:cs typeface="Barlow"/>
                <a:sym typeface="Barlow"/>
              </a:rPr>
              <a:t>Improving the rewards program</a:t>
            </a:r>
            <a:endParaRPr i="1" sz="1700">
              <a:solidFill>
                <a:schemeClr val="dk1"/>
              </a:solidFill>
              <a:latin typeface="Barlow"/>
              <a:ea typeface="Barlow"/>
              <a:cs typeface="Barlow"/>
              <a:sym typeface="Barlow"/>
            </a:endParaRPr>
          </a:p>
          <a:p>
            <a:pPr indent="-336550" lvl="1" marL="914400" rtl="0" algn="l">
              <a:spcBef>
                <a:spcPts val="0"/>
              </a:spcBef>
              <a:spcAft>
                <a:spcPts val="0"/>
              </a:spcAft>
              <a:buClr>
                <a:srgbClr val="434343"/>
              </a:buClr>
              <a:buSzPts val="1700"/>
              <a:buFont typeface="Barlow"/>
              <a:buAutoNum type="alphaLcPeriod"/>
            </a:pPr>
            <a:r>
              <a:rPr i="1" lang="en" sz="1700">
                <a:solidFill>
                  <a:srgbClr val="434343"/>
                </a:solidFill>
                <a:latin typeface="Barlow"/>
                <a:ea typeface="Barlow"/>
                <a:cs typeface="Barlow"/>
                <a:sym typeface="Barlow"/>
              </a:rPr>
              <a:t>Enhance the program's functionality and continue to promote it</a:t>
            </a:r>
            <a:endParaRPr i="1" sz="1700">
              <a:solidFill>
                <a:srgbClr val="434343"/>
              </a:solidFill>
              <a:latin typeface="Barlow"/>
              <a:ea typeface="Barlow"/>
              <a:cs typeface="Barlow"/>
              <a:sym typeface="Barlow"/>
            </a:endParaRPr>
          </a:p>
          <a:p>
            <a:pPr indent="-199390" lvl="0" marL="320040" rtl="0" algn="l">
              <a:spcBef>
                <a:spcPts val="800"/>
              </a:spcBef>
              <a:spcAft>
                <a:spcPts val="0"/>
              </a:spcAft>
              <a:buClr>
                <a:srgbClr val="000000"/>
              </a:buClr>
              <a:buSzPts val="1700"/>
              <a:buFont typeface="Barlow"/>
              <a:buAutoNum type="arabicPeriod"/>
            </a:pPr>
            <a:r>
              <a:rPr i="1" lang="en" sz="1700">
                <a:latin typeface="Barlow"/>
                <a:ea typeface="Barlow"/>
                <a:cs typeface="Barlow"/>
                <a:sym typeface="Barlow"/>
              </a:rPr>
              <a:t>Completing the UX update for the ebook app</a:t>
            </a:r>
            <a:endParaRPr i="1" sz="1700">
              <a:latin typeface="Barlow"/>
              <a:ea typeface="Barlow"/>
              <a:cs typeface="Barlow"/>
              <a:sym typeface="Barlow"/>
            </a:endParaRPr>
          </a:p>
          <a:p>
            <a:pPr indent="-336550" lvl="1" marL="914400" rtl="0" algn="l">
              <a:spcBef>
                <a:spcPts val="800"/>
              </a:spcBef>
              <a:spcAft>
                <a:spcPts val="0"/>
              </a:spcAft>
              <a:buClr>
                <a:srgbClr val="434343"/>
              </a:buClr>
              <a:buSzPts val="1700"/>
              <a:buFont typeface="Barlow"/>
              <a:buAutoNum type="alphaLcPeriod"/>
            </a:pPr>
            <a:r>
              <a:rPr i="1" lang="en" sz="1700">
                <a:solidFill>
                  <a:srgbClr val="434343"/>
                </a:solidFill>
                <a:latin typeface="Barlow"/>
                <a:ea typeface="Barlow"/>
                <a:cs typeface="Barlow"/>
                <a:sym typeface="Barlow"/>
              </a:rPr>
              <a:t>Navigation and usability of the app</a:t>
            </a:r>
            <a:endParaRPr i="1" sz="1700">
              <a:solidFill>
                <a:srgbClr val="434343"/>
              </a:solidFill>
              <a:latin typeface="Barlow"/>
              <a:ea typeface="Barlow"/>
              <a:cs typeface="Barlow"/>
              <a:sym typeface="Barlow"/>
            </a:endParaRPr>
          </a:p>
          <a:p>
            <a:pPr indent="-199390" lvl="0" marL="320040" rtl="0" algn="l">
              <a:spcBef>
                <a:spcPts val="800"/>
              </a:spcBef>
              <a:spcAft>
                <a:spcPts val="0"/>
              </a:spcAft>
              <a:buClr>
                <a:srgbClr val="000000"/>
              </a:buClr>
              <a:buSzPts val="1700"/>
              <a:buFont typeface="Barlow"/>
              <a:buAutoNum type="arabicPeriod"/>
            </a:pPr>
            <a:r>
              <a:rPr i="1" lang="en" sz="1700">
                <a:latin typeface="Barlow"/>
                <a:ea typeface="Barlow"/>
                <a:cs typeface="Barlow"/>
                <a:sym typeface="Barlow"/>
              </a:rPr>
              <a:t>Expanding our ebook offerings</a:t>
            </a:r>
            <a:endParaRPr i="1" sz="1700">
              <a:latin typeface="Barlow"/>
              <a:ea typeface="Barlow"/>
              <a:cs typeface="Barlow"/>
              <a:sym typeface="Barlow"/>
            </a:endParaRPr>
          </a:p>
          <a:p>
            <a:pPr indent="-336550" lvl="1" marL="914400" rtl="0" algn="l">
              <a:spcBef>
                <a:spcPts val="800"/>
              </a:spcBef>
              <a:spcAft>
                <a:spcPts val="0"/>
              </a:spcAft>
              <a:buClr>
                <a:srgbClr val="434343"/>
              </a:buClr>
              <a:buSzPts val="1700"/>
              <a:buFont typeface="Barlow"/>
              <a:buAutoNum type="alphaLcPeriod"/>
            </a:pPr>
            <a:r>
              <a:rPr i="1" lang="en" sz="1700">
                <a:solidFill>
                  <a:srgbClr val="434343"/>
                </a:solidFill>
                <a:latin typeface="Barlow"/>
                <a:ea typeface="Barlow"/>
                <a:cs typeface="Barlow"/>
                <a:sym typeface="Barlow"/>
              </a:rPr>
              <a:t>New topics &amp; Diverse Content</a:t>
            </a:r>
            <a:endParaRPr i="1" sz="1700">
              <a:solidFill>
                <a:srgbClr val="434343"/>
              </a:solidFill>
              <a:latin typeface="Barlow"/>
              <a:ea typeface="Barlow"/>
              <a:cs typeface="Barlow"/>
              <a:sym typeface="Barlow"/>
            </a:endParaRPr>
          </a:p>
          <a:p>
            <a:pPr indent="-199390" lvl="0" marL="320040" rtl="0" algn="l">
              <a:spcBef>
                <a:spcPts val="800"/>
              </a:spcBef>
              <a:spcAft>
                <a:spcPts val="0"/>
              </a:spcAft>
              <a:buClr>
                <a:srgbClr val="000000"/>
              </a:buClr>
              <a:buSzPts val="1700"/>
              <a:buFont typeface="Barlow"/>
              <a:buAutoNum type="arabicPeriod"/>
            </a:pPr>
            <a:r>
              <a:rPr i="1" lang="en" sz="1700">
                <a:latin typeface="Barlow"/>
                <a:ea typeface="Barlow"/>
                <a:cs typeface="Barlow"/>
                <a:sym typeface="Barlow"/>
              </a:rPr>
              <a:t>Front End Implementations</a:t>
            </a:r>
            <a:endParaRPr i="1" sz="1700">
              <a:latin typeface="Barlow"/>
              <a:ea typeface="Barlow"/>
              <a:cs typeface="Barlow"/>
              <a:sym typeface="Barlow"/>
            </a:endParaRPr>
          </a:p>
          <a:p>
            <a:pPr indent="-336550" lvl="1" marL="914400" rtl="0" algn="l">
              <a:spcBef>
                <a:spcPts val="800"/>
              </a:spcBef>
              <a:spcAft>
                <a:spcPts val="800"/>
              </a:spcAft>
              <a:buClr>
                <a:srgbClr val="434343"/>
              </a:buClr>
              <a:buSzPts val="1700"/>
              <a:buFont typeface="Barlow"/>
              <a:buAutoNum type="alphaLcPeriod"/>
            </a:pPr>
            <a:r>
              <a:rPr i="1" lang="en" sz="1700">
                <a:solidFill>
                  <a:srgbClr val="434343"/>
                </a:solidFill>
                <a:latin typeface="Barlow"/>
                <a:ea typeface="Barlow"/>
                <a:cs typeface="Barlow"/>
                <a:sym typeface="Barlow"/>
              </a:rPr>
              <a:t>Several new security measures</a:t>
            </a:r>
            <a:endParaRPr i="1" sz="1700">
              <a:solidFill>
                <a:srgbClr val="434343"/>
              </a:solidFill>
              <a:latin typeface="Barlow"/>
              <a:ea typeface="Barlow"/>
              <a:cs typeface="Barlow"/>
              <a:sym typeface="Barl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4"/>
          <p:cNvSpPr txBox="1"/>
          <p:nvPr>
            <p:ph type="title"/>
          </p:nvPr>
        </p:nvSpPr>
        <p:spPr>
          <a:xfrm>
            <a:off x="-12125" y="-116425"/>
            <a:ext cx="9168600" cy="533700"/>
          </a:xfrm>
          <a:prstGeom prst="rect">
            <a:avLst/>
          </a:prstGeom>
        </p:spPr>
        <p:txBody>
          <a:bodyPr anchorCtr="0" anchor="t" bIns="91425" lIns="457200" spcFirstLastPara="1" rIns="274300" wrap="square" tIns="182875">
            <a:noAutofit/>
          </a:bodyPr>
          <a:lstStyle/>
          <a:p>
            <a:pPr indent="0" lvl="0" marL="0" rtl="0" algn="l">
              <a:spcBef>
                <a:spcPts val="0"/>
              </a:spcBef>
              <a:spcAft>
                <a:spcPts val="0"/>
              </a:spcAft>
              <a:buNone/>
            </a:pPr>
            <a:r>
              <a:rPr lang="en"/>
              <a:t>A Vision for the Future</a:t>
            </a:r>
            <a:endParaRPr>
              <a:latin typeface="EB Garamond"/>
              <a:ea typeface="EB Garamond"/>
              <a:cs typeface="EB Garamond"/>
              <a:sym typeface="EB Garamond"/>
            </a:endParaRPr>
          </a:p>
        </p:txBody>
      </p:sp>
      <p:sp>
        <p:nvSpPr>
          <p:cNvPr id="121" name="Google Shape;121;p14"/>
          <p:cNvSpPr txBox="1"/>
          <p:nvPr/>
        </p:nvSpPr>
        <p:spPr>
          <a:xfrm>
            <a:off x="424425" y="923975"/>
            <a:ext cx="8233800" cy="357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700">
                <a:solidFill>
                  <a:srgbClr val="434343"/>
                </a:solidFill>
                <a:latin typeface="Barlow"/>
                <a:ea typeface="Barlow"/>
                <a:cs typeface="Barlow"/>
                <a:sym typeface="Barlow"/>
              </a:rPr>
              <a:t>"At Two Birds Publishing, we aim to provide a seamless, personalized reading experience that empowers our customers to discover and read engaging books from our diverse library on their mobile devices, anytime and anywhere. </a:t>
            </a:r>
            <a:endParaRPr i="1" sz="1700">
              <a:solidFill>
                <a:srgbClr val="434343"/>
              </a:solidFill>
              <a:latin typeface="Barlow"/>
              <a:ea typeface="Barlow"/>
              <a:cs typeface="Barlow"/>
              <a:sym typeface="Barlow"/>
            </a:endParaRPr>
          </a:p>
          <a:p>
            <a:pPr indent="0" lvl="0" marL="0" rtl="0" algn="ctr">
              <a:spcBef>
                <a:spcPts val="800"/>
              </a:spcBef>
              <a:spcAft>
                <a:spcPts val="0"/>
              </a:spcAft>
              <a:buNone/>
            </a:pPr>
            <a:r>
              <a:t/>
            </a:r>
            <a:endParaRPr i="1" sz="1700">
              <a:solidFill>
                <a:srgbClr val="434343"/>
              </a:solidFill>
              <a:latin typeface="Barlow"/>
              <a:ea typeface="Barlow"/>
              <a:cs typeface="Barlow"/>
              <a:sym typeface="Barlow"/>
            </a:endParaRPr>
          </a:p>
          <a:p>
            <a:pPr indent="0" lvl="0" marL="0" rtl="0" algn="ctr">
              <a:spcBef>
                <a:spcPts val="800"/>
              </a:spcBef>
              <a:spcAft>
                <a:spcPts val="800"/>
              </a:spcAft>
              <a:buClr>
                <a:schemeClr val="dk1"/>
              </a:buClr>
              <a:buSzPts val="1100"/>
              <a:buFont typeface="Arial"/>
              <a:buNone/>
            </a:pPr>
            <a:r>
              <a:rPr i="1" lang="en" sz="1700">
                <a:solidFill>
                  <a:srgbClr val="434343"/>
                </a:solidFill>
                <a:latin typeface="Barlow"/>
                <a:ea typeface="Barlow"/>
                <a:cs typeface="Barlow"/>
                <a:sym typeface="Barlow"/>
              </a:rPr>
              <a:t>Our early access to new publications and market-leading cross-device reading experience further distinguishes us from the competition and cements our position as the go-to destination for readers seeking relaxation, stress relief, self improvement and social connection."</a:t>
            </a:r>
            <a:endParaRPr sz="1200">
              <a:solidFill>
                <a:srgbClr val="43434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