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1d7fcd3c4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1d7fcd3c4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e13859ef9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e13859ef9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1d7fcd3c4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1d7fcd3c4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e13859ef9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e13859ef9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e13859ef91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e13859ef91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1d7fcd3c4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1d7fcd3c4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e13859ef9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e13859ef9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1d7fcd3c4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1d7fcd3c4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1d7fcd3c4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1d7fcd3c4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396549" y="1657300"/>
            <a:ext cx="62856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M12 Challenge -</a:t>
            </a:r>
            <a:endParaRPr/>
          </a:p>
          <a:p>
            <a:pPr indent="0" lvl="0" marL="0" rtl="0" algn="ctr">
              <a:spcBef>
                <a:spcPts val="0"/>
              </a:spcBef>
              <a:spcAft>
                <a:spcPts val="0"/>
              </a:spcAft>
              <a:buNone/>
            </a:pPr>
            <a:r>
              <a:rPr lang="en"/>
              <a:t>Cart Abandonment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400"/>
              <a:t>Recommendations</a:t>
            </a:r>
            <a:endParaRPr b="1" sz="2400"/>
          </a:p>
        </p:txBody>
      </p:sp>
      <p:sp>
        <p:nvSpPr>
          <p:cNvPr id="189" name="Google Shape;189;p22"/>
          <p:cNvSpPr txBox="1"/>
          <p:nvPr>
            <p:ph idx="1" type="body"/>
          </p:nvPr>
        </p:nvSpPr>
        <p:spPr>
          <a:xfrm>
            <a:off x="742850" y="1571000"/>
            <a:ext cx="7505700" cy="3053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307"/>
              <a:t>Question 4: What are your five recommendations to stakeholders, moving forward?</a:t>
            </a:r>
            <a:endParaRPr b="1" sz="1307"/>
          </a:p>
          <a:p>
            <a:pPr indent="0" lvl="0" marL="0" rtl="0" algn="l">
              <a:lnSpc>
                <a:spcPct val="95000"/>
              </a:lnSpc>
              <a:spcBef>
                <a:spcPts val="0"/>
              </a:spcBef>
              <a:spcAft>
                <a:spcPts val="0"/>
              </a:spcAft>
              <a:buNone/>
            </a:pPr>
            <a:r>
              <a:t/>
            </a:r>
            <a:endParaRPr b="1" sz="1307"/>
          </a:p>
          <a:p>
            <a:pPr indent="-311626" lvl="0" marL="457200" rtl="0" algn="l">
              <a:lnSpc>
                <a:spcPct val="95000"/>
              </a:lnSpc>
              <a:spcBef>
                <a:spcPts val="0"/>
              </a:spcBef>
              <a:spcAft>
                <a:spcPts val="0"/>
              </a:spcAft>
              <a:buSzPts val="1308"/>
              <a:buAutoNum type="arabicPeriod"/>
            </a:pPr>
            <a:r>
              <a:rPr lang="en" sz="1307"/>
              <a:t>Continue to conduct A/B tests and user research to identify the most effective strategies for reducing cart abandonment.</a:t>
            </a:r>
            <a:endParaRPr sz="1307"/>
          </a:p>
          <a:p>
            <a:pPr indent="-311626" lvl="0" marL="457200" rtl="0" algn="l">
              <a:lnSpc>
                <a:spcPct val="95000"/>
              </a:lnSpc>
              <a:spcBef>
                <a:spcPts val="0"/>
              </a:spcBef>
              <a:spcAft>
                <a:spcPts val="0"/>
              </a:spcAft>
              <a:buSzPts val="1308"/>
              <a:buAutoNum type="arabicPeriod"/>
            </a:pPr>
            <a:r>
              <a:rPr lang="en" sz="1307"/>
              <a:t>Consider alternative strategies for reducing cart abandonment, such as offering promotions or improving website design.</a:t>
            </a:r>
            <a:endParaRPr sz="1307"/>
          </a:p>
          <a:p>
            <a:pPr indent="-311626" lvl="0" marL="457200" rtl="0" algn="l">
              <a:lnSpc>
                <a:spcPct val="95000"/>
              </a:lnSpc>
              <a:spcBef>
                <a:spcPts val="0"/>
              </a:spcBef>
              <a:spcAft>
                <a:spcPts val="0"/>
              </a:spcAft>
              <a:buSzPts val="1308"/>
              <a:buAutoNum type="arabicPeriod"/>
            </a:pPr>
            <a:r>
              <a:rPr lang="en" sz="1307"/>
              <a:t>Provide more transparency around the delivery fee and overall pricing to build trust with customers.</a:t>
            </a:r>
            <a:endParaRPr sz="1307"/>
          </a:p>
          <a:p>
            <a:pPr indent="-311626" lvl="0" marL="457200" rtl="0" algn="l">
              <a:lnSpc>
                <a:spcPct val="95000"/>
              </a:lnSpc>
              <a:spcBef>
                <a:spcPts val="0"/>
              </a:spcBef>
              <a:spcAft>
                <a:spcPts val="0"/>
              </a:spcAft>
              <a:buSzPts val="1308"/>
              <a:buAutoNum type="arabicPeriod"/>
            </a:pPr>
            <a:r>
              <a:rPr lang="en" sz="1307"/>
              <a:t>Emphasize the benefits of using Get It Quick, such as convenience and speed, to encourage customers to complete their purchases.</a:t>
            </a:r>
            <a:endParaRPr sz="1307"/>
          </a:p>
          <a:p>
            <a:pPr indent="-311626" lvl="0" marL="457200" rtl="0" algn="l">
              <a:lnSpc>
                <a:spcPct val="95000"/>
              </a:lnSpc>
              <a:spcBef>
                <a:spcPts val="0"/>
              </a:spcBef>
              <a:spcAft>
                <a:spcPts val="0"/>
              </a:spcAft>
              <a:buSzPts val="1308"/>
              <a:buAutoNum type="arabicPeriod"/>
            </a:pPr>
            <a:r>
              <a:rPr lang="en" sz="1307"/>
              <a:t>Regularly review and analyze cart abandonment rates to track progress and identify areas for improvement.</a:t>
            </a:r>
            <a:endParaRPr sz="1307"/>
          </a:p>
          <a:p>
            <a:pPr indent="0" lvl="0" marL="0" rtl="0" algn="l">
              <a:lnSpc>
                <a:spcPct val="95000"/>
              </a:lnSpc>
              <a:spcBef>
                <a:spcPts val="0"/>
              </a:spcBef>
              <a:spcAft>
                <a:spcPts val="0"/>
              </a:spcAft>
              <a:buNone/>
            </a:pPr>
            <a:r>
              <a:t/>
            </a:r>
            <a:endParaRPr sz="1307"/>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The Three Hypotheses</a:t>
            </a:r>
            <a:endParaRPr b="1"/>
          </a:p>
        </p:txBody>
      </p:sp>
      <p:sp>
        <p:nvSpPr>
          <p:cNvPr id="134" name="Google Shape;134;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High delivery fees are causing customers to abandon their cart: It is possible that customers are adding items to their cart, but when they see the delivery fees, they abandon their cart. If the delivery fees are too high, it may not be worth it to the customer to complete their purchase.</a:t>
            </a:r>
            <a:endParaRPr/>
          </a:p>
          <a:p>
            <a:pPr indent="-311150" lvl="0" marL="457200" rtl="0" algn="l">
              <a:spcBef>
                <a:spcPts val="0"/>
              </a:spcBef>
              <a:spcAft>
                <a:spcPts val="0"/>
              </a:spcAft>
              <a:buSzPts val="1300"/>
              <a:buAutoNum type="arabicPeriod"/>
            </a:pPr>
            <a:r>
              <a:rPr lang="en"/>
              <a:t>Poor website design is causing customers to become confused or frustrated: A confusing or cluttered website design can cause customers to become frustrated and leave the site before completing their purchase. If the website is difficult to navigate or items are hard to find, customers may give up and abandon their cart.</a:t>
            </a:r>
            <a:endParaRPr/>
          </a:p>
          <a:p>
            <a:pPr indent="-311150" lvl="0" marL="457200" rtl="0" algn="l">
              <a:spcBef>
                <a:spcPts val="0"/>
              </a:spcBef>
              <a:spcAft>
                <a:spcPts val="0"/>
              </a:spcAft>
              <a:buSzPts val="1300"/>
              <a:buAutoNum type="arabicPeriod"/>
            </a:pPr>
            <a:r>
              <a:rPr lang="en"/>
              <a:t>The requirement for customers to create an account before completing their purchase is causing them to abandon their cart.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The Three Hypotheses - Reasoning</a:t>
            </a:r>
            <a:endParaRPr b="1"/>
          </a:p>
        </p:txBody>
      </p:sp>
      <p:sp>
        <p:nvSpPr>
          <p:cNvPr id="140" name="Google Shape;140;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These assumptions were chosen based on common reasons for high cart abandonment rates in e-commerce. Delivery fees, website design, and requirements for customers to create an account are all factors that can significantly impact a customer's decision to complete their purchase. By addressing these issues, the product team may be able to lower the cart abandonment rate and improve overall customer satisfaction.</a:t>
            </a:r>
            <a:endParaRPr/>
          </a:p>
          <a:p>
            <a:pPr indent="0" lvl="0" marL="0" rtl="0" algn="l">
              <a:spcBef>
                <a:spcPts val="1200"/>
              </a:spcBef>
              <a:spcAft>
                <a:spcPts val="1200"/>
              </a:spcAft>
              <a:buNone/>
            </a:pPr>
            <a:r>
              <a:rPr lang="en"/>
              <a:t>I decided to go with the hypothesis on high delivery fees.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400"/>
              <a:t>The Chosen Hypothesis Statement</a:t>
            </a:r>
            <a:endParaRPr b="1" sz="2400"/>
          </a:p>
        </p:txBody>
      </p:sp>
      <p:sp>
        <p:nvSpPr>
          <p:cNvPr id="146" name="Google Shape;146;p16"/>
          <p:cNvSpPr txBox="1"/>
          <p:nvPr>
            <p:ph idx="1" type="body"/>
          </p:nvPr>
        </p:nvSpPr>
        <p:spPr>
          <a:xfrm>
            <a:off x="819150" y="1610200"/>
            <a:ext cx="7505700" cy="2828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600"/>
              <a:t>Hypothesis statement: </a:t>
            </a:r>
            <a:r>
              <a:rPr lang="en" sz="1600"/>
              <a:t>High delivery fees are causing customers to abandon their cart.</a:t>
            </a:r>
            <a:endParaRPr sz="1600"/>
          </a:p>
        </p:txBody>
      </p:sp>
      <p:pic>
        <p:nvPicPr>
          <p:cNvPr id="147" name="Google Shape;147;p16"/>
          <p:cNvPicPr preferRelativeResize="0"/>
          <p:nvPr/>
        </p:nvPicPr>
        <p:blipFill>
          <a:blip r:embed="rId3">
            <a:alphaModFix/>
          </a:blip>
          <a:stretch>
            <a:fillRect/>
          </a:stretch>
        </p:blipFill>
        <p:spPr>
          <a:xfrm>
            <a:off x="3124200" y="2175974"/>
            <a:ext cx="2408499" cy="22626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400"/>
              <a:t>A/B Test</a:t>
            </a:r>
            <a:endParaRPr b="1" sz="2400"/>
          </a:p>
        </p:txBody>
      </p:sp>
      <p:pic>
        <p:nvPicPr>
          <p:cNvPr id="153" name="Google Shape;153;p17"/>
          <p:cNvPicPr preferRelativeResize="0"/>
          <p:nvPr/>
        </p:nvPicPr>
        <p:blipFill>
          <a:blip r:embed="rId3">
            <a:alphaModFix/>
          </a:blip>
          <a:stretch>
            <a:fillRect/>
          </a:stretch>
        </p:blipFill>
        <p:spPr>
          <a:xfrm>
            <a:off x="368900" y="1452675"/>
            <a:ext cx="3874125" cy="2454774"/>
          </a:xfrm>
          <a:prstGeom prst="rect">
            <a:avLst/>
          </a:prstGeom>
          <a:noFill/>
          <a:ln>
            <a:noFill/>
          </a:ln>
        </p:spPr>
      </p:pic>
      <p:pic>
        <p:nvPicPr>
          <p:cNvPr id="154" name="Google Shape;154;p17"/>
          <p:cNvPicPr preferRelativeResize="0"/>
          <p:nvPr/>
        </p:nvPicPr>
        <p:blipFill>
          <a:blip r:embed="rId3">
            <a:alphaModFix/>
          </a:blip>
          <a:stretch>
            <a:fillRect/>
          </a:stretch>
        </p:blipFill>
        <p:spPr>
          <a:xfrm>
            <a:off x="4527725" y="1452675"/>
            <a:ext cx="3874125" cy="2454774"/>
          </a:xfrm>
          <a:prstGeom prst="rect">
            <a:avLst/>
          </a:prstGeom>
          <a:noFill/>
          <a:ln>
            <a:noFill/>
          </a:ln>
        </p:spPr>
      </p:pic>
      <p:sp>
        <p:nvSpPr>
          <p:cNvPr id="155" name="Google Shape;155;p17"/>
          <p:cNvSpPr txBox="1"/>
          <p:nvPr/>
        </p:nvSpPr>
        <p:spPr>
          <a:xfrm>
            <a:off x="5816638" y="2617525"/>
            <a:ext cx="1296300" cy="369300"/>
          </a:xfrm>
          <a:prstGeom prst="rect">
            <a:avLst/>
          </a:prstGeom>
          <a:solidFill>
            <a:schemeClr val="dk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600">
                <a:solidFill>
                  <a:schemeClr val="dk2"/>
                </a:solidFill>
                <a:latin typeface="Calibri"/>
                <a:ea typeface="Calibri"/>
                <a:cs typeface="Calibri"/>
                <a:sym typeface="Calibri"/>
              </a:rPr>
              <a:t>Cart Subtotal: </a:t>
            </a:r>
            <a:r>
              <a:rPr b="1" lang="en" sz="600">
                <a:solidFill>
                  <a:srgbClr val="FF0000"/>
                </a:solidFill>
                <a:latin typeface="Calibri"/>
                <a:ea typeface="Calibri"/>
                <a:cs typeface="Calibri"/>
                <a:sym typeface="Calibri"/>
              </a:rPr>
              <a:t>$24.99*</a:t>
            </a:r>
            <a:endParaRPr b="1" sz="600">
              <a:solidFill>
                <a:srgbClr val="FF0000"/>
              </a:solidFill>
              <a:latin typeface="Calibri"/>
              <a:ea typeface="Calibri"/>
              <a:cs typeface="Calibri"/>
              <a:sym typeface="Calibri"/>
            </a:endParaRPr>
          </a:p>
          <a:p>
            <a:pPr indent="0" lvl="0" marL="0" rtl="0" algn="ctr">
              <a:spcBef>
                <a:spcPts val="0"/>
              </a:spcBef>
              <a:spcAft>
                <a:spcPts val="0"/>
              </a:spcAft>
              <a:buNone/>
            </a:pPr>
            <a:r>
              <a:rPr b="1" lang="en" sz="600">
                <a:solidFill>
                  <a:schemeClr val="dk2"/>
                </a:solidFill>
                <a:latin typeface="Calibri"/>
                <a:ea typeface="Calibri"/>
                <a:cs typeface="Calibri"/>
                <a:sym typeface="Calibri"/>
              </a:rPr>
              <a:t>*price includes delivery fee</a:t>
            </a:r>
            <a:endParaRPr b="1" sz="600">
              <a:solidFill>
                <a:schemeClr val="dk2"/>
              </a:solidFill>
              <a:latin typeface="Calibri"/>
              <a:ea typeface="Calibri"/>
              <a:cs typeface="Calibri"/>
              <a:sym typeface="Calibri"/>
            </a:endParaRPr>
          </a:p>
        </p:txBody>
      </p:sp>
      <p:sp>
        <p:nvSpPr>
          <p:cNvPr id="156" name="Google Shape;156;p17"/>
          <p:cNvSpPr txBox="1"/>
          <p:nvPr/>
        </p:nvSpPr>
        <p:spPr>
          <a:xfrm>
            <a:off x="5702638" y="3170450"/>
            <a:ext cx="15243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
                <a:solidFill>
                  <a:srgbClr val="666666"/>
                </a:solidFill>
                <a:latin typeface="Calibri"/>
                <a:ea typeface="Calibri"/>
                <a:cs typeface="Calibri"/>
                <a:sym typeface="Calibri"/>
              </a:rPr>
              <a:t>Get Free Delivery if your order $15 more </a:t>
            </a:r>
            <a:endParaRPr b="1" sz="600">
              <a:solidFill>
                <a:srgbClr val="666666"/>
              </a:solidFill>
              <a:latin typeface="Calibri"/>
              <a:ea typeface="Calibri"/>
              <a:cs typeface="Calibri"/>
              <a:sym typeface="Calibri"/>
            </a:endParaRPr>
          </a:p>
        </p:txBody>
      </p:sp>
      <p:sp>
        <p:nvSpPr>
          <p:cNvPr id="157" name="Google Shape;157;p17"/>
          <p:cNvSpPr txBox="1"/>
          <p:nvPr/>
        </p:nvSpPr>
        <p:spPr>
          <a:xfrm>
            <a:off x="1159950" y="4044600"/>
            <a:ext cx="25335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latin typeface="Calibri"/>
                <a:ea typeface="Calibri"/>
                <a:cs typeface="Calibri"/>
                <a:sym typeface="Calibri"/>
              </a:rPr>
              <a:t>ORIGINAL </a:t>
            </a:r>
            <a:endParaRPr b="1" sz="1500">
              <a:latin typeface="Calibri"/>
              <a:ea typeface="Calibri"/>
              <a:cs typeface="Calibri"/>
              <a:sym typeface="Calibri"/>
            </a:endParaRPr>
          </a:p>
        </p:txBody>
      </p:sp>
      <p:cxnSp>
        <p:nvCxnSpPr>
          <p:cNvPr id="158" name="Google Shape;158;p17"/>
          <p:cNvCxnSpPr/>
          <p:nvPr/>
        </p:nvCxnSpPr>
        <p:spPr>
          <a:xfrm flipH="1" rot="10800000">
            <a:off x="3472150" y="4247700"/>
            <a:ext cx="1755300" cy="9300"/>
          </a:xfrm>
          <a:prstGeom prst="straightConnector1">
            <a:avLst/>
          </a:prstGeom>
          <a:noFill/>
          <a:ln cap="flat" cmpd="sng" w="9525">
            <a:solidFill>
              <a:schemeClr val="dk2"/>
            </a:solidFill>
            <a:prstDash val="solid"/>
            <a:round/>
            <a:headEnd len="med" w="med" type="none"/>
            <a:tailEnd len="med" w="med" type="triangle"/>
          </a:ln>
        </p:spPr>
      </p:cxnSp>
      <p:sp>
        <p:nvSpPr>
          <p:cNvPr id="159" name="Google Shape;159;p17"/>
          <p:cNvSpPr txBox="1"/>
          <p:nvPr/>
        </p:nvSpPr>
        <p:spPr>
          <a:xfrm>
            <a:off x="5259075" y="4044600"/>
            <a:ext cx="25335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latin typeface="Calibri"/>
                <a:ea typeface="Calibri"/>
                <a:cs typeface="Calibri"/>
                <a:sym typeface="Calibri"/>
              </a:rPr>
              <a:t>UPDATED</a:t>
            </a:r>
            <a:endParaRPr b="1" sz="15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400"/>
              <a:t>A/B Test Continued..</a:t>
            </a:r>
            <a:endParaRPr b="1" sz="2400"/>
          </a:p>
        </p:txBody>
      </p:sp>
      <p:sp>
        <p:nvSpPr>
          <p:cNvPr id="165" name="Google Shape;165;p18"/>
          <p:cNvSpPr txBox="1"/>
          <p:nvPr/>
        </p:nvSpPr>
        <p:spPr>
          <a:xfrm>
            <a:off x="819150" y="1579675"/>
            <a:ext cx="7575300" cy="238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2"/>
                </a:solidFill>
                <a:latin typeface="Calibri"/>
                <a:ea typeface="Calibri"/>
                <a:cs typeface="Calibri"/>
                <a:sym typeface="Calibri"/>
              </a:rPr>
              <a:t>Control: </a:t>
            </a:r>
            <a:r>
              <a:rPr lang="en" sz="1300">
                <a:solidFill>
                  <a:schemeClr val="dk2"/>
                </a:solidFill>
                <a:latin typeface="Calibri"/>
                <a:ea typeface="Calibri"/>
                <a:cs typeface="Calibri"/>
                <a:sym typeface="Calibri"/>
              </a:rPr>
              <a:t>The Get It Quick website's current checkout process, including the display of delivery fees.</a:t>
            </a:r>
            <a:endParaRPr sz="13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a:p>
            <a:pPr indent="0" lvl="0" marL="0" rtl="0" algn="l">
              <a:spcBef>
                <a:spcPts val="0"/>
              </a:spcBef>
              <a:spcAft>
                <a:spcPts val="0"/>
              </a:spcAft>
              <a:buNone/>
            </a:pPr>
            <a:r>
              <a:rPr b="1" lang="en" sz="1300">
                <a:solidFill>
                  <a:schemeClr val="dk2"/>
                </a:solidFill>
                <a:latin typeface="Calibri"/>
                <a:ea typeface="Calibri"/>
                <a:cs typeface="Calibri"/>
                <a:sym typeface="Calibri"/>
              </a:rPr>
              <a:t>Variation:</a:t>
            </a:r>
            <a:r>
              <a:rPr lang="en" sz="1300">
                <a:solidFill>
                  <a:schemeClr val="dk2"/>
                </a:solidFill>
                <a:latin typeface="Calibri"/>
                <a:ea typeface="Calibri"/>
                <a:cs typeface="Calibri"/>
                <a:sym typeface="Calibri"/>
              </a:rPr>
              <a:t> In the variation, the delivery fee will be included in the item price, which will be displayed upfront on the product page. Additionally, we are giving them an option for a free delivery if they buy a total of $30+ worth of items. This will give customers a clear idea of the total cost before they add the item to their cart, which may reduce the chances of cart abandonment due to high delivery fees.</a:t>
            </a:r>
            <a:endParaRPr sz="13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a:p>
            <a:pPr indent="0" lvl="0" marL="0" rtl="0" algn="l">
              <a:spcBef>
                <a:spcPts val="0"/>
              </a:spcBef>
              <a:spcAft>
                <a:spcPts val="0"/>
              </a:spcAft>
              <a:buNone/>
            </a:pPr>
            <a:r>
              <a:rPr b="1" lang="en" sz="1300">
                <a:solidFill>
                  <a:schemeClr val="dk2"/>
                </a:solidFill>
                <a:latin typeface="Calibri"/>
                <a:ea typeface="Calibri"/>
                <a:cs typeface="Calibri"/>
                <a:sym typeface="Calibri"/>
              </a:rPr>
              <a:t>Reasoning: </a:t>
            </a:r>
            <a:r>
              <a:rPr lang="en" sz="1300">
                <a:solidFill>
                  <a:schemeClr val="dk2"/>
                </a:solidFill>
                <a:latin typeface="Calibri"/>
                <a:ea typeface="Calibri"/>
                <a:cs typeface="Calibri"/>
                <a:sym typeface="Calibri"/>
              </a:rPr>
              <a:t>I chose to test this variant because high delivery fees were identified as a potential cause for cart abandonment. By including the delivery fee in the item price, customers will have a more transparent view of the total cost of their purchase before they reach the checkout page, which may lead to fewer cart abandonments.</a:t>
            </a:r>
            <a:endParaRPr sz="1300">
              <a:solidFill>
                <a:schemeClr val="dk2"/>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400"/>
              <a:t>Calculate</a:t>
            </a:r>
            <a:r>
              <a:rPr b="1" lang="en" sz="2400"/>
              <a:t> and Results</a:t>
            </a:r>
            <a:endParaRPr b="1" sz="2400"/>
          </a:p>
        </p:txBody>
      </p:sp>
      <p:pic>
        <p:nvPicPr>
          <p:cNvPr id="171" name="Google Shape;171;p19"/>
          <p:cNvPicPr preferRelativeResize="0"/>
          <p:nvPr/>
        </p:nvPicPr>
        <p:blipFill>
          <a:blip r:embed="rId3">
            <a:alphaModFix/>
          </a:blip>
          <a:stretch>
            <a:fillRect/>
          </a:stretch>
        </p:blipFill>
        <p:spPr>
          <a:xfrm>
            <a:off x="2602050" y="1548125"/>
            <a:ext cx="3469115" cy="3038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400"/>
              <a:t>Recommendations</a:t>
            </a:r>
            <a:endParaRPr b="1" sz="2400"/>
          </a:p>
        </p:txBody>
      </p:sp>
      <p:sp>
        <p:nvSpPr>
          <p:cNvPr id="177" name="Google Shape;177;p20"/>
          <p:cNvSpPr txBox="1"/>
          <p:nvPr>
            <p:ph idx="1" type="body"/>
          </p:nvPr>
        </p:nvSpPr>
        <p:spPr>
          <a:xfrm>
            <a:off x="742850" y="1571000"/>
            <a:ext cx="7505700" cy="3053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b="1" lang="en" sz="1307"/>
              <a:t>Question 1: Did the rate increase, decrease, or remain the same?</a:t>
            </a:r>
            <a:endParaRPr b="1" sz="1307"/>
          </a:p>
          <a:p>
            <a:pPr indent="0" lvl="0" marL="0" rtl="0" algn="l">
              <a:lnSpc>
                <a:spcPct val="95000"/>
              </a:lnSpc>
              <a:spcBef>
                <a:spcPts val="0"/>
              </a:spcBef>
              <a:spcAft>
                <a:spcPts val="0"/>
              </a:spcAft>
              <a:buSzPts val="852"/>
              <a:buNone/>
            </a:pPr>
            <a:r>
              <a:rPr lang="en" sz="1307"/>
              <a:t>Based on the new findings, the abandonment rate increased from the original rate of 76.9% to 78%.</a:t>
            </a:r>
            <a:endParaRPr sz="1307"/>
          </a:p>
          <a:p>
            <a:pPr indent="0" lvl="0" marL="0" rtl="0" algn="l">
              <a:lnSpc>
                <a:spcPct val="95000"/>
              </a:lnSpc>
              <a:spcBef>
                <a:spcPts val="0"/>
              </a:spcBef>
              <a:spcAft>
                <a:spcPts val="0"/>
              </a:spcAft>
              <a:buSzPts val="852"/>
              <a:buNone/>
            </a:pPr>
            <a:r>
              <a:t/>
            </a:r>
            <a:endParaRPr sz="1307"/>
          </a:p>
          <a:p>
            <a:pPr indent="0" lvl="0" marL="0" rtl="0" algn="l">
              <a:lnSpc>
                <a:spcPct val="95000"/>
              </a:lnSpc>
              <a:spcBef>
                <a:spcPts val="0"/>
              </a:spcBef>
              <a:spcAft>
                <a:spcPts val="0"/>
              </a:spcAft>
              <a:buSzPts val="852"/>
              <a:buNone/>
            </a:pPr>
            <a:r>
              <a:rPr b="1" lang="en" sz="1307"/>
              <a:t>Question 2:</a:t>
            </a:r>
            <a:r>
              <a:rPr lang="en" sz="1307"/>
              <a:t> List four reasons you think may have caused this new abandonment rate for the variable wireframe.</a:t>
            </a:r>
            <a:endParaRPr sz="1307"/>
          </a:p>
          <a:p>
            <a:pPr indent="0" lvl="0" marL="0" rtl="0" algn="l">
              <a:lnSpc>
                <a:spcPct val="95000"/>
              </a:lnSpc>
              <a:spcBef>
                <a:spcPts val="0"/>
              </a:spcBef>
              <a:spcAft>
                <a:spcPts val="0"/>
              </a:spcAft>
              <a:buSzPts val="852"/>
              <a:buNone/>
            </a:pPr>
            <a:r>
              <a:t/>
            </a:r>
            <a:endParaRPr sz="1307"/>
          </a:p>
          <a:p>
            <a:pPr indent="-311626" lvl="0" marL="457200" rtl="0" algn="l">
              <a:lnSpc>
                <a:spcPct val="95000"/>
              </a:lnSpc>
              <a:spcBef>
                <a:spcPts val="0"/>
              </a:spcBef>
              <a:spcAft>
                <a:spcPts val="0"/>
              </a:spcAft>
              <a:buSzPts val="1308"/>
              <a:buAutoNum type="arabicPeriod"/>
            </a:pPr>
            <a:r>
              <a:rPr b="1" lang="en" sz="1307"/>
              <a:t>Confusion caused by including the delivery fee next to the item price:</a:t>
            </a:r>
            <a:r>
              <a:rPr lang="en" sz="1307"/>
              <a:t> Customers may have been used to seeing the delivery fee as a separate line item and could have become confused by seeing the price increase.</a:t>
            </a:r>
            <a:endParaRPr sz="1307"/>
          </a:p>
          <a:p>
            <a:pPr indent="-311626" lvl="0" marL="457200" rtl="0" algn="l">
              <a:lnSpc>
                <a:spcPct val="95000"/>
              </a:lnSpc>
              <a:spcBef>
                <a:spcPts val="0"/>
              </a:spcBef>
              <a:spcAft>
                <a:spcPts val="0"/>
              </a:spcAft>
              <a:buSzPts val="1308"/>
              <a:buAutoNum type="arabicPeriod"/>
            </a:pPr>
            <a:r>
              <a:rPr b="1" lang="en" sz="1307"/>
              <a:t>Higher perceived price:</a:t>
            </a:r>
            <a:r>
              <a:rPr lang="en" sz="1307"/>
              <a:t> By including the delivery fee in the item price, the overall price of the item may have appeared higher to customers, causing them to abandon their cart.</a:t>
            </a:r>
            <a:endParaRPr sz="1307"/>
          </a:p>
          <a:p>
            <a:pPr indent="-311626" lvl="0" marL="457200" rtl="0" algn="l">
              <a:lnSpc>
                <a:spcPct val="95000"/>
              </a:lnSpc>
              <a:spcBef>
                <a:spcPts val="0"/>
              </a:spcBef>
              <a:spcAft>
                <a:spcPts val="0"/>
              </a:spcAft>
              <a:buSzPts val="1308"/>
              <a:buAutoNum type="arabicPeriod"/>
            </a:pPr>
            <a:r>
              <a:rPr b="1" lang="en" sz="1307"/>
              <a:t>Lack of transparency: </a:t>
            </a:r>
            <a:r>
              <a:rPr lang="en" sz="1307"/>
              <a:t>Customers may have felt that the company was not being transparent about the true cost of the items, leading to distrust and abandonment.</a:t>
            </a:r>
            <a:endParaRPr sz="1307"/>
          </a:p>
          <a:p>
            <a:pPr indent="-311626" lvl="0" marL="457200" rtl="0" algn="l">
              <a:lnSpc>
                <a:spcPct val="95000"/>
              </a:lnSpc>
              <a:spcBef>
                <a:spcPts val="0"/>
              </a:spcBef>
              <a:spcAft>
                <a:spcPts val="0"/>
              </a:spcAft>
              <a:buSzPts val="1308"/>
              <a:buAutoNum type="arabicPeriod"/>
            </a:pPr>
            <a:r>
              <a:rPr b="1" lang="en" sz="1307"/>
              <a:t>Inability to compare prices: </a:t>
            </a:r>
            <a:r>
              <a:rPr lang="en" sz="1307"/>
              <a:t>By including the delivery fee in the item price, customers may not have been able to compare prices across different retailers effectively.</a:t>
            </a:r>
            <a:endParaRPr sz="1307"/>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400"/>
              <a:t>Recommendations</a:t>
            </a:r>
            <a:endParaRPr b="1" sz="2400"/>
          </a:p>
        </p:txBody>
      </p:sp>
      <p:sp>
        <p:nvSpPr>
          <p:cNvPr id="183" name="Google Shape;183;p21"/>
          <p:cNvSpPr txBox="1"/>
          <p:nvPr>
            <p:ph idx="1" type="body"/>
          </p:nvPr>
        </p:nvSpPr>
        <p:spPr>
          <a:xfrm>
            <a:off x="742850" y="1571000"/>
            <a:ext cx="7505700" cy="3053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b="1" lang="en" sz="1307"/>
              <a:t>Question 3: </a:t>
            </a:r>
            <a:r>
              <a:rPr b="1" lang="en" sz="1307"/>
              <a:t>If you had more time, what would you do differently, if anything?</a:t>
            </a:r>
            <a:endParaRPr b="1" sz="1307"/>
          </a:p>
          <a:p>
            <a:pPr indent="0" lvl="0" marL="0" rtl="0" algn="l">
              <a:lnSpc>
                <a:spcPct val="95000"/>
              </a:lnSpc>
              <a:spcBef>
                <a:spcPts val="0"/>
              </a:spcBef>
              <a:spcAft>
                <a:spcPts val="0"/>
              </a:spcAft>
              <a:buSzPts val="852"/>
              <a:buNone/>
            </a:pPr>
            <a:r>
              <a:t/>
            </a:r>
            <a:endParaRPr b="1" sz="1307"/>
          </a:p>
          <a:p>
            <a:pPr indent="-311626" lvl="0" marL="457200" rtl="0" algn="l">
              <a:lnSpc>
                <a:spcPct val="95000"/>
              </a:lnSpc>
              <a:spcBef>
                <a:spcPts val="0"/>
              </a:spcBef>
              <a:spcAft>
                <a:spcPts val="0"/>
              </a:spcAft>
              <a:buSzPts val="1308"/>
              <a:buAutoNum type="arabicPeriod"/>
            </a:pPr>
            <a:r>
              <a:rPr lang="en" sz="1307"/>
              <a:t>Conducting additional user research to understand why customers are abandoning their carts.</a:t>
            </a:r>
            <a:endParaRPr sz="1307"/>
          </a:p>
          <a:p>
            <a:pPr indent="-311626" lvl="0" marL="457200" rtl="0" algn="l">
              <a:lnSpc>
                <a:spcPct val="95000"/>
              </a:lnSpc>
              <a:spcBef>
                <a:spcPts val="0"/>
              </a:spcBef>
              <a:spcAft>
                <a:spcPts val="0"/>
              </a:spcAft>
              <a:buSzPts val="1308"/>
              <a:buAutoNum type="arabicPeriod"/>
            </a:pPr>
            <a:r>
              <a:rPr lang="en" sz="1307"/>
              <a:t>Testing different variations that include more transparency around the delivery fee or that show the delivery fee as a separate line item.</a:t>
            </a:r>
            <a:endParaRPr sz="1307"/>
          </a:p>
          <a:p>
            <a:pPr indent="-311626" lvl="0" marL="457200" rtl="0" algn="l">
              <a:lnSpc>
                <a:spcPct val="95000"/>
              </a:lnSpc>
              <a:spcBef>
                <a:spcPts val="0"/>
              </a:spcBef>
              <a:spcAft>
                <a:spcPts val="0"/>
              </a:spcAft>
              <a:buSzPts val="1308"/>
              <a:buAutoNum type="arabicPeriod"/>
            </a:pPr>
            <a:r>
              <a:rPr lang="en" sz="1307"/>
              <a:t>Conducting an analysis of competitors to see how they handle delivery fees and determine if there are any best practices that could be adopted.</a:t>
            </a:r>
            <a:endParaRPr sz="1307"/>
          </a:p>
          <a:p>
            <a:pPr indent="-311626" lvl="0" marL="457200" rtl="0" algn="l">
              <a:lnSpc>
                <a:spcPct val="95000"/>
              </a:lnSpc>
              <a:spcBef>
                <a:spcPts val="0"/>
              </a:spcBef>
              <a:spcAft>
                <a:spcPts val="0"/>
              </a:spcAft>
              <a:buSzPts val="1308"/>
              <a:buAutoNum type="arabicPeriod"/>
            </a:pPr>
            <a:r>
              <a:rPr lang="en" sz="1307"/>
              <a:t>Improving the website's overall user experience to make it more user-friendly and easier to navigate.</a:t>
            </a:r>
            <a:endParaRPr sz="1307"/>
          </a:p>
          <a:p>
            <a:pPr indent="-311626" lvl="0" marL="457200" rtl="0" algn="l">
              <a:lnSpc>
                <a:spcPct val="95000"/>
              </a:lnSpc>
              <a:spcBef>
                <a:spcPts val="0"/>
              </a:spcBef>
              <a:spcAft>
                <a:spcPts val="0"/>
              </a:spcAft>
              <a:buSzPts val="1308"/>
              <a:buAutoNum type="arabicPeriod"/>
            </a:pPr>
            <a:r>
              <a:rPr lang="en" sz="1307"/>
              <a:t>Offering promotions or discounts to encourage customers to complete their purchases.</a:t>
            </a:r>
            <a:endParaRPr sz="1307"/>
          </a:p>
          <a:p>
            <a:pPr indent="0" lvl="0" marL="0" rtl="0" algn="l">
              <a:lnSpc>
                <a:spcPct val="95000"/>
              </a:lnSpc>
              <a:spcBef>
                <a:spcPts val="0"/>
              </a:spcBef>
              <a:spcAft>
                <a:spcPts val="0"/>
              </a:spcAft>
              <a:buNone/>
            </a:pPr>
            <a:r>
              <a:t/>
            </a:r>
            <a:endParaRPr sz="1307"/>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