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  <p:sldMasterId id="2147483686" r:id="rId2"/>
    <p:sldMasterId id="2147483698" r:id="rId3"/>
    <p:sldMasterId id="2147483710" r:id="rId4"/>
    <p:sldMasterId id="2147483722" r:id="rId5"/>
  </p:sldMasterIdLst>
  <p:notesMasterIdLst>
    <p:notesMasterId r:id="rId62"/>
  </p:notesMasterIdLst>
  <p:handoutMasterIdLst>
    <p:handoutMasterId r:id="rId63"/>
  </p:handoutMasterIdLst>
  <p:sldIdLst>
    <p:sldId id="283" r:id="rId6"/>
    <p:sldId id="388" r:id="rId7"/>
    <p:sldId id="342" r:id="rId8"/>
    <p:sldId id="459" r:id="rId9"/>
    <p:sldId id="395" r:id="rId10"/>
    <p:sldId id="480" r:id="rId11"/>
    <p:sldId id="401" r:id="rId12"/>
    <p:sldId id="410" r:id="rId13"/>
    <p:sldId id="402" r:id="rId14"/>
    <p:sldId id="400" r:id="rId15"/>
    <p:sldId id="383" r:id="rId16"/>
    <p:sldId id="385" r:id="rId17"/>
    <p:sldId id="384" r:id="rId18"/>
    <p:sldId id="474" r:id="rId19"/>
    <p:sldId id="477" r:id="rId20"/>
    <p:sldId id="411" r:id="rId21"/>
    <p:sldId id="360" r:id="rId22"/>
    <p:sldId id="361" r:id="rId23"/>
    <p:sldId id="435" r:id="rId24"/>
    <p:sldId id="436" r:id="rId25"/>
    <p:sldId id="437" r:id="rId26"/>
    <p:sldId id="439" r:id="rId27"/>
    <p:sldId id="441" r:id="rId28"/>
    <p:sldId id="442" r:id="rId29"/>
    <p:sldId id="419" r:id="rId30"/>
    <p:sldId id="422" r:id="rId31"/>
    <p:sldId id="423" r:id="rId32"/>
    <p:sldId id="424" r:id="rId33"/>
    <p:sldId id="425" r:id="rId34"/>
    <p:sldId id="408" r:id="rId35"/>
    <p:sldId id="462" r:id="rId36"/>
    <p:sldId id="418" r:id="rId37"/>
    <p:sldId id="413" r:id="rId38"/>
    <p:sldId id="444" r:id="rId39"/>
    <p:sldId id="479" r:id="rId40"/>
    <p:sldId id="450" r:id="rId41"/>
    <p:sldId id="445" r:id="rId42"/>
    <p:sldId id="446" r:id="rId43"/>
    <p:sldId id="471" r:id="rId44"/>
    <p:sldId id="454" r:id="rId45"/>
    <p:sldId id="348" r:id="rId46"/>
    <p:sldId id="349" r:id="rId47"/>
    <p:sldId id="421" r:id="rId48"/>
    <p:sldId id="453" r:id="rId49"/>
    <p:sldId id="461" r:id="rId50"/>
    <p:sldId id="463" r:id="rId51"/>
    <p:sldId id="464" r:id="rId52"/>
    <p:sldId id="465" r:id="rId53"/>
    <p:sldId id="466" r:id="rId54"/>
    <p:sldId id="467" r:id="rId55"/>
    <p:sldId id="468" r:id="rId56"/>
    <p:sldId id="469" r:id="rId57"/>
    <p:sldId id="470" r:id="rId58"/>
    <p:sldId id="472" r:id="rId59"/>
    <p:sldId id="473" r:id="rId60"/>
    <p:sldId id="478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100"/>
    <a:srgbClr val="FFCC00"/>
    <a:srgbClr val="F5B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77" autoAdjust="0"/>
    <p:restoredTop sz="86559" autoAdjust="0"/>
  </p:normalViewPr>
  <p:slideViewPr>
    <p:cSldViewPr>
      <p:cViewPr>
        <p:scale>
          <a:sx n="100" d="100"/>
          <a:sy n="100" d="100"/>
        </p:scale>
        <p:origin x="-1392" y="-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handoutMaster" Target="handoutMasters/handout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173F99-FF85-456D-95BD-6CF468F3F2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14CC91-5B9D-475B-945D-2B97367095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283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Provide the intuition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1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</a:t>
            </a:r>
            <a:r>
              <a:rPr lang="en-US" baseline="0" dirty="0" smtClean="0"/>
              <a:t> time user provides an example, the system will tries to generate a program.</a:t>
            </a:r>
          </a:p>
          <a:p>
            <a:r>
              <a:rPr lang="en-US" baseline="0" dirty="0" smtClean="0"/>
              <a:t>During this process, the system has figure out certain programs shouldn’t be put into same partition and certain examples can be put into same partition.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use two types of constraints to model this information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37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21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reason why learning a distance metric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weighted </a:t>
            </a:r>
            <a:r>
              <a:rPr lang="en-US" baseline="0" dirty="0" err="1" smtClean="0"/>
              <a:t>eucldiean</a:t>
            </a:r>
            <a:r>
              <a:rPr lang="en-US" baseline="0" dirty="0" smtClean="0"/>
              <a:t> distance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How to model the two constraints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9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Verifying 3 design decision</a:t>
            </a:r>
            <a:r>
              <a:rPr lang="en-US" baseline="0" dirty="0" smtClean="0"/>
              <a:t>s 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Whether using constraints from previous iterations are helpful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Whether the learned distance metric can outperform directly applying </a:t>
            </a:r>
            <a:r>
              <a:rPr lang="en-US" baseline="0" dirty="0" err="1" smtClean="0"/>
              <a:t>euclidean</a:t>
            </a:r>
            <a:r>
              <a:rPr lang="en-US" baseline="0" dirty="0" smtClean="0"/>
              <a:t> distance and CBS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Whether </a:t>
            </a:r>
            <a:r>
              <a:rPr lang="en-US" baseline="0" dirty="0" err="1" smtClean="0"/>
              <a:t>incorprating</a:t>
            </a:r>
            <a:r>
              <a:rPr lang="en-US" baseline="0" dirty="0" smtClean="0"/>
              <a:t> unlabeled data is helpful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2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35 </a:t>
            </a:r>
            <a:r>
              <a:rPr lang="en-US" dirty="0" err="1" smtClean="0"/>
              <a:t>mininutes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15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baseline="0" dirty="0" smtClean="0"/>
              <a:t> transformation entity extraction.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8300-8A1C-804B-8496-6BF6F3B854A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356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Trace</a:t>
            </a:r>
            <a:r>
              <a:rPr lang="en-US" baseline="0" dirty="0" smtClean="0"/>
              <a:t> specifies one way of generating the </a:t>
            </a:r>
            <a:endParaRPr lang="en-US" dirty="0" smtClean="0"/>
          </a:p>
          <a:p>
            <a:r>
              <a:rPr lang="en-US" dirty="0" smtClean="0"/>
              <a:t>Program</a:t>
            </a:r>
            <a:r>
              <a:rPr lang="en-US" baseline="0" dirty="0" smtClean="0"/>
              <a:t> from the trace will look like ….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8300-8A1C-804B-8496-6BF6F3B854A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238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color</a:t>
            </a:r>
            <a:r>
              <a:rPr lang="en-US" baseline="0" dirty="0" smtClean="0"/>
              <a:t> of the dashed 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B8300-8A1C-804B-8496-6BF6F3B854A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452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do:</a:t>
            </a:r>
          </a:p>
          <a:p>
            <a:r>
              <a:rPr lang="en-US" baseline="0" dirty="0" smtClean="0"/>
              <a:t>Change the table format here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58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89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12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buildin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95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detail should I describe</a:t>
            </a:r>
            <a:r>
              <a:rPr lang="en-US" baseline="0" dirty="0" smtClean="0"/>
              <a:t> the classifiers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15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0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22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Remove</a:t>
            </a:r>
            <a:r>
              <a:rPr lang="en-US" baseline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3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reason why learning a distance metric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weighted </a:t>
            </a:r>
            <a:r>
              <a:rPr lang="en-US" baseline="0" dirty="0" err="1" smtClean="0"/>
              <a:t>eucldiean</a:t>
            </a:r>
            <a:r>
              <a:rPr lang="en-US" baseline="0" dirty="0" smtClean="0"/>
              <a:t> distance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How to model the two constraints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9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5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figure for one bullet</a:t>
            </a:r>
            <a:r>
              <a:rPr lang="en-US" baseline="0" dirty="0"/>
              <a:t> </a:t>
            </a:r>
            <a:r>
              <a:rPr lang="en-US" baseline="0" dirty="0" smtClean="0"/>
              <a:t>and one built in for one bullet.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7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26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3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Transformation</a:t>
            </a:r>
            <a:r>
              <a:rPr lang="en-US" baseline="0" dirty="0" smtClean="0"/>
              <a:t> programs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Conditional / branch </a:t>
            </a:r>
          </a:p>
          <a:p>
            <a:endParaRPr lang="en-US" baseline="0" dirty="0" smtClean="0"/>
          </a:p>
          <a:p>
            <a:r>
              <a:rPr lang="en-US" baseline="0" dirty="0" smtClean="0"/>
              <a:t>Branch is a concatenation of several segment programs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Segment program basically returns a substring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way of specifying the segment program is to specify where to extract this substring from the input.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9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Creating</a:t>
            </a:r>
            <a:r>
              <a:rPr lang="en-US" baseline="0" dirty="0" smtClean="0"/>
              <a:t> traces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Derive hypothesis space</a:t>
            </a:r>
          </a:p>
          <a:p>
            <a:r>
              <a:rPr lang="en-US" baseline="0" dirty="0" smtClean="0"/>
              <a:t>1.Node contains all </a:t>
            </a:r>
          </a:p>
          <a:p>
            <a:r>
              <a:rPr lang="en-US" baseline="0" dirty="0" smtClean="0"/>
              <a:t>2. Edges contains all the segment programs </a:t>
            </a:r>
          </a:p>
          <a:p>
            <a:r>
              <a:rPr lang="en-US" dirty="0" smtClean="0"/>
              <a:t>3. Each</a:t>
            </a:r>
            <a:r>
              <a:rPr lang="en-US" baseline="0" dirty="0" smtClean="0"/>
              <a:t> path contains all the programs that transform the inputs into the outputs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8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8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18:08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3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18:08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4CC91-5B9D-475B-945D-2B97367095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3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3B02-EAA4-2048-828B-B9DD635DB363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C72C-6AAB-FE45-B0BB-A976E7C1530E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6647-18FE-5A40-9855-44B076D9AF82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3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13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8630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189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992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47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1220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131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74F5-4D87-6B40-ACA5-4DC5B859CE69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7104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4833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6956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50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0598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239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10498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5744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36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F1585-DA71-4747-9F52-0F70A8DD9038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642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2379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37453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16745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4145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E7CE-CA3F-AD4C-A5B4-1E85AEDDDBB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70094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CBD1-3359-9A44-ACA3-FC635046EB6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0537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E821-5588-7E4F-A064-E4883922895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9912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5C89-740A-F345-BD83-1247982BC72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06328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A669-4508-564D-86E1-70368A193C3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67301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EAA9-48A8-694D-91A9-845D9AA517D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97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AB14D-8D49-584A-87C4-7621AC32DC4D}" type="datetime1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30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1239-4942-DB43-9B3E-991EA813035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96863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E8E-D4C0-B245-98E3-B43EF051670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4808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C2A2-E8F1-0B4A-8CE1-6A90DF434D7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806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9B92-9BF0-CD4D-84D6-74DA5C6B3A5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55693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8D97-2E9C-6C42-A73F-570E6AEAE0B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9472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BE7CE-CA3F-AD4C-A5B4-1E85AEDDDBB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55911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CBD1-3359-9A44-ACA3-FC635046EB6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38345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E821-5588-7E4F-A064-E4883922895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2522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75C89-740A-F345-BD83-1247982BC72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7308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A669-4508-564D-86E1-70368A193C3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4A11D-82AA-3B4A-9A4B-3B2AB55DD69A}" type="datetime1">
              <a:rPr lang="en-US" smtClean="0"/>
              <a:t>10/21/15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787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EAA9-48A8-694D-91A9-845D9AA517D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0072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1239-4942-DB43-9B3E-991EA813035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20427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5E8E-D4C0-B245-98E3-B43EF051670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98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DC2A2-E8F1-0B4A-8CE1-6A90DF434D7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0009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9B92-9BF0-CD4D-84D6-74DA5C6B3A5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9886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8D97-2E9C-6C42-A73F-570E6AEAE0B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907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4CF0-B0C1-8748-B54B-D15DD0EE31AD}" type="datetime1">
              <a:rPr lang="en-US" smtClean="0"/>
              <a:t>10/21/15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4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9F42-DFA4-854F-B1FE-DB23286C598C}" type="datetime1">
              <a:rPr lang="en-US" smtClean="0"/>
              <a:t>10/21/15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2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2D0A5-2DE2-8142-BC10-4482D81B76CB}" type="datetime1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90D39-F954-4249-B611-F5CA94707690}" type="datetime1">
              <a:rPr lang="en-US" smtClean="0"/>
              <a:t>10/21/15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0679-E4D1-0349-9987-C6D25C34F4D9}" type="datetime1">
              <a:rPr lang="en-US" smtClean="0"/>
              <a:t>10/21/15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22177-5F02-E548-B629-98353CE56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394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374039EF-E1AD-0545-8A8D-1CA7376D3113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8D8AA092-800F-7A4C-928F-9D620F9D770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614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6FAA5DA-F688-DB45-ACDA-07DE382BB51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29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96FAA5DA-F688-DB45-ACDA-07DE382BB51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fld id="{EB5F6A6D-A1D2-6746-9149-10D870421B7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65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microsoft.com/office/2007/relationships/hdphoto" Target="../media/hdphoto1.wdp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microsoft.com/office/2007/relationships/hdphoto" Target="../media/hdphoto4.wdp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jpeg"/><Relationship Id="rId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07-21 at 9.20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70564" cy="101895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25390" y="1700808"/>
            <a:ext cx="9144000" cy="1470025"/>
          </a:xfrm>
        </p:spPr>
        <p:txBody>
          <a:bodyPr/>
          <a:lstStyle/>
          <a:p>
            <a:pPr algn="ctr"/>
            <a:r>
              <a:rPr lang="en-US" sz="2800" dirty="0" smtClean="0"/>
              <a:t>Iteratively Learning Data Transformation Programs from Examples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259632" y="4171727"/>
            <a:ext cx="67139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Ph.D. defense</a:t>
            </a:r>
          </a:p>
          <a:p>
            <a:pPr marL="342900" indent="-342900" algn="ctr" eaLnBrk="1" hangingPunct="1">
              <a:spcBef>
                <a:spcPct val="20000"/>
              </a:spcBef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2015-10-21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625860"/>
            <a:ext cx="76328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Bo Wu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usc_viterbi_logotyp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5" y="-27384"/>
            <a:ext cx="2744705" cy="9087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1986" y="-27384"/>
            <a:ext cx="3828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Monotype Corsiva"/>
                <a:cs typeface="Monotype Corsiva"/>
              </a:rPr>
              <a:t>Department of Computer Science</a:t>
            </a:r>
            <a:endParaRPr lang="en-US" dirty="0">
              <a:solidFill>
                <a:schemeClr val="bg1"/>
              </a:solidFill>
              <a:latin typeface="Monotype Corsiva"/>
              <a:cs typeface="Monotype Corsiva"/>
            </a:endParaRPr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882" y="116632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Transformation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7632" y="1412776"/>
            <a:ext cx="24481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/>
              <a:t>BNK</a:t>
            </a:r>
            <a:r>
              <a:rPr lang="en-US" altLang="zh-CN" sz="1600" dirty="0" smtClean="0"/>
              <a:t>: </a:t>
            </a:r>
            <a:r>
              <a:rPr lang="en-US" altLang="zh-CN" sz="1600" dirty="0" err="1" smtClean="0"/>
              <a:t>blankspace</a:t>
            </a:r>
            <a:endParaRPr lang="en-US" altLang="zh-CN" sz="1600" dirty="0" smtClean="0"/>
          </a:p>
          <a:p>
            <a:r>
              <a:rPr lang="en-US" sz="1600" b="1" dirty="0" smtClean="0"/>
              <a:t>NUM(</a:t>
            </a:r>
            <a:r>
              <a:rPr lang="en-US" sz="1600" dirty="0" smtClean="0"/>
              <a:t>[0-9]+): 98</a:t>
            </a:r>
          </a:p>
          <a:p>
            <a:r>
              <a:rPr lang="en-US" sz="1600" b="1" dirty="0" smtClean="0"/>
              <a:t>UWRD(</a:t>
            </a:r>
            <a:r>
              <a:rPr lang="en-US" sz="1600" dirty="0" smtClean="0"/>
              <a:t>[A-Z]): I</a:t>
            </a:r>
          </a:p>
          <a:p>
            <a:r>
              <a:rPr lang="en-US" sz="1600" b="1" dirty="0" smtClean="0"/>
              <a:t>LWRD(</a:t>
            </a:r>
            <a:r>
              <a:rPr lang="en-US" sz="1600" dirty="0" smtClean="0"/>
              <a:t>[a-z]+): mage</a:t>
            </a:r>
          </a:p>
          <a:p>
            <a:r>
              <a:rPr lang="en-US" sz="1600" b="1" dirty="0" smtClean="0"/>
              <a:t>WORD(</a:t>
            </a:r>
            <a:r>
              <a:rPr lang="en-US" sz="1600" dirty="0" smtClean="0"/>
              <a:t>[a-</a:t>
            </a:r>
            <a:r>
              <a:rPr lang="en-US" sz="1600" dirty="0" err="1" smtClean="0"/>
              <a:t>zA</a:t>
            </a:r>
            <a:r>
              <a:rPr lang="en-US" sz="1600" dirty="0" smtClean="0"/>
              <a:t>-Z]+): Image</a:t>
            </a:r>
          </a:p>
          <a:p>
            <a:r>
              <a:rPr lang="en-US" sz="1600" b="1" dirty="0" smtClean="0"/>
              <a:t>START</a:t>
            </a:r>
            <a:r>
              <a:rPr lang="en-US" sz="1600" dirty="0" smtClean="0"/>
              <a:t>:</a:t>
            </a:r>
          </a:p>
          <a:p>
            <a:r>
              <a:rPr lang="en-US" sz="1600" b="1" dirty="0" smtClean="0"/>
              <a:t>END</a:t>
            </a:r>
            <a:r>
              <a:rPr lang="en-US" sz="1600" dirty="0" smtClean="0"/>
              <a:t>:</a:t>
            </a:r>
          </a:p>
          <a:p>
            <a:r>
              <a:rPr lang="en-US" sz="1600" b="1" dirty="0"/>
              <a:t>VBAR</a:t>
            </a:r>
            <a:r>
              <a:rPr lang="en-US" sz="1600" dirty="0"/>
              <a:t>: |</a:t>
            </a:r>
          </a:p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82843" y="1911818"/>
            <a:ext cx="4953653" cy="36505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82843" y="2746630"/>
            <a:ext cx="4953653" cy="118642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82843" y="4437112"/>
            <a:ext cx="4953653" cy="1193446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09987" y="1714752"/>
            <a:ext cx="1197907" cy="54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Conditional 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statement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09987" y="2665885"/>
            <a:ext cx="1511460" cy="76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Branch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transformation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program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09987" y="4189885"/>
            <a:ext cx="1511460" cy="764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Branch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transformation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program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6027003"/>
            <a:ext cx="6623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9.75 in|16 in HIGH x 13.75 in|19.5 in </a:t>
            </a:r>
            <a:r>
              <a:rPr lang="de-DE" dirty="0" smtClean="0"/>
              <a:t>WIDE</a:t>
            </a:r>
            <a:r>
              <a:rPr lang="de-DE" dirty="0" smtClean="0">
                <a:sym typeface="Wingdings"/>
              </a:rPr>
              <a:t> 19.5</a:t>
            </a:r>
            <a:r>
              <a:rPr lang="de-DE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-27012" y="3861048"/>
            <a:ext cx="28067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/>
              <a:t>Segment  program:</a:t>
            </a:r>
          </a:p>
          <a:p>
            <a:r>
              <a:rPr lang="en-US" sz="1800" dirty="0"/>
              <a:t>r</a:t>
            </a:r>
            <a:r>
              <a:rPr lang="en-US" sz="1800" dirty="0" smtClean="0"/>
              <a:t>eturn a substring </a:t>
            </a:r>
          </a:p>
          <a:p>
            <a:endParaRPr lang="en-US" sz="1800" dirty="0"/>
          </a:p>
          <a:p>
            <a:r>
              <a:rPr lang="en-US" sz="1800" b="1" dirty="0" smtClean="0"/>
              <a:t>Position program: </a:t>
            </a:r>
          </a:p>
          <a:p>
            <a:r>
              <a:rPr lang="en-US" sz="1800" dirty="0"/>
              <a:t>r</a:t>
            </a:r>
            <a:r>
              <a:rPr lang="en-US" sz="1800" dirty="0" smtClean="0"/>
              <a:t>eturn a position in the input</a:t>
            </a:r>
            <a:endParaRPr lang="en-US" sz="1800" dirty="0"/>
          </a:p>
        </p:txBody>
      </p:sp>
      <p:pic>
        <p:nvPicPr>
          <p:cNvPr id="5" name="Picture 4" descr="progra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90" y="1556792"/>
            <a:ext cx="481829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9056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4" descr="hypo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3074" b="-23074"/>
          <a:stretch>
            <a:fillRect/>
          </a:stretch>
        </p:blipFill>
        <p:spPr>
          <a:xfrm>
            <a:off x="1835696" y="4077072"/>
            <a:ext cx="5904656" cy="3247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381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Creating Hypothesis </a:t>
            </a:r>
            <a:r>
              <a:rPr lang="en-US" dirty="0"/>
              <a:t>S</a:t>
            </a:r>
            <a:r>
              <a:rPr lang="en-US" dirty="0" smtClean="0"/>
              <a:t>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052736"/>
            <a:ext cx="851763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Create traces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Derive hypothesis spaces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11</a:t>
            </a:fld>
            <a:endParaRPr lang="en-US"/>
          </a:p>
        </p:txBody>
      </p:sp>
      <p:pic>
        <p:nvPicPr>
          <p:cNvPr id="17" name="Picture 16" descr="tracemap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348880"/>
            <a:ext cx="6812188" cy="134286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99592" y="1628800"/>
            <a:ext cx="7417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Traces</a:t>
            </a:r>
            <a:r>
              <a:rPr lang="en-US" sz="2000" i="1" dirty="0" smtClean="0"/>
              <a:t>: A </a:t>
            </a:r>
            <a:r>
              <a:rPr lang="en-US" sz="2000" i="1" dirty="0"/>
              <a:t>trace here defines how the output string is constructed from </a:t>
            </a:r>
            <a:endParaRPr lang="en-US" sz="2000" i="1" dirty="0" smtClean="0"/>
          </a:p>
          <a:p>
            <a:r>
              <a:rPr lang="en-US" sz="2000" i="1" dirty="0" smtClean="0"/>
              <a:t>a </a:t>
            </a:r>
            <a:r>
              <a:rPr lang="en-US" sz="2000" i="1" dirty="0"/>
              <a:t>specific set of substrings from the input string. 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87879892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en-US" dirty="0" smtClean="0"/>
              <a:t>Generate programs from hypothesis space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enerate-and-test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Generate simpler programs first 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619672" y="5157192"/>
            <a:ext cx="5142303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Programs with one segment programs </a:t>
            </a:r>
          </a:p>
          <a:p>
            <a:r>
              <a:rPr lang="en-US" dirty="0" smtClean="0">
                <a:latin typeface="ＭＳ ゴシック"/>
                <a:ea typeface="ＭＳ ゴシック"/>
                <a:cs typeface="ＭＳ ゴシック"/>
              </a:rPr>
              <a:t>         </a:t>
            </a:r>
            <a:r>
              <a:rPr lang="en-US" b="1" dirty="0" smtClean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earlier than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Programs with three segment programs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Generating </a:t>
            </a:r>
            <a:r>
              <a:rPr lang="en-US" dirty="0"/>
              <a:t>B</a:t>
            </a:r>
            <a:r>
              <a:rPr lang="en-US" dirty="0" smtClean="0"/>
              <a:t>ranch Programs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4" descr="hyp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074" b="-23074"/>
          <a:stretch>
            <a:fillRect/>
          </a:stretch>
        </p:blipFill>
        <p:spPr>
          <a:xfrm>
            <a:off x="1619672" y="1988840"/>
            <a:ext cx="5616624" cy="308892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987824" y="4149080"/>
            <a:ext cx="1152128" cy="21602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0" y="3861048"/>
            <a:ext cx="1152128" cy="21602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5562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38761"/>
              </p:ext>
            </p:extLst>
          </p:nvPr>
        </p:nvGraphicFramePr>
        <p:xfrm>
          <a:off x="827584" y="1988840"/>
          <a:ext cx="5400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50"/>
                <a:gridCol w="3760020"/>
                <a:gridCol w="117013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1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5.25 in HIGH x 9.375 in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9.375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2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 20 in HIGH x 24 in WIDE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4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Image: 20.5 in. HIGH x 17.5 in.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17.5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650"/>
            <a:ext cx="8686800" cy="1138138"/>
          </a:xfrm>
        </p:spPr>
        <p:txBody>
          <a:bodyPr/>
          <a:lstStyle/>
          <a:p>
            <a:pPr algn="ctr"/>
            <a:r>
              <a:rPr lang="en-US" dirty="0" smtClean="0"/>
              <a:t>Learning Conditional </a:t>
            </a:r>
            <a:r>
              <a:rPr lang="en-US" dirty="0"/>
              <a:t>S</a:t>
            </a:r>
            <a:r>
              <a:rPr lang="en-US" dirty="0" smtClean="0"/>
              <a:t>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43088"/>
              </p:ext>
            </p:extLst>
          </p:nvPr>
        </p:nvGraphicFramePr>
        <p:xfrm>
          <a:off x="827584" y="3429000"/>
          <a:ext cx="540060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15"/>
                <a:gridCol w="4280875"/>
                <a:gridCol w="675711"/>
              </a:tblGrid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3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9.75 in|16 in HIGH x 13.75 in|19.5 in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19.5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39552" y="1196752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Cluster examples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3568" y="4293096"/>
            <a:ext cx="523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Learn a multiclass classifier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Recognize the format of the inputs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39552" y="1916832"/>
            <a:ext cx="5976664" cy="1296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9552" y="3356992"/>
            <a:ext cx="5976664" cy="5760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60101" y="2204864"/>
            <a:ext cx="2304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Cluster1-format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711397" y="3327375"/>
            <a:ext cx="2253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Cluster2-</a:t>
            </a:r>
            <a:r>
              <a:rPr lang="en-US" dirty="0"/>
              <a:t>format</a:t>
            </a:r>
            <a:r>
              <a:rPr lang="en-US" baseline="-25000" dirty="0"/>
              <a:t>2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88861"/>
              </p:ext>
            </p:extLst>
          </p:nvPr>
        </p:nvGraphicFramePr>
        <p:xfrm>
          <a:off x="1043608" y="5229200"/>
          <a:ext cx="4320480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/>
                <a:gridCol w="3888432"/>
              </a:tblGrid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5</a:t>
                      </a:r>
                      <a:endParaRPr lang="en-US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Image: 20.5 in. HIGH x 17.5 in.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6</a:t>
                      </a:r>
                      <a:endParaRPr lang="en-US" sz="1800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/>
                        <a:t>12 in|14 in HIGH x 16 in|18 in WIDE</a:t>
                      </a:r>
                      <a:endParaRPr lang="en-US" sz="1800" dirty="0" smtClean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5724128" y="5157192"/>
            <a:ext cx="110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format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24128" y="5661248"/>
            <a:ext cx="110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format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907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Previous work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Our approach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Learning conditional statements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Synthesizing branch transformation programs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Maximize user correctness with minimal effort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Related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743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6" y="116632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fficiently </a:t>
            </a:r>
            <a:r>
              <a:rPr lang="en-US" dirty="0"/>
              <a:t>learning accurate conditional statements </a:t>
            </a:r>
            <a:r>
              <a:rPr lang="en-US" dirty="0" smtClean="0"/>
              <a:t>[DINA, 2014]</a:t>
            </a:r>
          </a:p>
          <a:p>
            <a:r>
              <a:rPr lang="en-US" dirty="0" smtClean="0"/>
              <a:t>Efficiently synthesizing </a:t>
            </a:r>
            <a:r>
              <a:rPr lang="en-US" dirty="0"/>
              <a:t>branch transformation </a:t>
            </a:r>
            <a:r>
              <a:rPr lang="en-US" dirty="0" smtClean="0"/>
              <a:t>programs [IJCAI, 2015]</a:t>
            </a:r>
          </a:p>
          <a:p>
            <a:r>
              <a:rPr lang="en-US" dirty="0"/>
              <a:t>M</a:t>
            </a:r>
            <a:r>
              <a:rPr lang="en-US" dirty="0" smtClean="0"/>
              <a:t>aximizing </a:t>
            </a:r>
            <a:r>
              <a:rPr lang="en-US" dirty="0"/>
              <a:t>the user correctness with minimal user </a:t>
            </a:r>
            <a:r>
              <a:rPr lang="en-US" dirty="0" smtClean="0"/>
              <a:t>effort [IUI, 2014; IUI, 2016(submitted)]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351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Previous 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Our approach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Learning conditional statements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Synthesizing branch transformation programs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Maximize user correctness with minimal effort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Related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4395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95801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/>
              <a:t>Example clustering is time consuming</a:t>
            </a:r>
          </a:p>
          <a:p>
            <a:pPr lvl="1"/>
            <a:r>
              <a:rPr lang="en-US" dirty="0" smtClean="0"/>
              <a:t>Many </a:t>
            </a:r>
            <a:r>
              <a:rPr lang="en-US" dirty="0"/>
              <a:t>ways (2</a:t>
            </a:r>
            <a:r>
              <a:rPr lang="en-US" baseline="30000" dirty="0"/>
              <a:t>n</a:t>
            </a:r>
            <a:r>
              <a:rPr lang="en-US" dirty="0"/>
              <a:t>) to </a:t>
            </a:r>
            <a:r>
              <a:rPr lang="en-US" dirty="0" smtClean="0"/>
              <a:t>cluster the examples</a:t>
            </a:r>
          </a:p>
          <a:p>
            <a:pPr lvl="1"/>
            <a:r>
              <a:rPr lang="en-US" dirty="0" smtClean="0"/>
              <a:t>Many examples are not compatible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Verifying compatibility is expensive</a:t>
            </a:r>
          </a:p>
          <a:p>
            <a:r>
              <a:rPr lang="en-US" dirty="0" smtClean="0"/>
              <a:t>Learned conditional statement is not accurate</a:t>
            </a:r>
            <a:endParaRPr lang="en-US" dirty="0"/>
          </a:p>
          <a:p>
            <a:pPr lvl="1"/>
            <a:r>
              <a:rPr lang="en-US" dirty="0" smtClean="0"/>
              <a:t>Users are willing to provide a few examples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05550"/>
              </p:ext>
            </p:extLst>
          </p:nvPr>
        </p:nvGraphicFramePr>
        <p:xfrm>
          <a:off x="1763688" y="2829928"/>
          <a:ext cx="4752528" cy="914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568"/>
                <a:gridCol w="3545161"/>
                <a:gridCol w="763799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r>
                        <a:rPr lang="en-US" sz="1400" baseline="-25000" dirty="0" smtClean="0">
                          <a:effectLst/>
                        </a:rPr>
                        <a:t>1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effectLst/>
                        </a:rPr>
                        <a:t>5.25 in HIGH x 9.375 in WIDE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9.375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r>
                        <a:rPr lang="en-US" sz="1400" baseline="-25000" dirty="0" smtClean="0">
                          <a:effectLst/>
                        </a:rPr>
                        <a:t>2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 20 in HIGH x 24 in WIDE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r>
                        <a:rPr lang="en-US" sz="1400" baseline="-25000" dirty="0" smtClean="0">
                          <a:effectLst/>
                        </a:rPr>
                        <a:t>3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effectLst/>
                        </a:rPr>
                        <a:t>9.75 in|16 in HIGH x 13.75 in|19.5 in WIDE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19.5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32040" y="2492896"/>
            <a:ext cx="1440160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7081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72" y="-13394"/>
            <a:ext cx="7812360" cy="11381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Utilizing known compatibilities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479539"/>
              </p:ext>
            </p:extLst>
          </p:nvPr>
        </p:nvGraphicFramePr>
        <p:xfrm>
          <a:off x="2627784" y="2546003"/>
          <a:ext cx="583264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379"/>
                <a:gridCol w="4350879"/>
                <a:gridCol w="93739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1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5.25 in HIGH x 9.375 in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9.375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2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 20 in HIGH x 24 in WIDE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24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3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9.75 in|16 in HIGH x 13.75 in|19.5 in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19.5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72200" y="2275131"/>
            <a:ext cx="1152128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2564904"/>
            <a:ext cx="2107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providing</a:t>
            </a:r>
          </a:p>
          <a:p>
            <a:r>
              <a:rPr lang="en-US" dirty="0" smtClean="0"/>
              <a:t>3 examples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4941168"/>
            <a:ext cx="2107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providing </a:t>
            </a:r>
          </a:p>
          <a:p>
            <a:r>
              <a:rPr lang="en-US" dirty="0" smtClean="0"/>
              <a:t>4 examples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55321" y="5013176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19417" y="5013176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83513" y="5013176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47609" y="5013176"/>
            <a:ext cx="49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R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711305" y="4797152"/>
            <a:ext cx="2448272" cy="9144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4644008" y="165667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923928" y="165667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51920" y="1771075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572000" y="1766530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 bwMode="auto">
          <a:xfrm>
            <a:off x="5292080" y="1661222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20072" y="1771075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3707904" y="1555051"/>
            <a:ext cx="1368152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" name="Curved Up Arrow 3"/>
          <p:cNvSpPr/>
          <p:nvPr/>
        </p:nvSpPr>
        <p:spPr>
          <a:xfrm rot="10800000">
            <a:off x="4644008" y="1327586"/>
            <a:ext cx="784104" cy="299472"/>
          </a:xfrm>
          <a:prstGeom prst="curvedUpArrow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88024" y="1052736"/>
            <a:ext cx="1152128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147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381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24536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 smtClean="0"/>
              <a:t>Two types of constraints:</a:t>
            </a:r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Cannot-merge constraints: </a:t>
            </a:r>
          </a:p>
          <a:p>
            <a:pPr marL="800100" lvl="2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 Ex:</a:t>
            </a:r>
          </a:p>
          <a:p>
            <a:pPr marL="1257300" lvl="2" indent="-457200">
              <a:buFont typeface="Arial"/>
              <a:buChar char="•"/>
            </a:pPr>
            <a:endParaRPr lang="en-US" dirty="0"/>
          </a:p>
          <a:p>
            <a:pPr marL="800100" lvl="2" indent="0"/>
            <a:endParaRPr lang="en-US" dirty="0" smtClean="0"/>
          </a:p>
          <a:p>
            <a:pPr marL="857250" lvl="1" indent="-457200">
              <a:buFont typeface="Arial"/>
              <a:buChar char="•"/>
            </a:pPr>
            <a:r>
              <a:rPr lang="en-US" dirty="0" smtClean="0"/>
              <a:t>Must-merge constraints: </a:t>
            </a:r>
          </a:p>
          <a:p>
            <a:pPr marL="800100" lvl="2" indent="0">
              <a:buNone/>
            </a:pPr>
            <a:endParaRPr lang="en-US" dirty="0">
              <a:solidFill>
                <a:srgbClr val="3366FF"/>
              </a:solidFill>
            </a:endParaRPr>
          </a:p>
          <a:p>
            <a:pPr marL="800100" lvl="2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 Ex: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74809"/>
              </p:ext>
            </p:extLst>
          </p:nvPr>
        </p:nvGraphicFramePr>
        <p:xfrm>
          <a:off x="2411760" y="2348880"/>
          <a:ext cx="5760640" cy="1133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2"/>
                <a:gridCol w="1152128"/>
              </a:tblGrid>
              <a:tr h="283145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5.25 in HIGH x 9.375 in WIDE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9.375</a:t>
                      </a:r>
                      <a:endParaRPr lang="en-US" sz="1800" dirty="0"/>
                    </a:p>
                  </a:txBody>
                  <a:tcPr/>
                </a:tc>
              </a:tr>
              <a:tr h="402214">
                <a:tc>
                  <a:txBody>
                    <a:bodyPr/>
                    <a:lstStyle/>
                    <a:p>
                      <a:r>
                        <a:rPr lang="hr-H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9.75 in|16 in HIGH x 13.75 in|19.5 in WIDE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13.75</a:t>
                      </a:r>
                      <a:endParaRPr lang="en-US" sz="1800" dirty="0"/>
                    </a:p>
                  </a:txBody>
                  <a:tcPr/>
                </a:tc>
              </a:tr>
              <a:tr h="28314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 HIGH x 24 in WIDE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637431"/>
              </p:ext>
            </p:extLst>
          </p:nvPr>
        </p:nvGraphicFramePr>
        <p:xfrm>
          <a:off x="2411760" y="4509120"/>
          <a:ext cx="576064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2"/>
                <a:gridCol w="1152128"/>
              </a:tblGrid>
              <a:tr h="283145">
                <a:tc>
                  <a:txBody>
                    <a:bodyPr/>
                    <a:lstStyle/>
                    <a:p>
                      <a:r>
                        <a:rPr lang="de-DE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5.25 in HIGH x 9.375 in WIDE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9.375</a:t>
                      </a:r>
                      <a:endParaRPr lang="en-US" sz="1800" dirty="0"/>
                    </a:p>
                  </a:txBody>
                  <a:tcPr/>
                </a:tc>
              </a:tr>
              <a:tr h="283145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 in HIGH x 24 in WIDE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60232" y="6381328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697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990000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Previous work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Our approach 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Learning conditional statements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Synthesizing branch transformation programs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Maximize user correctness with minimal effort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Related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6032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80" y="7144"/>
            <a:ext cx="9144000" cy="1138138"/>
          </a:xfrm>
        </p:spPr>
        <p:txBody>
          <a:bodyPr/>
          <a:lstStyle/>
          <a:p>
            <a:pPr defTabSz="914400" eaLnBrk="0" fontAlgn="base" hangingPunct="0">
              <a:spcAft>
                <a:spcPct val="0"/>
              </a:spcAft>
            </a:pPr>
            <a:r>
              <a:rPr lang="en-US" dirty="0">
                <a:latin typeface="Times" pitchFamily="18" charset="0"/>
              </a:rPr>
              <a:t>Constrained A</a:t>
            </a:r>
            <a:r>
              <a:rPr lang="en-US" dirty="0" smtClean="0">
                <a:latin typeface="Times" pitchFamily="18" charset="0"/>
              </a:rPr>
              <a:t>gglomerative </a:t>
            </a:r>
            <a:r>
              <a:rPr lang="en-US" dirty="0">
                <a:latin typeface="Times" pitchFamily="18" charset="0"/>
              </a:rPr>
              <a:t>C</a:t>
            </a:r>
            <a:r>
              <a:rPr lang="en-US" dirty="0" smtClean="0">
                <a:latin typeface="Times" pitchFamily="18" charset="0"/>
              </a:rPr>
              <a:t>lustering</a:t>
            </a:r>
            <a:endParaRPr lang="en-US" dirty="0">
              <a:latin typeface="Times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195736" y="1446939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843808" y="1446939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475656" y="1446939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27584" y="1446939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561337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2267744" y="2671074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1547664" y="267107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899592" y="267107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755576" y="2492896"/>
            <a:ext cx="1152128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1238616" y="409398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1713776" y="409398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806568" y="409398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683568" y="3933056"/>
            <a:ext cx="1440160" cy="7920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2462752" y="4093985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2915816" y="2641457"/>
            <a:ext cx="216024" cy="2160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393288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20</a:t>
            </a:fld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403648" y="1556792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042622" y="1561337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62702" y="1556792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27584" y="2780928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475656" y="2780928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186638" y="2823319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843808" y="2823319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7089" y="4221088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99137" y="4221088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703193" y="4221088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411760" y="4191471"/>
            <a:ext cx="492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772816"/>
            <a:ext cx="4680520" cy="41915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563888" y="1124744"/>
            <a:ext cx="4870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between clusters (p</a:t>
            </a:r>
            <a:r>
              <a:rPr lang="en-US" baseline="-25000" dirty="0" smtClean="0"/>
              <a:t>i  </a:t>
            </a:r>
            <a:r>
              <a:rPr lang="en-US" dirty="0" smtClean="0"/>
              <a:t>and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en-US" dirty="0" smtClean="0"/>
              <a:t>) :</a:t>
            </a:r>
            <a:endParaRPr lang="en-US" dirty="0"/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37649"/>
              </p:ext>
            </p:extLst>
          </p:nvPr>
        </p:nvGraphicFramePr>
        <p:xfrm>
          <a:off x="3455368" y="3717032"/>
          <a:ext cx="423047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450"/>
                <a:gridCol w="376002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1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5.25 in HIGH x 9.375 in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4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Image: 20.5 in. HIGH x 17.5 in. WIDE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657014"/>
              </p:ext>
            </p:extLst>
          </p:nvPr>
        </p:nvGraphicFramePr>
        <p:xfrm>
          <a:off x="3491880" y="4797152"/>
          <a:ext cx="496855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530"/>
                <a:gridCol w="4416022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1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5.25 in HIGH x 9.375 in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2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 20 in HIGH x 24 in WIDE</a:t>
                      </a:r>
                    </a:p>
                  </a:txBody>
                  <a:tcPr>
                    <a:noFill/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R</a:t>
                      </a:r>
                      <a:r>
                        <a:rPr lang="en-US" sz="1800" baseline="-25000" dirty="0" smtClean="0">
                          <a:effectLst/>
                        </a:rPr>
                        <a:t>3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9.75 in|16 in HIGH x 13.75 in|19.5 in WIDE</a:t>
                      </a:r>
                      <a:endParaRPr lang="en-US" sz="1800" dirty="0" smtClean="0">
                        <a:effectLst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6876256" y="4581128"/>
            <a:ext cx="1152128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✕</a:t>
            </a:r>
            <a:endParaRPr lang="en-US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9884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7" grpId="0" animBg="1"/>
      <p:bldP spid="19" grpId="0" animBg="1"/>
      <p:bldP spid="20" grpId="0" animBg="1"/>
      <p:bldP spid="25" grpId="0" animBg="1"/>
      <p:bldP spid="58" grpId="0" animBg="1"/>
      <p:bldP spid="60" grpId="0" animBg="1"/>
      <p:bldP spid="61" grpId="0" animBg="1"/>
      <p:bldP spid="64" grpId="0" animBg="1"/>
      <p:bldP spid="65" grpId="0" animBg="1"/>
      <p:bldP spid="69" grpId="0" animBg="1"/>
      <p:bldP spid="44" grpId="0"/>
      <p:bldP spid="45" grpId="0"/>
      <p:bldP spid="46" grpId="0"/>
      <p:bldP spid="48" grpId="0"/>
      <p:bldP spid="49" grpId="0"/>
      <p:bldP spid="50" grpId="0"/>
      <p:bldP spid="51" grpId="0"/>
      <p:bldP spid="56" grpId="0"/>
      <p:bldP spid="57" grpId="0"/>
      <p:bldP spid="67" grpId="0"/>
      <p:bldP spid="68" grpId="0"/>
      <p:bldP spid="33" grpId="0"/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eafigu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943134"/>
            <a:ext cx="5094566" cy="28702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Distance Metric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metric learning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Objective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560" y="2348880"/>
            <a:ext cx="5544616" cy="56148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1187624" y="5589240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71600" y="5805264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259632" y="5877272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339752" y="5402833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83568" y="5301208"/>
            <a:ext cx="864096" cy="100811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2" name="Right Brace 21"/>
          <p:cNvSpPr/>
          <p:nvPr/>
        </p:nvSpPr>
        <p:spPr bwMode="auto">
          <a:xfrm rot="16200000">
            <a:off x="2734662" y="4451295"/>
            <a:ext cx="484620" cy="113042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7744" y="4365104"/>
            <a:ext cx="125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far away</a:t>
            </a:r>
            <a:endParaRPr lang="en-US" dirty="0"/>
          </a:p>
        </p:txBody>
      </p:sp>
      <p:sp>
        <p:nvSpPr>
          <p:cNvPr id="24" name="Right Brace 23"/>
          <p:cNvSpPr/>
          <p:nvPr/>
        </p:nvSpPr>
        <p:spPr bwMode="auto">
          <a:xfrm rot="16200000">
            <a:off x="898458" y="4654270"/>
            <a:ext cx="484620" cy="77038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3979" y="4077072"/>
            <a:ext cx="1457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to </a:t>
            </a:r>
          </a:p>
          <a:p>
            <a:r>
              <a:rPr lang="en-US" dirty="0" smtClean="0"/>
              <a:t>each other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60232" y="6021288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21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67944" y="3573016"/>
            <a:ext cx="5076056" cy="432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2483768" y="5157192"/>
            <a:ext cx="2952328" cy="360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 bwMode="auto">
          <a:xfrm>
            <a:off x="3491880" y="6065912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275856" y="6353944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563888" y="6353944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555776" y="5777880"/>
            <a:ext cx="1872208" cy="108012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6016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ata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40768"/>
            <a:ext cx="5473045" cy="51491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381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Utilizing Unlabeled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1418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394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547260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Dataset:</a:t>
            </a:r>
          </a:p>
          <a:p>
            <a:pPr lvl="1"/>
            <a:r>
              <a:rPr lang="en-US" dirty="0" smtClean="0"/>
              <a:t>30 editing scenarios collected from student course projects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Methods:</a:t>
            </a:r>
            <a:endParaRPr lang="en-US" sz="1800" dirty="0"/>
          </a:p>
          <a:p>
            <a:pPr lvl="1"/>
            <a:r>
              <a:rPr lang="en-US" b="1" dirty="0" smtClean="0"/>
              <a:t>SP</a:t>
            </a:r>
          </a:p>
          <a:p>
            <a:pPr lvl="2"/>
            <a:r>
              <a:rPr lang="en-US" dirty="0" smtClean="0"/>
              <a:t>The state-of-the-art approach that uses compatibility score to select partitions to merge</a:t>
            </a:r>
          </a:p>
          <a:p>
            <a:pPr lvl="1"/>
            <a:r>
              <a:rPr lang="en-US" dirty="0" smtClean="0"/>
              <a:t>SPIC</a:t>
            </a:r>
          </a:p>
          <a:p>
            <a:pPr lvl="2"/>
            <a:r>
              <a:rPr lang="en-US" dirty="0" smtClean="0"/>
              <a:t>Utilize previous constraints besides using compatibility score</a:t>
            </a:r>
          </a:p>
          <a:p>
            <a:pPr lvl="1"/>
            <a:r>
              <a:rPr lang="en-US" dirty="0" smtClean="0"/>
              <a:t>DP</a:t>
            </a:r>
          </a:p>
          <a:p>
            <a:pPr lvl="2"/>
            <a:r>
              <a:rPr lang="en-US" dirty="0" smtClean="0"/>
              <a:t>Learn distance metric </a:t>
            </a:r>
          </a:p>
          <a:p>
            <a:pPr lvl="1"/>
            <a:r>
              <a:rPr lang="en-US" dirty="0" smtClean="0"/>
              <a:t>DPIC</a:t>
            </a:r>
          </a:p>
          <a:p>
            <a:pPr lvl="2"/>
            <a:r>
              <a:rPr lang="en-US" dirty="0" smtClean="0"/>
              <a:t>Utilize previous constraints besides learning distance metric</a:t>
            </a:r>
          </a:p>
          <a:p>
            <a:pPr lvl="1"/>
            <a:r>
              <a:rPr lang="en-US" b="1" dirty="0" smtClean="0"/>
              <a:t>DPICED</a:t>
            </a:r>
          </a:p>
          <a:p>
            <a:pPr lvl="2"/>
            <a:r>
              <a:rPr lang="en-US" dirty="0" smtClean="0"/>
              <a:t>Our approach in this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20044"/>
              </p:ext>
            </p:extLst>
          </p:nvPr>
        </p:nvGraphicFramePr>
        <p:xfrm>
          <a:off x="1403648" y="1988840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 records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 formats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formats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baseline="0" dirty="0" smtClean="0"/>
                        <a:t> formats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7212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" y="11663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1680" y="1484784"/>
            <a:ext cx="2720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and Examples: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24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31480"/>
          <a:stretch/>
        </p:blipFill>
        <p:spPr>
          <a:xfrm>
            <a:off x="1691679" y="1949231"/>
            <a:ext cx="5100581" cy="181353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51967" y="2591807"/>
            <a:ext cx="794851" cy="23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51968" y="2834283"/>
            <a:ext cx="794851" cy="23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51258" y="3175117"/>
            <a:ext cx="794851" cy="23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51259" y="3417593"/>
            <a:ext cx="794851" cy="23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39722" y="2300674"/>
            <a:ext cx="794851" cy="23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39723" y="2543150"/>
            <a:ext cx="794851" cy="234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659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Previous 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Our approach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Learning conditional statements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Synthesizing branch transformation programs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Maximize user correctness with minimal effort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Related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639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0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Transformation Programs</a:t>
            </a:r>
            <a:br>
              <a:rPr lang="en-US" dirty="0" smtClean="0"/>
            </a:br>
            <a:r>
              <a:rPr lang="en-US" dirty="0" smtClean="0"/>
              <a:t> by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28660"/>
              </p:ext>
            </p:extLst>
          </p:nvPr>
        </p:nvGraphicFramePr>
        <p:xfrm>
          <a:off x="118694" y="1446164"/>
          <a:ext cx="8989696" cy="2519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1887"/>
                <a:gridCol w="42578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Input</a:t>
                      </a:r>
                      <a:r>
                        <a:rPr lang="en-US" b="1" baseline="0" dirty="0" smtClean="0"/>
                        <a:t> Data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Target Data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2000 Ford Expedition 11k runs great los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angeles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$4900 (los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angeles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1998 Honda Civic 12k miles s. Auto. - $3800 (Arcadia)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2008 Mitsubishi </a:t>
                      </a:r>
                      <a:r>
                        <a:rPr lang="en-US" sz="14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Galant</a:t>
                      </a:r>
                      <a:r>
                        <a:rPr lang="en-US" sz="14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ES $7500 (Sylmar CA) pic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1996 Isuzu Trooper 14k clean title west </a:t>
                      </a:r>
                      <a:r>
                        <a:rPr lang="en-US" sz="1400" dirty="0" err="1" smtClean="0"/>
                        <a:t>covina</a:t>
                      </a:r>
                      <a:r>
                        <a:rPr lang="en-US" sz="1400" dirty="0" smtClean="0"/>
                        <a:t> $999 (west </a:t>
                      </a:r>
                      <a:r>
                        <a:rPr lang="en-US" sz="1400" dirty="0" err="1" smtClean="0"/>
                        <a:t>covina</a:t>
                      </a:r>
                      <a:r>
                        <a:rPr lang="en-US" sz="1400" dirty="0" smtClean="0"/>
                        <a:t>) 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…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3078" y="1916832"/>
            <a:ext cx="3075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2000 Ford Expedition los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angeles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 $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4900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2609" y="2276872"/>
            <a:ext cx="406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latin typeface="Calibri"/>
              </a:rPr>
              <a:t>1998 Honda Civic 12k miles s. Auto. - $3800 (Arcadia)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040" y="2708920"/>
            <a:ext cx="3716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latin typeface="Calibri"/>
              </a:rPr>
              <a:t>2008 Mitsubishi </a:t>
            </a:r>
            <a:r>
              <a:rPr lang="en-US" sz="1400" dirty="0" err="1">
                <a:solidFill>
                  <a:srgbClr val="FF0000"/>
                </a:solidFill>
                <a:latin typeface="Calibri"/>
              </a:rPr>
              <a:t>Galant</a:t>
            </a:r>
            <a:r>
              <a:rPr lang="en-US" sz="1400" dirty="0">
                <a:solidFill>
                  <a:srgbClr val="FF0000"/>
                </a:solidFill>
                <a:latin typeface="Calibri"/>
              </a:rPr>
              <a:t> ES $7500 (Sylmar CA) pic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21542" y="2348880"/>
            <a:ext cx="39709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1998 Honda Civic Arcadia $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3800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1542" y="2708920"/>
            <a:ext cx="397093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2008 Mitsubishi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Galant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 Sylmar CA $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7500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3650" y="3179155"/>
            <a:ext cx="2897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1996 Isuzu Trooper west 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covina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 $999</a:t>
            </a:r>
          </a:p>
        </p:txBody>
      </p:sp>
      <p:sp>
        <p:nvSpPr>
          <p:cNvPr id="3" name="Cloud 2"/>
          <p:cNvSpPr/>
          <p:nvPr/>
        </p:nvSpPr>
        <p:spPr>
          <a:xfrm>
            <a:off x="934083" y="4358978"/>
            <a:ext cx="7062839" cy="1261806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07420" y="4609350"/>
            <a:ext cx="4737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Time</a:t>
            </a:r>
            <a:r>
              <a:rPr lang="zh-CN" altLang="en-US" sz="1800" dirty="0" smtClean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Calibri"/>
                <a:ea typeface="宋体"/>
              </a:rPr>
              <a:t>c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omplexity</a:t>
            </a:r>
            <a:r>
              <a:rPr lang="zh-CN" altLang="en-US" sz="1800" dirty="0" smtClean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is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/>
                <a:ea typeface="宋体"/>
              </a:rPr>
              <a:t>exponential</a:t>
            </a:r>
            <a:r>
              <a:rPr lang="en-US" altLang="zh-CN" sz="1800" dirty="0" smtClean="0">
                <a:solidFill>
                  <a:srgbClr val="FF0000"/>
                </a:solidFill>
                <a:latin typeface="Calibri"/>
                <a:ea typeface="宋体"/>
              </a:rPr>
              <a:t>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in the </a:t>
            </a:r>
            <a:r>
              <a:rPr lang="en-US" altLang="zh-CN" sz="1800" b="1" dirty="0" smtClean="0">
                <a:solidFill>
                  <a:prstClr val="black"/>
                </a:solidFill>
                <a:latin typeface="Calibri"/>
                <a:ea typeface="宋体"/>
              </a:rPr>
              <a:t>number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and a </a:t>
            </a:r>
            <a:r>
              <a:rPr lang="en-US" altLang="zh-CN" sz="1800" b="1" dirty="0" smtClean="0">
                <a:solidFill>
                  <a:srgbClr val="FF0000"/>
                </a:solidFill>
                <a:latin typeface="Calibri"/>
                <a:ea typeface="宋体"/>
              </a:rPr>
              <a:t>high polynomial 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in the </a:t>
            </a:r>
            <a:r>
              <a:rPr lang="en-US" altLang="zh-CN" sz="1800" b="1" dirty="0" smtClean="0">
                <a:solidFill>
                  <a:prstClr val="black"/>
                </a:solidFill>
                <a:latin typeface="Calibri"/>
                <a:ea typeface="宋体"/>
              </a:rPr>
              <a:t>length</a:t>
            </a:r>
            <a:r>
              <a:rPr lang="en-US" altLang="zh-CN" sz="1800" dirty="0" smtClean="0">
                <a:solidFill>
                  <a:prstClr val="black"/>
                </a:solidFill>
                <a:latin typeface="Calibri"/>
                <a:ea typeface="宋体"/>
              </a:rPr>
              <a:t> of examples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C259-A895-9D4C-A08D-CF8817BD86D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60232" y="6381328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12350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8" grpId="1"/>
      <p:bldP spid="10" grpId="0"/>
      <p:bldP spid="6" grpId="0" animBg="1"/>
      <p:bldP spid="7" grpId="0" animBg="1"/>
      <p:bldP spid="11" grpId="0"/>
      <p:bldP spid="11" grpId="1"/>
      <p:bldP spid="3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67" y="3411953"/>
            <a:ext cx="7447936" cy="5180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667" y="2541907"/>
            <a:ext cx="7466907" cy="5193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9667" y="1907204"/>
            <a:ext cx="7447935" cy="51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8540"/>
            <a:ext cx="8229600" cy="1143000"/>
          </a:xfrm>
        </p:spPr>
        <p:txBody>
          <a:bodyPr/>
          <a:lstStyle/>
          <a:p>
            <a:r>
              <a:rPr lang="en-US" dirty="0" smtClean="0"/>
              <a:t>Reuse subprograms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403654" y="1700808"/>
            <a:ext cx="2282141" cy="1445681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70226" y="1744721"/>
            <a:ext cx="1073971" cy="1361070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309667" y="2499258"/>
            <a:ext cx="1230204" cy="1457283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109297" y="2501724"/>
            <a:ext cx="995752" cy="1581354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97861" y="2494631"/>
            <a:ext cx="2246336" cy="1491432"/>
          </a:xfrm>
          <a:prstGeom prst="rect">
            <a:avLst/>
          </a:prstGeom>
          <a:noFill/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5899" y="1840480"/>
            <a:ext cx="8947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After 1</a:t>
            </a:r>
            <a:r>
              <a:rPr lang="en-US" sz="1600" baseline="30000" dirty="0" smtClean="0">
                <a:solidFill>
                  <a:prstClr val="black"/>
                </a:solidFill>
                <a:latin typeface="Calibri"/>
              </a:rPr>
              <a:t>st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example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3227" y="2534713"/>
            <a:ext cx="8974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After 2</a:t>
            </a:r>
            <a:r>
              <a:rPr lang="en-US" sz="1600" baseline="30000" dirty="0" smtClean="0">
                <a:solidFill>
                  <a:prstClr val="black"/>
                </a:solidFill>
                <a:latin typeface="Calibri"/>
              </a:rPr>
              <a:t>nd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example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0278" y="3345229"/>
            <a:ext cx="8947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After 3</a:t>
            </a:r>
            <a:r>
              <a:rPr lang="en-US" sz="1600" baseline="30000" dirty="0" smtClean="0">
                <a:solidFill>
                  <a:prstClr val="black"/>
                </a:solidFill>
                <a:latin typeface="Calibri"/>
              </a:rPr>
              <a:t>rd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example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32240" y="6309320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82395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75" grpId="0" animBg="1"/>
      <p:bldP spid="75" grpId="1" animBg="1"/>
      <p:bldP spid="32" grpId="0" animBg="1"/>
      <p:bldP spid="33" grpId="0" animBg="1"/>
      <p:bldP spid="36" grpId="0" animBg="1"/>
      <p:bldP spid="21" grpId="0"/>
      <p:bldP spid="41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51"/>
            <a:ext cx="8229600" cy="1143000"/>
          </a:xfrm>
        </p:spPr>
        <p:txBody>
          <a:bodyPr/>
          <a:lstStyle/>
          <a:p>
            <a:r>
              <a:rPr lang="en-US" dirty="0" smtClean="0"/>
              <a:t>Identify incorrect subprograms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53882"/>
              </p:ext>
            </p:extLst>
          </p:nvPr>
        </p:nvGraphicFramePr>
        <p:xfrm>
          <a:off x="163872" y="1397000"/>
          <a:ext cx="8824452" cy="12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6063"/>
                <a:gridCol w="331838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2000 Ford Expedition 11k runs great los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angeles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$4900 (los </a:t>
                      </a:r>
                      <a:r>
                        <a:rPr lang="en-US" sz="15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angeles</a:t>
                      </a:r>
                      <a:r>
                        <a:rPr lang="en-US" sz="15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500" dirty="0" smtClean="0"/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2000 Ford Expedition los </a:t>
                      </a:r>
                      <a:r>
                        <a:rPr lang="en-US" sz="1500" dirty="0" err="1" smtClean="0"/>
                        <a:t>angeles</a:t>
                      </a:r>
                      <a:r>
                        <a:rPr lang="en-US" sz="1500" dirty="0" smtClean="0"/>
                        <a:t> $4900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1998 Honda Civic 12k miles s. Auto. - $3800 (Arcadia)</a:t>
                      </a:r>
                      <a:endParaRPr lang="en-US" sz="15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4572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prstClr val="black"/>
                          </a:solidFill>
                          <a:latin typeface="+mn-lt"/>
                        </a:rPr>
                        <a:t>1998 Honda Civic Arcadia $3800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5445" y="3282128"/>
            <a:ext cx="1593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(START,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NUM, 1)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6151" y="3277744"/>
            <a:ext cx="132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(BNK,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NUM, 1)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0112" y="3316398"/>
            <a:ext cx="2322096" cy="27047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7305" y="3292488"/>
            <a:ext cx="150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solidFill>
                  <a:prstClr val="black"/>
                </a:solidFill>
                <a:latin typeface="Calibri"/>
              </a:rPr>
              <a:t>(’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(’, WORD, 1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9218" y="3292489"/>
            <a:ext cx="114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(LWRD, ’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)'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, 1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87923" y="3318291"/>
            <a:ext cx="2052336" cy="26857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7408" y="3280486"/>
            <a:ext cx="150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(ANY,BNK’$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, 1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9550" y="3268783"/>
            <a:ext cx="146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(NUM, BNK, 2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65920" y="3312639"/>
            <a:ext cx="2273847" cy="26857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099" y="3259713"/>
            <a:ext cx="100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  <a:latin typeface="Calibri"/>
              </a:rPr>
              <a:t>Program</a:t>
            </a:r>
            <a:endParaRPr lang="en-US" sz="1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44940" y="5921592"/>
            <a:ext cx="5219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2008 Mitsubishi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Galant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 ES $7500 (Sylmar CA) pic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7706" y="5905203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Input: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0650" y="3753271"/>
            <a:ext cx="1260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rgbClr val="800000"/>
                </a:solidFill>
                <a:latin typeface="Calibri"/>
              </a:rPr>
              <a:t>Execution Result:</a:t>
            </a:r>
            <a:endParaRPr lang="en-US" sz="1200" dirty="0">
              <a:solidFill>
                <a:srgbClr val="800000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97408" y="4185250"/>
            <a:ext cx="838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␣$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7500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68887" y="3723393"/>
            <a:ext cx="629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Null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55311" y="3731324"/>
            <a:ext cx="493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Null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96003" y="4191648"/>
            <a:ext cx="1092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0              -1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76739" y="4190171"/>
            <a:ext cx="1092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33        -1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" name="Straight Connector 23"/>
          <p:cNvCxnSpPr>
            <a:stCxn id="20" idx="2"/>
          </p:cNvCxnSpPr>
          <p:nvPr/>
        </p:nvCxnSpPr>
        <p:spPr>
          <a:xfrm flipH="1">
            <a:off x="4137742" y="4031170"/>
            <a:ext cx="445665" cy="17301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2"/>
          </p:cNvCxnSpPr>
          <p:nvPr/>
        </p:nvCxnSpPr>
        <p:spPr>
          <a:xfrm>
            <a:off x="4583407" y="4031170"/>
            <a:ext cx="103303" cy="174487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2"/>
            <a:endCxn id="21" idx="0"/>
          </p:cNvCxnSpPr>
          <p:nvPr/>
        </p:nvCxnSpPr>
        <p:spPr>
          <a:xfrm flipH="1">
            <a:off x="2402151" y="3586868"/>
            <a:ext cx="99009" cy="144456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  <a:endCxn id="20" idx="0"/>
          </p:cNvCxnSpPr>
          <p:nvPr/>
        </p:nvCxnSpPr>
        <p:spPr>
          <a:xfrm flipH="1">
            <a:off x="4583407" y="3586868"/>
            <a:ext cx="230684" cy="136525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1" idx="2"/>
          </p:cNvCxnSpPr>
          <p:nvPr/>
        </p:nvCxnSpPr>
        <p:spPr>
          <a:xfrm flipH="1" flipV="1">
            <a:off x="2402151" y="4039101"/>
            <a:ext cx="359075" cy="165079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1" idx="2"/>
          </p:cNvCxnSpPr>
          <p:nvPr/>
        </p:nvCxnSpPr>
        <p:spPr>
          <a:xfrm flipV="1">
            <a:off x="2064774" y="4039101"/>
            <a:ext cx="337377" cy="165079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2"/>
            <a:endCxn id="19" idx="0"/>
          </p:cNvCxnSpPr>
          <p:nvPr/>
        </p:nvCxnSpPr>
        <p:spPr>
          <a:xfrm flipH="1">
            <a:off x="6316669" y="3581216"/>
            <a:ext cx="786175" cy="604034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456797" y="5056019"/>
            <a:ext cx="3990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2008 Mitsubishi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Galant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 Sylmar CA $7500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7706" y="4941168"/>
            <a:ext cx="886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Target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output: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502380" y="5807926"/>
            <a:ext cx="0" cy="594439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740721" y="5853233"/>
            <a:ext cx="0" cy="594439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961535" y="5848896"/>
            <a:ext cx="0" cy="594439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590037" y="5853233"/>
            <a:ext cx="0" cy="594439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06450" y="5848896"/>
            <a:ext cx="0" cy="594439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649363" y="5853233"/>
            <a:ext cx="0" cy="594439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502380" y="5159261"/>
            <a:ext cx="2238340" cy="2031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737305" y="5159261"/>
            <a:ext cx="960951" cy="2031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06450" y="5161515"/>
            <a:ext cx="619357" cy="203197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928759" y="4643978"/>
            <a:ext cx="1092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 33        43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907742" y="4661243"/>
            <a:ext cx="123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0              23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Left Brace 62"/>
          <p:cNvSpPr/>
          <p:nvPr/>
        </p:nvSpPr>
        <p:spPr>
          <a:xfrm rot="16200000">
            <a:off x="2547086" y="4393963"/>
            <a:ext cx="124706" cy="210554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Left Brace 63"/>
          <p:cNvSpPr/>
          <p:nvPr/>
        </p:nvSpPr>
        <p:spPr>
          <a:xfrm rot="5400000">
            <a:off x="2585388" y="4860099"/>
            <a:ext cx="90423" cy="218063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5" name="Straight Connector 64"/>
          <p:cNvCxnSpPr>
            <a:stCxn id="63" idx="1"/>
            <a:endCxn id="64" idx="1"/>
          </p:cNvCxnSpPr>
          <p:nvPr/>
        </p:nvCxnSpPr>
        <p:spPr>
          <a:xfrm>
            <a:off x="2609439" y="5509087"/>
            <a:ext cx="21160" cy="396117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Left Brace 67"/>
          <p:cNvSpPr/>
          <p:nvPr/>
        </p:nvSpPr>
        <p:spPr>
          <a:xfrm rot="16200000">
            <a:off x="4142289" y="5003979"/>
            <a:ext cx="124706" cy="8855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Left Brace 68"/>
          <p:cNvSpPr/>
          <p:nvPr/>
        </p:nvSpPr>
        <p:spPr>
          <a:xfrm rot="16200000">
            <a:off x="4974294" y="5157575"/>
            <a:ext cx="107007" cy="59601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Left Brace 69"/>
          <p:cNvSpPr/>
          <p:nvPr/>
        </p:nvSpPr>
        <p:spPr>
          <a:xfrm rot="5400000">
            <a:off x="4203176" y="5651380"/>
            <a:ext cx="142390" cy="5461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Left Brace 70"/>
          <p:cNvSpPr/>
          <p:nvPr/>
        </p:nvSpPr>
        <p:spPr>
          <a:xfrm rot="5400000">
            <a:off x="5101511" y="5509136"/>
            <a:ext cx="142390" cy="8305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2" name="Straight Connector 71"/>
          <p:cNvCxnSpPr>
            <a:stCxn id="68" idx="1"/>
            <a:endCxn id="71" idx="1"/>
          </p:cNvCxnSpPr>
          <p:nvPr/>
        </p:nvCxnSpPr>
        <p:spPr>
          <a:xfrm>
            <a:off x="4204642" y="5509087"/>
            <a:ext cx="968064" cy="344148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9" idx="1"/>
            <a:endCxn id="70" idx="1"/>
          </p:cNvCxnSpPr>
          <p:nvPr/>
        </p:nvCxnSpPr>
        <p:spPr>
          <a:xfrm flipH="1">
            <a:off x="4274371" y="5509088"/>
            <a:ext cx="753427" cy="344147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58" idx="0"/>
          </p:cNvCxnSpPr>
          <p:nvPr/>
        </p:nvCxnSpPr>
        <p:spPr>
          <a:xfrm>
            <a:off x="2064774" y="4951755"/>
            <a:ext cx="556776" cy="20750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58" idx="0"/>
          </p:cNvCxnSpPr>
          <p:nvPr/>
        </p:nvCxnSpPr>
        <p:spPr>
          <a:xfrm flipH="1">
            <a:off x="2621550" y="4951755"/>
            <a:ext cx="139676" cy="207506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endCxn id="59" idx="0"/>
          </p:cNvCxnSpPr>
          <p:nvPr/>
        </p:nvCxnSpPr>
        <p:spPr>
          <a:xfrm>
            <a:off x="4137742" y="4902180"/>
            <a:ext cx="80039" cy="25708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59" idx="0"/>
          </p:cNvCxnSpPr>
          <p:nvPr/>
        </p:nvCxnSpPr>
        <p:spPr>
          <a:xfrm flipH="1">
            <a:off x="4217781" y="4902180"/>
            <a:ext cx="429616" cy="25708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0" idx="0"/>
            <a:endCxn id="19" idx="2"/>
          </p:cNvCxnSpPr>
          <p:nvPr/>
        </p:nvCxnSpPr>
        <p:spPr>
          <a:xfrm flipV="1">
            <a:off x="5016129" y="4493027"/>
            <a:ext cx="1300540" cy="66848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 rot="16200000">
            <a:off x="2494465" y="44019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≠</a:t>
            </a:r>
            <a:endParaRPr lang="en-US" sz="1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7" name="Rectangle 96"/>
          <p:cNvSpPr/>
          <p:nvPr/>
        </p:nvSpPr>
        <p:spPr>
          <a:xfrm rot="16200000">
            <a:off x="1867379" y="441799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=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Rectangle 97"/>
          <p:cNvSpPr/>
          <p:nvPr/>
        </p:nvSpPr>
        <p:spPr>
          <a:xfrm rot="16200000">
            <a:off x="4448721" y="439401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ＭＳ ゴシック"/>
                <a:ea typeface="ＭＳ ゴシック"/>
                <a:cs typeface="ＭＳ ゴシック"/>
              </a:rPr>
              <a:t>≠</a:t>
            </a:r>
            <a:endParaRPr lang="en-US" sz="1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9" name="Rectangle 98"/>
          <p:cNvSpPr/>
          <p:nvPr/>
        </p:nvSpPr>
        <p:spPr>
          <a:xfrm rot="16200000">
            <a:off x="3985515" y="44018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ＭＳ ゴシック"/>
                <a:ea typeface="ＭＳ ゴシック"/>
                <a:cs typeface="ＭＳ ゴシック"/>
              </a:rPr>
              <a:t>=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2559843" y="3218872"/>
            <a:ext cx="1102366" cy="488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833115" y="3235481"/>
            <a:ext cx="1007143" cy="488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1E6-7B1C-2747-BFB4-CA9320FC94F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804248" y="6381328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3743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 animBg="1"/>
      <p:bldP spid="12" grpId="0"/>
      <p:bldP spid="13" grpId="0"/>
      <p:bldP spid="14" grpId="0" animBg="1"/>
      <p:bldP spid="15" grpId="0"/>
      <p:bldP spid="16" grpId="0"/>
      <p:bldP spid="16" grpId="1"/>
      <p:bldP spid="17" grpId="0"/>
      <p:bldP spid="18" grpId="0"/>
      <p:bldP spid="19" grpId="0"/>
      <p:bldP spid="20" grpId="0"/>
      <p:bldP spid="21" grpId="0"/>
      <p:bldP spid="22" grpId="0"/>
      <p:bldP spid="23" grpId="0"/>
      <p:bldP spid="49" grpId="0"/>
      <p:bldP spid="50" grpId="0"/>
      <p:bldP spid="58" grpId="0" animBg="1"/>
      <p:bldP spid="59" grpId="0" animBg="1"/>
      <p:bldP spid="60" grpId="0" animBg="1"/>
      <p:bldP spid="61" grpId="0"/>
      <p:bldP spid="62" grpId="0"/>
      <p:bldP spid="63" grpId="0" animBg="1"/>
      <p:bldP spid="64" grpId="0" animBg="1"/>
      <p:bldP spid="68" grpId="0" animBg="1"/>
      <p:bldP spid="69" grpId="0" animBg="1"/>
      <p:bldP spid="70" grpId="0" animBg="1"/>
      <p:bldP spid="71" grpId="0" animBg="1"/>
      <p:bldP spid="96" grpId="0"/>
      <p:bldP spid="97" grpId="0"/>
      <p:bldP spid="98" grpId="0"/>
      <p:bldP spid="99" grpId="0"/>
      <p:bldP spid="101" grpId="0" animBg="1"/>
      <p:bldP spid="10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24"/>
            <a:ext cx="8229600" cy="1143000"/>
          </a:xfrm>
        </p:spPr>
        <p:txBody>
          <a:bodyPr/>
          <a:lstStyle/>
          <a:p>
            <a:r>
              <a:rPr lang="en-US" dirty="0" smtClean="0"/>
              <a:t>Update hypothesis spaces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02478" y="1627031"/>
            <a:ext cx="1593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(START,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NUM, 1)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3184" y="1622647"/>
            <a:ext cx="1329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(BNK,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NUM, 1)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7145" y="1661301"/>
            <a:ext cx="2322096" cy="27047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4338" y="1637391"/>
            <a:ext cx="150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solidFill>
                  <a:prstClr val="black"/>
                </a:solidFill>
                <a:latin typeface="Calibri"/>
              </a:rPr>
              <a:t>(’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(’, WORD, 1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6251" y="1637392"/>
            <a:ext cx="114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(LWRD, ’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)'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, 1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34956" y="1663194"/>
            <a:ext cx="2052336" cy="26857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44441" y="1625389"/>
            <a:ext cx="1508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(ANY,BNK’$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, 1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12954" y="1657542"/>
            <a:ext cx="1305893" cy="268577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8132" y="1604616"/>
            <a:ext cx="100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  <a:latin typeface="Calibri"/>
              </a:rPr>
              <a:t>Program</a:t>
            </a:r>
            <a:endParaRPr lang="en-US" sz="1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06876" y="1563775"/>
            <a:ext cx="1102366" cy="488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80148" y="1580384"/>
            <a:ext cx="1007143" cy="488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5151" y="2492218"/>
            <a:ext cx="152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  <a:latin typeface="Calibri"/>
              </a:rPr>
              <a:t>Hypothesis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1800" baseline="-25000" dirty="0">
                <a:solidFill>
                  <a:prstClr val="black"/>
                </a:solidFill>
                <a:latin typeface="Calibri"/>
              </a:rPr>
              <a:t>3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67054" y="2662306"/>
            <a:ext cx="58188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2000 Ford Expedition 11k runs great los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angeles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$4900 (los </a:t>
            </a:r>
            <a:r>
              <a:rPr lang="en-US" sz="1600" dirty="0" err="1">
                <a:solidFill>
                  <a:prstClr val="black"/>
                </a:solidFill>
                <a:latin typeface="Calibri"/>
              </a:rPr>
              <a:t>angeles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63886" y="3093148"/>
            <a:ext cx="6122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1998 Honda Civic 12k miles s. Auto. - $3800 (Arcadia)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95687" y="3613718"/>
            <a:ext cx="407985" cy="438397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75529" y="3583105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33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91831" y="3624171"/>
            <a:ext cx="407985" cy="438397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71673" y="3593558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32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8381" y="3619854"/>
            <a:ext cx="407985" cy="438397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18223" y="3589241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68088" y="2913523"/>
            <a:ext cx="407985" cy="438397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8167" y="2903070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5977" y="4256609"/>
            <a:ext cx="407985" cy="438397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387" y="4259866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49081" y="4282888"/>
            <a:ext cx="251541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aseline="30000" dirty="0" smtClean="0">
                <a:solidFill>
                  <a:prstClr val="black"/>
                </a:solidFill>
                <a:latin typeface="Calibri"/>
              </a:rPr>
              <a:t>s</a:t>
            </a:r>
            <a:endParaRPr lang="en-US" sz="2000" baseline="30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3775" y="4260250"/>
            <a:ext cx="407985" cy="43839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9185" y="4263507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26879" y="4286529"/>
            <a:ext cx="269742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aseline="30000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24063" y="4256609"/>
            <a:ext cx="407985" cy="438397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89473" y="4259866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32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57167" y="4282888"/>
            <a:ext cx="251541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aseline="30000" dirty="0" smtClean="0">
                <a:solidFill>
                  <a:prstClr val="black"/>
                </a:solidFill>
                <a:latin typeface="Calibri"/>
              </a:rPr>
              <a:t>s</a:t>
            </a:r>
            <a:endParaRPr lang="en-US" sz="2000" baseline="30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036812" y="4260250"/>
            <a:ext cx="407985" cy="43839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02222" y="4263507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32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69916" y="4286529"/>
            <a:ext cx="269742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aseline="30000" dirty="0">
                <a:solidFill>
                  <a:prstClr val="black"/>
                </a:solidFill>
                <a:latin typeface="Calibri"/>
              </a:rPr>
              <a:t>e</a:t>
            </a:r>
          </a:p>
        </p:txBody>
      </p:sp>
      <p:cxnSp>
        <p:nvCxnSpPr>
          <p:cNvPr id="40" name="Straight Connector 39"/>
          <p:cNvCxnSpPr>
            <a:stCxn id="25" idx="0"/>
            <a:endCxn id="26" idx="2"/>
          </p:cNvCxnSpPr>
          <p:nvPr/>
        </p:nvCxnSpPr>
        <p:spPr>
          <a:xfrm flipV="1">
            <a:off x="1193386" y="3351920"/>
            <a:ext cx="578695" cy="23732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0"/>
            <a:endCxn id="26" idx="2"/>
          </p:cNvCxnSpPr>
          <p:nvPr/>
        </p:nvCxnSpPr>
        <p:spPr>
          <a:xfrm flipH="1" flipV="1">
            <a:off x="1772081" y="3351920"/>
            <a:ext cx="74755" cy="241638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1" idx="0"/>
            <a:endCxn id="26" idx="2"/>
          </p:cNvCxnSpPr>
          <p:nvPr/>
        </p:nvCxnSpPr>
        <p:spPr>
          <a:xfrm flipH="1" flipV="1">
            <a:off x="1772081" y="3351920"/>
            <a:ext cx="778611" cy="23118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9" idx="0"/>
            <a:endCxn id="24" idx="2"/>
          </p:cNvCxnSpPr>
          <p:nvPr/>
        </p:nvCxnSpPr>
        <p:spPr>
          <a:xfrm flipV="1">
            <a:off x="656550" y="4058251"/>
            <a:ext cx="485824" cy="20161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1" idx="0"/>
            <a:endCxn id="24" idx="2"/>
          </p:cNvCxnSpPr>
          <p:nvPr/>
        </p:nvCxnSpPr>
        <p:spPr>
          <a:xfrm flipH="1" flipV="1">
            <a:off x="1142374" y="4058251"/>
            <a:ext cx="55394" cy="201999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0"/>
            <a:endCxn id="22" idx="2"/>
          </p:cNvCxnSpPr>
          <p:nvPr/>
        </p:nvCxnSpPr>
        <p:spPr>
          <a:xfrm flipV="1">
            <a:off x="1728056" y="4062568"/>
            <a:ext cx="67768" cy="19404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7" idx="0"/>
            <a:endCxn id="22" idx="2"/>
          </p:cNvCxnSpPr>
          <p:nvPr/>
        </p:nvCxnSpPr>
        <p:spPr>
          <a:xfrm flipH="1" flipV="1">
            <a:off x="1795824" y="4062568"/>
            <a:ext cx="444981" cy="197682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8177347" y="2579007"/>
            <a:ext cx="0" cy="625421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50739" y="3729018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  <a:latin typeface="Calibri"/>
              </a:rPr>
              <a:t>32</a:t>
            </a:r>
            <a:endParaRPr lang="en-US" sz="2000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02045" y="3735652"/>
            <a:ext cx="269742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97381" y="4283755"/>
            <a:ext cx="110438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 smtClean="0">
                <a:solidFill>
                  <a:prstClr val="black"/>
                </a:solidFill>
                <a:latin typeface="Goudy Old Style"/>
                <a:cs typeface="Goudy Old Style"/>
              </a:rPr>
              <a:t>Left context:</a:t>
            </a:r>
            <a:endParaRPr lang="en-US" sz="1200" dirty="0" smtClean="0">
              <a:solidFill>
                <a:prstClr val="black"/>
              </a:solidFill>
              <a:latin typeface="Calibri"/>
            </a:endParaRP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LWRD</a:t>
            </a: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WORD</a:t>
            </a:r>
            <a:endParaRPr lang="en-US" sz="1200" dirty="0" smtClean="0">
              <a:solidFill>
                <a:prstClr val="black"/>
              </a:solidFill>
              <a:latin typeface="Calibri"/>
            </a:endParaRP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66608" y="4298122"/>
            <a:ext cx="123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latin typeface="Goudy Old Style"/>
                <a:cs typeface="Goudy Old Style"/>
              </a:rPr>
              <a:t>Right </a:t>
            </a:r>
            <a:r>
              <a:rPr lang="en-US" sz="1600" i="1" dirty="0" smtClean="0">
                <a:solidFill>
                  <a:prstClr val="black"/>
                </a:solidFill>
                <a:latin typeface="Goudy Old Style"/>
                <a:cs typeface="Goudy Old Style"/>
              </a:rPr>
              <a:t>context:</a:t>
            </a:r>
            <a:endParaRPr lang="en-US" sz="1600" i="1" dirty="0" smtClean="0">
              <a:solidFill>
                <a:prstClr val="black"/>
              </a:solidFill>
              <a:latin typeface="Calibri"/>
            </a:endParaRP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“)”</a:t>
            </a: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3" name="Straight Connector 52"/>
          <p:cNvCxnSpPr>
            <a:stCxn id="51" idx="0"/>
            <a:endCxn id="49" idx="2"/>
          </p:cNvCxnSpPr>
          <p:nvPr/>
        </p:nvCxnSpPr>
        <p:spPr>
          <a:xfrm flipV="1">
            <a:off x="3249576" y="4129128"/>
            <a:ext cx="676326" cy="154627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0"/>
            <a:endCxn id="49" idx="2"/>
          </p:cNvCxnSpPr>
          <p:nvPr/>
        </p:nvCxnSpPr>
        <p:spPr>
          <a:xfrm flipH="1" flipV="1">
            <a:off x="3925902" y="4129128"/>
            <a:ext cx="657860" cy="168994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Arrow 55"/>
          <p:cNvSpPr/>
          <p:nvPr/>
        </p:nvSpPr>
        <p:spPr>
          <a:xfrm>
            <a:off x="5529692" y="4955687"/>
            <a:ext cx="288592" cy="22941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6982806" y="3002548"/>
            <a:ext cx="0" cy="625421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04402" y="5735781"/>
            <a:ext cx="5297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2008 Mitsubishi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Galant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 ES $7500 (Sylmar CA) pic 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699511" y="5731610"/>
            <a:ext cx="0" cy="625421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04487" y="4256609"/>
            <a:ext cx="550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srgbClr val="FF0000"/>
                </a:solidFill>
                <a:latin typeface="Calibri"/>
              </a:rPr>
              <a:t>32</a:t>
            </a:r>
            <a:endParaRPr lang="en-US" sz="2000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055793" y="4263243"/>
            <a:ext cx="269742" cy="297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aseline="30000" dirty="0">
                <a:solidFill>
                  <a:srgbClr val="FF0000"/>
                </a:solidFill>
                <a:latin typeface="Calibri"/>
              </a:rPr>
              <a:t>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951129" y="4963293"/>
            <a:ext cx="1126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 smtClean="0">
                <a:solidFill>
                  <a:prstClr val="black"/>
                </a:solidFill>
                <a:latin typeface="Goudy Old Style"/>
                <a:cs typeface="Goudy Old Style"/>
              </a:rPr>
              <a:t>Left context:</a:t>
            </a: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WORD</a:t>
            </a: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220356" y="4967540"/>
            <a:ext cx="123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prstClr val="black"/>
                </a:solidFill>
                <a:latin typeface="Goudy Old Style"/>
                <a:cs typeface="Goudy Old Style"/>
              </a:rPr>
              <a:t>Right </a:t>
            </a:r>
            <a:r>
              <a:rPr lang="en-US" sz="1600" i="1" dirty="0" smtClean="0">
                <a:solidFill>
                  <a:prstClr val="black"/>
                </a:solidFill>
                <a:latin typeface="Goudy Old Style"/>
                <a:cs typeface="Goudy Old Style"/>
              </a:rPr>
              <a:t>context:</a:t>
            </a:r>
            <a:endParaRPr lang="en-US" sz="1600" i="1" dirty="0" smtClean="0">
              <a:solidFill>
                <a:prstClr val="black"/>
              </a:solidFill>
              <a:latin typeface="Calibri"/>
            </a:endParaRP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“)”</a:t>
            </a:r>
          </a:p>
          <a:p>
            <a:pPr marL="171450" indent="-1714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6" name="Straight Connector 65"/>
          <p:cNvCxnSpPr>
            <a:stCxn id="64" idx="0"/>
            <a:endCxn id="62" idx="2"/>
          </p:cNvCxnSpPr>
          <p:nvPr/>
        </p:nvCxnSpPr>
        <p:spPr>
          <a:xfrm flipV="1">
            <a:off x="6514545" y="4656719"/>
            <a:ext cx="665105" cy="306574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5" idx="0"/>
            <a:endCxn id="62" idx="2"/>
          </p:cNvCxnSpPr>
          <p:nvPr/>
        </p:nvCxnSpPr>
        <p:spPr>
          <a:xfrm flipH="1" flipV="1">
            <a:off x="7179650" y="4656719"/>
            <a:ext cx="657860" cy="31082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ight Brace 69"/>
          <p:cNvSpPr/>
          <p:nvPr/>
        </p:nvSpPr>
        <p:spPr>
          <a:xfrm>
            <a:off x="5155283" y="4220346"/>
            <a:ext cx="288463" cy="170010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3F2C-DA44-AB4B-A15F-72A5E122A76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8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660232" y="6381328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66613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9" grpId="0"/>
      <p:bldP spid="50" grpId="0"/>
      <p:bldP spid="51" grpId="0"/>
      <p:bldP spid="52" grpId="0"/>
      <p:bldP spid="56" grpId="0" animBg="1"/>
      <p:bldP spid="59" grpId="0"/>
      <p:bldP spid="62" grpId="0"/>
      <p:bldP spid="63" grpId="0"/>
      <p:bldP spid="64" grpId="0"/>
      <p:bldP spid="65" grpId="0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882" y="116632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Programming by 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1438"/>
              </p:ext>
            </p:extLst>
          </p:nvPr>
        </p:nvGraphicFramePr>
        <p:xfrm>
          <a:off x="467544" y="1628800"/>
          <a:ext cx="8513357" cy="3801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1399193"/>
                <a:gridCol w="2831766"/>
                <a:gridCol w="1211575"/>
                <a:gridCol w="1702671"/>
              </a:tblGrid>
              <a:tr h="327566">
                <a:tc>
                  <a:txBody>
                    <a:bodyPr/>
                    <a:lstStyle/>
                    <a:p>
                      <a:r>
                        <a:rPr lang="en-US" dirty="0" smtClean="0"/>
                        <a:t>Accession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565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01.2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Gift of the artist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effectLst/>
                        </a:rPr>
                        <a:t>5.25 in HIGH x 9.375 in WIDE</a:t>
                      </a:r>
                      <a:endParaRPr lang="en-US" sz="1200" dirty="0" smtClean="0">
                        <a:effectLst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Oil on canvas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John Mix Stanley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9547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05.411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Gift of James L. Edison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</a:rPr>
                        <a:t> 20 in HIGH x 24 in WIDE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Oil on canvas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Mortimer L. Smith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65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06.1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Gift of the artist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 smtClean="0">
                          <a:effectLst/>
                        </a:rPr>
                        <a:t>Image: 20.5 in. HIGH x 17.5 in. WIDE</a:t>
                      </a:r>
                      <a:endParaRPr lang="en-US" sz="1200" dirty="0" smtClean="0">
                        <a:effectLst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Oil on canvas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Theodore Scott </a:t>
                      </a:r>
                      <a:r>
                        <a:rPr lang="en-US" sz="1200" dirty="0" err="1" smtClean="0"/>
                        <a:t>Dabo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56538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06.2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Gift of the artist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smtClean="0">
                          <a:effectLst/>
                        </a:rPr>
                        <a:t>9.75 in|16 in HIGH x 13.75 in|19.5 in WIDE</a:t>
                      </a:r>
                      <a:endParaRPr lang="en-US" sz="1200" dirty="0" smtClean="0">
                        <a:effectLst/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Oil on canvas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Leon </a:t>
                      </a:r>
                      <a:r>
                        <a:rPr lang="en-US" sz="1200" dirty="0" err="1" smtClean="0"/>
                        <a:t>Dabo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275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1204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Gift of the artist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kern="1200" baseline="0" dirty="0" smtClean="0"/>
                        <a:t>12 in|14 in HIGH x 16 in|18 in WIDE</a:t>
                      </a:r>
                      <a:endParaRPr lang="en-US" sz="12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Oil on canvas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Gari</a:t>
                      </a:r>
                      <a:r>
                        <a:rPr lang="en-US" sz="1200" dirty="0" smtClean="0"/>
                        <a:t> Melchers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75856" y="1340768"/>
            <a:ext cx="2808312" cy="47525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443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71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Dataset</a:t>
            </a:r>
          </a:p>
          <a:p>
            <a:pPr lvl="1"/>
            <a:r>
              <a:rPr lang="en-US" b="1" dirty="0" smtClean="0"/>
              <a:t>D1</a:t>
            </a:r>
            <a:r>
              <a:rPr lang="en-US" dirty="0" smtClean="0"/>
              <a:t>: 17 scenarios used in </a:t>
            </a:r>
            <a:r>
              <a:rPr lang="fr-FR" dirty="0"/>
              <a:t>(</a:t>
            </a:r>
            <a:r>
              <a:rPr lang="fr-FR" dirty="0" smtClean="0"/>
              <a:t>Lin </a:t>
            </a:r>
            <a:r>
              <a:rPr lang="fr-FR" dirty="0"/>
              <a:t>et al., </a:t>
            </a:r>
            <a:r>
              <a:rPr lang="fr-FR" dirty="0" smtClean="0"/>
              <a:t>2014) </a:t>
            </a:r>
          </a:p>
          <a:p>
            <a:pPr lvl="2"/>
            <a:r>
              <a:rPr lang="fr-FR" dirty="0" smtClean="0"/>
              <a:t>5 records per scenario</a:t>
            </a:r>
          </a:p>
          <a:p>
            <a:pPr lvl="1"/>
            <a:r>
              <a:rPr lang="en-US" b="1" dirty="0" smtClean="0"/>
              <a:t>D2</a:t>
            </a:r>
            <a:r>
              <a:rPr lang="en-US" dirty="0" smtClean="0"/>
              <a:t>: 30 scenarios collected from student data integration projects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bout 350 records per scenario</a:t>
            </a:r>
          </a:p>
          <a:p>
            <a:pPr lvl="1"/>
            <a:r>
              <a:rPr lang="en-US" b="1" dirty="0" smtClean="0"/>
              <a:t>D3</a:t>
            </a:r>
            <a:r>
              <a:rPr lang="en-US" dirty="0" smtClean="0"/>
              <a:t>: synthetic dataset</a:t>
            </a:r>
          </a:p>
          <a:p>
            <a:pPr lvl="2"/>
            <a:r>
              <a:rPr lang="en-US" dirty="0"/>
              <a:t>d</a:t>
            </a:r>
            <a:r>
              <a:rPr lang="en-US" dirty="0" smtClean="0"/>
              <a:t>esigned to evaluate scale-up</a:t>
            </a:r>
          </a:p>
          <a:p>
            <a:r>
              <a:rPr lang="en-US" dirty="0" smtClean="0"/>
              <a:t>Alternative approaches</a:t>
            </a:r>
          </a:p>
          <a:p>
            <a:pPr lvl="1"/>
            <a:r>
              <a:rPr lang="en-US" b="1" dirty="0" smtClean="0"/>
              <a:t>Our implementation of </a:t>
            </a:r>
            <a:r>
              <a:rPr lang="en-US" b="1" dirty="0" err="1" smtClean="0"/>
              <a:t>Gulwani’s</a:t>
            </a:r>
            <a:r>
              <a:rPr lang="en-US" b="1" dirty="0" smtClean="0"/>
              <a:t> approach</a:t>
            </a:r>
            <a:r>
              <a:rPr lang="en-US" dirty="0" smtClean="0"/>
              <a:t>: (</a:t>
            </a:r>
            <a:r>
              <a:rPr lang="en-US" dirty="0" err="1" smtClean="0"/>
              <a:t>Gulwani</a:t>
            </a:r>
            <a:r>
              <a:rPr lang="en-US" dirty="0"/>
              <a:t>, </a:t>
            </a:r>
            <a:r>
              <a:rPr lang="en-US" dirty="0" smtClean="0"/>
              <a:t>2011)</a:t>
            </a:r>
          </a:p>
          <a:p>
            <a:pPr lvl="1"/>
            <a:r>
              <a:rPr lang="en-US" b="1" dirty="0" err="1" smtClean="0"/>
              <a:t>Metagol</a:t>
            </a:r>
            <a:r>
              <a:rPr lang="en-US" b="1" dirty="0" smtClean="0"/>
              <a:t>: </a:t>
            </a:r>
            <a:r>
              <a:rPr lang="en-US" dirty="0" smtClean="0"/>
              <a:t>(</a:t>
            </a:r>
            <a:r>
              <a:rPr lang="fr-FR" dirty="0" smtClean="0"/>
              <a:t>Lin </a:t>
            </a:r>
            <a:r>
              <a:rPr lang="fr-FR" dirty="0"/>
              <a:t>et al., </a:t>
            </a:r>
            <a:r>
              <a:rPr lang="fr-FR" dirty="0" smtClean="0"/>
              <a:t>2014)</a:t>
            </a:r>
          </a:p>
          <a:p>
            <a:r>
              <a:rPr lang="fr-FR" dirty="0" err="1" smtClean="0"/>
              <a:t>Metric</a:t>
            </a:r>
            <a:endParaRPr lang="fr-FR" dirty="0" smtClean="0"/>
          </a:p>
          <a:p>
            <a:pPr lvl="1"/>
            <a:r>
              <a:rPr lang="fr-FR" dirty="0" smtClean="0"/>
              <a:t>Time (in </a:t>
            </a:r>
            <a:r>
              <a:rPr lang="fr-FR" b="1" dirty="0" smtClean="0"/>
              <a:t>seconds</a:t>
            </a:r>
            <a:r>
              <a:rPr lang="fr-FR" dirty="0" smtClean="0"/>
              <a:t>) to </a:t>
            </a:r>
            <a:r>
              <a:rPr lang="fr-FR" dirty="0" err="1" smtClean="0"/>
              <a:t>generate</a:t>
            </a:r>
            <a:r>
              <a:rPr lang="fr-FR" dirty="0" smtClean="0"/>
              <a:t> a transformation program</a:t>
            </a:r>
            <a:endParaRPr lang="fr-FR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-36725"/>
            <a:ext cx="8229600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32441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408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 generation time comparisons</a:t>
            </a:r>
            <a:endParaRPr lang="en-US" dirty="0"/>
          </a:p>
        </p:txBody>
      </p:sp>
      <p:pic>
        <p:nvPicPr>
          <p:cNvPr id="4" name="Content Placeholder 3" descr="tChang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64" r="-15764"/>
          <a:stretch>
            <a:fillRect/>
          </a:stretch>
        </p:blipFill>
        <p:spPr>
          <a:xfrm>
            <a:off x="1918210" y="3244620"/>
            <a:ext cx="5480565" cy="3014100"/>
          </a:xfrm>
        </p:spPr>
      </p:pic>
      <p:pic>
        <p:nvPicPr>
          <p:cNvPr id="5" name="Picture 4" descr="Screen Shot 2015-07-15 at 10.47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71" y="1286550"/>
            <a:ext cx="6188648" cy="18843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7871" y="900830"/>
            <a:ext cx="671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Table: time (in seconds) to generate programs on D1 and D2 datasets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2477" y="6258720"/>
            <a:ext cx="282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Figure: scalability test on D3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8210" y="4244258"/>
            <a:ext cx="44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prstClr val="black"/>
                </a:solidFill>
                <a:latin typeface="Calibri"/>
              </a:rPr>
              <a:t>D3</a:t>
            </a:r>
            <a:endParaRPr lang="en-US" sz="18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0A8D-D2D6-2D4C-8BD3-23D9A9A3F92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16216" y="6309320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46654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Previous 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Our approach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Learning conditional statements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Synthesizing branch transformation programs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Maximize user correctness with minimal effort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Related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48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882" y="44624"/>
            <a:ext cx="9165882" cy="113813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/>
          <a:lstStyle/>
          <a:p>
            <a:r>
              <a:rPr lang="en-US" dirty="0" smtClean="0"/>
              <a:t>Thousands of records in datasets</a:t>
            </a:r>
            <a:endParaRPr lang="en-US" dirty="0"/>
          </a:p>
          <a:p>
            <a:r>
              <a:rPr lang="en-US" dirty="0" smtClean="0"/>
              <a:t>Various transformation scenarios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Overconfident users</a:t>
            </a:r>
            <a:endParaRPr lang="en-US" dirty="0"/>
          </a:p>
        </p:txBody>
      </p:sp>
      <p:pic>
        <p:nvPicPr>
          <p:cNvPr id="5" name="Picture 4" descr="rcmdexampl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92" b="55989"/>
          <a:stretch/>
        </p:blipFill>
        <p:spPr>
          <a:xfrm>
            <a:off x="179512" y="2780928"/>
            <a:ext cx="4131485" cy="1728192"/>
          </a:xfrm>
          <a:prstGeom prst="rect">
            <a:avLst/>
          </a:prstGeom>
        </p:spPr>
      </p:pic>
      <p:pic>
        <p:nvPicPr>
          <p:cNvPr id="6" name="Picture 5" descr="rcmdexampl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80" r="20621" b="6296"/>
          <a:stretch/>
        </p:blipFill>
        <p:spPr>
          <a:xfrm>
            <a:off x="4572000" y="2708920"/>
            <a:ext cx="4283968" cy="171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472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 descr="gui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152242" cy="4461030"/>
          </a:xfrm>
          <a:prstGeom prst="rect">
            <a:avLst/>
          </a:prstGeom>
        </p:spPr>
      </p:pic>
      <p:pic>
        <p:nvPicPr>
          <p:cNvPr id="6" name="Content Placeholder 4" descr="Screen Shot 2014-02-18 at 6.07.14 PM.png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" t="68936" r="8092" b="1154"/>
          <a:stretch/>
        </p:blipFill>
        <p:spPr>
          <a:xfrm>
            <a:off x="755576" y="5805264"/>
            <a:ext cx="7505700" cy="660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55976" y="2708920"/>
            <a:ext cx="576064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39752" y="4077072"/>
            <a:ext cx="936104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4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Learning from various past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60212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472083"/>
              </p:ext>
            </p:extLst>
          </p:nvPr>
        </p:nvGraphicFramePr>
        <p:xfrm>
          <a:off x="395536" y="1397000"/>
          <a:ext cx="633670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7516"/>
                <a:gridCol w="15691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smtClean="0"/>
                        <a:t>26" H x 24" W x 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Framed at 21.75" H x 24.25”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12" H x 9"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50597"/>
              </p:ext>
            </p:extLst>
          </p:nvPr>
        </p:nvGraphicFramePr>
        <p:xfrm>
          <a:off x="395536" y="3645024"/>
          <a:ext cx="6408712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747"/>
                <a:gridCol w="19359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Ravage 2099#24 (November, 1994)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November, 1994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Gambit III#1 (September, 1997)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September, 1997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(</a:t>
                      </a:r>
                      <a:r>
                        <a:rPr lang="fr-FR" dirty="0" err="1" smtClean="0"/>
                        <a:t>comic</a:t>
                      </a:r>
                      <a:r>
                        <a:rPr lang="fr-FR" dirty="0" smtClean="0"/>
                        <a:t>) </a:t>
                      </a:r>
                      <a:r>
                        <a:rPr lang="fr-FR" dirty="0" err="1" smtClean="0"/>
                        <a:t>Spidey</a:t>
                      </a:r>
                      <a:r>
                        <a:rPr lang="fr-FR" dirty="0" smtClean="0"/>
                        <a:t> Super Stories#12/2 (</a:t>
                      </a:r>
                      <a:r>
                        <a:rPr lang="fr-FR" dirty="0" err="1" smtClean="0"/>
                        <a:t>September</a:t>
                      </a:r>
                      <a:r>
                        <a:rPr lang="fr-FR" dirty="0" smtClean="0"/>
                        <a:t>, 1975)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comic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179512" y="1772816"/>
            <a:ext cx="6768752" cy="36004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9512" y="2132856"/>
            <a:ext cx="67687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79512" y="2492896"/>
            <a:ext cx="6768752" cy="36004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9512" y="4005064"/>
            <a:ext cx="6768752" cy="36004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79512" y="4365104"/>
            <a:ext cx="67687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9512" y="4725144"/>
            <a:ext cx="6768752" cy="72008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52320" y="1700808"/>
            <a:ext cx="1440160" cy="432048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80300" y="1663700"/>
            <a:ext cx="139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452320" y="2276872"/>
            <a:ext cx="144016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20116" y="2276872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Incorrect</a:t>
            </a:r>
          </a:p>
          <a:p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452320" y="3356992"/>
            <a:ext cx="1440160" cy="72008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596336" y="3284984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</a:t>
            </a:r>
          </a:p>
          <a:p>
            <a:r>
              <a:rPr lang="en-US" dirty="0" smtClean="0"/>
              <a:t>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81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 animBg="1"/>
      <p:bldP spid="21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4624"/>
            <a:ext cx="8229600" cy="1143000"/>
          </a:xfrm>
        </p:spPr>
        <p:txBody>
          <a:bodyPr/>
          <a:lstStyle/>
          <a:p>
            <a:r>
              <a:rPr lang="en-US" dirty="0" smtClean="0"/>
              <a:t>Approach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84596"/>
              </p:ext>
            </p:extLst>
          </p:nvPr>
        </p:nvGraphicFramePr>
        <p:xfrm>
          <a:off x="899592" y="1985248"/>
          <a:ext cx="2843637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179"/>
                <a:gridCol w="1379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10“</a:t>
                      </a:r>
                      <a:r>
                        <a:rPr lang="en-US" baseline="0" dirty="0" smtClean="0"/>
                        <a:t> H x 8”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H: 58 x W:25”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12”H</a:t>
                      </a:r>
                      <a:r>
                        <a:rPr lang="en-US" baseline="0" dirty="0" smtClean="0"/>
                        <a:t> x 9”W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11”H x 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 x 46”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x 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03648" y="1481192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Entire dataset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067944" y="2924944"/>
            <a:ext cx="852050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5546" y="2060848"/>
            <a:ext cx="1167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Random</a:t>
            </a:r>
          </a:p>
          <a:p>
            <a:r>
              <a:rPr lang="en-US" sz="2000" dirty="0" smtClean="0"/>
              <a:t>Sampling</a:t>
            </a:r>
            <a:endParaRPr lang="en-US" sz="20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11240"/>
              </p:ext>
            </p:extLst>
          </p:nvPr>
        </p:nvGraphicFramePr>
        <p:xfrm>
          <a:off x="5292080" y="2060848"/>
          <a:ext cx="2843637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179"/>
                <a:gridCol w="1379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10“</a:t>
                      </a:r>
                      <a:r>
                        <a:rPr lang="en-US" baseline="0" dirty="0" smtClean="0"/>
                        <a:t> H x 8” 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11”H x 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 x 46”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x 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24128" y="1484784"/>
            <a:ext cx="2244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Sampled records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4175748" y="5373216"/>
            <a:ext cx="685521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48264" y="414908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Verifying records</a:t>
            </a:r>
            <a:endParaRPr lang="en-US" sz="20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38584"/>
              </p:ext>
            </p:extLst>
          </p:nvPr>
        </p:nvGraphicFramePr>
        <p:xfrm>
          <a:off x="5328763" y="4725144"/>
          <a:ext cx="284363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179"/>
                <a:gridCol w="1379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11”H x 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 x 46”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x 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 rot="5400000">
            <a:off x="6416588" y="4113076"/>
            <a:ext cx="504056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9912" y="466533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Sorting and </a:t>
            </a:r>
          </a:p>
          <a:p>
            <a:r>
              <a:rPr lang="en-US" sz="2000" dirty="0" smtClean="0"/>
              <a:t>color-coding</a:t>
            </a:r>
            <a:endParaRPr lang="en-US" sz="20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04302"/>
              </p:ext>
            </p:extLst>
          </p:nvPr>
        </p:nvGraphicFramePr>
        <p:xfrm>
          <a:off x="792259" y="4941168"/>
          <a:ext cx="284363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179"/>
                <a:gridCol w="1379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30 x 46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30 x 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11</a:t>
                      </a:r>
                      <a:r>
                        <a:rPr lang="en-US" dirty="0" smtClean="0"/>
                        <a:t>”H x 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84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3" grpId="0" animBg="1"/>
      <p:bldP spid="14" grpId="0"/>
      <p:bldP spid="18" grpId="0" animBg="1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/>
              <a:t>Verifying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Recommend records causing runtime errors</a:t>
            </a:r>
          </a:p>
          <a:p>
            <a:pPr lvl="1"/>
            <a:r>
              <a:rPr lang="en-US" dirty="0" smtClean="0"/>
              <a:t>Records cause the program exit abnormally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Recommend potentially incorrect records</a:t>
            </a:r>
          </a:p>
          <a:p>
            <a:pPr lvl="1"/>
            <a:r>
              <a:rPr lang="en-US" dirty="0"/>
              <a:t>Learn </a:t>
            </a:r>
            <a:r>
              <a:rPr lang="en-US" dirty="0" smtClean="0"/>
              <a:t>a binary </a:t>
            </a:r>
            <a:r>
              <a:rPr lang="en-US" dirty="0"/>
              <a:t>meta-classifier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03693" y="2348880"/>
            <a:ext cx="7056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Program: </a:t>
            </a:r>
            <a:r>
              <a:rPr lang="en-US" dirty="0"/>
              <a:t>(LWRD, ‘)’, </a:t>
            </a:r>
            <a:r>
              <a:rPr lang="en-US" dirty="0" smtClean="0"/>
              <a:t>1</a:t>
            </a:r>
            <a:r>
              <a:rPr lang="en-US" dirty="0"/>
              <a:t>) </a:t>
            </a:r>
            <a:endParaRPr lang="en-US" dirty="0" smtClean="0">
              <a:solidFill>
                <a:srgbClr val="3366FF"/>
              </a:solidFill>
              <a:latin typeface="Calibri"/>
            </a:endParaRPr>
          </a:p>
          <a:p>
            <a:r>
              <a:rPr lang="en-US" dirty="0" smtClean="0">
                <a:solidFill>
                  <a:srgbClr val="3366FF"/>
                </a:solidFill>
                <a:latin typeface="Calibri"/>
              </a:rPr>
              <a:t>Input: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2008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Mitsubishi 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Galant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ES $7500 (Sylmar CA) pic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84958"/>
              </p:ext>
            </p:extLst>
          </p:nvPr>
        </p:nvGraphicFramePr>
        <p:xfrm>
          <a:off x="2376435" y="4682753"/>
          <a:ext cx="284363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179"/>
                <a:gridCol w="13794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11”H x 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 x 46”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 x 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48344" y="4653136"/>
            <a:ext cx="612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Ex: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812360" y="2636912"/>
            <a:ext cx="0" cy="625421"/>
          </a:xfrm>
          <a:prstGeom prst="line">
            <a:avLst/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89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Learning the Meta-classifier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81" y="1196752"/>
            <a:ext cx="7874075" cy="12961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71600" y="2852936"/>
            <a:ext cx="66829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 an ensemble of classifiers using ADABOOST: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Select a f</a:t>
            </a:r>
            <a:r>
              <a:rPr lang="en-US" baseline="-25000" dirty="0" smtClean="0"/>
              <a:t>i </a:t>
            </a:r>
            <a:r>
              <a:rPr lang="en-US" dirty="0" smtClean="0"/>
              <a:t>from a pool of binary classifiers</a:t>
            </a:r>
          </a:p>
          <a:p>
            <a:pPr marL="457200" indent="-457200">
              <a:buAutoNum type="arabicParenBoth"/>
            </a:pPr>
            <a:r>
              <a:rPr lang="en-US" dirty="0" smtClean="0"/>
              <a:t>Assign weight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 smtClean="0"/>
              <a:t> to f</a:t>
            </a:r>
            <a:r>
              <a:rPr lang="en-US" baseline="-25000" dirty="0" smtClean="0"/>
              <a:t>i</a:t>
            </a:r>
          </a:p>
          <a:p>
            <a:pPr marL="457200" indent="-457200">
              <a:buAutoNum type="arabicParenBoth"/>
            </a:pPr>
            <a:r>
              <a:rPr lang="en-US" dirty="0" smtClean="0"/>
              <a:t>Loop until error below a threshold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04800" y="50419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600" y="1268760"/>
            <a:ext cx="33843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Dataset: </a:t>
            </a:r>
          </a:p>
          <a:p>
            <a:r>
              <a:rPr lang="en-US" dirty="0" smtClean="0"/>
              <a:t>30 scenarios</a:t>
            </a:r>
          </a:p>
          <a:p>
            <a:r>
              <a:rPr lang="en-US" dirty="0" smtClean="0"/>
              <a:t>350 records per scenario</a:t>
            </a:r>
          </a:p>
          <a:p>
            <a:r>
              <a:rPr lang="en-US" b="1" dirty="0" smtClean="0"/>
              <a:t>Experiment setup: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Approach-</a:t>
            </a:r>
            <a:r>
              <a:rPr lang="en-US" dirty="0" smtClean="0"/>
              <a:t>β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Baseline</a:t>
            </a:r>
          </a:p>
          <a:p>
            <a:r>
              <a:rPr lang="en-US" b="1" dirty="0" smtClean="0"/>
              <a:t>Metrics</a:t>
            </a:r>
            <a:r>
              <a:rPr lang="en-US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Iteration correctness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MRR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 descr="itera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628800"/>
            <a:ext cx="5976664" cy="3302521"/>
          </a:xfrm>
          <a:prstGeom prst="rect">
            <a:avLst/>
          </a:prstGeom>
        </p:spPr>
      </p:pic>
      <p:pic>
        <p:nvPicPr>
          <p:cNvPr id="7" name="Picture 6" descr="mr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60" y="1988840"/>
            <a:ext cx="5868144" cy="3475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143" y="4581128"/>
            <a:ext cx="1598577" cy="57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5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by 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94157"/>
              </p:ext>
            </p:extLst>
          </p:nvPr>
        </p:nvGraphicFramePr>
        <p:xfrm>
          <a:off x="899592" y="1628800"/>
          <a:ext cx="7344816" cy="4318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89"/>
                <a:gridCol w="4618130"/>
                <a:gridCol w="2118697"/>
              </a:tblGrid>
              <a:tr h="259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Raw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Target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640568"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5.25 in HIGH x 9.375 in WIDE</a:t>
                      </a:r>
                      <a:endParaRPr lang="en-US" sz="18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0568"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 20 in HIGH x 24 in WIDE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2739"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>
                          <a:effectLst/>
                        </a:rPr>
                        <a:t>9.75 in|16 in HIGH x 13.75 in|19.5 in WIDE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32739">
                <a:tc>
                  <a:txBody>
                    <a:bodyPr/>
                    <a:lstStyle/>
                    <a:p>
                      <a:r>
                        <a:rPr lang="en-US" dirty="0" smtClean="0"/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effectLst/>
                        </a:rPr>
                        <a:t>Image: 20.5 in. HIGH x 17.5 in. WIDE</a:t>
                      </a:r>
                      <a:endParaRPr lang="en-US" sz="1800" dirty="0" smtClean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effectLst/>
                      </a:endParaRPr>
                    </a:p>
                  </a:txBody>
                  <a:tcPr/>
                </a:tc>
              </a:tr>
              <a:tr h="2597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4056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12 in|14 in HIGH x 16 in|18 in WIDE</a:t>
                      </a:r>
                      <a:endParaRPr lang="en-US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 rot="5400000">
            <a:off x="4208401" y="1160885"/>
            <a:ext cx="790703" cy="7696199"/>
          </a:xfrm>
          <a:custGeom>
            <a:avLst/>
            <a:gdLst>
              <a:gd name="connsiteX0" fmla="*/ 120385 w 913106"/>
              <a:gd name="connsiteY0" fmla="*/ 0 h 4619593"/>
              <a:gd name="connsiteX1" fmla="*/ 120385 w 913106"/>
              <a:gd name="connsiteY1" fmla="*/ 0 h 4619593"/>
              <a:gd name="connsiteX2" fmla="*/ 265291 w 913106"/>
              <a:gd name="connsiteY2" fmla="*/ 8523 h 4619593"/>
              <a:gd name="connsiteX3" fmla="*/ 333482 w 913106"/>
              <a:gd name="connsiteY3" fmla="*/ 17046 h 4619593"/>
              <a:gd name="connsiteX4" fmla="*/ 648866 w 913106"/>
              <a:gd name="connsiteY4" fmla="*/ 25570 h 4619593"/>
              <a:gd name="connsiteX5" fmla="*/ 614770 w 913106"/>
              <a:gd name="connsiteY5" fmla="*/ 144895 h 4619593"/>
              <a:gd name="connsiteX6" fmla="*/ 606246 w 913106"/>
              <a:gd name="connsiteY6" fmla="*/ 170465 h 4619593"/>
              <a:gd name="connsiteX7" fmla="*/ 572151 w 913106"/>
              <a:gd name="connsiteY7" fmla="*/ 221604 h 4619593"/>
              <a:gd name="connsiteX8" fmla="*/ 623294 w 913106"/>
              <a:gd name="connsiteY8" fmla="*/ 349452 h 4619593"/>
              <a:gd name="connsiteX9" fmla="*/ 657389 w 913106"/>
              <a:gd name="connsiteY9" fmla="*/ 426161 h 4619593"/>
              <a:gd name="connsiteX10" fmla="*/ 708533 w 913106"/>
              <a:gd name="connsiteY10" fmla="*/ 511394 h 4619593"/>
              <a:gd name="connsiteX11" fmla="*/ 717057 w 913106"/>
              <a:gd name="connsiteY11" fmla="*/ 536963 h 4619593"/>
              <a:gd name="connsiteX12" fmla="*/ 742628 w 913106"/>
              <a:gd name="connsiteY12" fmla="*/ 554010 h 4619593"/>
              <a:gd name="connsiteX13" fmla="*/ 734104 w 913106"/>
              <a:gd name="connsiteY13" fmla="*/ 596626 h 4619593"/>
              <a:gd name="connsiteX14" fmla="*/ 708533 w 913106"/>
              <a:gd name="connsiteY14" fmla="*/ 656288 h 4619593"/>
              <a:gd name="connsiteX15" fmla="*/ 665913 w 913106"/>
              <a:gd name="connsiteY15" fmla="*/ 775614 h 4619593"/>
              <a:gd name="connsiteX16" fmla="*/ 640342 w 913106"/>
              <a:gd name="connsiteY16" fmla="*/ 826753 h 4619593"/>
              <a:gd name="connsiteX17" fmla="*/ 648866 w 913106"/>
              <a:gd name="connsiteY17" fmla="*/ 852323 h 4619593"/>
              <a:gd name="connsiteX18" fmla="*/ 640342 w 913106"/>
              <a:gd name="connsiteY18" fmla="*/ 877892 h 4619593"/>
              <a:gd name="connsiteX19" fmla="*/ 657389 w 913106"/>
              <a:gd name="connsiteY19" fmla="*/ 920508 h 4619593"/>
              <a:gd name="connsiteX20" fmla="*/ 665913 w 913106"/>
              <a:gd name="connsiteY20" fmla="*/ 997217 h 4619593"/>
              <a:gd name="connsiteX21" fmla="*/ 708533 w 913106"/>
              <a:gd name="connsiteY21" fmla="*/ 1116543 h 4619593"/>
              <a:gd name="connsiteX22" fmla="*/ 717057 w 913106"/>
              <a:gd name="connsiteY22" fmla="*/ 1142112 h 4619593"/>
              <a:gd name="connsiteX23" fmla="*/ 708533 w 913106"/>
              <a:gd name="connsiteY23" fmla="*/ 1167682 h 4619593"/>
              <a:gd name="connsiteX24" fmla="*/ 700009 w 913106"/>
              <a:gd name="connsiteY24" fmla="*/ 1210298 h 4619593"/>
              <a:gd name="connsiteX25" fmla="*/ 665913 w 913106"/>
              <a:gd name="connsiteY25" fmla="*/ 1252914 h 4619593"/>
              <a:gd name="connsiteX26" fmla="*/ 631818 w 913106"/>
              <a:gd name="connsiteY26" fmla="*/ 1363716 h 4619593"/>
              <a:gd name="connsiteX27" fmla="*/ 614770 w 913106"/>
              <a:gd name="connsiteY27" fmla="*/ 1389286 h 4619593"/>
              <a:gd name="connsiteX28" fmla="*/ 606246 w 913106"/>
              <a:gd name="connsiteY28" fmla="*/ 1423379 h 4619593"/>
              <a:gd name="connsiteX29" fmla="*/ 631818 w 913106"/>
              <a:gd name="connsiteY29" fmla="*/ 1525657 h 4619593"/>
              <a:gd name="connsiteX30" fmla="*/ 665913 w 913106"/>
              <a:gd name="connsiteY30" fmla="*/ 1644982 h 4619593"/>
              <a:gd name="connsiteX31" fmla="*/ 700009 w 913106"/>
              <a:gd name="connsiteY31" fmla="*/ 1747261 h 4619593"/>
              <a:gd name="connsiteX32" fmla="*/ 597722 w 913106"/>
              <a:gd name="connsiteY32" fmla="*/ 1841017 h 4619593"/>
              <a:gd name="connsiteX33" fmla="*/ 546579 w 913106"/>
              <a:gd name="connsiteY33" fmla="*/ 1883633 h 4619593"/>
              <a:gd name="connsiteX34" fmla="*/ 469864 w 913106"/>
              <a:gd name="connsiteY34" fmla="*/ 1934772 h 4619593"/>
              <a:gd name="connsiteX35" fmla="*/ 495436 w 913106"/>
              <a:gd name="connsiteY35" fmla="*/ 1943295 h 4619593"/>
              <a:gd name="connsiteX36" fmla="*/ 512483 w 913106"/>
              <a:gd name="connsiteY36" fmla="*/ 1985911 h 4619593"/>
              <a:gd name="connsiteX37" fmla="*/ 546579 w 913106"/>
              <a:gd name="connsiteY37" fmla="*/ 2045574 h 4619593"/>
              <a:gd name="connsiteX38" fmla="*/ 597722 w 913106"/>
              <a:gd name="connsiteY38" fmla="*/ 2113760 h 4619593"/>
              <a:gd name="connsiteX39" fmla="*/ 631818 w 913106"/>
              <a:gd name="connsiteY39" fmla="*/ 2190469 h 4619593"/>
              <a:gd name="connsiteX40" fmla="*/ 691485 w 913106"/>
              <a:gd name="connsiteY40" fmla="*/ 2284224 h 4619593"/>
              <a:gd name="connsiteX41" fmla="*/ 734104 w 913106"/>
              <a:gd name="connsiteY41" fmla="*/ 2343887 h 4619593"/>
              <a:gd name="connsiteX42" fmla="*/ 759676 w 913106"/>
              <a:gd name="connsiteY42" fmla="*/ 2395026 h 4619593"/>
              <a:gd name="connsiteX43" fmla="*/ 802296 w 913106"/>
              <a:gd name="connsiteY43" fmla="*/ 2454689 h 4619593"/>
              <a:gd name="connsiteX44" fmla="*/ 827867 w 913106"/>
              <a:gd name="connsiteY44" fmla="*/ 2514351 h 4619593"/>
              <a:gd name="connsiteX45" fmla="*/ 819343 w 913106"/>
              <a:gd name="connsiteY45" fmla="*/ 2599584 h 4619593"/>
              <a:gd name="connsiteX46" fmla="*/ 810819 w 913106"/>
              <a:gd name="connsiteY46" fmla="*/ 2625153 h 4619593"/>
              <a:gd name="connsiteX47" fmla="*/ 802296 w 913106"/>
              <a:gd name="connsiteY47" fmla="*/ 2659246 h 4619593"/>
              <a:gd name="connsiteX48" fmla="*/ 793772 w 913106"/>
              <a:gd name="connsiteY48" fmla="*/ 2744479 h 4619593"/>
              <a:gd name="connsiteX49" fmla="*/ 785248 w 913106"/>
              <a:gd name="connsiteY49" fmla="*/ 2770048 h 4619593"/>
              <a:gd name="connsiteX50" fmla="*/ 759676 w 913106"/>
              <a:gd name="connsiteY50" fmla="*/ 2787095 h 4619593"/>
              <a:gd name="connsiteX51" fmla="*/ 742628 w 913106"/>
              <a:gd name="connsiteY51" fmla="*/ 2812664 h 4619593"/>
              <a:gd name="connsiteX52" fmla="*/ 717057 w 913106"/>
              <a:gd name="connsiteY52" fmla="*/ 2804141 h 4619593"/>
              <a:gd name="connsiteX53" fmla="*/ 708533 w 913106"/>
              <a:gd name="connsiteY53" fmla="*/ 2829711 h 4619593"/>
              <a:gd name="connsiteX54" fmla="*/ 674437 w 913106"/>
              <a:gd name="connsiteY54" fmla="*/ 2880850 h 4619593"/>
              <a:gd name="connsiteX55" fmla="*/ 700009 w 913106"/>
              <a:gd name="connsiteY55" fmla="*/ 2914943 h 4619593"/>
              <a:gd name="connsiteX56" fmla="*/ 734104 w 913106"/>
              <a:gd name="connsiteY56" fmla="*/ 2940513 h 4619593"/>
              <a:gd name="connsiteX57" fmla="*/ 759676 w 913106"/>
              <a:gd name="connsiteY57" fmla="*/ 2983129 h 4619593"/>
              <a:gd name="connsiteX58" fmla="*/ 827867 w 913106"/>
              <a:gd name="connsiteY58" fmla="*/ 3085408 h 4619593"/>
              <a:gd name="connsiteX59" fmla="*/ 913106 w 913106"/>
              <a:gd name="connsiteY59" fmla="*/ 3179163 h 4619593"/>
              <a:gd name="connsiteX60" fmla="*/ 887534 w 913106"/>
              <a:gd name="connsiteY60" fmla="*/ 3247349 h 4619593"/>
              <a:gd name="connsiteX61" fmla="*/ 819343 w 913106"/>
              <a:gd name="connsiteY61" fmla="*/ 3341104 h 4619593"/>
              <a:gd name="connsiteX62" fmla="*/ 802296 w 913106"/>
              <a:gd name="connsiteY62" fmla="*/ 3366674 h 4619593"/>
              <a:gd name="connsiteX63" fmla="*/ 751152 w 913106"/>
              <a:gd name="connsiteY63" fmla="*/ 3409290 h 4619593"/>
              <a:gd name="connsiteX64" fmla="*/ 751152 w 913106"/>
              <a:gd name="connsiteY64" fmla="*/ 3460429 h 4619593"/>
              <a:gd name="connsiteX65" fmla="*/ 785248 w 913106"/>
              <a:gd name="connsiteY65" fmla="*/ 3562708 h 4619593"/>
              <a:gd name="connsiteX66" fmla="*/ 810819 w 913106"/>
              <a:gd name="connsiteY66" fmla="*/ 3647940 h 4619593"/>
              <a:gd name="connsiteX67" fmla="*/ 827867 w 913106"/>
              <a:gd name="connsiteY67" fmla="*/ 3664987 h 4619593"/>
              <a:gd name="connsiteX68" fmla="*/ 776724 w 913106"/>
              <a:gd name="connsiteY68" fmla="*/ 3682033 h 4619593"/>
              <a:gd name="connsiteX69" fmla="*/ 751152 w 913106"/>
              <a:gd name="connsiteY69" fmla="*/ 3707603 h 4619593"/>
              <a:gd name="connsiteX70" fmla="*/ 717057 w 913106"/>
              <a:gd name="connsiteY70" fmla="*/ 3733173 h 4619593"/>
              <a:gd name="connsiteX71" fmla="*/ 700009 w 913106"/>
              <a:gd name="connsiteY71" fmla="*/ 3758742 h 4619593"/>
              <a:gd name="connsiteX72" fmla="*/ 691485 w 913106"/>
              <a:gd name="connsiteY72" fmla="*/ 3792835 h 4619593"/>
              <a:gd name="connsiteX73" fmla="*/ 725581 w 913106"/>
              <a:gd name="connsiteY73" fmla="*/ 3920684 h 4619593"/>
              <a:gd name="connsiteX74" fmla="*/ 742628 w 913106"/>
              <a:gd name="connsiteY74" fmla="*/ 3954776 h 4619593"/>
              <a:gd name="connsiteX75" fmla="*/ 759676 w 913106"/>
              <a:gd name="connsiteY75" fmla="*/ 3980346 h 4619593"/>
              <a:gd name="connsiteX76" fmla="*/ 776724 w 913106"/>
              <a:gd name="connsiteY76" fmla="*/ 4031486 h 4619593"/>
              <a:gd name="connsiteX77" fmla="*/ 785248 w 913106"/>
              <a:gd name="connsiteY77" fmla="*/ 4057055 h 4619593"/>
              <a:gd name="connsiteX78" fmla="*/ 734104 w 913106"/>
              <a:gd name="connsiteY78" fmla="*/ 4099671 h 4619593"/>
              <a:gd name="connsiteX79" fmla="*/ 708533 w 913106"/>
              <a:gd name="connsiteY79" fmla="*/ 4116718 h 4619593"/>
              <a:gd name="connsiteX80" fmla="*/ 665913 w 913106"/>
              <a:gd name="connsiteY80" fmla="*/ 4159334 h 4619593"/>
              <a:gd name="connsiteX81" fmla="*/ 682961 w 913106"/>
              <a:gd name="connsiteY81" fmla="*/ 4184904 h 4619593"/>
              <a:gd name="connsiteX82" fmla="*/ 708533 w 913106"/>
              <a:gd name="connsiteY82" fmla="*/ 4201950 h 4619593"/>
              <a:gd name="connsiteX83" fmla="*/ 725581 w 913106"/>
              <a:gd name="connsiteY83" fmla="*/ 4236043 h 4619593"/>
              <a:gd name="connsiteX84" fmla="*/ 751152 w 913106"/>
              <a:gd name="connsiteY84" fmla="*/ 4321275 h 4619593"/>
              <a:gd name="connsiteX85" fmla="*/ 776724 w 913106"/>
              <a:gd name="connsiteY85" fmla="*/ 4363891 h 4619593"/>
              <a:gd name="connsiteX86" fmla="*/ 793772 w 913106"/>
              <a:gd name="connsiteY86" fmla="*/ 4423554 h 4619593"/>
              <a:gd name="connsiteX87" fmla="*/ 819343 w 913106"/>
              <a:gd name="connsiteY87" fmla="*/ 4440600 h 4619593"/>
              <a:gd name="connsiteX88" fmla="*/ 597722 w 913106"/>
              <a:gd name="connsiteY88" fmla="*/ 4449124 h 4619593"/>
              <a:gd name="connsiteX89" fmla="*/ 589198 w 913106"/>
              <a:gd name="connsiteY89" fmla="*/ 4474693 h 4619593"/>
              <a:gd name="connsiteX90" fmla="*/ 614770 w 913106"/>
              <a:gd name="connsiteY90" fmla="*/ 4491740 h 4619593"/>
              <a:gd name="connsiteX91" fmla="*/ 674437 w 913106"/>
              <a:gd name="connsiteY91" fmla="*/ 4534356 h 4619593"/>
              <a:gd name="connsiteX92" fmla="*/ 700009 w 913106"/>
              <a:gd name="connsiteY92" fmla="*/ 4576972 h 4619593"/>
              <a:gd name="connsiteX93" fmla="*/ 717057 w 913106"/>
              <a:gd name="connsiteY93" fmla="*/ 4602542 h 4619593"/>
              <a:gd name="connsiteX94" fmla="*/ 768200 w 913106"/>
              <a:gd name="connsiteY94" fmla="*/ 4619588 h 4619593"/>
              <a:gd name="connsiteX95" fmla="*/ 145956 w 913106"/>
              <a:gd name="connsiteY95" fmla="*/ 4611065 h 4619593"/>
              <a:gd name="connsiteX96" fmla="*/ 154480 w 913106"/>
              <a:gd name="connsiteY96" fmla="*/ 4534356 h 4619593"/>
              <a:gd name="connsiteX97" fmla="*/ 171528 w 913106"/>
              <a:gd name="connsiteY97" fmla="*/ 4466170 h 4619593"/>
              <a:gd name="connsiteX98" fmla="*/ 145956 w 913106"/>
              <a:gd name="connsiteY98" fmla="*/ 4449124 h 4619593"/>
              <a:gd name="connsiteX99" fmla="*/ 128908 w 913106"/>
              <a:gd name="connsiteY99" fmla="*/ 4432077 h 4619593"/>
              <a:gd name="connsiteX100" fmla="*/ 120385 w 913106"/>
              <a:gd name="connsiteY100" fmla="*/ 4406507 h 4619593"/>
              <a:gd name="connsiteX101" fmla="*/ 52193 w 913106"/>
              <a:gd name="connsiteY101" fmla="*/ 4363891 h 4619593"/>
              <a:gd name="connsiteX102" fmla="*/ 43670 w 913106"/>
              <a:gd name="connsiteY102" fmla="*/ 4338322 h 4619593"/>
              <a:gd name="connsiteX103" fmla="*/ 69241 w 913106"/>
              <a:gd name="connsiteY103" fmla="*/ 4295705 h 4619593"/>
              <a:gd name="connsiteX104" fmla="*/ 94813 w 913106"/>
              <a:gd name="connsiteY104" fmla="*/ 4278659 h 4619593"/>
              <a:gd name="connsiteX105" fmla="*/ 163004 w 913106"/>
              <a:gd name="connsiteY105" fmla="*/ 4227520 h 4619593"/>
              <a:gd name="connsiteX106" fmla="*/ 163004 w 913106"/>
              <a:gd name="connsiteY106" fmla="*/ 4150811 h 4619593"/>
              <a:gd name="connsiteX107" fmla="*/ 103337 w 913106"/>
              <a:gd name="connsiteY107" fmla="*/ 4125241 h 4619593"/>
              <a:gd name="connsiteX108" fmla="*/ 18098 w 913106"/>
              <a:gd name="connsiteY108" fmla="*/ 4082625 h 4619593"/>
              <a:gd name="connsiteX109" fmla="*/ 1050 w 913106"/>
              <a:gd name="connsiteY109" fmla="*/ 4065578 h 4619593"/>
              <a:gd name="connsiteX110" fmla="*/ 43670 w 913106"/>
              <a:gd name="connsiteY110" fmla="*/ 4014439 h 4619593"/>
              <a:gd name="connsiteX111" fmla="*/ 103337 w 913106"/>
              <a:gd name="connsiteY111" fmla="*/ 3980346 h 4619593"/>
              <a:gd name="connsiteX112" fmla="*/ 171528 w 913106"/>
              <a:gd name="connsiteY112" fmla="*/ 3954776 h 4619593"/>
              <a:gd name="connsiteX113" fmla="*/ 197100 w 913106"/>
              <a:gd name="connsiteY113" fmla="*/ 3818405 h 4619593"/>
              <a:gd name="connsiteX114" fmla="*/ 163004 w 913106"/>
              <a:gd name="connsiteY114" fmla="*/ 3750219 h 4619593"/>
              <a:gd name="connsiteX115" fmla="*/ 103337 w 913106"/>
              <a:gd name="connsiteY115" fmla="*/ 3673510 h 4619593"/>
              <a:gd name="connsiteX116" fmla="*/ 94813 w 913106"/>
              <a:gd name="connsiteY116" fmla="*/ 3647940 h 4619593"/>
              <a:gd name="connsiteX117" fmla="*/ 120385 w 913106"/>
              <a:gd name="connsiteY117" fmla="*/ 3605324 h 4619593"/>
              <a:gd name="connsiteX118" fmla="*/ 154480 w 913106"/>
              <a:gd name="connsiteY118" fmla="*/ 3554185 h 4619593"/>
              <a:gd name="connsiteX119" fmla="*/ 188576 w 913106"/>
              <a:gd name="connsiteY119" fmla="*/ 3537138 h 4619593"/>
              <a:gd name="connsiteX120" fmla="*/ 231195 w 913106"/>
              <a:gd name="connsiteY120" fmla="*/ 3511569 h 4619593"/>
              <a:gd name="connsiteX121" fmla="*/ 256767 w 913106"/>
              <a:gd name="connsiteY121" fmla="*/ 3468953 h 4619593"/>
              <a:gd name="connsiteX122" fmla="*/ 265291 w 913106"/>
              <a:gd name="connsiteY122" fmla="*/ 3434860 h 4619593"/>
              <a:gd name="connsiteX123" fmla="*/ 273815 w 913106"/>
              <a:gd name="connsiteY123" fmla="*/ 3409290 h 4619593"/>
              <a:gd name="connsiteX124" fmla="*/ 256767 w 913106"/>
              <a:gd name="connsiteY124" fmla="*/ 3383720 h 4619593"/>
              <a:gd name="connsiteX125" fmla="*/ 231195 w 913106"/>
              <a:gd name="connsiteY125" fmla="*/ 3366674 h 4619593"/>
              <a:gd name="connsiteX126" fmla="*/ 205623 w 913106"/>
              <a:gd name="connsiteY126" fmla="*/ 3341104 h 4619593"/>
              <a:gd name="connsiteX127" fmla="*/ 171528 w 913106"/>
              <a:gd name="connsiteY127" fmla="*/ 3289965 h 4619593"/>
              <a:gd name="connsiteX128" fmla="*/ 94813 w 913106"/>
              <a:gd name="connsiteY128" fmla="*/ 3196209 h 4619593"/>
              <a:gd name="connsiteX129" fmla="*/ 60717 w 913106"/>
              <a:gd name="connsiteY129" fmla="*/ 3153593 h 4619593"/>
              <a:gd name="connsiteX130" fmla="*/ 52193 w 913106"/>
              <a:gd name="connsiteY130" fmla="*/ 3128024 h 4619593"/>
              <a:gd name="connsiteX131" fmla="*/ 35146 w 913106"/>
              <a:gd name="connsiteY131" fmla="*/ 3068361 h 4619593"/>
              <a:gd name="connsiteX132" fmla="*/ 86289 w 913106"/>
              <a:gd name="connsiteY132" fmla="*/ 3008698 h 4619593"/>
              <a:gd name="connsiteX133" fmla="*/ 120385 w 913106"/>
              <a:gd name="connsiteY133" fmla="*/ 2974606 h 4619593"/>
              <a:gd name="connsiteX134" fmla="*/ 171528 w 913106"/>
              <a:gd name="connsiteY134" fmla="*/ 2906420 h 4619593"/>
              <a:gd name="connsiteX135" fmla="*/ 180052 w 913106"/>
              <a:gd name="connsiteY135" fmla="*/ 2880850 h 4619593"/>
              <a:gd name="connsiteX136" fmla="*/ 154480 w 913106"/>
              <a:gd name="connsiteY136" fmla="*/ 2863804 h 4619593"/>
              <a:gd name="connsiteX137" fmla="*/ 77765 w 913106"/>
              <a:gd name="connsiteY137" fmla="*/ 2804141 h 4619593"/>
              <a:gd name="connsiteX138" fmla="*/ 18098 w 913106"/>
              <a:gd name="connsiteY138" fmla="*/ 2693339 h 4619593"/>
              <a:gd name="connsiteX139" fmla="*/ 35146 w 913106"/>
              <a:gd name="connsiteY139" fmla="*/ 2667769 h 4619593"/>
              <a:gd name="connsiteX140" fmla="*/ 111861 w 913106"/>
              <a:gd name="connsiteY140" fmla="*/ 2625153 h 4619593"/>
              <a:gd name="connsiteX141" fmla="*/ 154480 w 913106"/>
              <a:gd name="connsiteY141" fmla="*/ 2582537 h 4619593"/>
              <a:gd name="connsiteX142" fmla="*/ 214147 w 913106"/>
              <a:gd name="connsiteY142" fmla="*/ 2531398 h 4619593"/>
              <a:gd name="connsiteX143" fmla="*/ 222671 w 913106"/>
              <a:gd name="connsiteY143" fmla="*/ 2318317 h 4619593"/>
              <a:gd name="connsiteX144" fmla="*/ 205623 w 913106"/>
              <a:gd name="connsiteY144" fmla="*/ 2267178 h 4619593"/>
              <a:gd name="connsiteX145" fmla="*/ 171528 w 913106"/>
              <a:gd name="connsiteY145" fmla="*/ 2139330 h 4619593"/>
              <a:gd name="connsiteX146" fmla="*/ 154480 w 913106"/>
              <a:gd name="connsiteY146" fmla="*/ 2088190 h 4619593"/>
              <a:gd name="connsiteX147" fmla="*/ 145956 w 913106"/>
              <a:gd name="connsiteY147" fmla="*/ 2062621 h 4619593"/>
              <a:gd name="connsiteX148" fmla="*/ 239719 w 913106"/>
              <a:gd name="connsiteY148" fmla="*/ 1985911 h 4619593"/>
              <a:gd name="connsiteX149" fmla="*/ 256767 w 913106"/>
              <a:gd name="connsiteY149" fmla="*/ 1960342 h 4619593"/>
              <a:gd name="connsiteX150" fmla="*/ 265291 w 913106"/>
              <a:gd name="connsiteY150" fmla="*/ 1934772 h 4619593"/>
              <a:gd name="connsiteX151" fmla="*/ 282338 w 913106"/>
              <a:gd name="connsiteY151" fmla="*/ 1892156 h 4619593"/>
              <a:gd name="connsiteX152" fmla="*/ 290862 w 913106"/>
              <a:gd name="connsiteY152" fmla="*/ 1858063 h 4619593"/>
              <a:gd name="connsiteX153" fmla="*/ 273815 w 913106"/>
              <a:gd name="connsiteY153" fmla="*/ 1789877 h 4619593"/>
              <a:gd name="connsiteX154" fmla="*/ 256767 w 913106"/>
              <a:gd name="connsiteY154" fmla="*/ 1721692 h 4619593"/>
              <a:gd name="connsiteX155" fmla="*/ 239719 w 913106"/>
              <a:gd name="connsiteY155" fmla="*/ 1704645 h 4619593"/>
              <a:gd name="connsiteX156" fmla="*/ 265291 w 913106"/>
              <a:gd name="connsiteY156" fmla="*/ 1627936 h 4619593"/>
              <a:gd name="connsiteX157" fmla="*/ 299386 w 913106"/>
              <a:gd name="connsiteY157" fmla="*/ 1602366 h 4619593"/>
              <a:gd name="connsiteX158" fmla="*/ 316434 w 913106"/>
              <a:gd name="connsiteY158" fmla="*/ 1568273 h 4619593"/>
              <a:gd name="connsiteX159" fmla="*/ 350529 w 913106"/>
              <a:gd name="connsiteY159" fmla="*/ 1517134 h 4619593"/>
              <a:gd name="connsiteX160" fmla="*/ 290862 w 913106"/>
              <a:gd name="connsiteY160" fmla="*/ 1483041 h 4619593"/>
              <a:gd name="connsiteX161" fmla="*/ 222671 w 913106"/>
              <a:gd name="connsiteY161" fmla="*/ 1448948 h 4619593"/>
              <a:gd name="connsiteX162" fmla="*/ 197100 w 913106"/>
              <a:gd name="connsiteY162" fmla="*/ 1414855 h 4619593"/>
              <a:gd name="connsiteX163" fmla="*/ 180052 w 913106"/>
              <a:gd name="connsiteY163" fmla="*/ 1372239 h 4619593"/>
              <a:gd name="connsiteX164" fmla="*/ 154480 w 913106"/>
              <a:gd name="connsiteY164" fmla="*/ 1287007 h 4619593"/>
              <a:gd name="connsiteX165" fmla="*/ 197100 w 913106"/>
              <a:gd name="connsiteY165" fmla="*/ 1227344 h 4619593"/>
              <a:gd name="connsiteX166" fmla="*/ 248243 w 913106"/>
              <a:gd name="connsiteY166" fmla="*/ 1125066 h 4619593"/>
              <a:gd name="connsiteX167" fmla="*/ 265291 w 913106"/>
              <a:gd name="connsiteY167" fmla="*/ 1065403 h 4619593"/>
              <a:gd name="connsiteX168" fmla="*/ 273815 w 913106"/>
              <a:gd name="connsiteY168" fmla="*/ 1005741 h 4619593"/>
              <a:gd name="connsiteX169" fmla="*/ 282338 w 913106"/>
              <a:gd name="connsiteY169" fmla="*/ 963124 h 4619593"/>
              <a:gd name="connsiteX170" fmla="*/ 290862 w 913106"/>
              <a:gd name="connsiteY170" fmla="*/ 843799 h 4619593"/>
              <a:gd name="connsiteX171" fmla="*/ 282338 w 913106"/>
              <a:gd name="connsiteY171" fmla="*/ 818230 h 4619593"/>
              <a:gd name="connsiteX172" fmla="*/ 256767 w 913106"/>
              <a:gd name="connsiteY172" fmla="*/ 801183 h 4619593"/>
              <a:gd name="connsiteX173" fmla="*/ 214147 w 913106"/>
              <a:gd name="connsiteY173" fmla="*/ 724474 h 4619593"/>
              <a:gd name="connsiteX174" fmla="*/ 256767 w 913106"/>
              <a:gd name="connsiteY174" fmla="*/ 698904 h 4619593"/>
              <a:gd name="connsiteX175" fmla="*/ 290862 w 913106"/>
              <a:gd name="connsiteY175" fmla="*/ 673335 h 4619593"/>
              <a:gd name="connsiteX176" fmla="*/ 316434 w 913106"/>
              <a:gd name="connsiteY176" fmla="*/ 664812 h 4619593"/>
              <a:gd name="connsiteX177" fmla="*/ 333482 w 913106"/>
              <a:gd name="connsiteY177" fmla="*/ 630719 h 4619593"/>
              <a:gd name="connsiteX178" fmla="*/ 359053 w 913106"/>
              <a:gd name="connsiteY178" fmla="*/ 588103 h 4619593"/>
              <a:gd name="connsiteX179" fmla="*/ 367577 w 913106"/>
              <a:gd name="connsiteY179" fmla="*/ 536963 h 4619593"/>
              <a:gd name="connsiteX180" fmla="*/ 342006 w 913106"/>
              <a:gd name="connsiteY180" fmla="*/ 528440 h 4619593"/>
              <a:gd name="connsiteX181" fmla="*/ 307910 w 913106"/>
              <a:gd name="connsiteY181" fmla="*/ 519917 h 4619593"/>
              <a:gd name="connsiteX182" fmla="*/ 222671 w 913106"/>
              <a:gd name="connsiteY182" fmla="*/ 485824 h 4619593"/>
              <a:gd name="connsiteX183" fmla="*/ 154480 w 913106"/>
              <a:gd name="connsiteY183" fmla="*/ 417638 h 4619593"/>
              <a:gd name="connsiteX184" fmla="*/ 180052 w 913106"/>
              <a:gd name="connsiteY184" fmla="*/ 357975 h 4619593"/>
              <a:gd name="connsiteX185" fmla="*/ 222671 w 913106"/>
              <a:gd name="connsiteY185" fmla="*/ 315359 h 4619593"/>
              <a:gd name="connsiteX186" fmla="*/ 273815 w 913106"/>
              <a:gd name="connsiteY186" fmla="*/ 247174 h 4619593"/>
              <a:gd name="connsiteX187" fmla="*/ 282338 w 913106"/>
              <a:gd name="connsiteY187" fmla="*/ 221604 h 4619593"/>
              <a:gd name="connsiteX188" fmla="*/ 256767 w 913106"/>
              <a:gd name="connsiteY188" fmla="*/ 204557 h 4619593"/>
              <a:gd name="connsiteX189" fmla="*/ 197100 w 913106"/>
              <a:gd name="connsiteY189" fmla="*/ 170465 h 4619593"/>
              <a:gd name="connsiteX190" fmla="*/ 180052 w 913106"/>
              <a:gd name="connsiteY190" fmla="*/ 76709 h 4619593"/>
              <a:gd name="connsiteX191" fmla="*/ 163004 w 913106"/>
              <a:gd name="connsiteY191" fmla="*/ 25570 h 4619593"/>
              <a:gd name="connsiteX192" fmla="*/ 120385 w 913106"/>
              <a:gd name="connsiteY192" fmla="*/ 0 h 461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913106" h="4619593">
                <a:moveTo>
                  <a:pt x="120385" y="0"/>
                </a:moveTo>
                <a:lnTo>
                  <a:pt x="120385" y="0"/>
                </a:lnTo>
                <a:cubicBezTo>
                  <a:pt x="168687" y="2841"/>
                  <a:pt x="217060" y="4665"/>
                  <a:pt x="265291" y="8523"/>
                </a:cubicBezTo>
                <a:cubicBezTo>
                  <a:pt x="288125" y="10350"/>
                  <a:pt x="310597" y="16029"/>
                  <a:pt x="333482" y="17046"/>
                </a:cubicBezTo>
                <a:cubicBezTo>
                  <a:pt x="438545" y="21715"/>
                  <a:pt x="543738" y="22729"/>
                  <a:pt x="648866" y="25570"/>
                </a:cubicBezTo>
                <a:cubicBezTo>
                  <a:pt x="635056" y="94616"/>
                  <a:pt x="644924" y="54442"/>
                  <a:pt x="614770" y="144895"/>
                </a:cubicBezTo>
                <a:cubicBezTo>
                  <a:pt x="611929" y="153418"/>
                  <a:pt x="611230" y="162990"/>
                  <a:pt x="606246" y="170465"/>
                </a:cubicBezTo>
                <a:lnTo>
                  <a:pt x="572151" y="221604"/>
                </a:lnTo>
                <a:cubicBezTo>
                  <a:pt x="591234" y="278854"/>
                  <a:pt x="581821" y="252689"/>
                  <a:pt x="623294" y="349452"/>
                </a:cubicBezTo>
                <a:cubicBezTo>
                  <a:pt x="634317" y="375171"/>
                  <a:pt x="648540" y="399616"/>
                  <a:pt x="657389" y="426161"/>
                </a:cubicBezTo>
                <a:cubicBezTo>
                  <a:pt x="679520" y="492548"/>
                  <a:pt x="661731" y="464596"/>
                  <a:pt x="708533" y="511394"/>
                </a:cubicBezTo>
                <a:cubicBezTo>
                  <a:pt x="711374" y="519917"/>
                  <a:pt x="711444" y="529948"/>
                  <a:pt x="717057" y="536963"/>
                </a:cubicBezTo>
                <a:cubicBezTo>
                  <a:pt x="723457" y="544962"/>
                  <a:pt x="739814" y="544160"/>
                  <a:pt x="742628" y="554010"/>
                </a:cubicBezTo>
                <a:cubicBezTo>
                  <a:pt x="746608" y="567939"/>
                  <a:pt x="737618" y="582572"/>
                  <a:pt x="734104" y="596626"/>
                </a:cubicBezTo>
                <a:cubicBezTo>
                  <a:pt x="723520" y="638960"/>
                  <a:pt x="726831" y="607497"/>
                  <a:pt x="708533" y="656288"/>
                </a:cubicBezTo>
                <a:cubicBezTo>
                  <a:pt x="686978" y="713764"/>
                  <a:pt x="719013" y="695969"/>
                  <a:pt x="665913" y="775614"/>
                </a:cubicBezTo>
                <a:cubicBezTo>
                  <a:pt x="643882" y="808658"/>
                  <a:pt x="652106" y="791465"/>
                  <a:pt x="640342" y="826753"/>
                </a:cubicBezTo>
                <a:cubicBezTo>
                  <a:pt x="643183" y="835276"/>
                  <a:pt x="648866" y="843339"/>
                  <a:pt x="648866" y="852323"/>
                </a:cubicBezTo>
                <a:cubicBezTo>
                  <a:pt x="648866" y="861307"/>
                  <a:pt x="639228" y="868977"/>
                  <a:pt x="640342" y="877892"/>
                </a:cubicBezTo>
                <a:cubicBezTo>
                  <a:pt x="642240" y="893074"/>
                  <a:pt x="651707" y="906303"/>
                  <a:pt x="657389" y="920508"/>
                </a:cubicBezTo>
                <a:cubicBezTo>
                  <a:pt x="660230" y="946078"/>
                  <a:pt x="661171" y="971931"/>
                  <a:pt x="665913" y="997217"/>
                </a:cubicBezTo>
                <a:cubicBezTo>
                  <a:pt x="675924" y="1050605"/>
                  <a:pt x="688393" y="1066198"/>
                  <a:pt x="708533" y="1116543"/>
                </a:cubicBezTo>
                <a:cubicBezTo>
                  <a:pt x="711870" y="1124884"/>
                  <a:pt x="714216" y="1133589"/>
                  <a:pt x="717057" y="1142112"/>
                </a:cubicBezTo>
                <a:cubicBezTo>
                  <a:pt x="714216" y="1150635"/>
                  <a:pt x="710712" y="1158966"/>
                  <a:pt x="708533" y="1167682"/>
                </a:cubicBezTo>
                <a:cubicBezTo>
                  <a:pt x="705019" y="1181736"/>
                  <a:pt x="706488" y="1197341"/>
                  <a:pt x="700009" y="1210298"/>
                </a:cubicBezTo>
                <a:cubicBezTo>
                  <a:pt x="691873" y="1226569"/>
                  <a:pt x="677278" y="1238709"/>
                  <a:pt x="665913" y="1252914"/>
                </a:cubicBezTo>
                <a:cubicBezTo>
                  <a:pt x="660218" y="1272845"/>
                  <a:pt x="641257" y="1342481"/>
                  <a:pt x="631818" y="1363716"/>
                </a:cubicBezTo>
                <a:cubicBezTo>
                  <a:pt x="627657" y="1373077"/>
                  <a:pt x="620453" y="1380763"/>
                  <a:pt x="614770" y="1389286"/>
                </a:cubicBezTo>
                <a:cubicBezTo>
                  <a:pt x="611929" y="1400650"/>
                  <a:pt x="606246" y="1411665"/>
                  <a:pt x="606246" y="1423379"/>
                </a:cubicBezTo>
                <a:cubicBezTo>
                  <a:pt x="606246" y="1461202"/>
                  <a:pt x="621239" y="1490397"/>
                  <a:pt x="631818" y="1525657"/>
                </a:cubicBezTo>
                <a:cubicBezTo>
                  <a:pt x="643705" y="1565279"/>
                  <a:pt x="655879" y="1604850"/>
                  <a:pt x="665913" y="1644982"/>
                </a:cubicBezTo>
                <a:cubicBezTo>
                  <a:pt x="686043" y="1725495"/>
                  <a:pt x="672483" y="1692213"/>
                  <a:pt x="700009" y="1747261"/>
                </a:cubicBezTo>
                <a:cubicBezTo>
                  <a:pt x="678114" y="1812942"/>
                  <a:pt x="703697" y="1752711"/>
                  <a:pt x="597722" y="1841017"/>
                </a:cubicBezTo>
                <a:cubicBezTo>
                  <a:pt x="580674" y="1855222"/>
                  <a:pt x="564474" y="1870511"/>
                  <a:pt x="546579" y="1883633"/>
                </a:cubicBezTo>
                <a:cubicBezTo>
                  <a:pt x="521795" y="1901806"/>
                  <a:pt x="469864" y="1934772"/>
                  <a:pt x="469864" y="1934772"/>
                </a:cubicBezTo>
                <a:cubicBezTo>
                  <a:pt x="478388" y="1937613"/>
                  <a:pt x="489684" y="1936393"/>
                  <a:pt x="495436" y="1943295"/>
                </a:cubicBezTo>
                <a:cubicBezTo>
                  <a:pt x="505231" y="1955048"/>
                  <a:pt x="505640" y="1972227"/>
                  <a:pt x="512483" y="1985911"/>
                </a:cubicBezTo>
                <a:cubicBezTo>
                  <a:pt x="522727" y="2006399"/>
                  <a:pt x="533872" y="2026515"/>
                  <a:pt x="546579" y="2045574"/>
                </a:cubicBezTo>
                <a:cubicBezTo>
                  <a:pt x="562340" y="2069213"/>
                  <a:pt x="583316" y="2089272"/>
                  <a:pt x="597722" y="2113760"/>
                </a:cubicBezTo>
                <a:cubicBezTo>
                  <a:pt x="611910" y="2137878"/>
                  <a:pt x="618332" y="2165951"/>
                  <a:pt x="631818" y="2190469"/>
                </a:cubicBezTo>
                <a:cubicBezTo>
                  <a:pt x="649671" y="2222927"/>
                  <a:pt x="670936" y="2253402"/>
                  <a:pt x="691485" y="2284224"/>
                </a:cubicBezTo>
                <a:cubicBezTo>
                  <a:pt x="705043" y="2304559"/>
                  <a:pt x="721294" y="2323072"/>
                  <a:pt x="734104" y="2343887"/>
                </a:cubicBezTo>
                <a:cubicBezTo>
                  <a:pt x="744093" y="2360118"/>
                  <a:pt x="749687" y="2378795"/>
                  <a:pt x="759676" y="2395026"/>
                </a:cubicBezTo>
                <a:cubicBezTo>
                  <a:pt x="772486" y="2415841"/>
                  <a:pt x="789174" y="2434070"/>
                  <a:pt x="802296" y="2454689"/>
                </a:cubicBezTo>
                <a:cubicBezTo>
                  <a:pt x="817040" y="2477856"/>
                  <a:pt x="819794" y="2490136"/>
                  <a:pt x="827867" y="2514351"/>
                </a:cubicBezTo>
                <a:cubicBezTo>
                  <a:pt x="825026" y="2542762"/>
                  <a:pt x="823685" y="2571363"/>
                  <a:pt x="819343" y="2599584"/>
                </a:cubicBezTo>
                <a:cubicBezTo>
                  <a:pt x="817977" y="2608464"/>
                  <a:pt x="813287" y="2616515"/>
                  <a:pt x="810819" y="2625153"/>
                </a:cubicBezTo>
                <a:cubicBezTo>
                  <a:pt x="807601" y="2636416"/>
                  <a:pt x="805137" y="2647882"/>
                  <a:pt x="802296" y="2659246"/>
                </a:cubicBezTo>
                <a:cubicBezTo>
                  <a:pt x="799455" y="2687657"/>
                  <a:pt x="798114" y="2716258"/>
                  <a:pt x="793772" y="2744479"/>
                </a:cubicBezTo>
                <a:cubicBezTo>
                  <a:pt x="792406" y="2753359"/>
                  <a:pt x="790861" y="2763033"/>
                  <a:pt x="785248" y="2770048"/>
                </a:cubicBezTo>
                <a:cubicBezTo>
                  <a:pt x="778848" y="2778047"/>
                  <a:pt x="768200" y="2781413"/>
                  <a:pt x="759676" y="2787095"/>
                </a:cubicBezTo>
                <a:cubicBezTo>
                  <a:pt x="753993" y="2795618"/>
                  <a:pt x="752139" y="2808860"/>
                  <a:pt x="742628" y="2812664"/>
                </a:cubicBezTo>
                <a:cubicBezTo>
                  <a:pt x="734286" y="2816001"/>
                  <a:pt x="725093" y="2800123"/>
                  <a:pt x="717057" y="2804141"/>
                </a:cubicBezTo>
                <a:cubicBezTo>
                  <a:pt x="709021" y="2808159"/>
                  <a:pt x="712897" y="2821857"/>
                  <a:pt x="708533" y="2829711"/>
                </a:cubicBezTo>
                <a:cubicBezTo>
                  <a:pt x="698583" y="2847620"/>
                  <a:pt x="674437" y="2880850"/>
                  <a:pt x="674437" y="2880850"/>
                </a:cubicBezTo>
                <a:cubicBezTo>
                  <a:pt x="682961" y="2892214"/>
                  <a:pt x="689964" y="2904898"/>
                  <a:pt x="700009" y="2914943"/>
                </a:cubicBezTo>
                <a:cubicBezTo>
                  <a:pt x="710054" y="2924988"/>
                  <a:pt x="724749" y="2929822"/>
                  <a:pt x="734104" y="2940513"/>
                </a:cubicBezTo>
                <a:cubicBezTo>
                  <a:pt x="745014" y="2952980"/>
                  <a:pt x="750676" y="2969221"/>
                  <a:pt x="759676" y="2983129"/>
                </a:cubicBezTo>
                <a:cubicBezTo>
                  <a:pt x="781937" y="3017530"/>
                  <a:pt x="801199" y="3054298"/>
                  <a:pt x="827867" y="3085408"/>
                </a:cubicBezTo>
                <a:cubicBezTo>
                  <a:pt x="889470" y="3157273"/>
                  <a:pt x="860487" y="3126549"/>
                  <a:pt x="913106" y="3179163"/>
                </a:cubicBezTo>
                <a:cubicBezTo>
                  <a:pt x="904582" y="3201892"/>
                  <a:pt x="898391" y="3225638"/>
                  <a:pt x="887534" y="3247349"/>
                </a:cubicBezTo>
                <a:cubicBezTo>
                  <a:pt x="869883" y="3282648"/>
                  <a:pt x="842675" y="3309996"/>
                  <a:pt x="819343" y="3341104"/>
                </a:cubicBezTo>
                <a:cubicBezTo>
                  <a:pt x="813196" y="3349299"/>
                  <a:pt x="808854" y="3358805"/>
                  <a:pt x="802296" y="3366674"/>
                </a:cubicBezTo>
                <a:cubicBezTo>
                  <a:pt x="781786" y="3391284"/>
                  <a:pt x="776296" y="3392530"/>
                  <a:pt x="751152" y="3409290"/>
                </a:cubicBezTo>
                <a:cubicBezTo>
                  <a:pt x="737513" y="3450202"/>
                  <a:pt x="742060" y="3419518"/>
                  <a:pt x="751152" y="3460429"/>
                </a:cubicBezTo>
                <a:cubicBezTo>
                  <a:pt x="769804" y="3544357"/>
                  <a:pt x="744233" y="3480685"/>
                  <a:pt x="785248" y="3562708"/>
                </a:cubicBezTo>
                <a:cubicBezTo>
                  <a:pt x="791872" y="3595823"/>
                  <a:pt x="793568" y="3617752"/>
                  <a:pt x="810819" y="3647940"/>
                </a:cubicBezTo>
                <a:cubicBezTo>
                  <a:pt x="814806" y="3654917"/>
                  <a:pt x="822184" y="3659305"/>
                  <a:pt x="827867" y="3664987"/>
                </a:cubicBezTo>
                <a:cubicBezTo>
                  <a:pt x="810819" y="3670669"/>
                  <a:pt x="789431" y="3669327"/>
                  <a:pt x="776724" y="3682033"/>
                </a:cubicBezTo>
                <a:cubicBezTo>
                  <a:pt x="768200" y="3690556"/>
                  <a:pt x="760305" y="3699758"/>
                  <a:pt x="751152" y="3707603"/>
                </a:cubicBezTo>
                <a:cubicBezTo>
                  <a:pt x="740366" y="3716848"/>
                  <a:pt x="727103" y="3723128"/>
                  <a:pt x="717057" y="3733173"/>
                </a:cubicBezTo>
                <a:cubicBezTo>
                  <a:pt x="709813" y="3740416"/>
                  <a:pt x="705692" y="3750219"/>
                  <a:pt x="700009" y="3758742"/>
                </a:cubicBezTo>
                <a:cubicBezTo>
                  <a:pt x="697168" y="3770106"/>
                  <a:pt x="691485" y="3781121"/>
                  <a:pt x="691485" y="3792835"/>
                </a:cubicBezTo>
                <a:cubicBezTo>
                  <a:pt x="691485" y="3840634"/>
                  <a:pt x="707403" y="3877059"/>
                  <a:pt x="725581" y="3920684"/>
                </a:cubicBezTo>
                <a:cubicBezTo>
                  <a:pt x="730468" y="3932412"/>
                  <a:pt x="736324" y="3943745"/>
                  <a:pt x="742628" y="3954776"/>
                </a:cubicBezTo>
                <a:cubicBezTo>
                  <a:pt x="747711" y="3963670"/>
                  <a:pt x="755515" y="3970985"/>
                  <a:pt x="759676" y="3980346"/>
                </a:cubicBezTo>
                <a:cubicBezTo>
                  <a:pt x="766974" y="3996766"/>
                  <a:pt x="771041" y="4014439"/>
                  <a:pt x="776724" y="4031486"/>
                </a:cubicBezTo>
                <a:lnTo>
                  <a:pt x="785248" y="4057055"/>
                </a:lnTo>
                <a:cubicBezTo>
                  <a:pt x="768200" y="4071260"/>
                  <a:pt x="751621" y="4086048"/>
                  <a:pt x="734104" y="4099671"/>
                </a:cubicBezTo>
                <a:cubicBezTo>
                  <a:pt x="726018" y="4105960"/>
                  <a:pt x="716243" y="4109972"/>
                  <a:pt x="708533" y="4116718"/>
                </a:cubicBezTo>
                <a:cubicBezTo>
                  <a:pt x="693413" y="4129947"/>
                  <a:pt x="665913" y="4159334"/>
                  <a:pt x="665913" y="4159334"/>
                </a:cubicBezTo>
                <a:cubicBezTo>
                  <a:pt x="671596" y="4167857"/>
                  <a:pt x="675717" y="4177661"/>
                  <a:pt x="682961" y="4184904"/>
                </a:cubicBezTo>
                <a:cubicBezTo>
                  <a:pt x="690205" y="4192147"/>
                  <a:pt x="701974" y="4194081"/>
                  <a:pt x="708533" y="4201950"/>
                </a:cubicBezTo>
                <a:cubicBezTo>
                  <a:pt x="716668" y="4211711"/>
                  <a:pt x="719898" y="4224679"/>
                  <a:pt x="725581" y="4236043"/>
                </a:cubicBezTo>
                <a:cubicBezTo>
                  <a:pt x="732451" y="4263523"/>
                  <a:pt x="739620" y="4295907"/>
                  <a:pt x="751152" y="4321275"/>
                </a:cubicBezTo>
                <a:cubicBezTo>
                  <a:pt x="758008" y="4336356"/>
                  <a:pt x="768200" y="4349686"/>
                  <a:pt x="776724" y="4363891"/>
                </a:cubicBezTo>
                <a:cubicBezTo>
                  <a:pt x="777281" y="4366119"/>
                  <a:pt x="789325" y="4417996"/>
                  <a:pt x="793772" y="4423554"/>
                </a:cubicBezTo>
                <a:cubicBezTo>
                  <a:pt x="800172" y="4431553"/>
                  <a:pt x="810819" y="4434918"/>
                  <a:pt x="819343" y="4440600"/>
                </a:cubicBezTo>
                <a:cubicBezTo>
                  <a:pt x="745469" y="4443441"/>
                  <a:pt x="670852" y="4438291"/>
                  <a:pt x="597722" y="4449124"/>
                </a:cubicBezTo>
                <a:cubicBezTo>
                  <a:pt x="588835" y="4450441"/>
                  <a:pt x="585861" y="4466352"/>
                  <a:pt x="589198" y="4474693"/>
                </a:cubicBezTo>
                <a:cubicBezTo>
                  <a:pt x="593003" y="4484205"/>
                  <a:pt x="606083" y="4486311"/>
                  <a:pt x="614770" y="4491740"/>
                </a:cubicBezTo>
                <a:cubicBezTo>
                  <a:pt x="667582" y="4524745"/>
                  <a:pt x="644073" y="4503993"/>
                  <a:pt x="674437" y="4534356"/>
                </a:cubicBezTo>
                <a:cubicBezTo>
                  <a:pt x="689240" y="4578760"/>
                  <a:pt x="673265" y="4543544"/>
                  <a:pt x="700009" y="4576972"/>
                </a:cubicBezTo>
                <a:cubicBezTo>
                  <a:pt x="706409" y="4584971"/>
                  <a:pt x="708370" y="4597113"/>
                  <a:pt x="717057" y="4602542"/>
                </a:cubicBezTo>
                <a:cubicBezTo>
                  <a:pt x="732296" y="4612065"/>
                  <a:pt x="786168" y="4619834"/>
                  <a:pt x="768200" y="4619588"/>
                </a:cubicBezTo>
                <a:lnTo>
                  <a:pt x="145956" y="4611065"/>
                </a:lnTo>
                <a:cubicBezTo>
                  <a:pt x="165845" y="4551402"/>
                  <a:pt x="168687" y="4576972"/>
                  <a:pt x="154480" y="4534356"/>
                </a:cubicBezTo>
                <a:cubicBezTo>
                  <a:pt x="159243" y="4520067"/>
                  <a:pt x="174693" y="4477246"/>
                  <a:pt x="171528" y="4466170"/>
                </a:cubicBezTo>
                <a:cubicBezTo>
                  <a:pt x="168713" y="4456320"/>
                  <a:pt x="153956" y="4455523"/>
                  <a:pt x="145956" y="4449124"/>
                </a:cubicBezTo>
                <a:cubicBezTo>
                  <a:pt x="139681" y="4444104"/>
                  <a:pt x="134591" y="4437759"/>
                  <a:pt x="128908" y="4432077"/>
                </a:cubicBezTo>
                <a:cubicBezTo>
                  <a:pt x="126067" y="4423554"/>
                  <a:pt x="126137" y="4413409"/>
                  <a:pt x="120385" y="4406507"/>
                </a:cubicBezTo>
                <a:cubicBezTo>
                  <a:pt x="104580" y="4387542"/>
                  <a:pt x="73543" y="4374565"/>
                  <a:pt x="52193" y="4363891"/>
                </a:cubicBezTo>
                <a:cubicBezTo>
                  <a:pt x="49352" y="4355368"/>
                  <a:pt x="43670" y="4347306"/>
                  <a:pt x="43670" y="4338322"/>
                </a:cubicBezTo>
                <a:cubicBezTo>
                  <a:pt x="43670" y="4319211"/>
                  <a:pt x="55737" y="4306508"/>
                  <a:pt x="69241" y="4295705"/>
                </a:cubicBezTo>
                <a:cubicBezTo>
                  <a:pt x="77241" y="4289306"/>
                  <a:pt x="87035" y="4285326"/>
                  <a:pt x="94813" y="4278659"/>
                </a:cubicBezTo>
                <a:cubicBezTo>
                  <a:pt x="155127" y="4226965"/>
                  <a:pt x="100907" y="4258565"/>
                  <a:pt x="163004" y="4227520"/>
                </a:cubicBezTo>
                <a:cubicBezTo>
                  <a:pt x="169208" y="4202705"/>
                  <a:pt x="181040" y="4176059"/>
                  <a:pt x="163004" y="4150811"/>
                </a:cubicBezTo>
                <a:cubicBezTo>
                  <a:pt x="154007" y="4138217"/>
                  <a:pt x="117533" y="4131793"/>
                  <a:pt x="103337" y="4125241"/>
                </a:cubicBezTo>
                <a:cubicBezTo>
                  <a:pt x="74494" y="4111930"/>
                  <a:pt x="18098" y="4082625"/>
                  <a:pt x="18098" y="4082625"/>
                </a:cubicBezTo>
                <a:cubicBezTo>
                  <a:pt x="12415" y="4076943"/>
                  <a:pt x="2371" y="4073505"/>
                  <a:pt x="1050" y="4065578"/>
                </a:cubicBezTo>
                <a:cubicBezTo>
                  <a:pt x="-5361" y="4027118"/>
                  <a:pt x="18641" y="4028090"/>
                  <a:pt x="43670" y="4014439"/>
                </a:cubicBezTo>
                <a:cubicBezTo>
                  <a:pt x="63780" y="4003471"/>
                  <a:pt x="82848" y="3990590"/>
                  <a:pt x="103337" y="3980346"/>
                </a:cubicBezTo>
                <a:cubicBezTo>
                  <a:pt x="123715" y="3970158"/>
                  <a:pt x="149401" y="3962152"/>
                  <a:pt x="171528" y="3954776"/>
                </a:cubicBezTo>
                <a:cubicBezTo>
                  <a:pt x="194132" y="3864369"/>
                  <a:pt x="185670" y="3909838"/>
                  <a:pt x="197100" y="3818405"/>
                </a:cubicBezTo>
                <a:cubicBezTo>
                  <a:pt x="184135" y="3766548"/>
                  <a:pt x="196812" y="3798512"/>
                  <a:pt x="163004" y="3750219"/>
                </a:cubicBezTo>
                <a:cubicBezTo>
                  <a:pt x="115424" y="3682254"/>
                  <a:pt x="147395" y="3717566"/>
                  <a:pt x="103337" y="3673510"/>
                </a:cubicBezTo>
                <a:cubicBezTo>
                  <a:pt x="100496" y="3664987"/>
                  <a:pt x="94813" y="3656924"/>
                  <a:pt x="94813" y="3647940"/>
                </a:cubicBezTo>
                <a:cubicBezTo>
                  <a:pt x="94813" y="3620781"/>
                  <a:pt x="106882" y="3623327"/>
                  <a:pt x="120385" y="3605324"/>
                </a:cubicBezTo>
                <a:cubicBezTo>
                  <a:pt x="132678" y="3588934"/>
                  <a:pt x="139993" y="3568671"/>
                  <a:pt x="154480" y="3554185"/>
                </a:cubicBezTo>
                <a:cubicBezTo>
                  <a:pt x="163465" y="3545200"/>
                  <a:pt x="177468" y="3543309"/>
                  <a:pt x="188576" y="3537138"/>
                </a:cubicBezTo>
                <a:cubicBezTo>
                  <a:pt x="203058" y="3529093"/>
                  <a:pt x="216989" y="3520092"/>
                  <a:pt x="231195" y="3511569"/>
                </a:cubicBezTo>
                <a:cubicBezTo>
                  <a:pt x="239719" y="3497364"/>
                  <a:pt x="250038" y="3484091"/>
                  <a:pt x="256767" y="3468953"/>
                </a:cubicBezTo>
                <a:cubicBezTo>
                  <a:pt x="261525" y="3458249"/>
                  <a:pt x="262073" y="3446123"/>
                  <a:pt x="265291" y="3434860"/>
                </a:cubicBezTo>
                <a:cubicBezTo>
                  <a:pt x="267759" y="3426221"/>
                  <a:pt x="270974" y="3417813"/>
                  <a:pt x="273815" y="3409290"/>
                </a:cubicBezTo>
                <a:cubicBezTo>
                  <a:pt x="268132" y="3400767"/>
                  <a:pt x="264011" y="3390963"/>
                  <a:pt x="256767" y="3383720"/>
                </a:cubicBezTo>
                <a:cubicBezTo>
                  <a:pt x="249523" y="3376477"/>
                  <a:pt x="239065" y="3373232"/>
                  <a:pt x="231195" y="3366674"/>
                </a:cubicBezTo>
                <a:cubicBezTo>
                  <a:pt x="221934" y="3358957"/>
                  <a:pt x="214147" y="3349627"/>
                  <a:pt x="205623" y="3341104"/>
                </a:cubicBezTo>
                <a:cubicBezTo>
                  <a:pt x="191125" y="3297611"/>
                  <a:pt x="206355" y="3330593"/>
                  <a:pt x="171528" y="3289965"/>
                </a:cubicBezTo>
                <a:cubicBezTo>
                  <a:pt x="145247" y="3259307"/>
                  <a:pt x="120278" y="3227548"/>
                  <a:pt x="94813" y="3196209"/>
                </a:cubicBezTo>
                <a:cubicBezTo>
                  <a:pt x="83340" y="3182090"/>
                  <a:pt x="60717" y="3153593"/>
                  <a:pt x="60717" y="3153593"/>
                </a:cubicBezTo>
                <a:cubicBezTo>
                  <a:pt x="57876" y="3145070"/>
                  <a:pt x="54661" y="3136662"/>
                  <a:pt x="52193" y="3128024"/>
                </a:cubicBezTo>
                <a:cubicBezTo>
                  <a:pt x="30785" y="3053100"/>
                  <a:pt x="55586" y="3129675"/>
                  <a:pt x="35146" y="3068361"/>
                </a:cubicBezTo>
                <a:cubicBezTo>
                  <a:pt x="86239" y="3034302"/>
                  <a:pt x="36464" y="3072753"/>
                  <a:pt x="86289" y="3008698"/>
                </a:cubicBezTo>
                <a:cubicBezTo>
                  <a:pt x="96157" y="2996012"/>
                  <a:pt x="110517" y="2987292"/>
                  <a:pt x="120385" y="2974606"/>
                </a:cubicBezTo>
                <a:cubicBezTo>
                  <a:pt x="194523" y="2879292"/>
                  <a:pt x="103415" y="2974525"/>
                  <a:pt x="171528" y="2906420"/>
                </a:cubicBezTo>
                <a:cubicBezTo>
                  <a:pt x="174369" y="2897897"/>
                  <a:pt x="183389" y="2889192"/>
                  <a:pt x="180052" y="2880850"/>
                </a:cubicBezTo>
                <a:cubicBezTo>
                  <a:pt x="176247" y="2871339"/>
                  <a:pt x="162350" y="2870362"/>
                  <a:pt x="154480" y="2863804"/>
                </a:cubicBezTo>
                <a:cubicBezTo>
                  <a:pt x="74352" y="2797037"/>
                  <a:pt x="207040" y="2890318"/>
                  <a:pt x="77765" y="2804141"/>
                </a:cubicBezTo>
                <a:cubicBezTo>
                  <a:pt x="21999" y="2711205"/>
                  <a:pt x="37100" y="2750341"/>
                  <a:pt x="18098" y="2693339"/>
                </a:cubicBezTo>
                <a:cubicBezTo>
                  <a:pt x="23781" y="2684816"/>
                  <a:pt x="27436" y="2674514"/>
                  <a:pt x="35146" y="2667769"/>
                </a:cubicBezTo>
                <a:cubicBezTo>
                  <a:pt x="71217" y="2636209"/>
                  <a:pt x="76741" y="2636860"/>
                  <a:pt x="111861" y="2625153"/>
                </a:cubicBezTo>
                <a:cubicBezTo>
                  <a:pt x="126067" y="2610948"/>
                  <a:pt x="138407" y="2594590"/>
                  <a:pt x="154480" y="2582537"/>
                </a:cubicBezTo>
                <a:cubicBezTo>
                  <a:pt x="198220" y="2549736"/>
                  <a:pt x="178531" y="2567013"/>
                  <a:pt x="214147" y="2531398"/>
                </a:cubicBezTo>
                <a:cubicBezTo>
                  <a:pt x="216988" y="2460371"/>
                  <a:pt x="224963" y="2389364"/>
                  <a:pt x="222671" y="2318317"/>
                </a:cubicBezTo>
                <a:cubicBezTo>
                  <a:pt x="222092" y="2300358"/>
                  <a:pt x="209521" y="2284719"/>
                  <a:pt x="205623" y="2267178"/>
                </a:cubicBezTo>
                <a:cubicBezTo>
                  <a:pt x="177525" y="2140747"/>
                  <a:pt x="210526" y="2197820"/>
                  <a:pt x="171528" y="2139330"/>
                </a:cubicBezTo>
                <a:lnTo>
                  <a:pt x="154480" y="2088190"/>
                </a:lnTo>
                <a:lnTo>
                  <a:pt x="145956" y="2062621"/>
                </a:lnTo>
                <a:cubicBezTo>
                  <a:pt x="175957" y="2040122"/>
                  <a:pt x="214350" y="2016351"/>
                  <a:pt x="239719" y="1985911"/>
                </a:cubicBezTo>
                <a:cubicBezTo>
                  <a:pt x="246277" y="1978042"/>
                  <a:pt x="251084" y="1968865"/>
                  <a:pt x="256767" y="1960342"/>
                </a:cubicBezTo>
                <a:cubicBezTo>
                  <a:pt x="259608" y="1951819"/>
                  <a:pt x="262136" y="1943184"/>
                  <a:pt x="265291" y="1934772"/>
                </a:cubicBezTo>
                <a:cubicBezTo>
                  <a:pt x="270663" y="1920447"/>
                  <a:pt x="277500" y="1906670"/>
                  <a:pt x="282338" y="1892156"/>
                </a:cubicBezTo>
                <a:cubicBezTo>
                  <a:pt x="286043" y="1881043"/>
                  <a:pt x="288021" y="1869427"/>
                  <a:pt x="290862" y="1858063"/>
                </a:cubicBezTo>
                <a:cubicBezTo>
                  <a:pt x="274565" y="1809177"/>
                  <a:pt x="289245" y="1856738"/>
                  <a:pt x="273815" y="1789877"/>
                </a:cubicBezTo>
                <a:cubicBezTo>
                  <a:pt x="268547" y="1767049"/>
                  <a:pt x="273334" y="1738258"/>
                  <a:pt x="256767" y="1721692"/>
                </a:cubicBezTo>
                <a:lnTo>
                  <a:pt x="239719" y="1704645"/>
                </a:lnTo>
                <a:cubicBezTo>
                  <a:pt x="244786" y="1684378"/>
                  <a:pt x="253254" y="1643984"/>
                  <a:pt x="265291" y="1627936"/>
                </a:cubicBezTo>
                <a:cubicBezTo>
                  <a:pt x="273815" y="1616571"/>
                  <a:pt x="288021" y="1610889"/>
                  <a:pt x="299386" y="1602366"/>
                </a:cubicBezTo>
                <a:cubicBezTo>
                  <a:pt x="305069" y="1591002"/>
                  <a:pt x="309048" y="1578612"/>
                  <a:pt x="316434" y="1568273"/>
                </a:cubicBezTo>
                <a:cubicBezTo>
                  <a:pt x="356339" y="1512412"/>
                  <a:pt x="332247" y="1571983"/>
                  <a:pt x="350529" y="1517134"/>
                </a:cubicBezTo>
                <a:cubicBezTo>
                  <a:pt x="323105" y="1498853"/>
                  <a:pt x="323304" y="1497459"/>
                  <a:pt x="290862" y="1483041"/>
                </a:cubicBezTo>
                <a:cubicBezTo>
                  <a:pt x="228304" y="1455239"/>
                  <a:pt x="267956" y="1479136"/>
                  <a:pt x="222671" y="1448948"/>
                </a:cubicBezTo>
                <a:cubicBezTo>
                  <a:pt x="214147" y="1437584"/>
                  <a:pt x="203999" y="1427273"/>
                  <a:pt x="197100" y="1414855"/>
                </a:cubicBezTo>
                <a:cubicBezTo>
                  <a:pt x="189669" y="1401481"/>
                  <a:pt x="185281" y="1386617"/>
                  <a:pt x="180052" y="1372239"/>
                </a:cubicBezTo>
                <a:cubicBezTo>
                  <a:pt x="163450" y="1326587"/>
                  <a:pt x="164657" y="1327710"/>
                  <a:pt x="154480" y="1287007"/>
                </a:cubicBezTo>
                <a:cubicBezTo>
                  <a:pt x="177777" y="1217120"/>
                  <a:pt x="139315" y="1319792"/>
                  <a:pt x="197100" y="1227344"/>
                </a:cubicBezTo>
                <a:cubicBezTo>
                  <a:pt x="217303" y="1195021"/>
                  <a:pt x="237771" y="1161717"/>
                  <a:pt x="248243" y="1125066"/>
                </a:cubicBezTo>
                <a:cubicBezTo>
                  <a:pt x="253926" y="1105178"/>
                  <a:pt x="260957" y="1085627"/>
                  <a:pt x="265291" y="1065403"/>
                </a:cubicBezTo>
                <a:cubicBezTo>
                  <a:pt x="269501" y="1045760"/>
                  <a:pt x="270512" y="1025557"/>
                  <a:pt x="273815" y="1005741"/>
                </a:cubicBezTo>
                <a:cubicBezTo>
                  <a:pt x="276197" y="991451"/>
                  <a:pt x="279497" y="977330"/>
                  <a:pt x="282338" y="963124"/>
                </a:cubicBezTo>
                <a:cubicBezTo>
                  <a:pt x="285179" y="923349"/>
                  <a:pt x="290862" y="883675"/>
                  <a:pt x="290862" y="843799"/>
                </a:cubicBezTo>
                <a:cubicBezTo>
                  <a:pt x="290862" y="834815"/>
                  <a:pt x="287951" y="825245"/>
                  <a:pt x="282338" y="818230"/>
                </a:cubicBezTo>
                <a:cubicBezTo>
                  <a:pt x="275938" y="810231"/>
                  <a:pt x="265291" y="806865"/>
                  <a:pt x="256767" y="801183"/>
                </a:cubicBezTo>
                <a:cubicBezTo>
                  <a:pt x="217687" y="742569"/>
                  <a:pt x="229150" y="769480"/>
                  <a:pt x="214147" y="724474"/>
                </a:cubicBezTo>
                <a:cubicBezTo>
                  <a:pt x="228354" y="715951"/>
                  <a:pt x="242982" y="708093"/>
                  <a:pt x="256767" y="698904"/>
                </a:cubicBezTo>
                <a:cubicBezTo>
                  <a:pt x="268587" y="691025"/>
                  <a:pt x="278528" y="680383"/>
                  <a:pt x="290862" y="673335"/>
                </a:cubicBezTo>
                <a:cubicBezTo>
                  <a:pt x="298663" y="668878"/>
                  <a:pt x="307910" y="667653"/>
                  <a:pt x="316434" y="664812"/>
                </a:cubicBezTo>
                <a:cubicBezTo>
                  <a:pt x="322117" y="653448"/>
                  <a:pt x="327311" y="641826"/>
                  <a:pt x="333482" y="630719"/>
                </a:cubicBezTo>
                <a:cubicBezTo>
                  <a:pt x="341528" y="616238"/>
                  <a:pt x="353391" y="603672"/>
                  <a:pt x="359053" y="588103"/>
                </a:cubicBezTo>
                <a:cubicBezTo>
                  <a:pt x="364959" y="571862"/>
                  <a:pt x="364736" y="554010"/>
                  <a:pt x="367577" y="536963"/>
                </a:cubicBezTo>
                <a:cubicBezTo>
                  <a:pt x="359053" y="534122"/>
                  <a:pt x="350645" y="530908"/>
                  <a:pt x="342006" y="528440"/>
                </a:cubicBezTo>
                <a:cubicBezTo>
                  <a:pt x="330742" y="525222"/>
                  <a:pt x="318615" y="524675"/>
                  <a:pt x="307910" y="519917"/>
                </a:cubicBezTo>
                <a:cubicBezTo>
                  <a:pt x="217839" y="479888"/>
                  <a:pt x="312169" y="503722"/>
                  <a:pt x="222671" y="485824"/>
                </a:cubicBezTo>
                <a:cubicBezTo>
                  <a:pt x="199941" y="463095"/>
                  <a:pt x="144314" y="448133"/>
                  <a:pt x="154480" y="417638"/>
                </a:cubicBezTo>
                <a:cubicBezTo>
                  <a:pt x="160816" y="398632"/>
                  <a:pt x="167763" y="373774"/>
                  <a:pt x="180052" y="357975"/>
                </a:cubicBezTo>
                <a:cubicBezTo>
                  <a:pt x="192387" y="342117"/>
                  <a:pt x="210616" y="331430"/>
                  <a:pt x="222671" y="315359"/>
                </a:cubicBezTo>
                <a:lnTo>
                  <a:pt x="273815" y="247174"/>
                </a:lnTo>
                <a:cubicBezTo>
                  <a:pt x="276656" y="238651"/>
                  <a:pt x="285675" y="229946"/>
                  <a:pt x="282338" y="221604"/>
                </a:cubicBezTo>
                <a:cubicBezTo>
                  <a:pt x="278533" y="212093"/>
                  <a:pt x="265662" y="209639"/>
                  <a:pt x="256767" y="204557"/>
                </a:cubicBezTo>
                <a:cubicBezTo>
                  <a:pt x="181052" y="161295"/>
                  <a:pt x="259410" y="212001"/>
                  <a:pt x="197100" y="170465"/>
                </a:cubicBezTo>
                <a:cubicBezTo>
                  <a:pt x="173771" y="100482"/>
                  <a:pt x="208968" y="211638"/>
                  <a:pt x="180052" y="76709"/>
                </a:cubicBezTo>
                <a:cubicBezTo>
                  <a:pt x="176287" y="59139"/>
                  <a:pt x="168687" y="42616"/>
                  <a:pt x="163004" y="25570"/>
                </a:cubicBezTo>
                <a:cubicBezTo>
                  <a:pt x="153582" y="-2695"/>
                  <a:pt x="127488" y="4262"/>
                  <a:pt x="12038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66876" y="4769170"/>
            <a:ext cx="46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5508" y="4366068"/>
            <a:ext cx="355611" cy="10382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81366" y="2070100"/>
            <a:ext cx="71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9.375</a:t>
            </a: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9296"/>
              </p:ext>
            </p:extLst>
          </p:nvPr>
        </p:nvGraphicFramePr>
        <p:xfrm>
          <a:off x="5580112" y="2780922"/>
          <a:ext cx="2370667" cy="32403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0667"/>
              </a:tblGrid>
              <a:tr h="568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832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832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17.5</a:t>
                      </a:r>
                      <a:endParaRPr lang="en-US" dirty="0"/>
                    </a:p>
                  </a:txBody>
                  <a:tcPr/>
                </a:tc>
              </a:tr>
              <a:tr h="2597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405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7149"/>
              </p:ext>
            </p:extLst>
          </p:nvPr>
        </p:nvGraphicFramePr>
        <p:xfrm>
          <a:off x="5585709" y="2780922"/>
          <a:ext cx="2370667" cy="3312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0667"/>
              </a:tblGrid>
              <a:tr h="640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832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19.5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3273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17.5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7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405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32606"/>
              </p:ext>
            </p:extLst>
          </p:nvPr>
        </p:nvGraphicFramePr>
        <p:xfrm>
          <a:off x="5580112" y="2780922"/>
          <a:ext cx="2370667" cy="3312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0667"/>
              </a:tblGrid>
              <a:tr h="6405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83273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19.5</a:t>
                      </a:r>
                      <a:endParaRPr lang="en-US" dirty="0"/>
                    </a:p>
                  </a:txBody>
                  <a:tcPr/>
                </a:tc>
              </a:tr>
              <a:tr h="83273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17.5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597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64056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8266112" y="4437112"/>
            <a:ext cx="626368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Previous work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Our approach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Learning conditional statements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Synthesizing branch transformation programs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Maximize user correctness with minimal effort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Related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115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6" y="-27384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92500" lnSpcReduction="10000"/>
          </a:bodyPr>
          <a:lstStyle/>
          <a:p>
            <a:pPr marL="571500" indent="-457200"/>
            <a:r>
              <a:rPr lang="en-US" dirty="0"/>
              <a:t>A</a:t>
            </a:r>
            <a:r>
              <a:rPr lang="en-US" dirty="0" smtClean="0"/>
              <a:t>pproaches not focusing on data  transformation</a:t>
            </a:r>
          </a:p>
          <a:p>
            <a:pPr marL="971550" lvl="1" indent="-457200"/>
            <a:r>
              <a:rPr lang="en-US" dirty="0" smtClean="0"/>
              <a:t>Wrapper induction </a:t>
            </a:r>
          </a:p>
          <a:p>
            <a:pPr marL="1371600" lvl="2" indent="-457200"/>
            <a:r>
              <a:rPr lang="en-US" dirty="0" smtClean="0"/>
              <a:t>Kushmerick</a:t>
            </a:r>
            <a:r>
              <a:rPr lang="en-US" dirty="0"/>
              <a:t>,1997; Hsu and Dung, 1998; </a:t>
            </a:r>
            <a:r>
              <a:rPr lang="en-US" dirty="0" err="1"/>
              <a:t>Muslea</a:t>
            </a:r>
            <a:r>
              <a:rPr lang="en-US" dirty="0"/>
              <a:t> et al., 1999</a:t>
            </a:r>
          </a:p>
          <a:p>
            <a:pPr marL="971550" lvl="1" indent="-457200"/>
            <a:r>
              <a:rPr lang="en-US" dirty="0" smtClean="0"/>
              <a:t>Inductive programming (we learn )</a:t>
            </a:r>
          </a:p>
          <a:p>
            <a:pPr marL="1371600" lvl="2" indent="-457200"/>
            <a:r>
              <a:rPr lang="en-US" dirty="0" smtClean="0"/>
              <a:t>Summers, 1977; </a:t>
            </a:r>
            <a:r>
              <a:rPr lang="en-US" dirty="0" err="1" smtClean="0"/>
              <a:t>Kitzelmam</a:t>
            </a:r>
            <a:r>
              <a:rPr lang="en-US" dirty="0" smtClean="0"/>
              <a:t> and </a:t>
            </a:r>
            <a:r>
              <a:rPr lang="en-US" dirty="0" err="1" smtClean="0"/>
              <a:t>Schmid</a:t>
            </a:r>
            <a:r>
              <a:rPr lang="en-US" dirty="0" smtClean="0"/>
              <a:t>, 2006;Shaprio, 1981; </a:t>
            </a:r>
            <a:r>
              <a:rPr lang="en-US" dirty="0" err="1" smtClean="0"/>
              <a:t>Muggleton</a:t>
            </a:r>
            <a:r>
              <a:rPr lang="en-US" dirty="0" smtClean="0"/>
              <a:t> and Lin, 2013</a:t>
            </a:r>
          </a:p>
          <a:p>
            <a:pPr marL="571500" indent="-457200"/>
            <a:r>
              <a:rPr lang="en-US" dirty="0" smtClean="0"/>
              <a:t>Approaches not learning program iteratively</a:t>
            </a:r>
          </a:p>
          <a:p>
            <a:pPr lvl="2"/>
            <a:r>
              <a:rPr lang="en-US" dirty="0" err="1" smtClean="0"/>
              <a:t>FlashFill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Gulwani</a:t>
            </a:r>
            <a:r>
              <a:rPr lang="en-US" dirty="0"/>
              <a:t>, 2011</a:t>
            </a:r>
            <a:r>
              <a:rPr lang="en-US" dirty="0" smtClean="0"/>
              <a:t>); </a:t>
            </a:r>
            <a:r>
              <a:rPr lang="en-US" dirty="0" err="1"/>
              <a:t>SmartPython</a:t>
            </a:r>
            <a:r>
              <a:rPr lang="en-US" dirty="0"/>
              <a:t> (Lau, 2001), </a:t>
            </a:r>
            <a:r>
              <a:rPr lang="en-US" dirty="0" err="1"/>
              <a:t>SmartEdit</a:t>
            </a:r>
            <a:r>
              <a:rPr lang="en-US" dirty="0"/>
              <a:t> (Lau, 2001</a:t>
            </a:r>
            <a:r>
              <a:rPr lang="en-US" dirty="0" smtClean="0"/>
              <a:t>);  Singh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Gulwani</a:t>
            </a:r>
            <a:r>
              <a:rPr lang="en-US" dirty="0" smtClean="0"/>
              <a:t> 2012; </a:t>
            </a:r>
            <a:r>
              <a:rPr lang="en-US" dirty="0" err="1" smtClean="0"/>
              <a:t>Raza</a:t>
            </a:r>
            <a:r>
              <a:rPr lang="en-US" dirty="0" smtClean="0"/>
              <a:t> et al., 2014; Harris, et al., 2011</a:t>
            </a:r>
          </a:p>
          <a:p>
            <a:pPr lvl="1"/>
            <a:r>
              <a:rPr lang="en-US" dirty="0" smtClean="0"/>
              <a:t>Approaches learning part of the programs iteratively</a:t>
            </a:r>
            <a:endParaRPr lang="en-US" dirty="0"/>
          </a:p>
          <a:p>
            <a:pPr lvl="2"/>
            <a:r>
              <a:rPr lang="en-US" dirty="0" err="1" smtClean="0"/>
              <a:t>Metagol</a:t>
            </a:r>
            <a:r>
              <a:rPr lang="en-US" baseline="-25000" dirty="0" err="1" smtClean="0"/>
              <a:t>DF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fr-FR" dirty="0"/>
              <a:t>Lin et al., 2014</a:t>
            </a:r>
            <a:r>
              <a:rPr lang="en-US" dirty="0"/>
              <a:t>); </a:t>
            </a:r>
            <a:r>
              <a:rPr lang="en-US" dirty="0" err="1"/>
              <a:t>Preleman</a:t>
            </a:r>
            <a:r>
              <a:rPr lang="en-US" dirty="0"/>
              <a:t>, et al </a:t>
            </a:r>
            <a:r>
              <a:rPr lang="en-US" dirty="0" smtClean="0"/>
              <a:t>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0864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6" y="116632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Conclusion: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Enable users to generate complicated programs in real time</a:t>
            </a:r>
          </a:p>
          <a:p>
            <a:r>
              <a:rPr lang="en-US" dirty="0" smtClean="0"/>
              <a:t>Enable users to work on large datasets</a:t>
            </a:r>
          </a:p>
          <a:p>
            <a:r>
              <a:rPr lang="en-US" dirty="0"/>
              <a:t>Improve the performance of other PBE approaches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2950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/>
              <a:t>Conclusion: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user expectation</a:t>
            </a:r>
          </a:p>
          <a:p>
            <a:endParaRPr lang="en-US" dirty="0" smtClean="0"/>
          </a:p>
          <a:p>
            <a:r>
              <a:rPr lang="en-US" dirty="0" smtClean="0"/>
              <a:t>Incorporating third-party functions</a:t>
            </a:r>
          </a:p>
          <a:p>
            <a:endParaRPr lang="en-US" dirty="0"/>
          </a:p>
          <a:p>
            <a:r>
              <a:rPr lang="en-US" dirty="0" smtClean="0"/>
              <a:t>Handling user errors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2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ank-You-3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60273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1124744"/>
            <a:ext cx="28332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Questions 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1078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635896" y="3501008"/>
            <a:ext cx="3960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2000 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Ford Expedition 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los </a:t>
            </a:r>
            <a:r>
              <a:rPr lang="en-US" sz="1800" dirty="0" err="1">
                <a:solidFill>
                  <a:prstClr val="black"/>
                </a:solidFill>
                <a:latin typeface="Calibri"/>
              </a:rPr>
              <a:t>angeles</a:t>
            </a:r>
            <a:r>
              <a:rPr lang="en-US" sz="1800" dirty="0">
                <a:solidFill>
                  <a:prstClr val="black"/>
                </a:solidFill>
                <a:latin typeface="Calibri"/>
              </a:rPr>
              <a:t> $4900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00"/>
            <a:ext cx="8229600" cy="1143000"/>
          </a:xfrm>
        </p:spPr>
        <p:txBody>
          <a:bodyPr/>
          <a:lstStyle/>
          <a:p>
            <a:r>
              <a:rPr lang="en-US" dirty="0" smtClean="0"/>
              <a:t>Different number of segments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0005" y="4005064"/>
            <a:ext cx="205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(</a:t>
            </a:r>
            <a:r>
              <a:rPr lang="fr-FR" sz="1800" dirty="0" smtClean="0">
                <a:solidFill>
                  <a:prstClr val="black"/>
                </a:solidFill>
                <a:latin typeface="Calibri"/>
              </a:rPr>
              <a:t>START, NUM, 1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4017" y="4005064"/>
            <a:ext cx="161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800" dirty="0" smtClean="0">
                <a:solidFill>
                  <a:prstClr val="black"/>
                </a:solidFill>
                <a:latin typeface="Calibri"/>
              </a:rPr>
              <a:t>(BNK,</a:t>
            </a:r>
            <a:r>
              <a:rPr lang="fr-FR" sz="1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1800" dirty="0" smtClean="0">
                <a:solidFill>
                  <a:prstClr val="black"/>
                </a:solidFill>
                <a:latin typeface="Calibri"/>
              </a:rPr>
              <a:t>NUM, 1)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24468" y="3995772"/>
            <a:ext cx="189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800" dirty="0" smtClean="0">
                <a:solidFill>
                  <a:prstClr val="black"/>
                </a:solidFill>
                <a:latin typeface="Calibri"/>
              </a:rPr>
              <a:t>(BNK,</a:t>
            </a:r>
            <a:r>
              <a:rPr lang="fr-FR" sz="1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1800" dirty="0" smtClean="0">
                <a:solidFill>
                  <a:prstClr val="black"/>
                </a:solidFill>
                <a:latin typeface="Calibri"/>
              </a:rPr>
              <a:t>LWRD, 2)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0167" y="3995772"/>
            <a:ext cx="16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800" dirty="0" smtClean="0">
                <a:solidFill>
                  <a:prstClr val="black"/>
                </a:solidFill>
                <a:latin typeface="Calibri"/>
              </a:rPr>
              <a:t>(NUM,</a:t>
            </a:r>
            <a:r>
              <a:rPr lang="fr-FR" sz="1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1800" dirty="0" smtClean="0">
                <a:solidFill>
                  <a:prstClr val="black"/>
                </a:solidFill>
                <a:latin typeface="Calibri"/>
              </a:rPr>
              <a:t>BNK, -1)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80112" y="4005064"/>
            <a:ext cx="3168352" cy="36003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6956" y="1340768"/>
            <a:ext cx="46393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sz="1800" dirty="0" smtClean="0">
                <a:solidFill>
                  <a:prstClr val="black"/>
                </a:solidFill>
                <a:latin typeface="Calibri"/>
              </a:rPr>
              <a:t>1998 Honda </a:t>
            </a:r>
            <a:r>
              <a:rPr lang="es-ES_tradnl" sz="1800" dirty="0" err="1">
                <a:solidFill>
                  <a:prstClr val="black"/>
                </a:solidFill>
                <a:latin typeface="Calibri"/>
              </a:rPr>
              <a:t>Civic</a:t>
            </a:r>
            <a:r>
              <a:rPr lang="es-ES_tradnl" sz="1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s-ES_tradnl" sz="1800" dirty="0" smtClean="0">
                <a:solidFill>
                  <a:prstClr val="black"/>
                </a:solidFill>
                <a:latin typeface="Calibri"/>
              </a:rPr>
              <a:t> 130 </a:t>
            </a:r>
            <a:r>
              <a:rPr lang="es-ES_tradnl" sz="1800" dirty="0">
                <a:solidFill>
                  <a:prstClr val="black"/>
                </a:solidFill>
                <a:latin typeface="Calibri"/>
              </a:rPr>
              <a:t>k miles - $3800 (Arcadia)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68549" y="1879512"/>
            <a:ext cx="320295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sz="1800" dirty="0" smtClean="0">
                <a:solidFill>
                  <a:prstClr val="black"/>
                </a:solidFill>
                <a:latin typeface="Calibri"/>
              </a:rPr>
              <a:t>1998 Honda </a:t>
            </a:r>
            <a:r>
              <a:rPr lang="es-ES_tradnl" sz="1800" dirty="0" err="1" smtClean="0">
                <a:solidFill>
                  <a:prstClr val="black"/>
                </a:solidFill>
                <a:latin typeface="Calibri"/>
              </a:rPr>
              <a:t>Civic</a:t>
            </a:r>
            <a:r>
              <a:rPr lang="es-ES_tradnl" sz="1800" dirty="0" smtClean="0">
                <a:solidFill>
                  <a:prstClr val="black"/>
                </a:solidFill>
                <a:latin typeface="Calibri"/>
              </a:rPr>
              <a:t> Arcadia </a:t>
            </a:r>
            <a:r>
              <a:rPr lang="es-ES_tradnl" sz="1800" dirty="0">
                <a:solidFill>
                  <a:prstClr val="black"/>
                </a:solidFill>
                <a:latin typeface="Calibri"/>
              </a:rPr>
              <a:t>$</a:t>
            </a:r>
            <a:r>
              <a:rPr lang="es-ES_tradnl" sz="1800" dirty="0" smtClean="0">
                <a:solidFill>
                  <a:prstClr val="black"/>
                </a:solidFill>
                <a:latin typeface="Calibri"/>
              </a:rPr>
              <a:t>3800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35896" y="1916832"/>
            <a:ext cx="1656184" cy="360039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92080" y="1916832"/>
            <a:ext cx="720080" cy="36004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43536" y="1916832"/>
            <a:ext cx="688704" cy="36004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60232" y="1412776"/>
            <a:ext cx="720080" cy="2880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59832" y="1412776"/>
            <a:ext cx="1623676" cy="2880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40152" y="1412776"/>
            <a:ext cx="648072" cy="2880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496" y="3995772"/>
            <a:ext cx="1601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Old Program: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512" y="1812698"/>
            <a:ext cx="76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prstClr val="black"/>
                </a:solidFill>
                <a:latin typeface="Calibri"/>
              </a:rPr>
              <a:t>Trace</a:t>
            </a:r>
            <a:endParaRPr lang="en-US" sz="20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10147" y="2564904"/>
            <a:ext cx="504056" cy="432048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283968" y="2492896"/>
            <a:ext cx="1800200" cy="576064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39752" y="1881855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800000"/>
                </a:solidFill>
                <a:latin typeface="Calibri"/>
              </a:rPr>
              <a:t>Output:</a:t>
            </a:r>
            <a:endParaRPr lang="en-US" sz="1800" dirty="0">
              <a:solidFill>
                <a:srgbClr val="80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39752" y="1340768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800000"/>
                </a:solidFill>
                <a:latin typeface="Calibri"/>
              </a:rPr>
              <a:t>Input:</a:t>
            </a:r>
            <a:endParaRPr lang="en-US" sz="1800" dirty="0">
              <a:solidFill>
                <a:srgbClr val="800000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707904" y="3566043"/>
            <a:ext cx="2016224" cy="29500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48765" y="3573016"/>
            <a:ext cx="1703555" cy="288032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4535712" y="2888656"/>
            <a:ext cx="198196" cy="4504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Left Brace 31"/>
          <p:cNvSpPr/>
          <p:nvPr/>
        </p:nvSpPr>
        <p:spPr>
          <a:xfrm rot="16200000">
            <a:off x="5327923" y="2600745"/>
            <a:ext cx="198200" cy="102625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1680" y="3501008"/>
            <a:ext cx="17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800000"/>
                </a:solidFill>
                <a:latin typeface="Calibri"/>
              </a:rPr>
              <a:t>Execution Result:</a:t>
            </a:r>
            <a:endParaRPr lang="en-US" sz="1800" dirty="0">
              <a:solidFill>
                <a:srgbClr val="800000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0024" y="2707435"/>
            <a:ext cx="2219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Hypothesis Spaces: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09530" y="89942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32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1578" y="89942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39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47181" y="899428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41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77682" y="90872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48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012160" y="1268760"/>
            <a:ext cx="0" cy="484123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868144" y="4427820"/>
            <a:ext cx="108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Start = 24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99701" y="4427820"/>
            <a:ext cx="163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End = 39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6516216" y="1249838"/>
            <a:ext cx="0" cy="484123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96642" y="1251373"/>
            <a:ext cx="0" cy="484123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380312" y="1249838"/>
            <a:ext cx="0" cy="484123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93660" y="2711889"/>
            <a:ext cx="40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1800" baseline="-25000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cxnSp>
        <p:nvCxnSpPr>
          <p:cNvPr id="46" name="Straight Arrow Connector 45"/>
          <p:cNvCxnSpPr>
            <a:stCxn id="13" idx="2"/>
            <a:endCxn id="53" idx="0"/>
          </p:cNvCxnSpPr>
          <p:nvPr/>
        </p:nvCxnSpPr>
        <p:spPr>
          <a:xfrm>
            <a:off x="4463988" y="2276871"/>
            <a:ext cx="252028" cy="2880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4" idx="2"/>
            <a:endCxn id="73" idx="0"/>
          </p:cNvCxnSpPr>
          <p:nvPr/>
        </p:nvCxnSpPr>
        <p:spPr>
          <a:xfrm flipH="1">
            <a:off x="5158119" y="2276872"/>
            <a:ext cx="494001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2"/>
            <a:endCxn id="25" idx="0"/>
          </p:cNvCxnSpPr>
          <p:nvPr/>
        </p:nvCxnSpPr>
        <p:spPr>
          <a:xfrm flipH="1">
            <a:off x="5662175" y="2276872"/>
            <a:ext cx="725713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60" idx="0"/>
            <a:endCxn id="29" idx="2"/>
          </p:cNvCxnSpPr>
          <p:nvPr/>
        </p:nvCxnSpPr>
        <p:spPr>
          <a:xfrm flipV="1">
            <a:off x="3635896" y="3861048"/>
            <a:ext cx="1080120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0"/>
            <a:endCxn id="30" idx="2"/>
          </p:cNvCxnSpPr>
          <p:nvPr/>
        </p:nvCxnSpPr>
        <p:spPr>
          <a:xfrm flipH="1" flipV="1">
            <a:off x="6600543" y="3861048"/>
            <a:ext cx="563745" cy="1440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9" idx="0"/>
            <a:endCxn id="31" idx="1"/>
          </p:cNvCxnSpPr>
          <p:nvPr/>
        </p:nvCxnSpPr>
        <p:spPr>
          <a:xfrm flipH="1" flipV="1">
            <a:off x="4634810" y="3212976"/>
            <a:ext cx="81206" cy="3530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0"/>
            <a:endCxn id="32" idx="1"/>
          </p:cNvCxnSpPr>
          <p:nvPr/>
        </p:nvCxnSpPr>
        <p:spPr>
          <a:xfrm flipH="1" flipV="1">
            <a:off x="5427024" y="3212975"/>
            <a:ext cx="1173519" cy="3600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427984" y="256490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31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906091" y="256490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32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47409" y="2564904"/>
            <a:ext cx="49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baseline="-25000" dirty="0" smtClean="0">
                <a:solidFill>
                  <a:prstClr val="black"/>
                </a:solidFill>
                <a:latin typeface="Calibri"/>
              </a:rPr>
              <a:t>33</a:t>
            </a:r>
            <a:endParaRPr lang="en-US" sz="20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9770" y="3949105"/>
            <a:ext cx="6872710" cy="488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292826" y="1840735"/>
            <a:ext cx="5485633" cy="488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61C5-D726-E743-B8AE-653853C8E5DF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10/21/15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051720" y="4005064"/>
            <a:ext cx="3168352" cy="360039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906091" y="2564904"/>
            <a:ext cx="504056" cy="432048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427984" y="2564904"/>
            <a:ext cx="432048" cy="432048"/>
          </a:xfrm>
          <a:prstGeom prst="rect">
            <a:avLst/>
          </a:prstGeom>
          <a:noFill/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001666"/>
      </p:ext>
    </p:extLst>
  </p:cSld>
  <p:clrMapOvr>
    <a:masterClrMapping/>
  </p:clrMapOvr>
  <p:transition xmlns:p14="http://schemas.microsoft.com/office/powerpoint/2010/main">
    <p:split orient="vert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8600" y="1268760"/>
            <a:ext cx="33843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Dataset: </a:t>
            </a:r>
          </a:p>
          <a:p>
            <a:r>
              <a:rPr lang="en-US" dirty="0" smtClean="0"/>
              <a:t>30 scenarios</a:t>
            </a:r>
          </a:p>
          <a:p>
            <a:r>
              <a:rPr lang="en-US" dirty="0" smtClean="0"/>
              <a:t>350 records per scenario</a:t>
            </a:r>
          </a:p>
          <a:p>
            <a:r>
              <a:rPr lang="en-US" b="1" dirty="0" smtClean="0"/>
              <a:t>Experiment setup: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Approach-</a:t>
            </a:r>
            <a:r>
              <a:rPr lang="en-US" dirty="0" smtClean="0"/>
              <a:t>β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Baseline</a:t>
            </a:r>
          </a:p>
          <a:p>
            <a:r>
              <a:rPr lang="en-US" dirty="0" smtClean="0"/>
              <a:t>Metrics: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Iteration correctness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MRR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 descr="itera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628800"/>
            <a:ext cx="5976664" cy="3302521"/>
          </a:xfrm>
          <a:prstGeom prst="rect">
            <a:avLst/>
          </a:prstGeom>
        </p:spPr>
      </p:pic>
      <p:pic>
        <p:nvPicPr>
          <p:cNvPr id="7" name="Picture 6" descr="mr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360" y="1988840"/>
            <a:ext cx="5868144" cy="34752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725144"/>
            <a:ext cx="16002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1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06" y="-27384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Data transformation systems</a:t>
            </a:r>
          </a:p>
          <a:p>
            <a:pPr lvl="1"/>
            <a:r>
              <a:rPr lang="en-US" dirty="0" smtClean="0"/>
              <a:t>Requiring users to write programs</a:t>
            </a:r>
          </a:p>
          <a:p>
            <a:pPr marL="914400" lvl="2" indent="0">
              <a:buNone/>
            </a:pPr>
            <a:r>
              <a:rPr lang="en-US" dirty="0" smtClean="0"/>
              <a:t>Excel Macro, </a:t>
            </a:r>
            <a:r>
              <a:rPr lang="en-US" dirty="0" err="1" smtClean="0"/>
              <a:t>OptiWrangler</a:t>
            </a:r>
            <a:r>
              <a:rPr lang="en-US" dirty="0" smtClean="0"/>
              <a:t> (</a:t>
            </a:r>
            <a:r>
              <a:rPr lang="en-US" dirty="0" err="1" smtClean="0"/>
              <a:t>Sujeeth</a:t>
            </a:r>
            <a:r>
              <a:rPr lang="en-US" dirty="0" smtClean="0"/>
              <a:t> et al., 2013)</a:t>
            </a:r>
          </a:p>
          <a:p>
            <a:pPr lvl="1"/>
            <a:r>
              <a:rPr lang="en-US" dirty="0" smtClean="0"/>
              <a:t>Require users to specify transformation steps without coding</a:t>
            </a:r>
          </a:p>
          <a:p>
            <a:pPr lvl="2"/>
            <a:r>
              <a:rPr lang="en-US" dirty="0" err="1" smtClean="0"/>
              <a:t>OpenRefine</a:t>
            </a:r>
            <a:r>
              <a:rPr lang="en-US" dirty="0" smtClean="0"/>
              <a:t> (Huynh and Stefano), Potter’s wheel (Raman and </a:t>
            </a:r>
            <a:r>
              <a:rPr lang="en-US" dirty="0" err="1" smtClean="0"/>
              <a:t>Hellerstein</a:t>
            </a:r>
            <a:r>
              <a:rPr lang="en-US" dirty="0" smtClean="0"/>
              <a:t>, 2001), </a:t>
            </a:r>
            <a:r>
              <a:rPr lang="en-US" dirty="0" err="1" smtClean="0"/>
              <a:t>SmartEditor</a:t>
            </a:r>
            <a:r>
              <a:rPr lang="en-US" dirty="0" smtClean="0"/>
              <a:t> (</a:t>
            </a:r>
            <a:r>
              <a:rPr lang="fr-FR" dirty="0" smtClean="0"/>
              <a:t>Lau et al., 2003</a:t>
            </a:r>
            <a:r>
              <a:rPr lang="en-US" dirty="0" smtClean="0"/>
              <a:t>), Data wrangler(</a:t>
            </a:r>
            <a:r>
              <a:rPr lang="en-US" dirty="0" err="1" smtClean="0"/>
              <a:t>Kandel</a:t>
            </a:r>
            <a:r>
              <a:rPr lang="en-US" dirty="0" smtClean="0"/>
              <a:t> et al.,2011)</a:t>
            </a:r>
          </a:p>
          <a:p>
            <a:pPr marL="571500" indent="-457200"/>
            <a:r>
              <a:rPr lang="en-US" dirty="0" smtClean="0"/>
              <a:t>PBE systems</a:t>
            </a:r>
          </a:p>
          <a:p>
            <a:pPr marL="971550" lvl="1" indent="-457200"/>
            <a:r>
              <a:rPr lang="en-US" dirty="0" smtClean="0"/>
              <a:t>Wrapper induction</a:t>
            </a:r>
          </a:p>
          <a:p>
            <a:pPr marL="1371600" lvl="2" indent="-457200"/>
            <a:r>
              <a:rPr lang="en-US" dirty="0" smtClean="0"/>
              <a:t>Kushmerick</a:t>
            </a:r>
            <a:r>
              <a:rPr lang="en-US" dirty="0"/>
              <a:t>,1997; Hsu and Dung, 1998; </a:t>
            </a:r>
            <a:r>
              <a:rPr lang="en-US" dirty="0" err="1"/>
              <a:t>Muslea</a:t>
            </a:r>
            <a:r>
              <a:rPr lang="en-US" dirty="0"/>
              <a:t> et al., 1999</a:t>
            </a:r>
          </a:p>
          <a:p>
            <a:pPr marL="971550" lvl="1" indent="-457200"/>
            <a:r>
              <a:rPr lang="en-US" dirty="0" smtClean="0"/>
              <a:t>Inductive programming</a:t>
            </a:r>
          </a:p>
          <a:p>
            <a:pPr marL="1371600" lvl="2" indent="-457200"/>
            <a:r>
              <a:rPr lang="en-US" dirty="0" smtClean="0"/>
              <a:t>Summers, 1977; </a:t>
            </a:r>
            <a:r>
              <a:rPr lang="en-US" dirty="0" err="1" smtClean="0"/>
              <a:t>Kitzelmam</a:t>
            </a:r>
            <a:r>
              <a:rPr lang="en-US" dirty="0" smtClean="0"/>
              <a:t> and </a:t>
            </a:r>
            <a:r>
              <a:rPr lang="en-US" dirty="0" err="1" smtClean="0"/>
              <a:t>Schmid</a:t>
            </a:r>
            <a:r>
              <a:rPr lang="en-US" dirty="0" smtClean="0"/>
              <a:t>, 2006;Shaprio, 1981; </a:t>
            </a:r>
            <a:r>
              <a:rPr lang="en-US" dirty="0" err="1" smtClean="0"/>
              <a:t>Muggleton</a:t>
            </a:r>
            <a:r>
              <a:rPr lang="en-US" dirty="0" smtClean="0"/>
              <a:t> and Lin, 2013</a:t>
            </a:r>
          </a:p>
          <a:p>
            <a:pPr marL="971550" lvl="1" indent="-457200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5889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48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20776" b="-2077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4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6" name="Picture 5" descr="featu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74418"/>
            <a:ext cx="8640960" cy="341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48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882" y="116632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r>
              <a:rPr lang="en-US" altLang="zh-CN" dirty="0" smtClean="0"/>
              <a:t>V</a:t>
            </a:r>
            <a:r>
              <a:rPr lang="en-US" dirty="0" smtClean="0"/>
              <a:t>arious formats and few examples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Stringent time limits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Verifying the correctness on large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8267" y="496146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6431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Previous work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Our approach</a:t>
            </a:r>
          </a:p>
          <a:p>
            <a:pPr lvl="1"/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Learning conditional statements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Synthesizing branch transformation programs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Maximize user correctness with minimal effort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Related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5282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621114" y="3580256"/>
            <a:ext cx="1758173" cy="4522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98" y="33420"/>
            <a:ext cx="1007534" cy="1007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9802" y="604919"/>
            <a:ext cx="1648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Examine results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and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enter </a:t>
            </a:r>
            <a:r>
              <a:rPr lang="en-US" sz="1400" dirty="0">
                <a:solidFill>
                  <a:prstClr val="black"/>
                </a:solidFill>
                <a:latin typeface="Calibri"/>
              </a:rPr>
              <a:t>e</a:t>
            </a:r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xamples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83491" y="78848"/>
            <a:ext cx="2187288" cy="4522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28487" y="108415"/>
            <a:ext cx="84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GUI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Up-Down Arrow 8"/>
          <p:cNvSpPr/>
          <p:nvPr/>
        </p:nvSpPr>
        <p:spPr>
          <a:xfrm rot="16200000">
            <a:off x="1717769" y="64004"/>
            <a:ext cx="282703" cy="54478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5276626" y="4477901"/>
            <a:ext cx="1285556" cy="6234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02026" y="4483735"/>
            <a:ext cx="1260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Conditional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 Statement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008791" y="1799182"/>
            <a:ext cx="2187287" cy="4522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665" y="3616873"/>
            <a:ext cx="152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Synthesizing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621114" y="2603500"/>
            <a:ext cx="1755487" cy="64633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5715" y="2749034"/>
            <a:ext cx="18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Example Cluster 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3210987" y="2603500"/>
            <a:ext cx="1757584" cy="64633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74984" y="2749034"/>
            <a:ext cx="18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Example Cluster K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34314" y="2749034"/>
            <a:ext cx="8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eft Brace 20"/>
          <p:cNvSpPr/>
          <p:nvPr/>
        </p:nvSpPr>
        <p:spPr>
          <a:xfrm rot="10800000">
            <a:off x="4952999" y="2467586"/>
            <a:ext cx="457200" cy="1041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67089" y="2662833"/>
            <a:ext cx="1261793" cy="72602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71069" y="2692400"/>
            <a:ext cx="131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Learning Classifier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2916506" y="894834"/>
            <a:ext cx="1755487" cy="53889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27501" y="958334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Examples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Folded Corner 27"/>
          <p:cNvSpPr/>
          <p:nvPr/>
        </p:nvSpPr>
        <p:spPr>
          <a:xfrm>
            <a:off x="604596" y="4470400"/>
            <a:ext cx="1755487" cy="64633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5591" y="4438134"/>
            <a:ext cx="1159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Branch 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Program 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3205280" y="4482068"/>
            <a:ext cx="1755487" cy="64633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16275" y="4449802"/>
            <a:ext cx="1147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Branch  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Program k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71564" y="4665702"/>
            <a:ext cx="8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821101" y="5494882"/>
            <a:ext cx="2187287" cy="4522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06081" y="5524449"/>
            <a:ext cx="131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Combining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Right Arrow 35"/>
          <p:cNvSpPr/>
          <p:nvPr/>
        </p:nvSpPr>
        <p:spPr>
          <a:xfrm rot="5400000">
            <a:off x="3624968" y="620603"/>
            <a:ext cx="246682" cy="1814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7" name="Right Arrow 36"/>
          <p:cNvSpPr/>
          <p:nvPr/>
        </p:nvSpPr>
        <p:spPr>
          <a:xfrm rot="5400000">
            <a:off x="3624968" y="1522303"/>
            <a:ext cx="246682" cy="1814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Right Arrow 37"/>
          <p:cNvSpPr/>
          <p:nvPr/>
        </p:nvSpPr>
        <p:spPr>
          <a:xfrm rot="9038107">
            <a:off x="2208352" y="2358873"/>
            <a:ext cx="358301" cy="1560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ight Arrow 38"/>
          <p:cNvSpPr/>
          <p:nvPr/>
        </p:nvSpPr>
        <p:spPr>
          <a:xfrm rot="1909266">
            <a:off x="3479356" y="2349399"/>
            <a:ext cx="358301" cy="1560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1324197" y="4167561"/>
            <a:ext cx="246682" cy="1814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ight Arrow 40"/>
          <p:cNvSpPr/>
          <p:nvPr/>
        </p:nvSpPr>
        <p:spPr>
          <a:xfrm rot="5400000">
            <a:off x="3786652" y="4205662"/>
            <a:ext cx="246682" cy="1814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Right Arrow 41"/>
          <p:cNvSpPr/>
          <p:nvPr/>
        </p:nvSpPr>
        <p:spPr>
          <a:xfrm rot="5400000">
            <a:off x="5793244" y="3773862"/>
            <a:ext cx="711201" cy="1814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2635914" y="6319401"/>
            <a:ext cx="2524138" cy="47509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661314" y="6325235"/>
            <a:ext cx="249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Transformation program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Right Arrow 44"/>
          <p:cNvSpPr/>
          <p:nvPr/>
        </p:nvSpPr>
        <p:spPr>
          <a:xfrm rot="5400000">
            <a:off x="3778761" y="5222108"/>
            <a:ext cx="262464" cy="1814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ight Arrow 46"/>
          <p:cNvSpPr/>
          <p:nvPr/>
        </p:nvSpPr>
        <p:spPr>
          <a:xfrm rot="8532620">
            <a:off x="4985260" y="5209408"/>
            <a:ext cx="414864" cy="1814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ight Arrow 47"/>
          <p:cNvSpPr/>
          <p:nvPr/>
        </p:nvSpPr>
        <p:spPr>
          <a:xfrm rot="1890271">
            <a:off x="2447151" y="5213801"/>
            <a:ext cx="414864" cy="1814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3816861" y="6034908"/>
            <a:ext cx="262464" cy="1814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79044" y="1826886"/>
            <a:ext cx="131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Clustering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Right Arrow 52"/>
          <p:cNvSpPr/>
          <p:nvPr/>
        </p:nvSpPr>
        <p:spPr>
          <a:xfrm rot="5400000">
            <a:off x="1324197" y="3316661"/>
            <a:ext cx="246682" cy="1814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3210987" y="3598790"/>
            <a:ext cx="1795315" cy="4522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484680" y="3635407"/>
            <a:ext cx="152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Synthesizing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3773952" y="3342062"/>
            <a:ext cx="246682" cy="1814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34314" y="3599934"/>
            <a:ext cx="8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Folded Corner 58"/>
          <p:cNvSpPr/>
          <p:nvPr/>
        </p:nvSpPr>
        <p:spPr>
          <a:xfrm>
            <a:off x="7781382" y="108414"/>
            <a:ext cx="1310213" cy="6406685"/>
          </a:xfrm>
          <a:prstGeom prst="folded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806782" y="1869243"/>
            <a:ext cx="1310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Information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f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rom previous iterations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Up-Down Arrow 61"/>
          <p:cNvSpPr/>
          <p:nvPr/>
        </p:nvSpPr>
        <p:spPr>
          <a:xfrm rot="16200000">
            <a:off x="5913043" y="312343"/>
            <a:ext cx="182018" cy="338429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3" name="Up-Down Arrow 62"/>
          <p:cNvSpPr/>
          <p:nvPr/>
        </p:nvSpPr>
        <p:spPr>
          <a:xfrm rot="16200000">
            <a:off x="7346109" y="2699824"/>
            <a:ext cx="166782" cy="533400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4" name="Up-Down Arrow 63"/>
          <p:cNvSpPr/>
          <p:nvPr/>
        </p:nvSpPr>
        <p:spPr>
          <a:xfrm rot="16200000">
            <a:off x="6344735" y="2524490"/>
            <a:ext cx="166782" cy="2536148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5" name="Up-Down Arrow 64"/>
          <p:cNvSpPr/>
          <p:nvPr/>
        </p:nvSpPr>
        <p:spPr>
          <a:xfrm rot="16200000">
            <a:off x="6325458" y="-969163"/>
            <a:ext cx="182018" cy="2559466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956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  <p:bldP spid="62" grpId="0" animBg="1"/>
      <p:bldP spid="63" grpId="0" animBg="1"/>
      <p:bldP spid="64" grpId="0" animBg="1"/>
      <p:bldP spid="6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Distance Metric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Distance metric learning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Objective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4077072"/>
            <a:ext cx="5256584" cy="18763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2348880"/>
            <a:ext cx="5544616" cy="56148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 bwMode="auto">
          <a:xfrm>
            <a:off x="7308304" y="3933056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092280" y="4149080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380312" y="4221088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956376" y="5834881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156176" y="5762873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740352" y="6122913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8028384" y="6122913"/>
            <a:ext cx="216024" cy="216024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804248" y="3645024"/>
            <a:ext cx="864096" cy="100811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020272" y="5546849"/>
            <a:ext cx="1872208" cy="108012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2" name="Right Brace 21"/>
          <p:cNvSpPr/>
          <p:nvPr/>
        </p:nvSpPr>
        <p:spPr bwMode="auto">
          <a:xfrm rot="16200000">
            <a:off x="6623094" y="4863907"/>
            <a:ext cx="484620" cy="113042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4168" y="4725144"/>
            <a:ext cx="1803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Too far away</a:t>
            </a:r>
            <a:endParaRPr lang="en-US" dirty="0"/>
          </a:p>
        </p:txBody>
      </p:sp>
      <p:sp>
        <p:nvSpPr>
          <p:cNvPr id="24" name="Right Brace 23"/>
          <p:cNvSpPr/>
          <p:nvPr/>
        </p:nvSpPr>
        <p:spPr bwMode="auto">
          <a:xfrm rot="16200000">
            <a:off x="7019138" y="2998086"/>
            <a:ext cx="484620" cy="77038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28184" y="2708920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to each other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8045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1882" y="44624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Sampling Records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733256"/>
          </a:xfrm>
        </p:spPr>
        <p:txBody>
          <a:bodyPr>
            <a:normAutofit/>
          </a:bodyPr>
          <a:lstStyle/>
          <a:p>
            <a:r>
              <a:rPr lang="en-US" dirty="0" smtClean="0"/>
              <a:t>Model the correctness of the records using binomial distribution</a:t>
            </a:r>
            <a:endParaRPr lang="en-US" dirty="0"/>
          </a:p>
          <a:p>
            <a:r>
              <a:rPr lang="en-US" dirty="0" smtClean="0"/>
              <a:t>Decide the sample size (n) and allowable incorrect records (z</a:t>
            </a:r>
            <a:r>
              <a:rPr lang="en-US" baseline="-25000" dirty="0" smtClean="0"/>
              <a:t>α</a:t>
            </a:r>
            <a:r>
              <a:rPr lang="en-US" dirty="0" smtClean="0"/>
              <a:t>) using hypothesis testing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Randomly  sample n records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356992"/>
            <a:ext cx="3240360" cy="129614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724128" y="3717032"/>
            <a:ext cx="1870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 smtClean="0"/>
              <a:t> = 300, </a:t>
            </a:r>
            <a:r>
              <a:rPr lang="en-US" dirty="0" smtClean="0">
                <a:solidFill>
                  <a:srgbClr val="0000FF"/>
                </a:solidFill>
              </a:rPr>
              <a:t>z</a:t>
            </a:r>
            <a:r>
              <a:rPr lang="en-US" baseline="-25000" dirty="0" smtClean="0">
                <a:solidFill>
                  <a:srgbClr val="0000FF"/>
                </a:solidFill>
              </a:rPr>
              <a:t>α</a:t>
            </a:r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198869" y="4623519"/>
            <a:ext cx="402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Percentage of incorrect records</a:t>
            </a:r>
            <a:endParaRPr 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00333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User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3645024"/>
            <a:ext cx="9187904" cy="26642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504" y="836712"/>
            <a:ext cx="3685624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Dataset: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5 scenarios</a:t>
            </a:r>
            <a:endParaRPr lang="en-US" b="1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4000 records per scenario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2060848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Experiment Setup: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10 students in 2 groups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2924944"/>
            <a:ext cx="124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Results: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925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/>
              <a:t>Sorting and Color-coding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4525963"/>
          </a:xfrm>
        </p:spPr>
        <p:txBody>
          <a:bodyPr/>
          <a:lstStyle/>
          <a:p>
            <a:r>
              <a:rPr lang="en-US" dirty="0"/>
              <a:t>Sorting </a:t>
            </a:r>
            <a:endParaRPr lang="en-US" dirty="0" smtClean="0"/>
          </a:p>
          <a:p>
            <a:pPr lvl="1"/>
            <a:r>
              <a:rPr lang="en-US" dirty="0" smtClean="0"/>
              <a:t>Sorting the records causing runtime errors</a:t>
            </a:r>
          </a:p>
          <a:p>
            <a:pPr lvl="2"/>
            <a:r>
              <a:rPr lang="en-US" dirty="0" smtClean="0"/>
              <a:t>Number of failed subprograms</a:t>
            </a:r>
          </a:p>
          <a:p>
            <a:pPr lvl="1"/>
            <a:r>
              <a:rPr lang="en-US" dirty="0" smtClean="0"/>
              <a:t>Sorting the potentially incorrect records</a:t>
            </a:r>
          </a:p>
          <a:p>
            <a:pPr lvl="2"/>
            <a:r>
              <a:rPr lang="en-US" dirty="0" smtClean="0"/>
              <a:t>value of</a:t>
            </a:r>
          </a:p>
          <a:p>
            <a:r>
              <a:rPr lang="en-US" dirty="0" smtClean="0"/>
              <a:t>Color-coding</a:t>
            </a:r>
          </a:p>
          <a:p>
            <a:pPr lvl="1"/>
            <a:r>
              <a:rPr lang="en-US" dirty="0" smtClean="0"/>
              <a:t>Executing the subprograms independently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32240" y="6376243"/>
            <a:ext cx="2133600" cy="365125"/>
          </a:xfrm>
        </p:spPr>
        <p:txBody>
          <a:bodyPr/>
          <a:lstStyle/>
          <a:p>
            <a:fld id="{FAA22177-5F02-E548-B629-98353CE56FA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040157"/>
            <a:ext cx="1296144" cy="6048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5616" y="4847034"/>
            <a:ext cx="7229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800000"/>
                </a:solidFill>
                <a:latin typeface="Calibri"/>
              </a:rPr>
              <a:t>2000 Ford Expedition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11k runs great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los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angeles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 $4900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(los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angeles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39244" y="5765194"/>
            <a:ext cx="457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800000"/>
                </a:solidFill>
                <a:latin typeface="Calibri"/>
              </a:rPr>
              <a:t>2000 Ford Expedition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los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angeles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 $4900</a:t>
            </a:r>
          </a:p>
        </p:txBody>
      </p:sp>
      <p:sp>
        <p:nvSpPr>
          <p:cNvPr id="14" name="Left Brace 13"/>
          <p:cNvSpPr/>
          <p:nvPr/>
        </p:nvSpPr>
        <p:spPr>
          <a:xfrm rot="16200000">
            <a:off x="5845604" y="4334254"/>
            <a:ext cx="167696" cy="18415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56489" y="4244836"/>
            <a:ext cx="167697" cy="224213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Left Brace 15"/>
          <p:cNvSpPr/>
          <p:nvPr/>
        </p:nvSpPr>
        <p:spPr>
          <a:xfrm rot="5400000">
            <a:off x="4086236" y="4704926"/>
            <a:ext cx="121592" cy="224213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Left Brace 16"/>
          <p:cNvSpPr/>
          <p:nvPr/>
        </p:nvSpPr>
        <p:spPr>
          <a:xfrm rot="5400000">
            <a:off x="6145762" y="4906593"/>
            <a:ext cx="141243" cy="18415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" name="Straight Connector 17"/>
          <p:cNvCxnSpPr>
            <a:stCxn id="15" idx="1"/>
            <a:endCxn id="16" idx="1"/>
          </p:cNvCxnSpPr>
          <p:nvPr/>
        </p:nvCxnSpPr>
        <p:spPr>
          <a:xfrm>
            <a:off x="2340338" y="5449752"/>
            <a:ext cx="1806694" cy="315445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1"/>
            <a:endCxn id="17" idx="1"/>
          </p:cNvCxnSpPr>
          <p:nvPr/>
        </p:nvCxnSpPr>
        <p:spPr>
          <a:xfrm>
            <a:off x="5929453" y="5338859"/>
            <a:ext cx="286930" cy="417869"/>
          </a:xfrm>
          <a:prstGeom prst="line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949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Three Types of Classifiers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908720"/>
            <a:ext cx="862661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Three types of classifiers f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(r) are used to construct the F(r)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Classifiers based on distance</a:t>
            </a:r>
          </a:p>
          <a:p>
            <a:pPr lvl="1"/>
            <a:r>
              <a:rPr lang="en-US" dirty="0" smtClean="0"/>
              <a:t>  </a:t>
            </a:r>
          </a:p>
          <a:p>
            <a:pPr marL="342900" indent="-342900">
              <a:buFont typeface="Arial"/>
              <a:buChar char="•"/>
            </a:pP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Classifiers based on program agreement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Classifiers based on format ambiguity</a:t>
            </a:r>
          </a:p>
          <a:p>
            <a:pPr lvl="1"/>
            <a:r>
              <a:rPr lang="en-US" dirty="0" smtClean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556792"/>
            <a:ext cx="7157588" cy="1008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4131839"/>
            <a:ext cx="2808312" cy="27122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9992" y="4437112"/>
            <a:ext cx="4067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smtClean="0">
                <a:solidFill>
                  <a:srgbClr val="0000FF"/>
                </a:solidFill>
              </a:rPr>
              <a:t>(START, NUM,1), (NUM, BNK,1)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30.75 x 46 </a:t>
            </a:r>
            <a:r>
              <a:rPr lang="en-US" sz="1800" dirty="0" smtClean="0">
                <a:sym typeface="Wingdings"/>
              </a:rPr>
              <a:t>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30.75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(START, NUM,1</a:t>
            </a:r>
            <a:r>
              <a:rPr lang="en-US" sz="1800" dirty="0" smtClean="0">
                <a:solidFill>
                  <a:srgbClr val="0000FF"/>
                </a:solidFill>
              </a:rPr>
              <a:t>), (NUM, ANY,1)</a:t>
            </a:r>
            <a:endParaRPr lang="en-US" dirty="0" smtClean="0">
              <a:solidFill>
                <a:srgbClr val="0000FF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1800" dirty="0" smtClean="0"/>
              <a:t>30.75 x 46 </a:t>
            </a:r>
            <a:r>
              <a:rPr lang="en-US" sz="1800" dirty="0" smtClean="0">
                <a:sym typeface="Wingdings"/>
              </a:rPr>
              <a:t> </a:t>
            </a:r>
            <a:r>
              <a:rPr lang="en-US" sz="1800" dirty="0" smtClean="0">
                <a:solidFill>
                  <a:srgbClr val="FF0000"/>
                </a:solidFill>
                <a:sym typeface="Wingdings"/>
              </a:rPr>
              <a:t>30</a:t>
            </a:r>
            <a:endParaRPr lang="en-US" sz="1800" dirty="0" smtClean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176" y="3102992"/>
            <a:ext cx="5480088" cy="90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38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Enabling PBE approaches to efficiently </a:t>
            </a:r>
            <a:r>
              <a:rPr lang="en-US" sz="2800" dirty="0"/>
              <a:t>generate correct transformation programs </a:t>
            </a:r>
            <a:r>
              <a:rPr lang="en-US" sz="2800" dirty="0" smtClean="0"/>
              <a:t>for large datasets </a:t>
            </a:r>
            <a:r>
              <a:rPr lang="en-US" sz="2800" dirty="0"/>
              <a:t>with </a:t>
            </a:r>
            <a:r>
              <a:rPr lang="en-US" sz="2800" dirty="0" smtClean="0"/>
              <a:t>multiple formats </a:t>
            </a:r>
            <a:r>
              <a:rPr lang="en-US" sz="2800" dirty="0"/>
              <a:t>using minimal user </a:t>
            </a:r>
            <a:r>
              <a:rPr lang="en-US" sz="2800" dirty="0" smtClean="0"/>
              <a:t>effort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8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371184" y="2583860"/>
            <a:ext cx="1905000" cy="177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5409784" y="2583860"/>
            <a:ext cx="1905000" cy="177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2818983" y="1828634"/>
            <a:ext cx="3132667" cy="731520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Curved Down Arrow 9"/>
          <p:cNvSpPr/>
          <p:nvPr/>
        </p:nvSpPr>
        <p:spPr>
          <a:xfrm rot="10800000">
            <a:off x="2818982" y="4365104"/>
            <a:ext cx="3132667" cy="731520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3513" y="3010393"/>
            <a:ext cx="1908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Examining records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nd providing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e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xamples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2189" y="2827319"/>
            <a:ext cx="1809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Synthesizing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p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rograms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a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nd transforming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records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1920" y="1340768"/>
            <a:ext cx="1071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E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xamples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3039" y="5157192"/>
            <a:ext cx="215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Transformed records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184" y="211800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Users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96549" y="211800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PBE systems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9165882" cy="1138138"/>
          </a:xfrm>
        </p:spPr>
        <p:txBody>
          <a:bodyPr/>
          <a:lstStyle/>
          <a:p>
            <a:pPr algn="ctr"/>
            <a:r>
              <a:rPr lang="en-US" dirty="0" smtClean="0"/>
              <a:t>Iterative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54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0622"/>
            <a:ext cx="9144000" cy="1138138"/>
          </a:xfrm>
        </p:spPr>
        <p:txBody>
          <a:bodyPr/>
          <a:lstStyle/>
          <a:p>
            <a:pPr algn="ctr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Previous work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Our approach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Learning conditional statements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Synthesizing branch transformation programs</a:t>
            </a:r>
          </a:p>
          <a:p>
            <a:pPr lvl="1"/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Maximize user correctness with minimal effort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Related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ork</a:t>
            </a:r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Conclusion and 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22177-5F02-E548-B629-98353CE56FA0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23928" y="54868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3788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753248" y="3552996"/>
            <a:ext cx="1758173" cy="4522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56792"/>
            <a:ext cx="1007534" cy="10075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1680" y="2636912"/>
            <a:ext cx="979755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1800" baseline="-25000" dirty="0" smtClean="0">
                <a:solidFill>
                  <a:prstClr val="black"/>
                </a:solidFill>
                <a:latin typeface="Calibri"/>
              </a:rPr>
              <a:t>1,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 R</a:t>
            </a:r>
            <a:r>
              <a:rPr lang="en-US" sz="1800" baseline="-25000" dirty="0" smtClean="0">
                <a:solidFill>
                  <a:prstClr val="black"/>
                </a:solidFill>
                <a:latin typeface="Calibri"/>
              </a:rPr>
              <a:t>2,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 R</a:t>
            </a:r>
            <a:r>
              <a:rPr lang="en-US" sz="1800" baseline="-25000" dirty="0">
                <a:solidFill>
                  <a:prstClr val="black"/>
                </a:solidFill>
                <a:latin typeface="Calibri"/>
              </a:rPr>
              <a:t>4</a:t>
            </a:r>
            <a:endParaRPr lang="en-US" sz="18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35696" y="1700808"/>
            <a:ext cx="864096" cy="4522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8838" y="1700808"/>
            <a:ext cx="84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GUI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Up-Down Arrow 8"/>
          <p:cNvSpPr/>
          <p:nvPr/>
        </p:nvSpPr>
        <p:spPr>
          <a:xfrm rot="16200000">
            <a:off x="1246656" y="1719113"/>
            <a:ext cx="282703" cy="544782"/>
          </a:xfrm>
          <a:prstGeom prst="upDown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Folded Corner 9"/>
          <p:cNvSpPr/>
          <p:nvPr/>
        </p:nvSpPr>
        <p:spPr>
          <a:xfrm>
            <a:off x="7408760" y="4450641"/>
            <a:ext cx="1285556" cy="623428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4160" y="4456475"/>
            <a:ext cx="1260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Conditional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 Statement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48064" y="1700808"/>
            <a:ext cx="2187287" cy="4522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89799" y="3589613"/>
            <a:ext cx="152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Synthesizing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Folded Corner 13"/>
          <p:cNvSpPr/>
          <p:nvPr/>
        </p:nvSpPr>
        <p:spPr>
          <a:xfrm>
            <a:off x="2753248" y="2576240"/>
            <a:ext cx="1755487" cy="64633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7849" y="2721774"/>
            <a:ext cx="186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Example Cluster 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5343121" y="2576240"/>
            <a:ext cx="1757584" cy="64633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7118" y="2721774"/>
            <a:ext cx="18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Example Cluster K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66448" y="2721774"/>
            <a:ext cx="8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Left Brace 20"/>
          <p:cNvSpPr/>
          <p:nvPr/>
        </p:nvSpPr>
        <p:spPr>
          <a:xfrm rot="10800000">
            <a:off x="7085133" y="2440326"/>
            <a:ext cx="457200" cy="1041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99223" y="2635573"/>
            <a:ext cx="1261793" cy="72602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03203" y="2665140"/>
            <a:ext cx="131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Learning Classifier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Folded Corner 25"/>
          <p:cNvSpPr/>
          <p:nvPr/>
        </p:nvSpPr>
        <p:spPr>
          <a:xfrm>
            <a:off x="3203848" y="1665967"/>
            <a:ext cx="1275446" cy="538897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69612" y="1728683"/>
            <a:ext cx="108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Examples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Folded Corner 27"/>
          <p:cNvSpPr/>
          <p:nvPr/>
        </p:nvSpPr>
        <p:spPr>
          <a:xfrm>
            <a:off x="2736730" y="4510861"/>
            <a:ext cx="1755487" cy="64633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7725" y="4410874"/>
            <a:ext cx="1159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Branch 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Program 1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5337414" y="4510861"/>
            <a:ext cx="1755487" cy="646331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48409" y="4422542"/>
            <a:ext cx="1147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Branch   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Program k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03698" y="4638442"/>
            <a:ext cx="8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953235" y="5467622"/>
            <a:ext cx="2187287" cy="4522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8215" y="5497189"/>
            <a:ext cx="131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Combining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783846" y="1772816"/>
            <a:ext cx="347994" cy="2224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8" name="Right Arrow 37"/>
          <p:cNvSpPr/>
          <p:nvPr/>
        </p:nvSpPr>
        <p:spPr>
          <a:xfrm rot="9038107">
            <a:off x="4659255" y="2259005"/>
            <a:ext cx="358301" cy="15606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Right Arrow 38"/>
          <p:cNvSpPr/>
          <p:nvPr/>
        </p:nvSpPr>
        <p:spPr>
          <a:xfrm rot="5400000">
            <a:off x="5868144" y="2276872"/>
            <a:ext cx="288032" cy="14401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3456331" y="4140301"/>
            <a:ext cx="246682" cy="1814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1" name="Right Arrow 40"/>
          <p:cNvSpPr/>
          <p:nvPr/>
        </p:nvSpPr>
        <p:spPr>
          <a:xfrm rot="5400000">
            <a:off x="5918786" y="4178402"/>
            <a:ext cx="246682" cy="1814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2" name="Right Arrow 41"/>
          <p:cNvSpPr/>
          <p:nvPr/>
        </p:nvSpPr>
        <p:spPr>
          <a:xfrm rot="5400000">
            <a:off x="7925378" y="3746602"/>
            <a:ext cx="711201" cy="1814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4768048" y="6237312"/>
            <a:ext cx="2524138" cy="475099"/>
          </a:xfrm>
          <a:prstGeom prst="foldedCorne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93448" y="6243146"/>
            <a:ext cx="249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Transformation program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Right Arrow 44"/>
          <p:cNvSpPr/>
          <p:nvPr/>
        </p:nvSpPr>
        <p:spPr>
          <a:xfrm rot="5400000">
            <a:off x="5910895" y="5223265"/>
            <a:ext cx="262464" cy="1814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ight Arrow 46"/>
          <p:cNvSpPr/>
          <p:nvPr/>
        </p:nvSpPr>
        <p:spPr>
          <a:xfrm rot="8532620">
            <a:off x="7117394" y="5182148"/>
            <a:ext cx="414864" cy="1814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8" name="Right Arrow 47"/>
          <p:cNvSpPr/>
          <p:nvPr/>
        </p:nvSpPr>
        <p:spPr>
          <a:xfrm rot="1890271">
            <a:off x="4579285" y="5186541"/>
            <a:ext cx="414864" cy="1814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5948995" y="6007648"/>
            <a:ext cx="262464" cy="18145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618317" y="1728512"/>
            <a:ext cx="131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Clustering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Right Arrow 52"/>
          <p:cNvSpPr/>
          <p:nvPr/>
        </p:nvSpPr>
        <p:spPr>
          <a:xfrm rot="5400000">
            <a:off x="3456331" y="3289401"/>
            <a:ext cx="246682" cy="1814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5343121" y="3571530"/>
            <a:ext cx="1795315" cy="4522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16814" y="3608147"/>
            <a:ext cx="152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Synthesizing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Right Arrow 55"/>
          <p:cNvSpPr/>
          <p:nvPr/>
        </p:nvSpPr>
        <p:spPr>
          <a:xfrm rot="5400000">
            <a:off x="5906086" y="3314802"/>
            <a:ext cx="246682" cy="18145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66448" y="3572674"/>
            <a:ext cx="89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…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4644008" y="1772816"/>
            <a:ext cx="347994" cy="22244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988265"/>
              </p:ext>
            </p:extLst>
          </p:nvPr>
        </p:nvGraphicFramePr>
        <p:xfrm>
          <a:off x="1547664" y="260648"/>
          <a:ext cx="4968552" cy="1219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731"/>
                <a:gridCol w="3424700"/>
                <a:gridCol w="1080121"/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r>
                        <a:rPr lang="en-US" sz="1400" baseline="-25000" dirty="0" smtClean="0">
                          <a:effectLst/>
                        </a:rPr>
                        <a:t>1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effectLst/>
                        </a:rPr>
                        <a:t>5.25 in HIGH x 9.375 in WIDE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9.375</a:t>
                      </a:r>
                      <a:endParaRPr lang="en-US" sz="1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r>
                        <a:rPr lang="en-US" sz="1400" baseline="-25000" dirty="0" smtClean="0">
                          <a:effectLst/>
                        </a:rPr>
                        <a:t>2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 20 in HIGH x 24 in WIDE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r>
                        <a:rPr lang="en-US" sz="1400" baseline="-25000" dirty="0" smtClean="0">
                          <a:effectLst/>
                        </a:rPr>
                        <a:t>3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smtClean="0">
                          <a:effectLst/>
                        </a:rPr>
                        <a:t>9.75 in|16 in HIGH x 13.75 in|19.5 in WIDE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19.5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17057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</a:rPr>
                        <a:t>R</a:t>
                      </a:r>
                      <a:r>
                        <a:rPr lang="en-US" sz="1400" baseline="-25000" dirty="0" smtClean="0">
                          <a:effectLst/>
                        </a:rPr>
                        <a:t>4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</a:rPr>
                        <a:t>Image: 20.5 in. HIGH x 17.5 in. WIDE</a:t>
                      </a:r>
                      <a:endParaRPr lang="en-US" sz="1400" dirty="0" smtClean="0">
                        <a:effectLst/>
                      </a:endParaRP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17.5</a:t>
                      </a:r>
                      <a:endParaRPr lang="en-US" sz="1400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902230" y="2627620"/>
            <a:ext cx="389850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R</a:t>
            </a:r>
            <a:r>
              <a:rPr lang="en-US" sz="1800" baseline="-25000" dirty="0">
                <a:solidFill>
                  <a:prstClr val="black"/>
                </a:solidFill>
                <a:latin typeface="Calibri"/>
              </a:rPr>
              <a:t>3</a:t>
            </a:r>
            <a:endParaRPr lang="en-US" sz="18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84368" y="2195572"/>
            <a:ext cx="889987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/>
              <a:t>classify</a:t>
            </a:r>
            <a:endParaRPr lang="en-US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1259632" y="4077072"/>
            <a:ext cx="205702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s</a:t>
            </a:r>
            <a:r>
              <a:rPr lang="en-US" sz="1800" dirty="0" smtClean="0"/>
              <a:t>ubstring(pos</a:t>
            </a:r>
            <a:r>
              <a:rPr lang="en-US" sz="1800" baseline="-25000" dirty="0" smtClean="0"/>
              <a:t>1, </a:t>
            </a:r>
            <a:r>
              <a:rPr lang="en-US" sz="1800" dirty="0" smtClean="0"/>
              <a:t>pos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3851920" y="4067780"/>
            <a:ext cx="205702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s</a:t>
            </a:r>
            <a:r>
              <a:rPr lang="en-US" sz="1800" dirty="0" smtClean="0"/>
              <a:t>ubstring(pos</a:t>
            </a:r>
            <a:r>
              <a:rPr lang="en-US" sz="1800" baseline="-25000" dirty="0"/>
              <a:t>3</a:t>
            </a:r>
            <a:r>
              <a:rPr lang="en-US" sz="1800" baseline="-25000" dirty="0" smtClean="0"/>
              <a:t>, </a:t>
            </a:r>
            <a:r>
              <a:rPr lang="en-US" sz="1800" dirty="0" smtClean="0"/>
              <a:t>pos</a:t>
            </a:r>
            <a:r>
              <a:rPr lang="en-US" sz="1800" baseline="-25000" dirty="0"/>
              <a:t>4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7114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9" grpId="0" animBg="1"/>
      <p:bldP spid="3" grpId="0" animBg="1"/>
      <p:bldP spid="70" grpId="0" animBg="1"/>
      <p:bldP spid="7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19726</TotalTime>
  <Words>3055</Words>
  <Application>Microsoft Macintosh PowerPoint</Application>
  <PresentationFormat>On-screen Show (4:3)</PresentationFormat>
  <Paragraphs>902</Paragraphs>
  <Slides>56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Office Theme</vt:lpstr>
      <vt:lpstr>2_Office Theme</vt:lpstr>
      <vt:lpstr>3_Office Theme</vt:lpstr>
      <vt:lpstr>1_Office Theme</vt:lpstr>
      <vt:lpstr>4_Office Theme</vt:lpstr>
      <vt:lpstr>Iteratively Learning Data Transformation Programs from Examples</vt:lpstr>
      <vt:lpstr>Agenda</vt:lpstr>
      <vt:lpstr>Programming by example</vt:lpstr>
      <vt:lpstr>Programming by Example</vt:lpstr>
      <vt:lpstr>Challenges</vt:lpstr>
      <vt:lpstr>Research problem</vt:lpstr>
      <vt:lpstr>Iterative Transformation</vt:lpstr>
      <vt:lpstr>Agenda</vt:lpstr>
      <vt:lpstr>PowerPoint Presentation</vt:lpstr>
      <vt:lpstr>Transformation Program</vt:lpstr>
      <vt:lpstr>Creating Hypothesis Spaces</vt:lpstr>
      <vt:lpstr>Generating Branch Programs</vt:lpstr>
      <vt:lpstr>Learning Conditional Statements</vt:lpstr>
      <vt:lpstr>Agenda</vt:lpstr>
      <vt:lpstr>Our contributions</vt:lpstr>
      <vt:lpstr>Agenda</vt:lpstr>
      <vt:lpstr>Motivation</vt:lpstr>
      <vt:lpstr>Utilizing known compatibilities</vt:lpstr>
      <vt:lpstr>Constraints</vt:lpstr>
      <vt:lpstr>Constrained Agglomerative Clustering</vt:lpstr>
      <vt:lpstr>Distance Metric Learning</vt:lpstr>
      <vt:lpstr>Utilizing Unlabeled data</vt:lpstr>
      <vt:lpstr>Evaluation</vt:lpstr>
      <vt:lpstr>Results</vt:lpstr>
      <vt:lpstr>Agenda</vt:lpstr>
      <vt:lpstr>Learning Transformation Programs  by Example</vt:lpstr>
      <vt:lpstr>Reuse subprograms</vt:lpstr>
      <vt:lpstr>Identify incorrect subprograms</vt:lpstr>
      <vt:lpstr>Update hypothesis spaces</vt:lpstr>
      <vt:lpstr>Evaluation</vt:lpstr>
      <vt:lpstr>Program generation time comparisons</vt:lpstr>
      <vt:lpstr>Agenda</vt:lpstr>
      <vt:lpstr>Motivation</vt:lpstr>
      <vt:lpstr>User Interface</vt:lpstr>
      <vt:lpstr>Learning from various past results</vt:lpstr>
      <vt:lpstr>Approach Overview</vt:lpstr>
      <vt:lpstr>Verifying Records</vt:lpstr>
      <vt:lpstr>Learning the Meta-classifier</vt:lpstr>
      <vt:lpstr>Evaluation</vt:lpstr>
      <vt:lpstr>Agenda</vt:lpstr>
      <vt:lpstr>Related Work</vt:lpstr>
      <vt:lpstr>Conclusion: contributions</vt:lpstr>
      <vt:lpstr>Conclusion: future work</vt:lpstr>
      <vt:lpstr>PowerPoint Presentation</vt:lpstr>
      <vt:lpstr>Different number of segments</vt:lpstr>
      <vt:lpstr>Evaluation</vt:lpstr>
      <vt:lpstr>Related Work</vt:lpstr>
      <vt:lpstr>PowerPoint Presentation</vt:lpstr>
      <vt:lpstr>Data Preprocessing</vt:lpstr>
      <vt:lpstr>Agenda</vt:lpstr>
      <vt:lpstr>PowerPoint Presentation</vt:lpstr>
      <vt:lpstr>Distance Metric Learning</vt:lpstr>
      <vt:lpstr>Sampling Records</vt:lpstr>
      <vt:lpstr>User Study</vt:lpstr>
      <vt:lpstr>Sorting and Color-coding</vt:lpstr>
      <vt:lpstr>Three Types of Classifiers</vt:lpstr>
    </vt:vector>
  </TitlesOfParts>
  <Company>USC/ISI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USC/ISI</dc:creator>
  <cp:lastModifiedBy>Bo Wu</cp:lastModifiedBy>
  <cp:revision>1416</cp:revision>
  <dcterms:created xsi:type="dcterms:W3CDTF">2011-10-04T17:40:52Z</dcterms:created>
  <dcterms:modified xsi:type="dcterms:W3CDTF">2015-10-21T15:46:12Z</dcterms:modified>
</cp:coreProperties>
</file>