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59" r:id="rId9"/>
    <p:sldId id="274" r:id="rId10"/>
    <p:sldId id="266" r:id="rId11"/>
    <p:sldId id="258" r:id="rId12"/>
    <p:sldId id="275" r:id="rId13"/>
    <p:sldId id="260" r:id="rId14"/>
    <p:sldId id="261" r:id="rId15"/>
    <p:sldId id="262" r:id="rId16"/>
    <p:sldId id="263" r:id="rId17"/>
    <p:sldId id="264" r:id="rId18"/>
    <p:sldId id="265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48" autoAdjust="0"/>
  </p:normalViewPr>
  <p:slideViewPr>
    <p:cSldViewPr snapToGrid="0" snapToObjects="1">
      <p:cViewPr varScale="1">
        <p:scale>
          <a:sx n="123" d="100"/>
          <a:sy n="123" d="100"/>
        </p:scale>
        <p:origin x="-20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E809A-1B11-4847-8744-F2031FB610CA}" type="datetimeFigureOut">
              <a:rPr lang="en-US" smtClean="0"/>
              <a:t>5/19/12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B1D5D-F97B-B848-BE72-46B04C9E1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58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Pro:</a:t>
            </a:r>
          </a:p>
          <a:p>
            <a:r>
              <a:rPr lang="en-US" dirty="0" smtClean="0"/>
              <a:t>1 one slide</a:t>
            </a:r>
            <a:r>
              <a:rPr lang="en-US" baseline="0" dirty="0" smtClean="0"/>
              <a:t> only convey one simple idea. Easy to explain it clearly and easy to follow</a:t>
            </a:r>
          </a:p>
          <a:p>
            <a:r>
              <a:rPr lang="en-US" baseline="0" dirty="0" smtClean="0"/>
              <a:t>It is a good practice for introducing the motivation.</a:t>
            </a:r>
          </a:p>
          <a:p>
            <a:r>
              <a:rPr lang="en-US" baseline="0" dirty="0" smtClean="0"/>
              <a:t>2 we might need two scenarios to illustrate the versatile of our tool.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B1D5D-F97B-B848-BE72-46B04C9E1D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95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better quality screen short. It is legible.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B1D5D-F97B-B848-BE72-46B04C9E1D6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06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meaning of the number </a:t>
            </a:r>
          </a:p>
          <a:p>
            <a:r>
              <a:rPr lang="en-US" dirty="0" smtClean="0"/>
              <a:t>Good or bad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B1D5D-F97B-B848-BE72-46B04C9E1D6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12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the title</a:t>
            </a:r>
            <a:r>
              <a:rPr lang="en-US" baseline="0" dirty="0" smtClean="0"/>
              <a:t> in the graph</a:t>
            </a:r>
          </a:p>
          <a:p>
            <a:r>
              <a:rPr lang="en-US" baseline="0" dirty="0" smtClean="0"/>
              <a:t>No need to create some b</a:t>
            </a:r>
          </a:p>
          <a:p>
            <a:r>
              <a:rPr lang="en-US" baseline="0" dirty="0" smtClean="0"/>
              <a:t>Leave 2 </a:t>
            </a:r>
            <a:r>
              <a:rPr lang="en-US" baseline="0" dirty="0" err="1" smtClean="0"/>
              <a:t>mins</a:t>
            </a:r>
            <a:r>
              <a:rPr lang="en-US" baseline="0" dirty="0" smtClean="0"/>
              <a:t> for question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B1D5D-F97B-B848-BE72-46B04C9E1D6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86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B1D5D-F97B-B848-BE72-46B04C9E1D6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07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B1D5D-F97B-B848-BE72-46B04C9E1D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84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B1D5D-F97B-B848-BE72-46B04C9E1D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8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know what</a:t>
            </a:r>
            <a:r>
              <a:rPr lang="en-US" baseline="0" dirty="0" smtClean="0"/>
              <a:t> user to do. There are many interpretations given the few examples.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Large search</a:t>
            </a:r>
            <a:r>
              <a:rPr lang="en-US" baseline="0" dirty="0" smtClean="0"/>
              <a:t> space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cross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B1D5D-F97B-B848-BE72-46B04C9E1D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10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abbreviations</a:t>
            </a:r>
          </a:p>
          <a:p>
            <a:endParaRPr lang="en-US" dirty="0" smtClean="0"/>
          </a:p>
          <a:p>
            <a:r>
              <a:rPr lang="en-US" dirty="0" smtClean="0"/>
              <a:t>Reduce</a:t>
            </a:r>
            <a:r>
              <a:rPr lang="en-US" baseline="0" dirty="0" smtClean="0"/>
              <a:t> the bottom 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B1D5D-F97B-B848-BE72-46B04C9E1D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06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Subgrammar</a:t>
            </a:r>
            <a:r>
              <a:rPr lang="en-US" dirty="0" smtClean="0"/>
              <a:t> spaces are generated using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B1D5D-F97B-B848-BE72-46B04C9E1D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86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Tell</a:t>
            </a:r>
            <a:r>
              <a:rPr lang="en-US" baseline="0" dirty="0" smtClean="0"/>
              <a:t> what is subspace first, what does it looks like given one example.</a:t>
            </a:r>
          </a:p>
          <a:p>
            <a:r>
              <a:rPr lang="en-US" baseline="0" dirty="0" smtClean="0"/>
              <a:t>Split the slide to more slides. </a:t>
            </a:r>
          </a:p>
          <a:p>
            <a:r>
              <a:rPr lang="en-US" altLang="zh-CN" baseline="0" dirty="0" smtClean="0"/>
              <a:t>Finally tell how to generate a </a:t>
            </a:r>
            <a:r>
              <a:rPr lang="en-US" altLang="zh-CN" baseline="0" dirty="0" err="1" smtClean="0"/>
              <a:t>subgrammar</a:t>
            </a:r>
            <a:r>
              <a:rPr lang="en-US" altLang="zh-CN" baseline="0" dirty="0" smtClean="0"/>
              <a:t>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B1D5D-F97B-B848-BE72-46B04C9E1D6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03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B1D5D-F97B-B848-BE72-46B04C9E1D6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16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</a:t>
            </a:r>
            <a:r>
              <a:rPr lang="en-US" baseline="0" dirty="0" smtClean="0"/>
              <a:t> example as before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B1D5D-F97B-B848-BE72-46B04C9E1D6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18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29B0-1018-6244-BEA0-DCEC80C1F80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0"/>
            <a:ext cx="9652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16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F5CC-E6CD-E445-A062-85CAD516620F}" type="datetimeFigureOut">
              <a:rPr lang="en-US" smtClean="0"/>
              <a:t>5/19/12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29B0-1018-6244-BEA0-DCEC80C1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66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F5CC-E6CD-E445-A062-85CAD516620F}" type="datetimeFigureOut">
              <a:rPr lang="en-US" smtClean="0"/>
              <a:t>5/19/12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29B0-1018-6244-BEA0-DCEC80C1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2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295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2102"/>
            <a:ext cx="8355734" cy="502424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29B0-1018-6244-BEA0-DCEC80C1F8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79275"/>
            <a:ext cx="3910545" cy="242200"/>
          </a:xfrm>
        </p:spPr>
        <p:txBody>
          <a:bodyPr/>
          <a:lstStyle>
            <a:lvl1pPr>
              <a:defRPr sz="1600" b="1" i="0">
                <a:solidFill>
                  <a:srgbClr val="FF9703"/>
                </a:solidFill>
              </a:defRPr>
            </a:lvl1pPr>
          </a:lstStyle>
          <a:p>
            <a:r>
              <a:rPr lang="en-US" dirty="0" smtClean="0"/>
              <a:t>USC INFORMATION SCIENCE 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196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F5CC-E6CD-E445-A062-85CAD516620F}" type="datetimeFigureOut">
              <a:rPr lang="en-US" smtClean="0"/>
              <a:t>5/19/12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29B0-1018-6244-BEA0-DCEC80C1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F5CC-E6CD-E445-A062-85CAD516620F}" type="datetimeFigureOut">
              <a:rPr lang="en-US" smtClean="0"/>
              <a:t>5/19/12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29B0-1018-6244-BEA0-DCEC80C1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4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F5CC-E6CD-E445-A062-85CAD516620F}" type="datetimeFigureOut">
              <a:rPr lang="en-US" smtClean="0"/>
              <a:t>5/19/12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29B0-1018-6244-BEA0-DCEC80C1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8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F5CC-E6CD-E445-A062-85CAD516620F}" type="datetimeFigureOut">
              <a:rPr lang="en-US" smtClean="0"/>
              <a:t>5/19/12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29B0-1018-6244-BEA0-DCEC80C1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F5CC-E6CD-E445-A062-85CAD516620F}" type="datetimeFigureOut">
              <a:rPr lang="en-US" smtClean="0"/>
              <a:t>5/19/12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29B0-1018-6244-BEA0-DCEC80C1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4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F5CC-E6CD-E445-A062-85CAD516620F}" type="datetimeFigureOut">
              <a:rPr lang="en-US" smtClean="0"/>
              <a:t>5/19/12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29B0-1018-6244-BEA0-DCEC80C1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34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F5CC-E6CD-E445-A062-85CAD516620F}" type="datetimeFigureOut">
              <a:rPr lang="en-US" smtClean="0"/>
              <a:t>5/19/12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29B0-1018-6244-BEA0-DCEC80C1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BF5CC-E6CD-E445-A062-85CAD516620F}" type="datetimeFigureOut">
              <a:rPr lang="en-US" smtClean="0"/>
              <a:t>5/19/12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E29B0-1018-6244-BEA0-DCEC80C1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5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Learning Data Transformation Rules through Examples: Preliminary Results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Bo Wu, Pedro </a:t>
            </a:r>
            <a:r>
              <a:rPr lang="en-US" sz="2000" dirty="0" err="1" smtClean="0"/>
              <a:t>Szekely</a:t>
            </a:r>
            <a:r>
              <a:rPr lang="en-US" sz="2000" dirty="0" smtClean="0"/>
              <a:t>, Craig </a:t>
            </a:r>
            <a:r>
              <a:rPr lang="en-US" sz="2000" dirty="0" err="1" smtClean="0"/>
              <a:t>A.Knoblock</a:t>
            </a:r>
            <a:endParaRPr lang="en-US" sz="2000" dirty="0" smtClean="0"/>
          </a:p>
          <a:p>
            <a:r>
              <a:rPr lang="en-US" sz="2000" dirty="0" smtClean="0"/>
              <a:t>Information Science Institute</a:t>
            </a:r>
          </a:p>
          <a:p>
            <a:r>
              <a:rPr lang="en-US" sz="2000" dirty="0" smtClean="0"/>
              <a:t>University of Southern California</a:t>
            </a:r>
            <a:endParaRPr lang="en-US" sz="20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0"/>
            <a:ext cx="9652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5765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</a:t>
            </a:r>
            <a:r>
              <a:rPr lang="en-US" dirty="0" smtClean="0"/>
              <a:t>arge search space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Many interpretations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367" y="2301401"/>
            <a:ext cx="3626587" cy="50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75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894" y="-277479"/>
            <a:ext cx="8229600" cy="1143000"/>
          </a:xfrm>
        </p:spPr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84153" y="1767776"/>
            <a:ext cx="3669198" cy="15030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Transformation Progra</a:t>
            </a: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 Identification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Step 1:Subgrammar spaces generation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Step 2: Search in </a:t>
            </a:r>
            <a:r>
              <a:rPr lang="en-US" sz="1600" dirty="0" err="1" smtClean="0">
                <a:solidFill>
                  <a:schemeClr val="tx1"/>
                </a:solidFill>
              </a:rPr>
              <a:t>subgrammar</a:t>
            </a:r>
            <a:r>
              <a:rPr lang="en-US" sz="1600" dirty="0" smtClean="0">
                <a:solidFill>
                  <a:schemeClr val="tx1"/>
                </a:solidFill>
              </a:rPr>
              <a:t> spaces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99931" y="1983947"/>
            <a:ext cx="1969098" cy="10238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Transformation Program Ranking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17" y="2304285"/>
            <a:ext cx="107170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1133014" y="2338900"/>
            <a:ext cx="314590" cy="31502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13092" y="2208531"/>
            <a:ext cx="1315797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Transformation</a:t>
            </a:r>
          </a:p>
          <a:p>
            <a:r>
              <a:rPr lang="en-US" sz="1400" dirty="0"/>
              <a:t>P</a:t>
            </a:r>
            <a:r>
              <a:rPr lang="en-US" sz="1400" dirty="0" smtClean="0"/>
              <a:t>rograms</a:t>
            </a:r>
            <a:endParaRPr lang="en-US" sz="1400" dirty="0"/>
          </a:p>
        </p:txBody>
      </p:sp>
      <p:sp>
        <p:nvSpPr>
          <p:cNvPr id="9" name="Right Arrow 8"/>
          <p:cNvSpPr/>
          <p:nvPr/>
        </p:nvSpPr>
        <p:spPr>
          <a:xfrm>
            <a:off x="5184201" y="2304285"/>
            <a:ext cx="347762" cy="31502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6834583" y="2304285"/>
            <a:ext cx="247074" cy="31502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89876" y="1248471"/>
            <a:ext cx="217125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Untransformed Data</a:t>
            </a:r>
            <a:endParaRPr lang="en-US" dirty="0"/>
          </a:p>
        </p:txBody>
      </p:sp>
      <p:sp>
        <p:nvSpPr>
          <p:cNvPr id="12" name="Bent-Up Arrow 11"/>
          <p:cNvSpPr/>
          <p:nvPr/>
        </p:nvSpPr>
        <p:spPr>
          <a:xfrm rot="10800000" flipH="1">
            <a:off x="7684341" y="1411244"/>
            <a:ext cx="354359" cy="548385"/>
          </a:xfrm>
          <a:prstGeom prst="bentUpArrow">
            <a:avLst>
              <a:gd name="adj1" fmla="val 25000"/>
              <a:gd name="adj2" fmla="val 25673"/>
              <a:gd name="adj3" fmla="val 25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5400000">
            <a:off x="7654654" y="3215848"/>
            <a:ext cx="551348" cy="31502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243440" y="3844789"/>
            <a:ext cx="137377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Top K results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29809" y="3985295"/>
            <a:ext cx="25876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Transformation Grammar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16200000">
            <a:off x="2952553" y="3444209"/>
            <a:ext cx="591623" cy="31502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4804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Subgrammar</a:t>
            </a:r>
            <a:r>
              <a:rPr lang="en-US" dirty="0" smtClean="0"/>
              <a:t> space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75135"/>
            <a:ext cx="89509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&lt;START&gt;1 </a:t>
            </a:r>
            <a:r>
              <a:rPr lang="en-US" sz="2200" dirty="0"/>
              <a:t>Dominick </a:t>
            </a:r>
            <a:r>
              <a:rPr lang="en-US" sz="2200" dirty="0" err="1"/>
              <a:t>Street,New</a:t>
            </a:r>
            <a:r>
              <a:rPr lang="en-US" sz="2200" dirty="0"/>
              <a:t> </a:t>
            </a:r>
            <a:r>
              <a:rPr lang="en-US" sz="2200" dirty="0" smtClean="0"/>
              <a:t>York&lt;END&gt;  || New </a:t>
            </a:r>
            <a:r>
              <a:rPr lang="en-US" sz="2200" dirty="0"/>
              <a:t>York,1 Dominick </a:t>
            </a:r>
            <a:r>
              <a:rPr lang="en-US" sz="2200" dirty="0" smtClean="0"/>
              <a:t>Street</a:t>
            </a:r>
            <a:endParaRPr lang="en-US" sz="2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703487"/>
              </p:ext>
            </p:extLst>
          </p:nvPr>
        </p:nvGraphicFramePr>
        <p:xfrm>
          <a:off x="176089" y="1675478"/>
          <a:ext cx="4131752" cy="3307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9600"/>
                <a:gridCol w="1942152"/>
              </a:tblGrid>
              <a:tr h="32083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MOV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MOV  </a:t>
                      </a:r>
                      <a:endParaRPr lang="en-US" sz="1000" dirty="0"/>
                    </a:p>
                  </a:txBody>
                  <a:tcPr/>
                </a:tc>
              </a:tr>
              <a:tr h="232417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Tokenspec</a:t>
                      </a:r>
                      <a:r>
                        <a:rPr lang="en-US" sz="1200" dirty="0" smtClean="0"/>
                        <a:t>: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/>
                        <a:t>&lt;S&gt;1 </a:t>
                      </a:r>
                      <a:r>
                        <a:rPr lang="en-US" sz="1200" dirty="0" err="1" smtClean="0"/>
                        <a:t>Domininick</a:t>
                      </a:r>
                      <a:r>
                        <a:rPr lang="en-US" sz="1200" dirty="0" smtClean="0"/>
                        <a:t> Street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/>
                        <a:t>&lt;S&gt;NUM</a:t>
                      </a:r>
                      <a:r>
                        <a:rPr lang="en-US" sz="1200" baseline="0" dirty="0" smtClean="0"/>
                        <a:t> BNK WRD BNK WRD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ANYTOK ANYTOK ANYTOK ANYTOK ANYTOK ANYTOK</a:t>
                      </a:r>
                      <a:endParaRPr lang="en-US" sz="1200" dirty="0" smtClean="0"/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/>
                        <a:t>&lt;S&gt;NUM</a:t>
                      </a:r>
                      <a:r>
                        <a:rPr lang="en-US" sz="1200" baseline="0" dirty="0" smtClean="0"/>
                        <a:t> BNK Dominick BNK Street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… …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Start: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0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START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NUM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…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Tokenspec</a:t>
                      </a:r>
                      <a:r>
                        <a:rPr lang="en-US" sz="1200" dirty="0" smtClean="0"/>
                        <a:t>: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/>
                        <a:t>,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/>
                        <a:t>SYB</a:t>
                      </a:r>
                      <a:endParaRPr lang="en-US" sz="1200" baseline="0" dirty="0" smtClean="0"/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endParaRPr lang="en-US" sz="1200" baseline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Start: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0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START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SYB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767997"/>
              </p:ext>
            </p:extLst>
          </p:nvPr>
        </p:nvGraphicFramePr>
        <p:xfrm>
          <a:off x="4693920" y="1675478"/>
          <a:ext cx="4145281" cy="3307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6770"/>
                <a:gridCol w="1948511"/>
              </a:tblGrid>
              <a:tr h="32083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MOV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MOV  </a:t>
                      </a:r>
                      <a:endParaRPr lang="en-US" sz="1000" dirty="0"/>
                    </a:p>
                  </a:txBody>
                  <a:tcPr/>
                </a:tc>
              </a:tr>
              <a:tr h="232417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Tokenspec</a:t>
                      </a:r>
                      <a:r>
                        <a:rPr lang="en-US" sz="1200" dirty="0" smtClean="0"/>
                        <a:t>: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/>
                        <a:t>&lt;S&gt;1 </a:t>
                      </a:r>
                      <a:r>
                        <a:rPr lang="en-US" sz="1200" dirty="0" err="1" smtClean="0"/>
                        <a:t>Domininick</a:t>
                      </a:r>
                      <a:r>
                        <a:rPr lang="en-US" sz="1200" dirty="0" smtClean="0"/>
                        <a:t> Street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/>
                        <a:t>&lt;S&gt;NUM</a:t>
                      </a:r>
                      <a:r>
                        <a:rPr lang="en-US" sz="1200" baseline="0" dirty="0" smtClean="0"/>
                        <a:t> BNK WRD BNK WRD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ANYTOK ANYTOK ANYTOK ANYTOK ANYTOK ANYTOK</a:t>
                      </a:r>
                      <a:endParaRPr lang="en-US" sz="1200" dirty="0" smtClean="0"/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/>
                        <a:t>&lt;S&gt;NUM</a:t>
                      </a:r>
                      <a:r>
                        <a:rPr lang="en-US" sz="1200" baseline="0" dirty="0" smtClean="0"/>
                        <a:t> BNK Dominick BNK Street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… …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Start: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0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START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NUM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…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Tokenspec</a:t>
                      </a:r>
                      <a:r>
                        <a:rPr lang="en-US" sz="1200" dirty="0" smtClean="0"/>
                        <a:t>: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/>
                        <a:t>New York&lt;END&gt;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WRD BNK WRD&lt;END&gt;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New BNK York&lt;END&gt;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WRD BNK York&lt;END&gt;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…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Start: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1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zh-CN" sz="1200" baseline="0" dirty="0" smtClean="0"/>
                        <a:t>WRD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zh-CN" sz="1200" baseline="0" dirty="0" smtClean="0"/>
                        <a:t>SYB</a:t>
                      </a:r>
                      <a:endParaRPr lang="en-US" sz="1200" baseline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04969" y="5181044"/>
            <a:ext cx="267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&lt;START&gt;1 Dominick </a:t>
            </a:r>
            <a:r>
              <a:rPr lang="en-US" dirty="0" smtClean="0"/>
              <a:t>Street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79650" y="5208230"/>
            <a:ext cx="242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122489" y="5208230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New </a:t>
            </a:r>
            <a:r>
              <a:rPr lang="en-US" dirty="0"/>
              <a:t>York&lt;END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122489" y="6229108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New </a:t>
            </a:r>
            <a:r>
              <a:rPr lang="en-US" dirty="0"/>
              <a:t>York&lt;END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969" y="6209108"/>
            <a:ext cx="267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&lt;START&gt;1 Dominick Street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79650" y="6224188"/>
            <a:ext cx="242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846297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7.40741E-7 L 0.14843 0.06945 C 0.17968 0.08565 0.22621 0.09537 0.275 0.09537 C 0.33055 0.09537 0.375 0.08565 0.40625 0.06945 L 0.55555 -7.40741E-7 " pathEditMode="relative" rAng="0" ptsTypes="FffFF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78" y="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0417 L 0.05712 0.05208 C 0.06909 0.06481 0.08698 0.07199 0.10573 0.07199 C 0.12708 0.07199 0.14409 0.06481 0.15607 0.05208 L 0.21337 -0.00417 " pathEditMode="relative" rAng="0" ptsTypes="FffFF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60" y="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00138 L 0.15503 -0.04005 C 0.18767 -0.04954 0.23628 -0.0544 0.28698 -0.0544 C 0.34496 -0.0544 0.39114 -0.04954 0.42378 -0.04005 L 0.57899 0.00138 " pathEditMode="relative" rAng="0" ptsTypes="FffFF"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41" y="-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81481E-6 L -0.0677 -0.0412 C -0.08177 -0.05069 -0.10277 -0.05578 -0.12482 -0.05578 C -0.15 -0.05578 -0.16996 -0.05069 -0.18402 -0.0412 L -0.25121 -4.81481E-6 " pathEditMode="relative" rAng="0" ptsTypes="FffFF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69" y="-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1705"/>
            <a:ext cx="8229600" cy="1143000"/>
          </a:xfrm>
        </p:spPr>
        <p:txBody>
          <a:bodyPr/>
          <a:lstStyle/>
          <a:p>
            <a:r>
              <a:rPr lang="en-US" dirty="0" err="1" smtClean="0"/>
              <a:t>Subgrammar</a:t>
            </a:r>
            <a:r>
              <a:rPr lang="en-US" dirty="0" smtClean="0"/>
              <a:t> space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03848" y="754233"/>
            <a:ext cx="6559992" cy="4122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/>
              <a:t>Example 1</a:t>
            </a:r>
          </a:p>
          <a:p>
            <a:pPr marL="0" indent="0" algn="ctr">
              <a:buNone/>
            </a:pPr>
            <a:r>
              <a:rPr lang="en-US" sz="1600" b="1" dirty="0" smtClean="0"/>
              <a:t>1 </a:t>
            </a:r>
            <a:r>
              <a:rPr lang="en-US" sz="1600" b="1" dirty="0"/>
              <a:t>Dominick </a:t>
            </a:r>
            <a:r>
              <a:rPr lang="en-US" sz="1600" b="1" dirty="0" err="1"/>
              <a:t>Street,New</a:t>
            </a:r>
            <a:r>
              <a:rPr lang="en-US" sz="1600" b="1" dirty="0"/>
              <a:t> </a:t>
            </a:r>
            <a:r>
              <a:rPr lang="en-US" sz="1600" b="1" dirty="0" smtClean="0"/>
              <a:t>York  New </a:t>
            </a:r>
            <a:r>
              <a:rPr lang="en-US" sz="1600" b="1" dirty="0"/>
              <a:t>York,1 Dominick </a:t>
            </a:r>
            <a:r>
              <a:rPr lang="en-US" sz="1600" b="1" dirty="0" smtClean="0"/>
              <a:t>Street</a:t>
            </a:r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r>
              <a:rPr lang="en-US" sz="1600" dirty="0" smtClean="0"/>
              <a:t>Edit Sequences</a:t>
            </a:r>
          </a:p>
          <a:p>
            <a:pPr marL="0" indent="0" algn="ctr">
              <a:buNone/>
            </a:pPr>
            <a:r>
              <a:rPr lang="en-US" sz="1600" dirty="0"/>
              <a:t>[</a:t>
            </a:r>
            <a:r>
              <a:rPr lang="en-US" sz="1600" dirty="0" err="1"/>
              <a:t>mov</a:t>
            </a:r>
            <a:r>
              <a:rPr lang="en-US" sz="1600" dirty="0"/>
              <a:t>: 0,5,11[], </a:t>
            </a:r>
            <a:r>
              <a:rPr lang="en-US" sz="1600" dirty="0" err="1"/>
              <a:t>mov</a:t>
            </a:r>
            <a:r>
              <a:rPr lang="en-US" sz="1600" dirty="0"/>
              <a:t>: 0,0,5[]</a:t>
            </a:r>
            <a:r>
              <a:rPr lang="en-US" sz="1600" dirty="0" smtClean="0"/>
              <a:t>]</a:t>
            </a:r>
          </a:p>
          <a:p>
            <a:pPr marL="0" indent="0" algn="ctr">
              <a:buFont typeface="Arial"/>
              <a:buNone/>
            </a:pPr>
            <a:r>
              <a:rPr lang="es-ES_tradnl" sz="1600" dirty="0" smtClean="0"/>
              <a:t>... …</a:t>
            </a:r>
          </a:p>
          <a:p>
            <a:pPr marL="0" indent="0" algn="ctr">
              <a:buFont typeface="Arial"/>
              <a:buNone/>
            </a:pPr>
            <a:endParaRPr lang="es-ES_tradnl" sz="800" dirty="0" smtClean="0"/>
          </a:p>
          <a:p>
            <a:pPr marL="0" indent="0">
              <a:buFont typeface="Arial"/>
              <a:buNone/>
            </a:pPr>
            <a:endParaRPr lang="es-ES_tradnl" sz="800" dirty="0" smtClean="0"/>
          </a:p>
          <a:p>
            <a:pPr marL="0" indent="0">
              <a:buFont typeface="Arial"/>
              <a:buNone/>
            </a:pPr>
            <a:endParaRPr lang="es-ES_tradnl" sz="1000" dirty="0" smtClean="0"/>
          </a:p>
          <a:p>
            <a:pPr marL="0" indent="0">
              <a:buFont typeface="Arial"/>
              <a:buNone/>
            </a:pPr>
            <a:endParaRPr lang="es-ES_tradnl" sz="1400" dirty="0" smtClean="0"/>
          </a:p>
          <a:p>
            <a:pPr marL="0" indent="0">
              <a:buFont typeface="Arial"/>
              <a:buNone/>
            </a:pPr>
            <a:r>
              <a:rPr lang="es-ES_tradnl" sz="1400" dirty="0" smtClean="0"/>
              <a:t>         </a:t>
            </a:r>
            <a:endParaRPr lang="es-ES_tradnl" sz="140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104501"/>
              </p:ext>
            </p:extLst>
          </p:nvPr>
        </p:nvGraphicFramePr>
        <p:xfrm>
          <a:off x="1303848" y="3405789"/>
          <a:ext cx="6559992" cy="29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6599"/>
                <a:gridCol w="3453393"/>
              </a:tblGrid>
              <a:tr h="32083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MOV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MOV  </a:t>
                      </a:r>
                      <a:endParaRPr lang="en-US" sz="1000" dirty="0"/>
                    </a:p>
                  </a:txBody>
                  <a:tcPr/>
                </a:tc>
              </a:tr>
              <a:tr h="232417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Tokenspec</a:t>
                      </a:r>
                      <a:r>
                        <a:rPr lang="en-US" sz="1200" dirty="0" smtClean="0"/>
                        <a:t>: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/>
                        <a:t>1 </a:t>
                      </a:r>
                      <a:r>
                        <a:rPr lang="en-US" sz="1200" dirty="0" err="1" smtClean="0"/>
                        <a:t>Domininick</a:t>
                      </a:r>
                      <a:r>
                        <a:rPr lang="en-US" sz="1200" dirty="0" smtClean="0"/>
                        <a:t> Street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/>
                        <a:t>NUM</a:t>
                      </a:r>
                      <a:r>
                        <a:rPr lang="en-US" sz="1200" baseline="0" dirty="0" smtClean="0"/>
                        <a:t> BNK WRD BNK WRD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ANYTOK ANYTOK ANYTOK ANYTOK ANYTOK</a:t>
                      </a:r>
                      <a:endParaRPr lang="en-US" sz="1200" dirty="0" smtClean="0"/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/>
                        <a:t>NUM</a:t>
                      </a:r>
                      <a:r>
                        <a:rPr lang="en-US" sz="1200" baseline="0" dirty="0" smtClean="0"/>
                        <a:t> BNK Dominick BNK Street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… …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Start: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0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START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NUM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…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Tokenspec</a:t>
                      </a:r>
                      <a:r>
                        <a:rPr lang="en-US" sz="1200" dirty="0" smtClean="0"/>
                        <a:t>: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/>
                        <a:t>,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/>
                        <a:t>SYB</a:t>
                      </a:r>
                      <a:endParaRPr lang="en-US" sz="1200" baseline="0" dirty="0" smtClean="0"/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endParaRPr lang="en-US" sz="1200" baseline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Start: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0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START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SYB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ight Arrow 17"/>
          <p:cNvSpPr/>
          <p:nvPr/>
        </p:nvSpPr>
        <p:spPr>
          <a:xfrm rot="5400000">
            <a:off x="4398930" y="1423164"/>
            <a:ext cx="357196" cy="31502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>
            <a:off x="4393816" y="2665832"/>
            <a:ext cx="357196" cy="31502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954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59648" y="1185295"/>
            <a:ext cx="695781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Search Space is still large: do sampling-based search</a:t>
            </a:r>
          </a:p>
          <a:p>
            <a:r>
              <a:rPr lang="en-US" dirty="0" smtClean="0"/>
              <a:t>	1 Sample a </a:t>
            </a:r>
            <a:r>
              <a:rPr lang="en-US" dirty="0" err="1" smtClean="0"/>
              <a:t>subgrammar</a:t>
            </a:r>
            <a:r>
              <a:rPr lang="en-US" dirty="0" smtClean="0"/>
              <a:t> space to search</a:t>
            </a:r>
          </a:p>
          <a:p>
            <a:r>
              <a:rPr lang="en-US" dirty="0" smtClean="0"/>
              <a:t>	2 Do </a:t>
            </a:r>
            <a:r>
              <a:rPr lang="en-US" dirty="0"/>
              <a:t>UCT </a:t>
            </a:r>
            <a:r>
              <a:rPr lang="en-US" dirty="0" smtClean="0"/>
              <a:t>(</a:t>
            </a:r>
            <a:r>
              <a:rPr lang="en-US" dirty="0" err="1" smtClean="0"/>
              <a:t>Levente</a:t>
            </a:r>
            <a:r>
              <a:rPr lang="en-US" dirty="0" smtClean="0"/>
              <a:t> </a:t>
            </a:r>
            <a:r>
              <a:rPr lang="en-US" dirty="0" err="1" smtClean="0"/>
              <a:t>Kocsis</a:t>
            </a:r>
            <a:r>
              <a:rPr lang="en-US" dirty="0" smtClean="0"/>
              <a:t> et al.) search in the sampled search space</a:t>
            </a:r>
          </a:p>
          <a:p>
            <a:endParaRPr lang="en-US" dirty="0" smtClean="0"/>
          </a:p>
        </p:txBody>
      </p:sp>
      <p:pic>
        <p:nvPicPr>
          <p:cNvPr id="61" name="Picture 60" descr="x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448" y="2622076"/>
            <a:ext cx="5347106" cy="409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2299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2653"/>
            <a:ext cx="8229600" cy="1143000"/>
          </a:xfrm>
        </p:spPr>
        <p:txBody>
          <a:bodyPr/>
          <a:lstStyle/>
          <a:p>
            <a:r>
              <a:rPr lang="en-US" dirty="0" smtClean="0"/>
              <a:t>Ranking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4480" y="3366050"/>
            <a:ext cx="663478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Assumption</a:t>
            </a:r>
            <a:r>
              <a:rPr lang="en-US" sz="2000" dirty="0" smtClean="0"/>
              <a:t>:</a:t>
            </a:r>
            <a:r>
              <a:rPr lang="en-US" sz="2000" b="1" dirty="0" smtClean="0"/>
              <a:t> </a:t>
            </a:r>
          </a:p>
          <a:p>
            <a:r>
              <a:rPr lang="en-US" dirty="0"/>
              <a:t>U</a:t>
            </a:r>
            <a:r>
              <a:rPr lang="en-US" dirty="0" smtClean="0"/>
              <a:t>ser wouldn’t want to transform data into a noisy and irregular state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b="1" dirty="0" smtClean="0"/>
              <a:t>Features</a:t>
            </a:r>
            <a:r>
              <a:rPr lang="en-US" dirty="0" smtClean="0"/>
              <a:t>: capture the homogeneity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enp_cnt</a:t>
            </a:r>
            <a:r>
              <a:rPr lang="en-US" dirty="0" smtClean="0"/>
              <a:t>_/: entropy of the distribution of the slash count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enp_cnt</a:t>
            </a:r>
            <a:r>
              <a:rPr lang="en-US" dirty="0" smtClean="0"/>
              <a:t>_-: … …</a:t>
            </a:r>
          </a:p>
          <a:p>
            <a:r>
              <a:rPr lang="en-US" dirty="0" smtClean="0"/>
              <a:t>… …</a:t>
            </a:r>
          </a:p>
          <a:p>
            <a:endParaRPr lang="en-US" dirty="0" smtClean="0"/>
          </a:p>
          <a:p>
            <a:r>
              <a:rPr lang="en-US" b="1" dirty="0" smtClean="0"/>
              <a:t>Approach</a:t>
            </a:r>
            <a:r>
              <a:rPr lang="en-US" dirty="0" smtClean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Build a logistic regression classifier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 confidence score as result’s score</a:t>
            </a:r>
            <a:r>
              <a:rPr lang="en-US" dirty="0"/>
              <a:t>	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585653"/>
              </p:ext>
            </p:extLst>
          </p:nvPr>
        </p:nvGraphicFramePr>
        <p:xfrm>
          <a:off x="1681824" y="722681"/>
          <a:ext cx="5237443" cy="23408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3505"/>
                <a:gridCol w="893055"/>
                <a:gridCol w="1879600"/>
                <a:gridCol w="891283"/>
              </a:tblGrid>
              <a:tr h="3261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r>
                        <a:rPr lang="en-US" baseline="0" dirty="0" smtClean="0"/>
                        <a:t> count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r>
                        <a:rPr lang="en-US" baseline="0" dirty="0" smtClean="0"/>
                        <a:t> count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859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2010-07-30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2010-07-30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694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2010-09-30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/09/2010--30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</a:tr>
              <a:tr h="694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2011-01-31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/03/2011--31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66598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5440" y="1259840"/>
            <a:ext cx="752856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Editing Scenarios</a:t>
            </a:r>
          </a:p>
          <a:p>
            <a:r>
              <a:rPr lang="en-US" b="1" dirty="0" smtClean="0"/>
              <a:t>Address 1 </a:t>
            </a:r>
          </a:p>
          <a:p>
            <a:r>
              <a:rPr lang="en-US" dirty="0" smtClean="0"/>
              <a:t>First row: Brankova&amp;</a:t>
            </a:r>
            <a:r>
              <a:rPr lang="en-US" dirty="0"/>
              <a:t>nbsp;13 , </a:t>
            </a:r>
            <a:r>
              <a:rPr lang="en-US" dirty="0" err="1"/>
              <a:t>Brankova</a:t>
            </a:r>
            <a:r>
              <a:rPr lang="en-US" dirty="0"/>
              <a:t> </a:t>
            </a:r>
            <a:r>
              <a:rPr lang="en-US" dirty="0" smtClean="0"/>
              <a:t>13</a:t>
            </a:r>
          </a:p>
          <a:p>
            <a:r>
              <a:rPr lang="en-US" b="1" dirty="0" smtClean="0"/>
              <a:t>Address2</a:t>
            </a:r>
          </a:p>
          <a:p>
            <a:r>
              <a:rPr lang="en-US" dirty="0" smtClean="0"/>
              <a:t>First row: 1 </a:t>
            </a:r>
            <a:r>
              <a:rPr lang="en-US" dirty="0"/>
              <a:t>Lombard </a:t>
            </a:r>
            <a:r>
              <a:rPr lang="en-US" dirty="0" err="1"/>
              <a:t>Street,London</a:t>
            </a:r>
            <a:r>
              <a:rPr lang="en-US" dirty="0"/>
              <a:t> , London,1 Lombard </a:t>
            </a:r>
            <a:r>
              <a:rPr lang="en-US" dirty="0" smtClean="0"/>
              <a:t>Street</a:t>
            </a:r>
          </a:p>
          <a:p>
            <a:r>
              <a:rPr lang="en-US" b="1" dirty="0" smtClean="0"/>
              <a:t>Date1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First row: 2010</a:t>
            </a:r>
            <a:r>
              <a:rPr lang="en-US" dirty="0"/>
              <a:t>-07-30 , 07/30/</a:t>
            </a:r>
            <a:r>
              <a:rPr lang="en-US" dirty="0" smtClean="0"/>
              <a:t>2010</a:t>
            </a:r>
          </a:p>
          <a:p>
            <a:r>
              <a:rPr lang="en-US" b="1" dirty="0" smtClean="0"/>
              <a:t>Date2</a:t>
            </a:r>
            <a:endParaRPr lang="en-US" b="1" dirty="0"/>
          </a:p>
          <a:p>
            <a:r>
              <a:rPr lang="en-US" dirty="0"/>
              <a:t>First row</a:t>
            </a:r>
            <a:r>
              <a:rPr lang="en-US" dirty="0" smtClean="0"/>
              <a:t>: 13</a:t>
            </a:r>
            <a:r>
              <a:rPr lang="en-US" dirty="0"/>
              <a:t>/05/2010 , 2010-05-</a:t>
            </a:r>
            <a:r>
              <a:rPr lang="en-US" dirty="0" smtClean="0"/>
              <a:t>13</a:t>
            </a:r>
          </a:p>
          <a:p>
            <a:r>
              <a:rPr lang="en-US" b="1" dirty="0" smtClean="0"/>
              <a:t>Tel1</a:t>
            </a:r>
          </a:p>
          <a:p>
            <a:r>
              <a:rPr lang="en-US" dirty="0"/>
              <a:t>First row</a:t>
            </a:r>
            <a:r>
              <a:rPr lang="en-US" dirty="0" smtClean="0"/>
              <a:t>: Tel</a:t>
            </a:r>
            <a:r>
              <a:rPr lang="en-US" dirty="0"/>
              <a:t>:&lt;/B&gt; 020-7928 3131 , 020-7928 </a:t>
            </a:r>
            <a:r>
              <a:rPr lang="en-US" dirty="0" smtClean="0"/>
              <a:t>3131</a:t>
            </a:r>
          </a:p>
          <a:p>
            <a:r>
              <a:rPr lang="en-US" b="1" dirty="0" smtClean="0"/>
              <a:t>Tel2</a:t>
            </a:r>
            <a:endParaRPr lang="en-US" b="1" dirty="0"/>
          </a:p>
          <a:p>
            <a:r>
              <a:rPr lang="en-US" dirty="0"/>
              <a:t>First row: </a:t>
            </a:r>
            <a:r>
              <a:rPr lang="en-US" dirty="0" smtClean="0"/>
              <a:t>020</a:t>
            </a:r>
            <a:r>
              <a:rPr lang="en-US" dirty="0"/>
              <a:t>-8944 9496 , (020)8944 </a:t>
            </a:r>
            <a:r>
              <a:rPr lang="en-US" dirty="0" smtClean="0"/>
              <a:t>9496</a:t>
            </a:r>
          </a:p>
          <a:p>
            <a:r>
              <a:rPr lang="en-US" b="1" dirty="0" smtClean="0"/>
              <a:t>Time</a:t>
            </a:r>
          </a:p>
          <a:p>
            <a:r>
              <a:rPr lang="en-US" dirty="0" smtClean="0"/>
              <a:t>First row:1 </a:t>
            </a:r>
            <a:r>
              <a:rPr lang="en-US" dirty="0"/>
              <a:t>January 2007 4:48pm , January 1,2007 4:</a:t>
            </a:r>
            <a:r>
              <a:rPr lang="en-US" dirty="0" smtClean="0"/>
              <a:t>48pm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0911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8771"/>
            <a:ext cx="8355734" cy="5126211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 smtClean="0"/>
              <a:t>Run experiment 20 times and average the result.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2295"/>
            <a:ext cx="8229600" cy="11430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2" name="Picture 1" descr="Screen Shot 2012-05-18 at 12.17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0096"/>
            <a:ext cx="8166993" cy="405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62563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rank_pres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091" b="-19091"/>
          <a:stretch>
            <a:fillRect/>
          </a:stretch>
        </p:blipFill>
        <p:spPr>
          <a:xfrm>
            <a:off x="331787" y="438150"/>
            <a:ext cx="8355013" cy="502285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2295"/>
            <a:ext cx="8229600" cy="11430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8387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554826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Data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76944"/>
              </p:ext>
            </p:extLst>
          </p:nvPr>
        </p:nvGraphicFramePr>
        <p:xfrm>
          <a:off x="1241791" y="1945526"/>
          <a:ext cx="6327394" cy="2237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3697"/>
                <a:gridCol w="3163697"/>
              </a:tblGrid>
              <a:tr h="559391"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Transformed</a:t>
                      </a:r>
                      <a:endParaRPr lang="en-US" dirty="0"/>
                    </a:p>
                  </a:txBody>
                  <a:tcPr/>
                </a:tc>
              </a:tr>
              <a:tr h="559391">
                <a:tc>
                  <a:txBody>
                    <a:bodyPr/>
                    <a:lstStyle/>
                    <a:p>
                      <a:r>
                        <a:rPr lang="en-US" dirty="0" smtClean="0"/>
                        <a:t>30/07/2010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2010-07-30</a:t>
                      </a:r>
                      <a:endParaRPr lang="en-US" dirty="0"/>
                    </a:p>
                  </a:txBody>
                  <a:tcPr/>
                </a:tc>
              </a:tr>
              <a:tr h="559391">
                <a:tc>
                  <a:txBody>
                    <a:bodyPr/>
                    <a:lstStyle/>
                    <a:p>
                      <a:r>
                        <a:rPr lang="en-US" dirty="0" smtClean="0"/>
                        <a:t>30/09/2010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2010-09-30</a:t>
                      </a:r>
                      <a:endParaRPr lang="en-US" dirty="0"/>
                    </a:p>
                  </a:txBody>
                  <a:tcPr/>
                </a:tc>
              </a:tr>
              <a:tr h="559391">
                <a:tc>
                  <a:txBody>
                    <a:bodyPr/>
                    <a:lstStyle/>
                    <a:p>
                      <a:r>
                        <a:rPr lang="en-US" dirty="0" smtClean="0"/>
                        <a:t>14/01/2011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2011-01-14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96445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Data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59501"/>
              </p:ext>
            </p:extLst>
          </p:nvPr>
        </p:nvGraphicFramePr>
        <p:xfrm>
          <a:off x="966495" y="2223539"/>
          <a:ext cx="7161504" cy="2465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752"/>
                <a:gridCol w="3580752"/>
              </a:tblGrid>
              <a:tr h="413662"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Transformed</a:t>
                      </a:r>
                      <a:endParaRPr lang="en-US" dirty="0"/>
                    </a:p>
                  </a:txBody>
                  <a:tcPr/>
                </a:tc>
              </a:tr>
              <a:tr h="725759">
                <a:tc>
                  <a:txBody>
                    <a:bodyPr/>
                    <a:lstStyle/>
                    <a:p>
                      <a:r>
                        <a:rPr lang="en-US" dirty="0" smtClean="0"/>
                        <a:t>1 Lombard </a:t>
                      </a:r>
                      <a:r>
                        <a:rPr lang="en-US" dirty="0" err="1" smtClean="0"/>
                        <a:t>Street,London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London,1 Lombard Street</a:t>
                      </a:r>
                      <a:endParaRPr lang="en-US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dirty="0" smtClean="0"/>
                        <a:t>1 Dominick </a:t>
                      </a:r>
                      <a:r>
                        <a:rPr lang="en-US" dirty="0" err="1" smtClean="0"/>
                        <a:t>Street,New</a:t>
                      </a:r>
                      <a:r>
                        <a:rPr lang="en-US" dirty="0" smtClean="0"/>
                        <a:t> York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York, 1 Dominick Street</a:t>
                      </a:r>
                      <a:endParaRPr lang="en-US" dirty="0"/>
                    </a:p>
                  </a:txBody>
                  <a:tcPr/>
                </a:tc>
              </a:tr>
              <a:tr h="665931">
                <a:tc>
                  <a:txBody>
                    <a:bodyPr/>
                    <a:lstStyle/>
                    <a:p>
                      <a:r>
                        <a:rPr lang="en-US" dirty="0" smtClean="0"/>
                        <a:t>1 North Belmont </a:t>
                      </a:r>
                      <a:r>
                        <a:rPr lang="en-US" dirty="0" err="1" smtClean="0"/>
                        <a:t>Avenue,Richmond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Richmond, 1 North Belmont Avenue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46420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Data by Example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185889"/>
              </p:ext>
            </p:extLst>
          </p:nvPr>
        </p:nvGraphicFramePr>
        <p:xfrm>
          <a:off x="457200" y="3183391"/>
          <a:ext cx="2919046" cy="250114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919046"/>
              </a:tblGrid>
              <a:tr h="620355"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</a:t>
                      </a:r>
                      <a:endParaRPr lang="en-US" dirty="0"/>
                    </a:p>
                  </a:txBody>
                  <a:tcPr/>
                </a:tc>
              </a:tr>
              <a:tr h="620355">
                <a:tc>
                  <a:txBody>
                    <a:bodyPr/>
                    <a:lstStyle/>
                    <a:p>
                      <a:r>
                        <a:rPr lang="en-US" dirty="0" smtClean="0"/>
                        <a:t>1 Lombard </a:t>
                      </a:r>
                      <a:r>
                        <a:rPr lang="en-US" dirty="0" err="1" smtClean="0"/>
                        <a:t>Street,London</a:t>
                      </a:r>
                      <a:endParaRPr lang="en-US" dirty="0"/>
                    </a:p>
                  </a:txBody>
                  <a:tcPr/>
                </a:tc>
              </a:tr>
              <a:tr h="620355">
                <a:tc>
                  <a:txBody>
                    <a:bodyPr/>
                    <a:lstStyle/>
                    <a:p>
                      <a:r>
                        <a:rPr lang="en-US" dirty="0" smtClean="0"/>
                        <a:t>1 Dominick </a:t>
                      </a:r>
                      <a:r>
                        <a:rPr lang="en-US" dirty="0" err="1" smtClean="0"/>
                        <a:t>Street,New</a:t>
                      </a:r>
                      <a:r>
                        <a:rPr lang="en-US" dirty="0" smtClean="0"/>
                        <a:t> York</a:t>
                      </a:r>
                      <a:endParaRPr lang="en-US" dirty="0"/>
                    </a:p>
                  </a:txBody>
                  <a:tcPr/>
                </a:tc>
              </a:tr>
              <a:tr h="620355">
                <a:tc>
                  <a:txBody>
                    <a:bodyPr/>
                    <a:lstStyle/>
                    <a:p>
                      <a:r>
                        <a:rPr lang="en-US" dirty="0" smtClean="0"/>
                        <a:t>1 North Belmont </a:t>
                      </a:r>
                      <a:r>
                        <a:rPr lang="en-US" dirty="0" err="1" smtClean="0"/>
                        <a:t>Avenue,Richmond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756704"/>
              </p:ext>
            </p:extLst>
          </p:nvPr>
        </p:nvGraphicFramePr>
        <p:xfrm>
          <a:off x="1923629" y="1881854"/>
          <a:ext cx="4826184" cy="586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413092"/>
                <a:gridCol w="2413092"/>
              </a:tblGrid>
              <a:tr h="5862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Lombard </a:t>
                      </a:r>
                      <a:r>
                        <a:rPr lang="en-US" sz="1600" dirty="0" err="1" smtClean="0"/>
                        <a:t>Street,London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London,1 Lombard Street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037984"/>
              </p:ext>
            </p:extLst>
          </p:nvPr>
        </p:nvGraphicFramePr>
        <p:xfrm>
          <a:off x="5685666" y="3183391"/>
          <a:ext cx="3018235" cy="250114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018235"/>
              </a:tblGrid>
              <a:tr h="620355">
                <a:tc>
                  <a:txBody>
                    <a:bodyPr/>
                    <a:lstStyle/>
                    <a:p>
                      <a:r>
                        <a:rPr lang="en-US" dirty="0" smtClean="0"/>
                        <a:t>Transformed</a:t>
                      </a:r>
                      <a:endParaRPr lang="en-US" dirty="0"/>
                    </a:p>
                  </a:txBody>
                  <a:tcPr/>
                </a:tc>
              </a:tr>
              <a:tr h="620355">
                <a:tc>
                  <a:txBody>
                    <a:bodyPr/>
                    <a:lstStyle/>
                    <a:p>
                      <a:r>
                        <a:rPr lang="en-US" dirty="0" smtClean="0"/>
                        <a:t>London, 1 Lombard Street</a:t>
                      </a:r>
                      <a:endParaRPr lang="en-US" dirty="0"/>
                    </a:p>
                  </a:txBody>
                  <a:tcPr/>
                </a:tc>
              </a:tr>
              <a:tr h="620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New York,1 Dominick Street</a:t>
                      </a:r>
                      <a:endParaRPr lang="en-US" dirty="0"/>
                    </a:p>
                  </a:txBody>
                  <a:tcPr/>
                </a:tc>
              </a:tr>
              <a:tr h="620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Richmond,1 North Belmont Avenue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29948" y="1512522"/>
            <a:ext cx="981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667843" y="4085844"/>
            <a:ext cx="1470625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1028374" y="1417639"/>
            <a:ext cx="6772961" cy="152876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9530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Are Ambiguous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37996" y="5704520"/>
            <a:ext cx="5005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522 interpretations given this example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541762"/>
              </p:ext>
            </p:extLst>
          </p:nvPr>
        </p:nvGraphicFramePr>
        <p:xfrm>
          <a:off x="211655" y="2739882"/>
          <a:ext cx="2305948" cy="24814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05948"/>
              </a:tblGrid>
              <a:tr h="620355"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</a:t>
                      </a:r>
                      <a:endParaRPr lang="en-US" dirty="0"/>
                    </a:p>
                  </a:txBody>
                  <a:tcPr/>
                </a:tc>
              </a:tr>
              <a:tr h="6203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 Lombard </a:t>
                      </a:r>
                      <a:r>
                        <a:rPr lang="en-US" sz="1400" dirty="0" err="1" smtClean="0"/>
                        <a:t>Street,London</a:t>
                      </a:r>
                      <a:endParaRPr lang="en-US" sz="1400" dirty="0"/>
                    </a:p>
                  </a:txBody>
                  <a:tcPr/>
                </a:tc>
              </a:tr>
              <a:tr h="6203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 Dominick </a:t>
                      </a:r>
                      <a:r>
                        <a:rPr lang="en-US" sz="1400" dirty="0" err="1" smtClean="0"/>
                        <a:t>Street,New</a:t>
                      </a:r>
                      <a:r>
                        <a:rPr lang="en-US" sz="1400" dirty="0" smtClean="0"/>
                        <a:t> York</a:t>
                      </a:r>
                      <a:endParaRPr lang="en-US" sz="1400" dirty="0"/>
                    </a:p>
                  </a:txBody>
                  <a:tcPr/>
                </a:tc>
              </a:tr>
              <a:tr h="6203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 North Belmont </a:t>
                      </a:r>
                      <a:r>
                        <a:rPr lang="en-US" sz="1400" dirty="0" err="1" smtClean="0"/>
                        <a:t>Avenue,Richmond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9952"/>
              </p:ext>
            </p:extLst>
          </p:nvPr>
        </p:nvGraphicFramePr>
        <p:xfrm>
          <a:off x="3125649" y="2739882"/>
          <a:ext cx="2305948" cy="24814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05948"/>
              </a:tblGrid>
              <a:tr h="620355"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</a:tr>
              <a:tr h="620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London</a:t>
                      </a:r>
                    </a:p>
                    <a:p>
                      <a:r>
                        <a:rPr lang="en-US" sz="1400" dirty="0" smtClean="0"/>
                        <a:t>,1 Lombard Street</a:t>
                      </a:r>
                      <a:endParaRPr lang="en-US" sz="1400" dirty="0"/>
                    </a:p>
                  </a:txBody>
                  <a:tcPr/>
                </a:tc>
              </a:tr>
              <a:tr h="6203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New,1 Dominick Street York</a:t>
                      </a:r>
                      <a:endParaRPr lang="en-US" sz="1400" dirty="0"/>
                    </a:p>
                  </a:txBody>
                  <a:tcPr/>
                </a:tc>
              </a:tr>
              <a:tr h="620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Richmond</a:t>
                      </a:r>
                    </a:p>
                    <a:p>
                      <a:r>
                        <a:rPr lang="en-US" sz="1400" dirty="0" smtClean="0"/>
                        <a:t>,1 North Belmont Avenue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622222"/>
              </p:ext>
            </p:extLst>
          </p:nvPr>
        </p:nvGraphicFramePr>
        <p:xfrm>
          <a:off x="5890182" y="2739882"/>
          <a:ext cx="2411047" cy="24814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411047"/>
              </a:tblGrid>
              <a:tr h="620355"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</a:tr>
              <a:tr h="620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London</a:t>
                      </a:r>
                    </a:p>
                    <a:p>
                      <a:r>
                        <a:rPr lang="en-US" sz="1400" dirty="0" smtClean="0"/>
                        <a:t>,1 Lombard Street</a:t>
                      </a:r>
                      <a:endParaRPr lang="en-US" sz="1400" dirty="0"/>
                    </a:p>
                  </a:txBody>
                  <a:tcPr/>
                </a:tc>
              </a:tr>
              <a:tr h="6203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New,1 Dominick Street York</a:t>
                      </a:r>
                      <a:endParaRPr lang="en-US" sz="1400" dirty="0"/>
                    </a:p>
                  </a:txBody>
                  <a:tcPr/>
                </a:tc>
              </a:tr>
              <a:tr h="6203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, Avenue1 North Belmont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Richmond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loud 2"/>
          <p:cNvSpPr/>
          <p:nvPr/>
        </p:nvSpPr>
        <p:spPr>
          <a:xfrm>
            <a:off x="1028374" y="5473705"/>
            <a:ext cx="6772961" cy="1085755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29948" y="1306003"/>
            <a:ext cx="981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5" name="Cloud 14"/>
          <p:cNvSpPr/>
          <p:nvPr/>
        </p:nvSpPr>
        <p:spPr>
          <a:xfrm>
            <a:off x="1028374" y="1211120"/>
            <a:ext cx="6772961" cy="152876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61321"/>
              </p:ext>
            </p:extLst>
          </p:nvPr>
        </p:nvGraphicFramePr>
        <p:xfrm>
          <a:off x="1923629" y="1675335"/>
          <a:ext cx="4826184" cy="586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413092"/>
                <a:gridCol w="2413092"/>
              </a:tblGrid>
              <a:tr h="5862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Lombard </a:t>
                      </a:r>
                      <a:r>
                        <a:rPr lang="en-US" sz="1600" dirty="0" err="1" smtClean="0"/>
                        <a:t>Street,London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London,1 Lombard Street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54747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4" grpId="0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33156" y="1920265"/>
            <a:ext cx="68097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Minimize number of examples users have to give to produce the desired transformation program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452490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Transformation Grammar</a:t>
            </a:r>
          </a:p>
          <a:p>
            <a:r>
              <a:rPr lang="en-US" dirty="0" smtClean="0"/>
              <a:t>System Overview</a:t>
            </a:r>
          </a:p>
          <a:p>
            <a:r>
              <a:rPr lang="en-US" dirty="0" smtClean="0"/>
              <a:t>Search spaces</a:t>
            </a:r>
          </a:p>
          <a:p>
            <a:r>
              <a:rPr lang="en-US" dirty="0" smtClean="0"/>
              <a:t>Searching</a:t>
            </a:r>
          </a:p>
          <a:p>
            <a:r>
              <a:rPr lang="en-US" dirty="0"/>
              <a:t>R</a:t>
            </a:r>
            <a:r>
              <a:rPr lang="en-US" dirty="0" smtClean="0"/>
              <a:t>anking</a:t>
            </a:r>
          </a:p>
          <a:p>
            <a:r>
              <a:rPr lang="en-US" dirty="0" smtClean="0"/>
              <a:t>Evaluation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96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609"/>
            <a:ext cx="8229600" cy="1143000"/>
          </a:xfrm>
        </p:spPr>
        <p:txBody>
          <a:bodyPr/>
          <a:lstStyle/>
          <a:p>
            <a:r>
              <a:rPr lang="en-US" dirty="0" smtClean="0"/>
              <a:t>Transformation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36170" y="787037"/>
            <a:ext cx="7250630" cy="5509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/>
              <a:t>p</a:t>
            </a:r>
            <a:r>
              <a:rPr lang="en-US" sz="2200" dirty="0" smtClean="0"/>
              <a:t>rogram</a:t>
            </a:r>
            <a:r>
              <a:rPr lang="en-US" sz="22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200" dirty="0" smtClean="0"/>
              <a:t>(</a:t>
            </a:r>
            <a:r>
              <a:rPr lang="en-US" sz="2200" dirty="0" err="1" smtClean="0"/>
              <a:t>ins|del|mov</a:t>
            </a:r>
            <a:r>
              <a:rPr lang="en-US" sz="2200" dirty="0" smtClean="0"/>
              <a:t>)+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err="1" smtClean="0">
                <a:sym typeface="Wingdings"/>
              </a:rPr>
              <a:t>del</a:t>
            </a:r>
            <a:r>
              <a:rPr lang="en-US" sz="2200" dirty="0" err="1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200" dirty="0" err="1" smtClean="0">
                <a:sym typeface="Wingdings"/>
              </a:rPr>
              <a:t>DEL</a:t>
            </a:r>
            <a:r>
              <a:rPr lang="en-US" sz="2200" dirty="0">
                <a:sym typeface="Wingdings"/>
              </a:rPr>
              <a:t> </a:t>
            </a:r>
            <a:r>
              <a:rPr lang="en-US" sz="2200" dirty="0" smtClean="0">
                <a:sym typeface="Wingdings"/>
              </a:rPr>
              <a:t>what</a:t>
            </a:r>
            <a:r>
              <a:rPr lang="en-US" sz="2200" dirty="0">
                <a:latin typeface="ＭＳ ゴシック"/>
                <a:ea typeface="ＭＳ ゴシック"/>
                <a:cs typeface="ＭＳ ゴシック"/>
                <a:sym typeface="Wingdings"/>
              </a:rPr>
              <a:t>∨</a:t>
            </a:r>
            <a:r>
              <a:rPr lang="en-US" sz="2200" dirty="0" smtClean="0">
                <a:sym typeface="Wingdings"/>
              </a:rPr>
              <a:t> DEL range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err="1">
                <a:sym typeface="Wingdings"/>
              </a:rPr>
              <a:t>ins</a:t>
            </a:r>
            <a:r>
              <a:rPr lang="en-US" sz="2200" dirty="0" err="1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200" dirty="0" err="1">
                <a:sym typeface="Wingdings"/>
              </a:rPr>
              <a:t>INS</a:t>
            </a:r>
            <a:r>
              <a:rPr lang="en-US" sz="2200" dirty="0">
                <a:sym typeface="Wingdings"/>
              </a:rPr>
              <a:t>(token)+ where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err="1">
                <a:sym typeface="Wingdings"/>
              </a:rPr>
              <a:t>mov</a:t>
            </a:r>
            <a:r>
              <a:rPr lang="en-US" sz="22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200" dirty="0">
                <a:sym typeface="Wingdings"/>
              </a:rPr>
              <a:t> MOV </a:t>
            </a:r>
            <a:r>
              <a:rPr lang="en-US" sz="2200" dirty="0" err="1">
                <a:sym typeface="Wingdings"/>
              </a:rPr>
              <a:t>tokenspec</a:t>
            </a:r>
            <a:r>
              <a:rPr lang="en-US" sz="2200" dirty="0">
                <a:sym typeface="Wingdings"/>
              </a:rPr>
              <a:t> where </a:t>
            </a:r>
            <a:r>
              <a:rPr lang="en-US" sz="2200" dirty="0">
                <a:latin typeface="ＭＳ ゴシック"/>
                <a:ea typeface="ＭＳ ゴシック"/>
                <a:cs typeface="ＭＳ ゴシック"/>
                <a:sym typeface="Wingdings"/>
              </a:rPr>
              <a:t>∨</a:t>
            </a:r>
            <a:r>
              <a:rPr lang="en-US" sz="2200" dirty="0">
                <a:sym typeface="Wingdings"/>
              </a:rPr>
              <a:t>MOV range </a:t>
            </a:r>
            <a:r>
              <a:rPr lang="en-US" sz="2200" dirty="0" smtClean="0">
                <a:sym typeface="Wingdings"/>
              </a:rPr>
              <a:t>where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err="1">
                <a:sym typeface="Wingdings"/>
              </a:rPr>
              <a:t>w</a:t>
            </a:r>
            <a:r>
              <a:rPr lang="en-US" sz="2200" dirty="0" err="1" smtClean="0">
                <a:sym typeface="Wingdings"/>
              </a:rPr>
              <a:t>hat</a:t>
            </a:r>
            <a:r>
              <a:rPr lang="en-US" sz="2200" dirty="0" err="1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200" dirty="0" err="1" smtClean="0">
                <a:sym typeface="Wingdings"/>
              </a:rPr>
              <a:t>quantifier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tokenspec</a:t>
            </a:r>
            <a:endParaRPr lang="en-US" sz="2200" dirty="0">
              <a:sym typeface="Wingdings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sym typeface="Wingdings"/>
              </a:rPr>
              <a:t>quantifier </a:t>
            </a:r>
            <a:r>
              <a:rPr lang="en-US" sz="22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200" dirty="0" smtClean="0">
                <a:sym typeface="Wingdings"/>
              </a:rPr>
              <a:t>ANYNUM</a:t>
            </a:r>
            <a:r>
              <a:rPr lang="en-US" sz="2200" dirty="0" smtClean="0">
                <a:latin typeface="ＭＳ ゴシック"/>
                <a:ea typeface="ＭＳ ゴシック"/>
                <a:cs typeface="ＭＳ ゴシック"/>
                <a:sym typeface="Wingdings"/>
              </a:rPr>
              <a:t>∨</a:t>
            </a:r>
            <a:r>
              <a:rPr lang="en-US" sz="2200" dirty="0" smtClean="0">
                <a:sym typeface="Wingdings"/>
              </a:rPr>
              <a:t>NUM</a:t>
            </a:r>
            <a:endParaRPr lang="en-US" sz="2200" dirty="0">
              <a:sym typeface="Wingdings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err="1">
                <a:sym typeface="Wingdings"/>
              </a:rPr>
              <a:t>tokenspec</a:t>
            </a:r>
            <a:r>
              <a:rPr lang="en-US" sz="2200" dirty="0" err="1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200" dirty="0" err="1" smtClean="0">
                <a:sym typeface="Wingdings"/>
              </a:rPr>
              <a:t>singletokenspec</a:t>
            </a:r>
            <a:r>
              <a:rPr lang="en-US" sz="2200" dirty="0" err="1" smtClean="0">
                <a:latin typeface="ＭＳ ゴシック"/>
                <a:ea typeface="ＭＳ ゴシック"/>
                <a:cs typeface="ＭＳ ゴシック"/>
                <a:sym typeface="Wingdings"/>
              </a:rPr>
              <a:t>∨</a:t>
            </a:r>
            <a:r>
              <a:rPr lang="en-US" sz="2200" dirty="0" err="1" smtClean="0">
                <a:sym typeface="Wingdings"/>
              </a:rPr>
              <a:t>singletokenspec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tokenspec</a:t>
            </a:r>
            <a:endParaRPr lang="en-US" sz="2200" dirty="0" smtClean="0">
              <a:sym typeface="Wingdings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err="1">
                <a:sym typeface="Wingdings"/>
              </a:rPr>
              <a:t>singletokenspec</a:t>
            </a:r>
            <a:r>
              <a:rPr lang="en-US" sz="2200" dirty="0" err="1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200" dirty="0" err="1" smtClean="0">
                <a:sym typeface="Wingdings"/>
              </a:rPr>
              <a:t>token</a:t>
            </a:r>
            <a:r>
              <a:rPr lang="en-US" sz="2200" dirty="0" err="1" smtClean="0">
                <a:latin typeface="ＭＳ ゴシック"/>
                <a:ea typeface="ＭＳ ゴシック"/>
                <a:cs typeface="ＭＳ ゴシック"/>
                <a:sym typeface="Wingdings"/>
              </a:rPr>
              <a:t>∨</a:t>
            </a:r>
            <a:r>
              <a:rPr lang="en-US" sz="2200" dirty="0" err="1" smtClean="0">
                <a:sym typeface="Wingdings"/>
              </a:rPr>
              <a:t>type</a:t>
            </a:r>
            <a:r>
              <a:rPr lang="en-US" sz="2200" dirty="0" err="1" smtClean="0">
                <a:latin typeface="ＭＳ ゴシック"/>
                <a:ea typeface="ＭＳ ゴシック"/>
                <a:cs typeface="ＭＳ ゴシック"/>
                <a:sym typeface="Wingdings"/>
              </a:rPr>
              <a:t>∨</a:t>
            </a:r>
            <a:r>
              <a:rPr lang="en-US" sz="2200" dirty="0" err="1" smtClean="0">
                <a:sym typeface="Wingdings"/>
              </a:rPr>
              <a:t>ANYTOK</a:t>
            </a:r>
            <a:endParaRPr lang="en-US" sz="2200" dirty="0">
              <a:sym typeface="Wingdings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err="1" smtClean="0">
                <a:sym typeface="Wingdings"/>
              </a:rPr>
              <a:t>type</a:t>
            </a:r>
            <a:r>
              <a:rPr lang="en-US" sz="2200" dirty="0" err="1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200" dirty="0" err="1" smtClean="0">
                <a:sym typeface="Wingdings"/>
              </a:rPr>
              <a:t>NUMTYP</a:t>
            </a:r>
            <a:r>
              <a:rPr lang="en-US" sz="2200" dirty="0" err="1" smtClean="0">
                <a:latin typeface="ＭＳ ゴシック"/>
                <a:ea typeface="ＭＳ ゴシック"/>
                <a:cs typeface="ＭＳ ゴシック"/>
                <a:sym typeface="Wingdings"/>
              </a:rPr>
              <a:t>∨</a:t>
            </a:r>
            <a:r>
              <a:rPr lang="en-US" sz="2200" dirty="0" err="1" smtClean="0">
                <a:sym typeface="Wingdings"/>
              </a:rPr>
              <a:t>WRDTYP</a:t>
            </a:r>
            <a:r>
              <a:rPr lang="en-US" sz="2200" dirty="0" err="1" smtClean="0">
                <a:latin typeface="ＭＳ ゴシック"/>
                <a:ea typeface="ＭＳ ゴシック"/>
                <a:cs typeface="ＭＳ ゴシック"/>
                <a:sym typeface="Wingdings"/>
              </a:rPr>
              <a:t>∨</a:t>
            </a:r>
            <a:r>
              <a:rPr lang="en-US" sz="2200" dirty="0" err="1" smtClean="0">
                <a:sym typeface="Wingdings"/>
              </a:rPr>
              <a:t>SYBTYP</a:t>
            </a:r>
            <a:r>
              <a:rPr lang="en-US" sz="2200" dirty="0" err="1" smtClean="0">
                <a:latin typeface="ＭＳ ゴシック"/>
                <a:ea typeface="ＭＳ ゴシック"/>
                <a:cs typeface="ＭＳ ゴシック"/>
                <a:sym typeface="Wingdings"/>
              </a:rPr>
              <a:t>∨</a:t>
            </a:r>
            <a:r>
              <a:rPr lang="en-US" sz="2200" dirty="0" err="1" smtClean="0">
                <a:sym typeface="Wingdings"/>
              </a:rPr>
              <a:t>BNKTYP</a:t>
            </a:r>
            <a:endParaRPr lang="en-US" sz="2200" dirty="0" smtClean="0">
              <a:sym typeface="Wingdings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sym typeface="Wingdings"/>
              </a:rPr>
              <a:t>range </a:t>
            </a:r>
            <a:r>
              <a:rPr lang="en-US" sz="22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200" dirty="0" smtClean="0">
                <a:sym typeface="Wingdings"/>
              </a:rPr>
              <a:t>start end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err="1" smtClean="0">
                <a:sym typeface="Wingdings"/>
              </a:rPr>
              <a:t>scanningOrder</a:t>
            </a:r>
            <a:r>
              <a:rPr lang="en-US" sz="2200" dirty="0" err="1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200" dirty="0" err="1" smtClean="0">
                <a:sym typeface="Wingdings"/>
              </a:rPr>
              <a:t>FRM_BEG</a:t>
            </a:r>
            <a:r>
              <a:rPr lang="en-US" sz="2200" dirty="0" err="1" smtClean="0">
                <a:latin typeface="ＭＳ ゴシック"/>
                <a:ea typeface="ＭＳ ゴシック"/>
                <a:cs typeface="ＭＳ ゴシック"/>
                <a:sym typeface="Wingdings"/>
              </a:rPr>
              <a:t>∨</a:t>
            </a:r>
            <a:r>
              <a:rPr lang="en-US" sz="2200" dirty="0" err="1" smtClean="0">
                <a:sym typeface="Wingdings"/>
              </a:rPr>
              <a:t>FRM_END</a:t>
            </a:r>
            <a:endParaRPr lang="en-US" sz="2200" dirty="0">
              <a:sym typeface="Wingdings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err="1" smtClean="0">
                <a:sym typeface="Wingdings"/>
              </a:rPr>
              <a:t>start</a:t>
            </a:r>
            <a:r>
              <a:rPr lang="en-US" sz="2200" dirty="0" err="1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200" dirty="0" err="1" smtClean="0">
                <a:sym typeface="Wingdings"/>
              </a:rPr>
              <a:t>scanningOrder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posquantifier</a:t>
            </a:r>
            <a:endParaRPr lang="en-US" sz="2200" dirty="0" smtClean="0">
              <a:sym typeface="Wingdings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err="1" smtClean="0">
                <a:sym typeface="Wingdings"/>
              </a:rPr>
              <a:t>end</a:t>
            </a:r>
            <a:r>
              <a:rPr lang="en-US" sz="2200" dirty="0" err="1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200" dirty="0" err="1">
                <a:sym typeface="Wingdings"/>
              </a:rPr>
              <a:t>scanningOrder</a:t>
            </a:r>
            <a:r>
              <a:rPr lang="en-US" sz="2200" dirty="0">
                <a:sym typeface="Wingdings"/>
              </a:rPr>
              <a:t> </a:t>
            </a:r>
            <a:r>
              <a:rPr lang="en-US" sz="2200" dirty="0" err="1">
                <a:sym typeface="Wingdings"/>
              </a:rPr>
              <a:t>posquantifier</a:t>
            </a:r>
            <a:endParaRPr lang="en-US" sz="2200" dirty="0">
              <a:sym typeface="Wingdings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err="1" smtClean="0">
                <a:sym typeface="Wingdings"/>
              </a:rPr>
              <a:t>where</a:t>
            </a:r>
            <a:r>
              <a:rPr lang="en-US" sz="2200" dirty="0" err="1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200" dirty="0" err="1">
                <a:sym typeface="Wingdings"/>
              </a:rPr>
              <a:t>scanningOrder</a:t>
            </a:r>
            <a:r>
              <a:rPr lang="en-US" sz="2200" dirty="0">
                <a:sym typeface="Wingdings"/>
              </a:rPr>
              <a:t> </a:t>
            </a:r>
            <a:r>
              <a:rPr lang="en-US" sz="2200" dirty="0" err="1">
                <a:sym typeface="Wingdings"/>
              </a:rPr>
              <a:t>posquantifier</a:t>
            </a:r>
            <a:endParaRPr lang="en-US" sz="2200" dirty="0">
              <a:sym typeface="Wingdings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err="1">
                <a:sym typeface="Wingdings"/>
              </a:rPr>
              <a:t>where</a:t>
            </a:r>
            <a:r>
              <a:rPr lang="en-US" sz="2200" dirty="0" err="1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200" dirty="0" err="1">
                <a:sym typeface="Wingdings"/>
              </a:rPr>
              <a:t>scanningOrder</a:t>
            </a:r>
            <a:r>
              <a:rPr lang="en-US" sz="2200" dirty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posquantifier</a:t>
            </a:r>
            <a:endParaRPr lang="en-US" sz="2200" dirty="0">
              <a:sym typeface="Wingdings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err="1">
                <a:sym typeface="Wingdings"/>
              </a:rPr>
              <a:t>posquantifier</a:t>
            </a:r>
            <a:r>
              <a:rPr lang="en-US" sz="2200" dirty="0" err="1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200" dirty="0" err="1" smtClean="0">
                <a:sym typeface="Wingdings"/>
              </a:rPr>
              <a:t>INCLD</a:t>
            </a:r>
            <a:r>
              <a:rPr lang="en-US" sz="2200" dirty="0" smtClean="0">
                <a:sym typeface="Wingdings"/>
              </a:rPr>
              <a:t>?</a:t>
            </a:r>
            <a:r>
              <a:rPr lang="en-US" sz="2200" dirty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tokenspec</a:t>
            </a:r>
            <a:r>
              <a:rPr lang="en-US" sz="2200" dirty="0" err="1" smtClean="0">
                <a:latin typeface="ＭＳ ゴシック"/>
                <a:ea typeface="ＭＳ ゴシック"/>
                <a:cs typeface="ＭＳ ゴシック"/>
                <a:sym typeface="Wingdings"/>
              </a:rPr>
              <a:t>∨</a:t>
            </a:r>
            <a:r>
              <a:rPr lang="en-US" sz="2200" dirty="0" err="1" smtClean="0">
                <a:sym typeface="Wingdings"/>
              </a:rPr>
              <a:t>NUM</a:t>
            </a:r>
            <a:endParaRPr lang="en-US" sz="220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96777798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Specifying the target pattern(</a:t>
            </a:r>
            <a:r>
              <a:rPr lang="en-US" dirty="0" err="1" smtClean="0"/>
              <a:t>tokenspec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ny two tokens</a:t>
            </a:r>
          </a:p>
          <a:p>
            <a:pPr lvl="1"/>
            <a:r>
              <a:rPr lang="en-US" dirty="0" smtClean="0"/>
              <a:t>“,”London </a:t>
            </a:r>
            <a:endParaRPr lang="en-US" dirty="0"/>
          </a:p>
          <a:p>
            <a:pPr lvl="1"/>
            <a:r>
              <a:rPr lang="en-US" dirty="0" smtClean="0"/>
              <a:t> symbo</a:t>
            </a:r>
            <a:r>
              <a:rPr lang="en-US" altLang="zh-CN" dirty="0" smtClean="0"/>
              <a:t>l</a:t>
            </a:r>
            <a:r>
              <a:rPr lang="en-US" dirty="0" smtClean="0"/>
              <a:t> word</a:t>
            </a:r>
          </a:p>
          <a:p>
            <a:pPr lvl="1"/>
            <a:r>
              <a:rPr lang="en-US" dirty="0" smtClean="0"/>
              <a:t>“,” word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Specifying the position(range)</a:t>
            </a:r>
          </a:p>
          <a:p>
            <a:pPr lvl="1"/>
            <a:r>
              <a:rPr lang="en-US" dirty="0" smtClean="0"/>
              <a:t>[5,6]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fter “,” before END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fter 5, before END </a:t>
            </a:r>
          </a:p>
          <a:p>
            <a:pPr lvl="1"/>
            <a:r>
              <a:rPr lang="en-US" dirty="0" smtClean="0"/>
              <a:t>… </a:t>
            </a:r>
          </a:p>
        </p:txBody>
      </p:sp>
      <p:sp>
        <p:nvSpPr>
          <p:cNvPr id="4" name="Rectangle 3"/>
          <p:cNvSpPr/>
          <p:nvPr/>
        </p:nvSpPr>
        <p:spPr>
          <a:xfrm>
            <a:off x="5845532" y="2479930"/>
            <a:ext cx="2841268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/>
              <a:t>1 Lombard </a:t>
            </a:r>
            <a:r>
              <a:rPr lang="en-US" sz="2000" dirty="0" err="1"/>
              <a:t>Street,London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319620" y="4114607"/>
            <a:ext cx="1994682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/>
              <a:t>1 Lombard </a:t>
            </a:r>
            <a:r>
              <a:rPr lang="en-US" sz="2000" dirty="0" smtClean="0"/>
              <a:t>Street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767533" y="1988409"/>
            <a:ext cx="1069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Example</a:t>
            </a:r>
            <a:endParaRPr lang="en-US" sz="2000" dirty="0"/>
          </a:p>
        </p:txBody>
      </p:sp>
      <p:sp>
        <p:nvSpPr>
          <p:cNvPr id="6" name="Down Arrow 5"/>
          <p:cNvSpPr/>
          <p:nvPr/>
        </p:nvSpPr>
        <p:spPr>
          <a:xfrm>
            <a:off x="7112973" y="3040792"/>
            <a:ext cx="436880" cy="995680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5938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2670</TotalTime>
  <Words>1036</Words>
  <Application>Microsoft Macintosh PowerPoint</Application>
  <PresentationFormat>On-screen Show (4:3)</PresentationFormat>
  <Paragraphs>292</Paragraphs>
  <Slides>19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Learning Data Transformation Rules through Examples: Preliminary Results</vt:lpstr>
      <vt:lpstr>Transforming Data</vt:lpstr>
      <vt:lpstr>Transforming Data</vt:lpstr>
      <vt:lpstr>Transforming Data by Example</vt:lpstr>
      <vt:lpstr>Examples Are Ambiguous</vt:lpstr>
      <vt:lpstr>Objective</vt:lpstr>
      <vt:lpstr>Outline</vt:lpstr>
      <vt:lpstr>Transformation Grammar</vt:lpstr>
      <vt:lpstr>Transformation Grammar</vt:lpstr>
      <vt:lpstr>Challenges</vt:lpstr>
      <vt:lpstr>System Overview</vt:lpstr>
      <vt:lpstr>Subgrammar space</vt:lpstr>
      <vt:lpstr>Subgrammar space</vt:lpstr>
      <vt:lpstr>Search</vt:lpstr>
      <vt:lpstr>Ranking</vt:lpstr>
      <vt:lpstr>Evaluation</vt:lpstr>
      <vt:lpstr>Results</vt:lpstr>
      <vt:lpstr>Results</vt:lpstr>
      <vt:lpstr>PowerPoint Presentation</vt:lpstr>
    </vt:vector>
  </TitlesOfParts>
  <Company>USC/ISI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 Wu</dc:creator>
  <cp:lastModifiedBy>Bo Wu</cp:lastModifiedBy>
  <cp:revision>134</cp:revision>
  <dcterms:created xsi:type="dcterms:W3CDTF">2012-05-11T18:40:07Z</dcterms:created>
  <dcterms:modified xsi:type="dcterms:W3CDTF">2012-05-19T22:44:10Z</dcterms:modified>
</cp:coreProperties>
</file>