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259153f9b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259153f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59153f9bb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153f9b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59153f9bb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9153f9b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59153f9bb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9153f9b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59153f9bb_0_2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9153f9b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59153f9bb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9153f9b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59153f9b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9153f9b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59153f9bb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9153f9b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59153f9bb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9153f9b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59153f9bb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9153f9b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59153f9bb_0_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9153f9b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259153f9b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259153f9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59153f9bb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9153f9b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59153f9bb_0_3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9153f9b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259153f9bb_0_3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9153f9b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6d5ba589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d5ba5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259153f9b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59153f9b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259153f9bb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59153f9b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59153f9bb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9153f9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59153f9bb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9153f9b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59153f9b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9153f9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59153f9b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9153f9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59153f9bb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9153f9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mallpdf.com/compres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None/>
            </a:pPr>
            <a:r>
              <a:rPr lang="en" sz="3600"/>
              <a:t>Spring 2018</a:t>
            </a:r>
            <a:endParaRPr sz="3600"/>
          </a:p>
          <a:p>
            <a:pPr indent="0" lvl="0" marL="0" rtl="0" algn="ctr">
              <a:spcBef>
                <a:spcPts val="0"/>
              </a:spcBef>
              <a:spcAft>
                <a:spcPts val="0"/>
              </a:spcAft>
              <a:buNone/>
            </a:pPr>
            <a:r>
              <a:rPr lang="en" sz="3600"/>
              <a:t>Problem Set #4</a:t>
            </a:r>
            <a:endParaRPr sz="3600"/>
          </a:p>
        </p:txBody>
      </p:sp>
      <p:sp>
        <p:nvSpPr>
          <p:cNvPr id="35" name="Google Shape;35;p8"/>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36" name="Google Shape;36;p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a:t>
            </a:r>
            <a:r>
              <a:rPr lang="en"/>
              <a:t>: Difference images</a:t>
            </a:r>
            <a:endParaRPr/>
          </a:p>
        </p:txBody>
      </p:sp>
      <p:sp>
        <p:nvSpPr>
          <p:cNvPr id="105" name="Google Shape;105;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06" name="Google Shape;106;p17"/>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ps4-3-a-1.png</a:t>
            </a:r>
            <a:endParaRPr/>
          </a:p>
        </p:txBody>
      </p:sp>
      <p:pic>
        <p:nvPicPr>
          <p:cNvPr id="107" name="Google Shape;107;p17"/>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Difference images (cont.)</a:t>
            </a:r>
            <a:endParaRPr/>
          </a:p>
        </p:txBody>
      </p:sp>
      <p:sp>
        <p:nvSpPr>
          <p:cNvPr id="113" name="Google Shape;113;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4" name="Google Shape;114;p18"/>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ps4-3-a-2.png</a:t>
            </a:r>
            <a:endParaRPr/>
          </a:p>
        </p:txBody>
      </p:sp>
      <p:pic>
        <p:nvPicPr>
          <p:cNvPr id="115" name="Google Shape;115;p18"/>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a:t>
            </a:r>
            <a:r>
              <a:rPr lang="en"/>
              <a:t>: </a:t>
            </a:r>
            <a:r>
              <a:rPr lang="en"/>
              <a:t>Hierarchical </a:t>
            </a:r>
            <a:r>
              <a:rPr lang="en"/>
              <a:t>LK</a:t>
            </a:r>
            <a:endParaRPr/>
          </a:p>
        </p:txBody>
      </p:sp>
      <p:sp>
        <p:nvSpPr>
          <p:cNvPr id="121" name="Google Shape;121;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2" name="Google Shape;122;p19"/>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ps4-4-a-1.png</a:t>
            </a:r>
            <a:endParaRPr/>
          </a:p>
        </p:txBody>
      </p:sp>
      <p:pic>
        <p:nvPicPr>
          <p:cNvPr id="123" name="Google Shape;123;p19"/>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a:t>
            </a:r>
            <a:r>
              <a:rPr lang="en"/>
              <a:t>Hierarchical</a:t>
            </a:r>
            <a:r>
              <a:rPr lang="en"/>
              <a:t> LK (cont.)</a:t>
            </a:r>
            <a:endParaRPr/>
          </a:p>
        </p:txBody>
      </p:sp>
      <p:sp>
        <p:nvSpPr>
          <p:cNvPr id="129" name="Google Shape;129;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0" name="Google Shape;130;p20"/>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ps4-4-a-2.png</a:t>
            </a:r>
            <a:endParaRPr/>
          </a:p>
        </p:txBody>
      </p:sp>
      <p:pic>
        <p:nvPicPr>
          <p:cNvPr id="131" name="Google Shape;131;p20"/>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Hierarchical LK (cont.)</a:t>
            </a:r>
            <a:endParaRPr/>
          </a:p>
        </p:txBody>
      </p:sp>
      <p:sp>
        <p:nvSpPr>
          <p:cNvPr id="137" name="Google Shape;137;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8" name="Google Shape;138;p21"/>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ps4-4-a-3.png</a:t>
            </a:r>
            <a:endParaRPr/>
          </a:p>
        </p:txBody>
      </p:sp>
      <p:pic>
        <p:nvPicPr>
          <p:cNvPr id="139" name="Google Shape;139;p21"/>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45" name="Google Shape;145;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6" name="Google Shape;146;p22"/>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ps4-4-b-1.png</a:t>
            </a:r>
            <a:endParaRPr/>
          </a:p>
        </p:txBody>
      </p:sp>
      <p:pic>
        <p:nvPicPr>
          <p:cNvPr id="147" name="Google Shape;147;p22"/>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53" name="Google Shape;153;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54" name="Google Shape;154;p23"/>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ps4-4-b-2.png</a:t>
            </a:r>
            <a:endParaRPr/>
          </a:p>
        </p:txBody>
      </p:sp>
      <p:pic>
        <p:nvPicPr>
          <p:cNvPr id="155" name="Google Shape;155;p23"/>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a:t>
            </a:r>
            <a:r>
              <a:rPr lang="en"/>
              <a:t>: Frame Interpolation</a:t>
            </a:r>
            <a:endParaRPr/>
          </a:p>
        </p:txBody>
      </p:sp>
      <p:sp>
        <p:nvSpPr>
          <p:cNvPr id="161" name="Google Shape;161;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2" name="Google Shape;162;p24"/>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ps4-5-a-1.png</a:t>
            </a:r>
            <a:endParaRPr/>
          </a:p>
        </p:txBody>
      </p:sp>
      <p:grpSp>
        <p:nvGrpSpPr>
          <p:cNvPr id="163" name="Google Shape;163;p24"/>
          <p:cNvGrpSpPr/>
          <p:nvPr/>
        </p:nvGrpSpPr>
        <p:grpSpPr>
          <a:xfrm>
            <a:off x="1624313" y="1233174"/>
            <a:ext cx="5895375" cy="3080350"/>
            <a:chOff x="1277850" y="1063374"/>
            <a:chExt cx="5895375" cy="3080350"/>
          </a:xfrm>
        </p:grpSpPr>
        <p:pic>
          <p:nvPicPr>
            <p:cNvPr id="164" name="Google Shape;164;p24"/>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65" name="Google Shape;165;p24"/>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66" name="Google Shape;166;p24"/>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67" name="Google Shape;167;p24"/>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68" name="Google Shape;168;p24"/>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69" name="Google Shape;169;p24"/>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75" name="Google Shape;175;p2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76" name="Google Shape;176;p25"/>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ps4-5-b-1.png</a:t>
            </a:r>
            <a:endParaRPr/>
          </a:p>
        </p:txBody>
      </p:sp>
      <p:grpSp>
        <p:nvGrpSpPr>
          <p:cNvPr id="177" name="Google Shape;177;p25"/>
          <p:cNvGrpSpPr/>
          <p:nvPr/>
        </p:nvGrpSpPr>
        <p:grpSpPr>
          <a:xfrm>
            <a:off x="1624313" y="1233174"/>
            <a:ext cx="5895375" cy="3080350"/>
            <a:chOff x="1277850" y="1063374"/>
            <a:chExt cx="5895375" cy="3080350"/>
          </a:xfrm>
        </p:grpSpPr>
        <p:pic>
          <p:nvPicPr>
            <p:cNvPr id="178" name="Google Shape;178;p25"/>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79" name="Google Shape;179;p25"/>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80" name="Google Shape;180;p25"/>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81" name="Google Shape;181;p25"/>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82" name="Google Shape;182;p25"/>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83" name="Google Shape;183;p25"/>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89" name="Google Shape;189;p2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90" name="Google Shape;190;p26"/>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ps4-5-b-2.png</a:t>
            </a:r>
            <a:endParaRPr/>
          </a:p>
        </p:txBody>
      </p:sp>
      <p:grpSp>
        <p:nvGrpSpPr>
          <p:cNvPr id="191" name="Google Shape;191;p26"/>
          <p:cNvGrpSpPr/>
          <p:nvPr/>
        </p:nvGrpSpPr>
        <p:grpSpPr>
          <a:xfrm>
            <a:off x="1624313" y="1233174"/>
            <a:ext cx="5895375" cy="3080350"/>
            <a:chOff x="1277850" y="1063374"/>
            <a:chExt cx="5895375" cy="3080350"/>
          </a:xfrm>
        </p:grpSpPr>
        <p:pic>
          <p:nvPicPr>
            <p:cNvPr id="192" name="Google Shape;192;p26"/>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93" name="Google Shape;193;p26"/>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94" name="Google Shape;194;p26"/>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95" name="Google Shape;195;p26"/>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96" name="Google Shape;196;p26"/>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97" name="Google Shape;197;p26"/>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ShiftR2</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43" name="Google Shape;43;p9"/>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ps4-1-a-1.png</a:t>
            </a:r>
            <a:endParaRPr/>
          </a:p>
        </p:txBody>
      </p:sp>
      <p:pic>
        <p:nvPicPr>
          <p:cNvPr id="44" name="Google Shape;44;p9"/>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Challenge Problem</a:t>
            </a:r>
            <a:endParaRPr/>
          </a:p>
        </p:txBody>
      </p:sp>
      <p:sp>
        <p:nvSpPr>
          <p:cNvPr id="203" name="Google Shape;203;p2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04" name="Google Shape;204;p27"/>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ps4-6-a-1.png</a:t>
            </a:r>
            <a:endParaRPr/>
          </a:p>
        </p:txBody>
      </p:sp>
      <p:pic>
        <p:nvPicPr>
          <p:cNvPr id="205" name="Google Shape;205;p27"/>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11" name="Google Shape;211;p2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2" name="Google Shape;212;p28"/>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ps4-6-a-2.png</a:t>
            </a:r>
            <a:endParaRPr/>
          </a:p>
        </p:txBody>
      </p:sp>
      <p:pic>
        <p:nvPicPr>
          <p:cNvPr id="213" name="Google Shape;213;p28"/>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19" name="Google Shape;219;p2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20" name="Google Shape;220;p29"/>
          <p:cNvSpPr txBox="1"/>
          <p:nvPr/>
        </p:nvSpPr>
        <p:spPr>
          <a:xfrm>
            <a:off x="1113700" y="2432550"/>
            <a:ext cx="6990000" cy="101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chemeClr val="dk1"/>
                </a:solidFill>
                <a:latin typeface="Calibri"/>
                <a:ea typeface="Calibri"/>
                <a:cs typeface="Calibri"/>
                <a:sym typeface="Calibri"/>
              </a:rPr>
              <a:t>Video Link</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your pdf is larger than 7MB</a:t>
            </a:r>
            <a:endParaRPr/>
          </a:p>
        </p:txBody>
      </p:sp>
      <p:sp>
        <p:nvSpPr>
          <p:cNvPr id="226" name="Google Shape;226;p3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Please compress it using (or something similar):</a:t>
            </a:r>
            <a:endParaRPr/>
          </a:p>
          <a:p>
            <a:pPr indent="0" lvl="0" marL="0" rtl="0" algn="l">
              <a:spcBef>
                <a:spcPts val="600"/>
              </a:spcBef>
              <a:spcAft>
                <a:spcPts val="0"/>
              </a:spcAft>
              <a:buNone/>
            </a:pPr>
            <a:r>
              <a:rPr lang="en" u="sng">
                <a:solidFill>
                  <a:schemeClr val="hlink"/>
                </a:solidFill>
                <a:hlinkClick r:id="rId3"/>
              </a:rPr>
              <a:t>https://smallpdf.com/compress-pdf</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ShiftR5U5</a:t>
            </a:r>
            <a:endParaRPr/>
          </a:p>
        </p:txBody>
      </p:sp>
      <p:sp>
        <p:nvSpPr>
          <p:cNvPr id="50" name="Google Shape;50;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1" name="Google Shape;51;p10"/>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ps4-1-a-2.png</a:t>
            </a:r>
            <a:endParaRPr/>
          </a:p>
        </p:txBody>
      </p:sp>
      <p:pic>
        <p:nvPicPr>
          <p:cNvPr id="52" name="Google Shape;52;p10"/>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ShiftR10</a:t>
            </a:r>
            <a:endParaRPr/>
          </a:p>
        </p:txBody>
      </p:sp>
      <p:sp>
        <p:nvSpPr>
          <p:cNvPr id="58" name="Google Shape;58;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9" name="Google Shape;59;p11"/>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a:t>
            </a:r>
            <a:r>
              <a:rPr b="1" lang="en">
                <a:solidFill>
                  <a:schemeClr val="dk1"/>
                </a:solidFill>
                <a:latin typeface="Calibri"/>
                <a:ea typeface="Calibri"/>
                <a:cs typeface="Calibri"/>
                <a:sym typeface="Calibri"/>
              </a:rPr>
              <a:t>s4-1-b-1.png</a:t>
            </a:r>
            <a:endParaRPr/>
          </a:p>
        </p:txBody>
      </p:sp>
      <p:pic>
        <p:nvPicPr>
          <p:cNvPr id="60" name="Google Shape;60;p11"/>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ShiftR20</a:t>
            </a:r>
            <a:endParaRPr/>
          </a:p>
        </p:txBody>
      </p:sp>
      <p:sp>
        <p:nvSpPr>
          <p:cNvPr id="66" name="Google Shape;66;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67" name="Google Shape;67;p12"/>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ps4-1-b-2.png</a:t>
            </a:r>
            <a:endParaRPr/>
          </a:p>
        </p:txBody>
      </p:sp>
      <p:pic>
        <p:nvPicPr>
          <p:cNvPr id="68" name="Google Shape;68;p12"/>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ShiftR40</a:t>
            </a:r>
            <a:endParaRPr/>
          </a:p>
        </p:txBody>
      </p:sp>
      <p:sp>
        <p:nvSpPr>
          <p:cNvPr id="74" name="Google Shape;74;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5" name="Google Shape;75;p13"/>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ps4-1-b-3.png</a:t>
            </a:r>
            <a:endParaRPr/>
          </a:p>
        </p:txBody>
      </p:sp>
      <p:pic>
        <p:nvPicPr>
          <p:cNvPr id="76" name="Google Shape;76;p13"/>
          <p:cNvPicPr preferRelativeResize="0"/>
          <p:nvPr/>
        </p:nvPicPr>
        <p:blipFill>
          <a:blip r:embed="rId3">
            <a:alphaModFix/>
          </a:blip>
          <a:stretch>
            <a:fillRect/>
          </a:stretch>
        </p:blipFill>
        <p:spPr>
          <a:xfrm>
            <a:off x="2523425" y="10828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Text Response</a:t>
            </a:r>
            <a:endParaRPr/>
          </a:p>
        </p:txBody>
      </p:sp>
      <p:sp>
        <p:nvSpPr>
          <p:cNvPr id="82" name="Google Shape;82;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Does LK still work? Does it fall apart on any of the pairs? Try using different parameters to get results closer to the ones above. Describe your results and what you tried.</a:t>
            </a:r>
            <a:endParaRPr sz="2400">
              <a:solidFill>
                <a:schemeClr val="dk1"/>
              </a:solidFill>
              <a:latin typeface="Calibri"/>
              <a:ea typeface="Calibri"/>
              <a:cs typeface="Calibri"/>
              <a:sym typeface="Calibri"/>
            </a:endParaRPr>
          </a:p>
        </p:txBody>
      </p:sp>
      <p:sp>
        <p:nvSpPr>
          <p:cNvPr id="83" name="Google Shape;83;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Gaussian Pyramid</a:t>
            </a:r>
            <a:endParaRPr/>
          </a:p>
        </p:txBody>
      </p:sp>
      <p:sp>
        <p:nvSpPr>
          <p:cNvPr id="89" name="Google Shape;89;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0" name="Google Shape;90;p15"/>
          <p:cNvSpPr txBox="1"/>
          <p:nvPr/>
        </p:nvSpPr>
        <p:spPr>
          <a:xfrm>
            <a:off x="2079100" y="444007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ps4-2-a-1.png</a:t>
            </a:r>
            <a:endParaRPr/>
          </a:p>
        </p:txBody>
      </p:sp>
      <p:pic>
        <p:nvPicPr>
          <p:cNvPr id="91" name="Google Shape;91;p15"/>
          <p:cNvPicPr preferRelativeResize="0"/>
          <p:nvPr/>
        </p:nvPicPr>
        <p:blipFill>
          <a:blip r:embed="rId3">
            <a:alphaModFix/>
          </a:blip>
          <a:stretch>
            <a:fillRect/>
          </a:stretch>
        </p:blipFill>
        <p:spPr>
          <a:xfrm>
            <a:off x="371350" y="1116713"/>
            <a:ext cx="7734300" cy="303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Laplacian Pyramid</a:t>
            </a:r>
            <a:endParaRPr/>
          </a:p>
        </p:txBody>
      </p:sp>
      <p:sp>
        <p:nvSpPr>
          <p:cNvPr id="97" name="Google Shape;97;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8" name="Google Shape;98;p16"/>
          <p:cNvSpPr txBox="1"/>
          <p:nvPr/>
        </p:nvSpPr>
        <p:spPr>
          <a:xfrm>
            <a:off x="2079100" y="4440075"/>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Laplacian Pyramid Image </a:t>
            </a:r>
            <a:r>
              <a:rPr b="1" lang="en">
                <a:solidFill>
                  <a:schemeClr val="dk1"/>
                </a:solidFill>
                <a:latin typeface="Calibri"/>
                <a:ea typeface="Calibri"/>
                <a:cs typeface="Calibri"/>
                <a:sym typeface="Calibri"/>
              </a:rPr>
              <a:t>- ps4-2-b-1.png</a:t>
            </a:r>
            <a:endParaRPr/>
          </a:p>
        </p:txBody>
      </p:sp>
      <p:pic>
        <p:nvPicPr>
          <p:cNvPr id="99" name="Google Shape;99;p16"/>
          <p:cNvPicPr preferRelativeResize="0"/>
          <p:nvPr/>
        </p:nvPicPr>
        <p:blipFill>
          <a:blip r:embed="rId3">
            <a:alphaModFix/>
          </a:blip>
          <a:stretch>
            <a:fillRect/>
          </a:stretch>
        </p:blipFill>
        <p:spPr>
          <a:xfrm>
            <a:off x="371350" y="1116713"/>
            <a:ext cx="7734300" cy="303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