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02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37400" y="1199880"/>
            <a:ext cx="4668480" cy="3724920"/>
          </a:xfrm>
          <a:prstGeom prst="rect">
            <a:avLst/>
          </a:prstGeom>
          <a:ln>
            <a:noFill/>
          </a:ln>
        </p:spPr>
      </p:pic>
      <p:pic>
        <p:nvPicPr>
          <p:cNvPr id="35" name="" descr=""/>
          <p:cNvPicPr/>
          <p:nvPr/>
        </p:nvPicPr>
        <p:blipFill>
          <a:blip r:embed="rId3"/>
          <a:stretch/>
        </p:blipFill>
        <p:spPr>
          <a:xfrm>
            <a:off x="2237400" y="1199880"/>
            <a:ext cx="4668480" cy="3724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0240"/>
            <a:ext cx="8228880" cy="372492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02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37400" y="1199880"/>
            <a:ext cx="4668480" cy="3724920"/>
          </a:xfrm>
          <a:prstGeom prst="rect">
            <a:avLst/>
          </a:prstGeom>
          <a:ln>
            <a:noFill/>
          </a:ln>
        </p:spPr>
      </p:pic>
      <p:pic>
        <p:nvPicPr>
          <p:cNvPr id="71" name="" descr=""/>
          <p:cNvPicPr/>
          <p:nvPr/>
        </p:nvPicPr>
        <p:blipFill>
          <a:blip r:embed="rId3"/>
          <a:stretch/>
        </p:blipFill>
        <p:spPr>
          <a:xfrm>
            <a:off x="2237400" y="1199880"/>
            <a:ext cx="4668480" cy="3724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0240"/>
            <a:ext cx="822888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8880" cy="39729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388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0240"/>
            <a:ext cx="4015440" cy="372492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3880" y="31460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3880" y="1200240"/>
            <a:ext cx="401544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146040"/>
            <a:ext cx="8228880" cy="1776600"/>
          </a:xfrm>
          <a:prstGeom prst="rect">
            <a:avLst/>
          </a:prstGeom>
        </p:spPr>
        <p:txBody>
          <a:bodyPr lIns="0" rIns="0" tIns="0" bIns="0"/>
          <a:p>
            <a:endParaRPr b="0" lang="en-I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E" sz="3200" spc="-1" strike="noStrike">
                <a:solidFill>
                  <a:srgbClr val="000000"/>
                </a:solidFill>
                <a:uFill>
                  <a:solidFill>
                    <a:srgbClr val="ffffff"/>
                  </a:solidFill>
                </a:uFill>
                <a:latin typeface="Arial"/>
              </a:rPr>
              <a:t>Click to edit the outline text format</a:t>
            </a:r>
            <a:endParaRPr b="0" lang="en-I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2800" spc="-1" strike="noStrike">
                <a:solidFill>
                  <a:srgbClr val="000000"/>
                </a:solidFill>
                <a:uFill>
                  <a:solidFill>
                    <a:srgbClr val="ffffff"/>
                  </a:solidFill>
                </a:uFill>
                <a:latin typeface="Arial"/>
              </a:rPr>
              <a:t>Second Outline Level</a:t>
            </a:r>
            <a:endParaRPr b="0" lang="en-I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2400" spc="-1" strike="noStrike">
                <a:solidFill>
                  <a:srgbClr val="000000"/>
                </a:solidFill>
                <a:uFill>
                  <a:solidFill>
                    <a:srgbClr val="ffffff"/>
                  </a:solidFill>
                </a:uFill>
                <a:latin typeface="Arial"/>
              </a:rPr>
              <a:t>Third Outline Level</a:t>
            </a:r>
            <a:endParaRPr b="0" lang="en-I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2000" spc="-1" strike="noStrike">
                <a:solidFill>
                  <a:srgbClr val="000000"/>
                </a:solidFill>
                <a:uFill>
                  <a:solidFill>
                    <a:srgbClr val="ffffff"/>
                  </a:solidFill>
                </a:uFill>
                <a:latin typeface="Arial"/>
              </a:rPr>
              <a:t>Fourth Outline Level</a:t>
            </a:r>
            <a:endParaRPr b="0" lang="en-I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Fifth Outline Level</a:t>
            </a:r>
            <a:endParaRPr b="0" lang="en-I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Sixth Outline Level</a:t>
            </a:r>
            <a:endParaRPr b="0" lang="en-I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Seventh Outline Level</a:t>
            </a:r>
            <a:endParaRPr b="0" lang="en-I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920"/>
            <a:ext cx="8228880" cy="856800"/>
          </a:xfrm>
          <a:prstGeom prst="rect">
            <a:avLst/>
          </a:prstGeom>
        </p:spPr>
        <p:txBody>
          <a:bodyPr lIns="0" rIns="0" tIns="0" bIns="0" anchor="ctr"/>
          <a:p>
            <a:pPr algn="ctr"/>
            <a:endParaRPr b="0" lang="en-I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0240"/>
            <a:ext cx="8228880" cy="3724920"/>
          </a:xfrm>
          <a:prstGeom prst="rect">
            <a:avLst/>
          </a:prstGeom>
        </p:spPr>
        <p:txBody>
          <a:bodyPr lIns="0" rIns="0" tIns="0" bIns="0"/>
          <a:p>
            <a:pPr marL="432000" indent="-324000">
              <a:buClr>
                <a:srgbClr val="000000"/>
              </a:buClr>
              <a:buSzPct val="45000"/>
              <a:buFont typeface="Wingdings" charset="2"/>
              <a:buChar char=""/>
            </a:pPr>
            <a:r>
              <a:rPr b="0" lang="en-IE" sz="1800" spc="-1" strike="noStrike">
                <a:solidFill>
                  <a:srgbClr val="000000"/>
                </a:solidFill>
                <a:uFill>
                  <a:solidFill>
                    <a:srgbClr val="ffffff"/>
                  </a:solidFill>
                </a:uFill>
                <a:latin typeface="Arial"/>
              </a:rPr>
              <a:t>Click to edit the outline text format</a:t>
            </a:r>
            <a:endParaRPr b="0" lang="en-IE"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1800" spc="-1" strike="noStrike">
                <a:solidFill>
                  <a:srgbClr val="000000"/>
                </a:solidFill>
                <a:uFill>
                  <a:solidFill>
                    <a:srgbClr val="ffffff"/>
                  </a:solidFill>
                </a:uFill>
                <a:latin typeface="Arial"/>
              </a:rPr>
              <a:t>Second Outline Level</a:t>
            </a:r>
            <a:endParaRPr b="0" lang="en-IE"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1800" spc="-1" strike="noStrike">
                <a:solidFill>
                  <a:srgbClr val="000000"/>
                </a:solidFill>
                <a:uFill>
                  <a:solidFill>
                    <a:srgbClr val="ffffff"/>
                  </a:solidFill>
                </a:uFill>
                <a:latin typeface="Arial"/>
              </a:rPr>
              <a:t>Third Outline Level</a:t>
            </a:r>
            <a:endParaRPr b="0" lang="en-I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1800" spc="-1" strike="noStrike">
                <a:solidFill>
                  <a:srgbClr val="000000"/>
                </a:solidFill>
                <a:uFill>
                  <a:solidFill>
                    <a:srgbClr val="ffffff"/>
                  </a:solidFill>
                </a:uFill>
                <a:latin typeface="Arial"/>
              </a:rPr>
              <a:t>Fourth Outline Level</a:t>
            </a:r>
            <a:endParaRPr b="0" lang="en-I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Fifth Outline Level</a:t>
            </a:r>
            <a:endParaRPr b="0" lang="en-IE"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Sixth Outline Level</a:t>
            </a:r>
            <a:endParaRPr b="0" lang="en-IE"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1800" spc="-1" strike="noStrike">
                <a:solidFill>
                  <a:srgbClr val="000000"/>
                </a:solidFill>
                <a:uFill>
                  <a:solidFill>
                    <a:srgbClr val="ffffff"/>
                  </a:solidFill>
                </a:uFill>
                <a:latin typeface="Arial"/>
              </a:rPr>
              <a:t>Seventh Outline Level</a:t>
            </a:r>
            <a:endParaRPr b="0" lang="en-IE"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66040"/>
            <a:ext cx="7771680" cy="2476800"/>
          </a:xfrm>
          <a:prstGeom prst="rect">
            <a:avLst/>
          </a:prstGeom>
          <a:noFill/>
          <a:ln>
            <a:noFill/>
          </a:ln>
        </p:spPr>
        <p:style>
          <a:lnRef idx="0"/>
          <a:fillRef idx="0"/>
          <a:effectRef idx="0"/>
          <a:fontRef idx="minor"/>
        </p:style>
        <p:txBody>
          <a:bodyPr lIns="90000" rIns="90000" tIns="91440" bIns="91440" anchor="b"/>
          <a:p>
            <a:r>
              <a:rPr b="1" lang="en-IE" sz="3600" spc="-1" strike="noStrike">
                <a:solidFill>
                  <a:srgbClr val="000000"/>
                </a:solidFill>
                <a:uFill>
                  <a:solidFill>
                    <a:srgbClr val="ffffff"/>
                  </a:solidFill>
                </a:uFill>
                <a:latin typeface="Arial"/>
                <a:ea typeface="Arial"/>
              </a:rPr>
              <a:t>Computer Vision </a:t>
            </a:r>
            <a:endParaRPr b="0" lang="en-IE" sz="1200" spc="-1" strike="noStrike">
              <a:solidFill>
                <a:srgbClr val="000000"/>
              </a:solidFill>
              <a:uFill>
                <a:solidFill>
                  <a:srgbClr val="ffffff"/>
                </a:solidFill>
              </a:uFill>
              <a:latin typeface="Courier 10 Pitch"/>
            </a:endParaRPr>
          </a:p>
          <a:p>
            <a:r>
              <a:rPr b="1" lang="en-IE" sz="3600" spc="-1" strike="noStrike">
                <a:solidFill>
                  <a:srgbClr val="000000"/>
                </a:solidFill>
                <a:uFill>
                  <a:solidFill>
                    <a:srgbClr val="ffffff"/>
                  </a:solidFill>
                </a:uFill>
                <a:latin typeface="Arial"/>
                <a:ea typeface="Arial"/>
              </a:rPr>
              <a:t>(TERM YEAR)</a:t>
            </a:r>
            <a:endParaRPr b="0" lang="en-IE" sz="1200" spc="-1" strike="noStrike">
              <a:solidFill>
                <a:srgbClr val="000000"/>
              </a:solidFill>
              <a:uFill>
                <a:solidFill>
                  <a:srgbClr val="ffffff"/>
                </a:solidFill>
              </a:uFill>
              <a:latin typeface="Courier 10 Pitch"/>
            </a:endParaRPr>
          </a:p>
          <a:p>
            <a:pPr algn="ctr">
              <a:lnSpc>
                <a:spcPct val="100000"/>
              </a:lnSpc>
            </a:pPr>
            <a:r>
              <a:rPr b="1" lang="en-IE" sz="3600" spc="-1" strike="noStrike">
                <a:solidFill>
                  <a:srgbClr val="000000"/>
                </a:solidFill>
                <a:uFill>
                  <a:solidFill>
                    <a:srgbClr val="ffffff"/>
                  </a:solidFill>
                </a:uFill>
                <a:latin typeface="Arial"/>
                <a:ea typeface="Arial"/>
              </a:rPr>
              <a:t>Problem Set #6</a:t>
            </a:r>
            <a:endParaRPr b="0" lang="en-IE" sz="1200" spc="-1" strike="noStrike">
              <a:solidFill>
                <a:srgbClr val="000000"/>
              </a:solidFill>
              <a:uFill>
                <a:solidFill>
                  <a:srgbClr val="ffffff"/>
                </a:solidFill>
              </a:uFill>
              <a:latin typeface="Courier 10 Pitch"/>
            </a:endParaRPr>
          </a:p>
        </p:txBody>
      </p:sp>
      <p:sp>
        <p:nvSpPr>
          <p:cNvPr id="73" name="CustomShape 2"/>
          <p:cNvSpPr/>
          <p:nvPr/>
        </p:nvSpPr>
        <p:spPr>
          <a:xfrm>
            <a:off x="685800" y="3042360"/>
            <a:ext cx="7771680" cy="1122840"/>
          </a:xfrm>
          <a:prstGeom prst="rect">
            <a:avLst/>
          </a:prstGeom>
          <a:noFill/>
          <a:ln>
            <a:noFill/>
          </a:ln>
        </p:spPr>
        <p:style>
          <a:lnRef idx="0"/>
          <a:fillRef idx="0"/>
          <a:effectRef idx="0"/>
          <a:fontRef idx="minor"/>
        </p:style>
        <p:txBody>
          <a:bodyPr lIns="90000" rIns="90000" tIns="91440" bIns="91440"/>
          <a:p>
            <a:pPr algn="ctr">
              <a:lnSpc>
                <a:spcPct val="100000"/>
              </a:lnSpc>
            </a:pPr>
            <a:r>
              <a:rPr b="0" lang="en-IE" sz="1800" spc="-1" strike="noStrike">
                <a:solidFill>
                  <a:srgbClr val="666666"/>
                </a:solidFill>
                <a:uFill>
                  <a:solidFill>
                    <a:srgbClr val="ffffff"/>
                  </a:solidFill>
                </a:uFill>
                <a:latin typeface="Arial"/>
                <a:ea typeface="Arial"/>
              </a:rPr>
              <a:t> </a:t>
            </a:r>
            <a:r>
              <a:rPr b="0" lang="en-IE" sz="1800" spc="-1" strike="noStrike">
                <a:solidFill>
                  <a:srgbClr val="666666"/>
                </a:solidFill>
                <a:uFill>
                  <a:solidFill>
                    <a:srgbClr val="ffffff"/>
                  </a:solidFill>
                </a:uFill>
                <a:latin typeface="Arial"/>
                <a:ea typeface="Arial"/>
              </a:rPr>
              <a:t>Darragh Hanley</a:t>
            </a:r>
            <a:endParaRPr b="0" lang="en-IE" sz="1200" spc="-1" strike="noStrike">
              <a:solidFill>
                <a:srgbClr val="000000"/>
              </a:solidFill>
              <a:uFill>
                <a:solidFill>
                  <a:srgbClr val="ffffff"/>
                </a:solidFill>
              </a:uFill>
              <a:latin typeface="Courier 10 Pitch"/>
            </a:endParaRPr>
          </a:p>
          <a:p>
            <a:pPr algn="ctr">
              <a:lnSpc>
                <a:spcPct val="100000"/>
              </a:lnSpc>
            </a:pPr>
            <a:r>
              <a:rPr b="0" lang="en-IE" sz="1800" spc="-1" strike="noStrike">
                <a:solidFill>
                  <a:srgbClr val="666666"/>
                </a:solidFill>
                <a:uFill>
                  <a:solidFill>
                    <a:srgbClr val="ffffff"/>
                  </a:solidFill>
                </a:uFill>
                <a:latin typeface="Arial"/>
                <a:ea typeface="Arial"/>
              </a:rPr>
              <a:t>darragh.hanley@gatech.edu</a:t>
            </a:r>
            <a:endParaRPr b="0" lang="en-IE" sz="1200" spc="-1" strike="noStrike">
              <a:solidFill>
                <a:srgbClr val="000000"/>
              </a:solidFill>
              <a:uFill>
                <a:solidFill>
                  <a:srgbClr val="ffffff"/>
                </a:solidFill>
              </a:uFill>
              <a:latin typeface="Courier 10 Pitch"/>
            </a:endParaRPr>
          </a:p>
          <a:p>
            <a:pPr algn="ctr">
              <a:lnSpc>
                <a:spcPct val="100000"/>
              </a:lnSpc>
            </a:pPr>
            <a:endParaRPr b="0" lang="en-IE" sz="1200" spc="-1" strike="noStrike">
              <a:solidFill>
                <a:srgbClr val="000000"/>
              </a:solidFill>
              <a:uFill>
                <a:solidFill>
                  <a:srgbClr val="ffffff"/>
                </a:solidFill>
              </a:uFill>
              <a:latin typeface="Courier 10 Pitch"/>
            </a:endParaRPr>
          </a:p>
        </p:txBody>
      </p:sp>
      <p:sp>
        <p:nvSpPr>
          <p:cNvPr id="74"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Haar Features</a:t>
            </a:r>
            <a:endParaRPr b="0" lang="en-IE" sz="1200" spc="-1" strike="noStrike">
              <a:solidFill>
                <a:srgbClr val="000000"/>
              </a:solidFill>
              <a:uFill>
                <a:solidFill>
                  <a:srgbClr val="ffffff"/>
                </a:solidFill>
              </a:uFill>
              <a:latin typeface="Courier 10 Pitch"/>
            </a:endParaRPr>
          </a:p>
        </p:txBody>
      </p:sp>
      <p:sp>
        <p:nvSpPr>
          <p:cNvPr id="102"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03"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ps6-3-a-1.png</a:t>
            </a:r>
            <a:endParaRPr b="0" lang="en-IE" sz="1200" spc="-1" strike="noStrike">
              <a:solidFill>
                <a:srgbClr val="000000"/>
              </a:solidFill>
              <a:uFill>
                <a:solidFill>
                  <a:srgbClr val="ffffff"/>
                </a:solidFill>
              </a:uFill>
              <a:latin typeface="Courier 10 Pitch"/>
            </a:endParaRPr>
          </a:p>
        </p:txBody>
      </p:sp>
      <p:pic>
        <p:nvPicPr>
          <p:cNvPr id="104" name="" descr=""/>
          <p:cNvPicPr/>
          <p:nvPr/>
        </p:nvPicPr>
        <p:blipFill>
          <a:blip r:embed="rId1"/>
          <a:stretch/>
        </p:blipFill>
        <p:spPr>
          <a:xfrm>
            <a:off x="3189240" y="1461240"/>
            <a:ext cx="2642760" cy="26427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Haar Features</a:t>
            </a:r>
            <a:endParaRPr b="0" lang="en-IE" sz="1200" spc="-1" strike="noStrike">
              <a:solidFill>
                <a:srgbClr val="000000"/>
              </a:solidFill>
              <a:uFill>
                <a:solidFill>
                  <a:srgbClr val="ffffff"/>
                </a:solidFill>
              </a:uFill>
              <a:latin typeface="Courier 10 Pitch"/>
            </a:endParaRPr>
          </a:p>
        </p:txBody>
      </p:sp>
      <p:sp>
        <p:nvSpPr>
          <p:cNvPr id="106"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07"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ps6-3-a-2.png</a:t>
            </a:r>
            <a:endParaRPr b="0" lang="en-IE" sz="1200" spc="-1" strike="noStrike">
              <a:solidFill>
                <a:srgbClr val="000000"/>
              </a:solidFill>
              <a:uFill>
                <a:solidFill>
                  <a:srgbClr val="ffffff"/>
                </a:solidFill>
              </a:uFill>
              <a:latin typeface="Courier 10 Pitch"/>
            </a:endParaRPr>
          </a:p>
        </p:txBody>
      </p:sp>
      <p:pic>
        <p:nvPicPr>
          <p:cNvPr id="108" name="" descr=""/>
          <p:cNvPicPr/>
          <p:nvPr/>
        </p:nvPicPr>
        <p:blipFill>
          <a:blip r:embed="rId1"/>
          <a:stretch/>
        </p:blipFill>
        <p:spPr>
          <a:xfrm>
            <a:off x="3240000" y="1656000"/>
            <a:ext cx="2570760" cy="2570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Haar Features</a:t>
            </a:r>
            <a:endParaRPr b="0" lang="en-IE" sz="1200" spc="-1" strike="noStrike">
              <a:solidFill>
                <a:srgbClr val="000000"/>
              </a:solidFill>
              <a:uFill>
                <a:solidFill>
                  <a:srgbClr val="ffffff"/>
                </a:solidFill>
              </a:uFill>
              <a:latin typeface="Courier 10 Pitch"/>
            </a:endParaRPr>
          </a:p>
        </p:txBody>
      </p:sp>
      <p:sp>
        <p:nvSpPr>
          <p:cNvPr id="110"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11"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ps6-3-a-3.png</a:t>
            </a:r>
            <a:endParaRPr b="0" lang="en-IE" sz="1200" spc="-1" strike="noStrike">
              <a:solidFill>
                <a:srgbClr val="000000"/>
              </a:solidFill>
              <a:uFill>
                <a:solidFill>
                  <a:srgbClr val="ffffff"/>
                </a:solidFill>
              </a:uFill>
              <a:latin typeface="Courier 10 Pitch"/>
            </a:endParaRPr>
          </a:p>
        </p:txBody>
      </p:sp>
      <p:pic>
        <p:nvPicPr>
          <p:cNvPr id="112" name="" descr=""/>
          <p:cNvPicPr/>
          <p:nvPr/>
        </p:nvPicPr>
        <p:blipFill>
          <a:blip r:embed="rId1"/>
          <a:stretch/>
        </p:blipFill>
        <p:spPr>
          <a:xfrm>
            <a:off x="3045240" y="1389240"/>
            <a:ext cx="2714760" cy="2714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Haar Features</a:t>
            </a:r>
            <a:endParaRPr b="0" lang="en-IE" sz="1200" spc="-1" strike="noStrike">
              <a:solidFill>
                <a:srgbClr val="000000"/>
              </a:solidFill>
              <a:uFill>
                <a:solidFill>
                  <a:srgbClr val="ffffff"/>
                </a:solidFill>
              </a:uFill>
              <a:latin typeface="Courier 10 Pitch"/>
            </a:endParaRPr>
          </a:p>
        </p:txBody>
      </p:sp>
      <p:sp>
        <p:nvSpPr>
          <p:cNvPr id="114"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15"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ps6-3-a-4.png</a:t>
            </a:r>
            <a:endParaRPr b="0" lang="en-IE" sz="1200" spc="-1" strike="noStrike">
              <a:solidFill>
                <a:srgbClr val="000000"/>
              </a:solidFill>
              <a:uFill>
                <a:solidFill>
                  <a:srgbClr val="ffffff"/>
                </a:solidFill>
              </a:uFill>
              <a:latin typeface="Courier 10 Pitch"/>
            </a:endParaRPr>
          </a:p>
        </p:txBody>
      </p:sp>
      <p:pic>
        <p:nvPicPr>
          <p:cNvPr id="116" name="" descr=""/>
          <p:cNvPicPr/>
          <p:nvPr/>
        </p:nvPicPr>
        <p:blipFill>
          <a:blip r:embed="rId1"/>
          <a:stretch/>
        </p:blipFill>
        <p:spPr>
          <a:xfrm>
            <a:off x="3168000" y="1440000"/>
            <a:ext cx="2714760" cy="27147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3a: Haar Features</a:t>
            </a:r>
            <a:endParaRPr b="0" lang="en-IE" sz="1200" spc="-1" strike="noStrike">
              <a:solidFill>
                <a:srgbClr val="000000"/>
              </a:solidFill>
              <a:uFill>
                <a:solidFill>
                  <a:srgbClr val="ffffff"/>
                </a:solidFill>
              </a:uFill>
              <a:latin typeface="Courier 10 Pitch"/>
            </a:endParaRPr>
          </a:p>
        </p:txBody>
      </p:sp>
      <p:sp>
        <p:nvSpPr>
          <p:cNvPr id="118"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19"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ps6-3-a-5.png</a:t>
            </a:r>
            <a:endParaRPr b="0" lang="en-IE" sz="1200" spc="-1" strike="noStrike">
              <a:solidFill>
                <a:srgbClr val="000000"/>
              </a:solidFill>
              <a:uFill>
                <a:solidFill>
                  <a:srgbClr val="ffffff"/>
                </a:solidFill>
              </a:uFill>
              <a:latin typeface="Courier 10 Pitch"/>
            </a:endParaRPr>
          </a:p>
        </p:txBody>
      </p:sp>
      <p:pic>
        <p:nvPicPr>
          <p:cNvPr id="120" name="" descr=""/>
          <p:cNvPicPr/>
          <p:nvPr/>
        </p:nvPicPr>
        <p:blipFill>
          <a:blip r:embed="rId1"/>
          <a:stretch/>
        </p:blipFill>
        <p:spPr>
          <a:xfrm>
            <a:off x="3240000" y="1584000"/>
            <a:ext cx="2642760" cy="26427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3c: Analysis</a:t>
            </a:r>
            <a:endParaRPr b="0" lang="en-IE" sz="1200" spc="-1" strike="noStrike">
              <a:solidFill>
                <a:srgbClr val="000000"/>
              </a:solidFill>
              <a:uFill>
                <a:solidFill>
                  <a:srgbClr val="ffffff"/>
                </a:solidFill>
              </a:uFill>
              <a:latin typeface="Courier 10 Pitch"/>
            </a:endParaRPr>
          </a:p>
        </p:txBody>
      </p:sp>
      <p:sp>
        <p:nvSpPr>
          <p:cNvPr id="122"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23"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100" spc="-1" strike="noStrike">
                <a:solidFill>
                  <a:srgbClr val="000000"/>
                </a:solidFill>
                <a:uFill>
                  <a:solidFill>
                    <a:srgbClr val="ffffff"/>
                  </a:solidFill>
                </a:uFill>
                <a:latin typeface="Calibri"/>
                <a:ea typeface="Calibri"/>
              </a:rPr>
              <a:t>Text Answer: How does working with integral images help with computation time? Give some</a:t>
            </a:r>
            <a:endParaRPr b="0" lang="en-IE" sz="1800" spc="-1" strike="noStrike">
              <a:solidFill>
                <a:srgbClr val="000000"/>
              </a:solidFill>
              <a:uFill>
                <a:solidFill>
                  <a:srgbClr val="ffffff"/>
                </a:solidFill>
              </a:uFill>
              <a:latin typeface="Courier 10 Pitch"/>
            </a:endParaRPr>
          </a:p>
          <a:p>
            <a:pPr>
              <a:lnSpc>
                <a:spcPct val="115000"/>
              </a:lnSpc>
            </a:pPr>
            <a:r>
              <a:rPr b="0" lang="en-IE" sz="1100" spc="-1" strike="noStrike">
                <a:solidFill>
                  <a:srgbClr val="000000"/>
                </a:solidFill>
                <a:uFill>
                  <a:solidFill>
                    <a:srgbClr val="ffffff"/>
                  </a:solidFill>
                </a:uFill>
                <a:latin typeface="Calibri"/>
                <a:ea typeface="Calibri"/>
              </a:rPr>
              <a:t>examples comparing this method and np.sum.</a:t>
            </a: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r>
              <a:rPr b="0" lang="en-IE" sz="1100" spc="-1" strike="noStrike">
                <a:solidFill>
                  <a:srgbClr val="000000"/>
                </a:solidFill>
                <a:uFill>
                  <a:solidFill>
                    <a:srgbClr val="ffffff"/>
                  </a:solidFill>
                </a:uFill>
                <a:latin typeface="Calibri"/>
                <a:ea typeface="Calibri"/>
              </a:rPr>
              <a:t>Numpy sum was seen to take a lot longer that integral arrays. Numpy recalculates the values for each position in the array over the respective axis; however integral arrays are calculated once and the values are stored in memory.  </a:t>
            </a:r>
            <a:endParaRPr b="0" lang="en-IE" sz="1800" spc="-1" strike="noStrike">
              <a:solidFill>
                <a:srgbClr val="000000"/>
              </a:solidFill>
              <a:uFill>
                <a:solidFill>
                  <a:srgbClr val="ffffff"/>
                </a:solidFill>
              </a:uFill>
              <a:latin typeface="Courier 10 Pitch"/>
            </a:endParaRPr>
          </a:p>
          <a:p>
            <a:pPr>
              <a:lnSpc>
                <a:spcPct val="115000"/>
              </a:lnSpc>
            </a:pPr>
            <a:r>
              <a:rPr b="0" lang="en-IE" sz="1100" spc="-1" strike="noStrike">
                <a:solidFill>
                  <a:srgbClr val="000000"/>
                </a:solidFill>
                <a:uFill>
                  <a:solidFill>
                    <a:srgbClr val="ffffff"/>
                  </a:solidFill>
                </a:uFill>
                <a:latin typeface="Calibri"/>
                <a:ea typeface="Calibri"/>
              </a:rPr>
              <a:t>With integral arrays we can take advantage of numpy’s cumsum using just the points of the slice of the array.</a:t>
            </a:r>
            <a:endParaRPr b="0" lang="en-IE" sz="1800" spc="-1" strike="noStrike">
              <a:solidFill>
                <a:srgbClr val="000000"/>
              </a:solidFill>
              <a:uFill>
                <a:solidFill>
                  <a:srgbClr val="ffffff"/>
                </a:solidFill>
              </a:uFill>
              <a:latin typeface="Courier 10 Pitch"/>
            </a:endParaRPr>
          </a:p>
          <a:p>
            <a:pPr>
              <a:lnSpc>
                <a:spcPct val="115000"/>
              </a:lnSpc>
            </a:pPr>
            <a:r>
              <a:rPr b="0" lang="en-IE" sz="1100" spc="-1" strike="noStrike">
                <a:solidFill>
                  <a:srgbClr val="000000"/>
                </a:solidFill>
                <a:uFill>
                  <a:solidFill>
                    <a:srgbClr val="ffffff"/>
                  </a:solidFill>
                </a:uFill>
                <a:latin typeface="Calibri"/>
                <a:ea typeface="Calibri"/>
              </a:rPr>
              <a:t>Below can be seen time results of numpy sum vs integral array along with the code.  </a:t>
            </a: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p:txBody>
      </p:sp>
      <p:sp>
        <p:nvSpPr>
          <p:cNvPr id="124" name="TextShape 4"/>
          <p:cNvSpPr txBox="1"/>
          <p:nvPr/>
        </p:nvSpPr>
        <p:spPr>
          <a:xfrm>
            <a:off x="2664000" y="3024000"/>
            <a:ext cx="3816000" cy="2993400"/>
          </a:xfrm>
          <a:prstGeom prst="rect">
            <a:avLst/>
          </a:prstGeom>
          <a:noFill/>
          <a:ln>
            <a:noFill/>
          </a:ln>
        </p:spPr>
        <p:txBody>
          <a:bodyPr lIns="90000" rIns="90000" tIns="45000" bIns="45000"/>
          <a:p>
            <a:r>
              <a:rPr b="0" lang="en-IE" sz="540" spc="-1" strike="noStrike">
                <a:solidFill>
                  <a:srgbClr val="000000"/>
                </a:solidFill>
                <a:uFill>
                  <a:solidFill>
                    <a:srgbClr val="ffffff"/>
                  </a:solidFill>
                </a:uFill>
                <a:latin typeface="Courier 10 Pitch"/>
              </a:rPr>
              <a:t>----------------Image Size : 20-----------------</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1.23 ms, sys: 0 ns, total: 1.23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1.26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27 µs, sys: 0 ns, total: 27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28.8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Both arrays equal - True</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----------------Image Size : 40-----------------</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5.23 ms, sys: 0 ns, total: 5.23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5.29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33 µs, sys: 0 ns, total: 33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36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Both arrays equal - True</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----------------Image Size : 80-----------------</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29 ms, sys: 0 ns, total: 29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29.7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52 µs, sys: 0 ns, total: 52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55.1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Both arrays equal - True</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----------------Image Size : 160-----------------</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231 ms, sys: 3.93 ms, total: 235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248 ms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CPU times: user 156 µs, sys: 3 µs, total: 159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Wall time: 163 µs</a:t>
            </a:r>
            <a:endParaRPr b="0" lang="en-IE" sz="1200" spc="-1" strike="noStrike">
              <a:solidFill>
                <a:srgbClr val="000000"/>
              </a:solidFill>
              <a:uFill>
                <a:solidFill>
                  <a:srgbClr val="ffffff"/>
                </a:solidFill>
              </a:uFill>
              <a:latin typeface="Courier 10 Pitch"/>
            </a:endParaRPr>
          </a:p>
          <a:p>
            <a:r>
              <a:rPr b="0" lang="en-IE" sz="540" spc="-1" strike="noStrike">
                <a:solidFill>
                  <a:srgbClr val="000000"/>
                </a:solidFill>
                <a:uFill>
                  <a:solidFill>
                    <a:srgbClr val="ffffff"/>
                  </a:solidFill>
                </a:uFill>
                <a:latin typeface="Courier 10 Pitch"/>
              </a:rPr>
              <a:t>Both arrays equal - True</a:t>
            </a:r>
            <a:endParaRPr b="0" lang="en-IE" sz="1200" spc="-1" strike="noStrike">
              <a:solidFill>
                <a:srgbClr val="000000"/>
              </a:solidFill>
              <a:uFill>
                <a:solidFill>
                  <a:srgbClr val="ffffff"/>
                </a:solidFill>
              </a:uFill>
              <a:latin typeface="Courier 10 Pitch"/>
            </a:endParaRPr>
          </a:p>
        </p:txBody>
      </p:sp>
      <p:pic>
        <p:nvPicPr>
          <p:cNvPr id="125" name="" descr=""/>
          <p:cNvPicPr/>
          <p:nvPr/>
        </p:nvPicPr>
        <p:blipFill>
          <a:blip r:embed="rId1"/>
          <a:stretch/>
        </p:blipFill>
        <p:spPr>
          <a:xfrm>
            <a:off x="5184000" y="3060360"/>
            <a:ext cx="3645720" cy="15476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4b: Viola Jones Features</a:t>
            </a:r>
            <a:endParaRPr b="0" lang="en-IE" sz="1200" spc="-1" strike="noStrike">
              <a:solidFill>
                <a:srgbClr val="000000"/>
              </a:solidFill>
              <a:uFill>
                <a:solidFill>
                  <a:srgbClr val="ffffff"/>
                </a:solidFill>
              </a:uFill>
              <a:latin typeface="Courier 10 Pitch"/>
            </a:endParaRPr>
          </a:p>
        </p:txBody>
      </p:sp>
      <p:sp>
        <p:nvSpPr>
          <p:cNvPr id="12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28"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ps6-4-b-1.png</a:t>
            </a:r>
            <a:endParaRPr b="0" lang="en-IE" sz="1200" spc="-1" strike="noStrike">
              <a:solidFill>
                <a:srgbClr val="000000"/>
              </a:solidFill>
              <a:uFill>
                <a:solidFill>
                  <a:srgbClr val="ffffff"/>
                </a:solidFill>
              </a:uFill>
              <a:latin typeface="Courier 10 Pitch"/>
            </a:endParaRPr>
          </a:p>
        </p:txBody>
      </p:sp>
      <p:pic>
        <p:nvPicPr>
          <p:cNvPr id="129" name="" descr=""/>
          <p:cNvPicPr/>
          <p:nvPr/>
        </p:nvPicPr>
        <p:blipFill>
          <a:blip r:embed="rId1"/>
          <a:stretch/>
        </p:blipFill>
        <p:spPr>
          <a:xfrm>
            <a:off x="3672000" y="1872000"/>
            <a:ext cx="1588680" cy="15886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4b: Viola Jones Features</a:t>
            </a:r>
            <a:endParaRPr b="0" lang="en-IE" sz="1200" spc="-1" strike="noStrike">
              <a:solidFill>
                <a:srgbClr val="000000"/>
              </a:solidFill>
              <a:uFill>
                <a:solidFill>
                  <a:srgbClr val="ffffff"/>
                </a:solidFill>
              </a:uFill>
              <a:latin typeface="Courier 10 Pitch"/>
            </a:endParaRPr>
          </a:p>
        </p:txBody>
      </p:sp>
      <p:sp>
        <p:nvSpPr>
          <p:cNvPr id="131"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32"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ps6-4-b-2.png</a:t>
            </a:r>
            <a:endParaRPr b="0" lang="en-IE" sz="1200" spc="-1" strike="noStrike">
              <a:solidFill>
                <a:srgbClr val="000000"/>
              </a:solidFill>
              <a:uFill>
                <a:solidFill>
                  <a:srgbClr val="ffffff"/>
                </a:solidFill>
              </a:uFill>
              <a:latin typeface="Courier 10 Pitch"/>
            </a:endParaRPr>
          </a:p>
        </p:txBody>
      </p:sp>
      <p:pic>
        <p:nvPicPr>
          <p:cNvPr id="133" name="" descr=""/>
          <p:cNvPicPr/>
          <p:nvPr/>
        </p:nvPicPr>
        <p:blipFill>
          <a:blip r:embed="rId1"/>
          <a:stretch/>
        </p:blipFill>
        <p:spPr>
          <a:xfrm>
            <a:off x="3739320" y="1728000"/>
            <a:ext cx="1588680" cy="15886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4b: Analysis</a:t>
            </a:r>
            <a:endParaRPr b="0" lang="en-IE" sz="1200" spc="-1" strike="noStrike">
              <a:solidFill>
                <a:srgbClr val="000000"/>
              </a:solidFill>
              <a:uFill>
                <a:solidFill>
                  <a:srgbClr val="ffffff"/>
                </a:solidFill>
              </a:uFill>
              <a:latin typeface="Courier 10 Pitch"/>
            </a:endParaRPr>
          </a:p>
        </p:txBody>
      </p:sp>
      <p:sp>
        <p:nvSpPr>
          <p:cNvPr id="135"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36"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200" spc="-1" strike="noStrike">
                <a:solidFill>
                  <a:srgbClr val="000000"/>
                </a:solidFill>
                <a:uFill>
                  <a:solidFill>
                    <a:srgbClr val="ffffff"/>
                  </a:solidFill>
                </a:uFill>
                <a:latin typeface="Calibri"/>
                <a:ea typeface="Calibri"/>
              </a:rPr>
              <a:t>Report the classifier accuracy both the training and test sets with a number of classifiers set to 5. What do the selected Haar features mean? How do they contribute in identifying faces in an </a:t>
            </a:r>
            <a:r>
              <a:rPr b="0" lang="en-IE" sz="1100" spc="-1" strike="noStrike">
                <a:solidFill>
                  <a:srgbClr val="000000"/>
                </a:solidFill>
                <a:uFill>
                  <a:solidFill>
                    <a:srgbClr val="ffffff"/>
                  </a:solidFill>
                </a:uFill>
                <a:latin typeface="Calibri"/>
                <a:ea typeface="Calibri"/>
              </a:rPr>
              <a:t>image</a:t>
            </a:r>
            <a:r>
              <a:rPr b="0" lang="en-IE" sz="1200" spc="-1" strike="noStrike">
                <a:solidFill>
                  <a:srgbClr val="000000"/>
                </a:solidFill>
                <a:uFill>
                  <a:solidFill>
                    <a:srgbClr val="ffffff"/>
                  </a:solidFill>
                </a:uFill>
                <a:latin typeface="Calibri"/>
                <a:ea typeface="Calibri"/>
              </a:rPr>
              <a:t>?</a:t>
            </a:r>
            <a:endParaRPr b="0" lang="en-IE" sz="1200" spc="-1" strike="noStrike">
              <a:solidFill>
                <a:srgbClr val="000000"/>
              </a:solidFill>
              <a:uFill>
                <a:solidFill>
                  <a:srgbClr val="ffffff"/>
                </a:solidFill>
              </a:uFill>
              <a:latin typeface="Courier 10 Pitch"/>
            </a:endParaRPr>
          </a:p>
          <a:p>
            <a:pPr>
              <a:lnSpc>
                <a:spcPct val="115000"/>
              </a:lnSpc>
            </a:pPr>
            <a:endParaRPr b="0" lang="en-IE" sz="12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Prediction accuracy on training: 94.29%</a:t>
            </a:r>
            <a:endParaRPr b="0" lang="en-IE" sz="18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Prediction accuracy on testing: 68.57%</a:t>
            </a:r>
            <a:endParaRPr b="0" lang="en-IE" sz="1800" spc="-1" strike="noStrike">
              <a:solidFill>
                <a:srgbClr val="000000"/>
              </a:solidFill>
              <a:uFill>
                <a:solidFill>
                  <a:srgbClr val="ffffff"/>
                </a:solidFill>
              </a:uFill>
              <a:latin typeface="Courier 10 Pitch"/>
            </a:endParaRPr>
          </a:p>
          <a:p>
            <a:pPr>
              <a:lnSpc>
                <a:spcPct val="115000"/>
              </a:lnSpc>
            </a:pPr>
            <a:endParaRPr b="0" lang="en-IE" sz="18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The Haar features represent filters which can represent the properties of the face, or the most relevant features. These features, when used give the minimum error rate for classifying the faces. </a:t>
            </a:r>
            <a:endParaRPr b="0" lang="en-IE" sz="18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In the detection phase of the Viola–Jones algorithm, a window is moved over the input image, and for each subsection of the image the Haar-like feature is calculated. This difference is then compared to a learned threshold that separates non-objects from objects. Because Haar-like feature is only a weak learner or classifier a large number of Haar-like features are necessary to accurately describe an object. In the Viola–Jones object detection, the Haar features are organized in a classifier cascade to form a strong learner or classifier. </a:t>
            </a:r>
            <a:endParaRPr b="0" lang="en-IE" sz="18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In recent years Haar features have been mostly replaced in object detection by CNN methods such as RetinaNet, RCNN or Yolo – there build up dynamic feature bank, where each feature adapts over training to best classify the objects in data inputted.  </a:t>
            </a:r>
            <a:endParaRPr b="0" lang="en-IE" sz="1800" spc="-1" strike="noStrike">
              <a:solidFill>
                <a:srgbClr val="000000"/>
              </a:solidFill>
              <a:uFill>
                <a:solidFill>
                  <a:srgbClr val="ffffff"/>
                </a:solidFill>
              </a:uFill>
              <a:latin typeface="Courier 10 Pitch"/>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4c: Viola Jones Face Recognition</a:t>
            </a:r>
            <a:endParaRPr b="0" lang="en-IE" sz="1200" spc="-1" strike="noStrike">
              <a:solidFill>
                <a:srgbClr val="000000"/>
              </a:solidFill>
              <a:uFill>
                <a:solidFill>
                  <a:srgbClr val="ffffff"/>
                </a:solidFill>
              </a:uFill>
              <a:latin typeface="Courier 10 Pitch"/>
            </a:endParaRPr>
          </a:p>
        </p:txBody>
      </p:sp>
      <p:sp>
        <p:nvSpPr>
          <p:cNvPr id="138"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39"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ps6-4-c-1.png</a:t>
            </a:r>
            <a:endParaRPr b="0" lang="en-IE" sz="1200" spc="-1" strike="noStrike">
              <a:solidFill>
                <a:srgbClr val="000000"/>
              </a:solidFill>
              <a:uFill>
                <a:solidFill>
                  <a:srgbClr val="ffffff"/>
                </a:solidFill>
              </a:uFill>
              <a:latin typeface="Courier 10 Pitch"/>
            </a:endParaRPr>
          </a:p>
        </p:txBody>
      </p:sp>
      <p:pic>
        <p:nvPicPr>
          <p:cNvPr id="140" name="" descr=""/>
          <p:cNvPicPr/>
          <p:nvPr/>
        </p:nvPicPr>
        <p:blipFill>
          <a:blip r:embed="rId1"/>
          <a:stretch/>
        </p:blipFill>
        <p:spPr>
          <a:xfrm>
            <a:off x="2874240" y="2104920"/>
            <a:ext cx="3082320" cy="15411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1a: Average face</a:t>
            </a:r>
            <a:endParaRPr b="0" lang="en-IE" sz="1200" spc="-1" strike="noStrike">
              <a:solidFill>
                <a:srgbClr val="000000"/>
              </a:solidFill>
              <a:uFill>
                <a:solidFill>
                  <a:srgbClr val="ffffff"/>
                </a:solidFill>
              </a:uFill>
              <a:latin typeface="Courier 10 Pitch"/>
            </a:endParaRPr>
          </a:p>
        </p:txBody>
      </p:sp>
      <p:sp>
        <p:nvSpPr>
          <p:cNvPr id="76"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77"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ps6-1-a-1.png</a:t>
            </a:r>
            <a:endParaRPr b="0" lang="en-IE" sz="1200" spc="-1" strike="noStrike">
              <a:solidFill>
                <a:srgbClr val="000000"/>
              </a:solidFill>
              <a:uFill>
                <a:solidFill>
                  <a:srgbClr val="ffffff"/>
                </a:solidFill>
              </a:uFill>
              <a:latin typeface="Courier 10 Pitch"/>
            </a:endParaRPr>
          </a:p>
        </p:txBody>
      </p:sp>
      <p:pic>
        <p:nvPicPr>
          <p:cNvPr id="78" name="" descr=""/>
          <p:cNvPicPr/>
          <p:nvPr/>
        </p:nvPicPr>
        <p:blipFill>
          <a:blip r:embed="rId1"/>
          <a:stretch/>
        </p:blipFill>
        <p:spPr>
          <a:xfrm>
            <a:off x="3168000" y="1089000"/>
            <a:ext cx="2663640" cy="32047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1b: Eigenvectors</a:t>
            </a:r>
            <a:endParaRPr b="0" lang="en-IE" sz="1200" spc="-1" strike="noStrike">
              <a:solidFill>
                <a:srgbClr val="000000"/>
              </a:solidFill>
              <a:uFill>
                <a:solidFill>
                  <a:srgbClr val="ffffff"/>
                </a:solidFill>
              </a:uFill>
              <a:latin typeface="Courier 10 Pitch"/>
            </a:endParaRPr>
          </a:p>
        </p:txBody>
      </p:sp>
      <p:sp>
        <p:nvSpPr>
          <p:cNvPr id="80"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81" name="CustomShape 3"/>
          <p:cNvSpPr/>
          <p:nvPr/>
        </p:nvSpPr>
        <p:spPr>
          <a:xfrm>
            <a:off x="2412720" y="4313520"/>
            <a:ext cx="4318200" cy="503280"/>
          </a:xfrm>
          <a:prstGeom prst="rect">
            <a:avLst/>
          </a:prstGeom>
          <a:noFill/>
          <a:ln>
            <a:noFill/>
          </a:ln>
        </p:spPr>
        <p:style>
          <a:lnRef idx="0"/>
          <a:fillRef idx="0"/>
          <a:effectRef idx="0"/>
          <a:fontRef idx="minor"/>
        </p:style>
        <p:txBody>
          <a:bodyPr lIns="90000" rIns="90000" tIns="91440" bIns="91440"/>
          <a:p>
            <a:pPr algn="ctr">
              <a:lnSpc>
                <a:spcPct val="115000"/>
              </a:lnSpc>
            </a:pPr>
            <a:r>
              <a:rPr b="1" lang="en-IE" sz="1400" spc="-1" strike="noStrike">
                <a:solidFill>
                  <a:srgbClr val="000000"/>
                </a:solidFill>
                <a:uFill>
                  <a:solidFill>
                    <a:srgbClr val="ffffff"/>
                  </a:solidFill>
                </a:uFill>
                <a:latin typeface="Calibri"/>
                <a:ea typeface="Calibri"/>
              </a:rPr>
              <a:t>ps6-1-b-1.png</a:t>
            </a:r>
            <a:endParaRPr b="0" lang="en-IE" sz="1200" spc="-1" strike="noStrike">
              <a:solidFill>
                <a:srgbClr val="000000"/>
              </a:solidFill>
              <a:uFill>
                <a:solidFill>
                  <a:srgbClr val="ffffff"/>
                </a:solidFill>
              </a:uFill>
              <a:latin typeface="Courier 10 Pitch"/>
            </a:endParaRPr>
          </a:p>
        </p:txBody>
      </p:sp>
      <p:pic>
        <p:nvPicPr>
          <p:cNvPr id="82" name="" descr=""/>
          <p:cNvPicPr/>
          <p:nvPr/>
        </p:nvPicPr>
        <p:blipFill>
          <a:blip r:embed="rId1"/>
          <a:stretch/>
        </p:blipFill>
        <p:spPr>
          <a:xfrm>
            <a:off x="2160000" y="1210320"/>
            <a:ext cx="4772880" cy="31816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1c: Analysis</a:t>
            </a:r>
            <a:endParaRPr b="0" lang="en-IE" sz="1200" spc="-1" strike="noStrike">
              <a:solidFill>
                <a:srgbClr val="000000"/>
              </a:solidFill>
              <a:uFill>
                <a:solidFill>
                  <a:srgbClr val="ffffff"/>
                </a:solidFill>
              </a:uFill>
              <a:latin typeface="Courier 10 Pitch"/>
            </a:endParaRPr>
          </a:p>
        </p:txBody>
      </p:sp>
      <p:sp>
        <p:nvSpPr>
          <p:cNvPr id="84"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85" name="CustomShape 3"/>
          <p:cNvSpPr/>
          <p:nvPr/>
        </p:nvSpPr>
        <p:spPr>
          <a:xfrm>
            <a:off x="457200" y="100800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200" spc="-1" strike="noStrike">
                <a:solidFill>
                  <a:srgbClr val="000000"/>
                </a:solidFill>
                <a:uFill>
                  <a:solidFill>
                    <a:srgbClr val="ffffff"/>
                  </a:solidFill>
                </a:uFill>
                <a:latin typeface="Calibri"/>
                <a:ea typeface="Calibri"/>
              </a:rPr>
              <a:t>- Analyze the accuracy results over multiple iterations.</a:t>
            </a:r>
            <a:r>
              <a:rPr b="0" lang="en-IE" sz="1200" spc="-1" strike="noStrike">
                <a:solidFill>
                  <a:srgbClr val="000000"/>
                </a:solidFill>
                <a:uFill>
                  <a:solidFill>
                    <a:srgbClr val="ffffff"/>
                  </a:solidFill>
                </a:uFill>
                <a:latin typeface="Calibri"/>
                <a:ea typeface="Calibri"/>
              </a:rPr>
              <a:t>Do these “predictions” perform better than randomly selecting a label between 1 and 15?</a:t>
            </a:r>
            <a:r>
              <a:rPr b="0" lang="en-IE" sz="1200" spc="-1" strike="noStrike">
                <a:solidFill>
                  <a:srgbClr val="000000"/>
                </a:solidFill>
                <a:uFill>
                  <a:solidFill>
                    <a:srgbClr val="ffffff"/>
                  </a:solidFill>
                </a:uFill>
                <a:latin typeface="Calibri"/>
                <a:ea typeface="Calibri"/>
              </a:rPr>
              <a:t> </a:t>
            </a: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alibri"/>
                <a:ea typeface="Calibri"/>
              </a:rPr>
              <a:t>Below are the random accuracy results vs. the average PCA prediction over 10 iterations. You can  see the the random results get nowhere near the PCA averaged results.  The split % value is 0.5 and k =5 for all the below runs. For the random runs we randomly selected target predictions of 1 to 15 in each iteration.</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0 : 4.85%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1 : 6.67%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2 : 6.67%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3 : 6.67%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4 : 7.88%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5 : 4.85%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6 : 8.48%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7 : 6.67%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8 : 7.88%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Part 1C : Random accuracy iter 9 : 5.45% </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Good predictions =  51 Bad predictions =  32</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61.45% accuracy over 1 iteration</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63.86% accuracy over 10 iterations</a:t>
            </a:r>
            <a:endParaRPr b="0" lang="en-IE" sz="1300" spc="-1" strike="noStrike">
              <a:solidFill>
                <a:srgbClr val="000000"/>
              </a:solidFill>
              <a:uFill>
                <a:solidFill>
                  <a:srgbClr val="ffffff"/>
                </a:solidFill>
              </a:uFill>
              <a:latin typeface="Courier 10 Pitch"/>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1c: Analysis</a:t>
            </a:r>
            <a:endParaRPr b="0" lang="en-IE" sz="1800" spc="-1" strike="noStrike">
              <a:solidFill>
                <a:srgbClr val="000000"/>
              </a:solidFill>
              <a:uFill>
                <a:solidFill>
                  <a:srgbClr val="ffffff"/>
                </a:solidFill>
              </a:uFill>
              <a:latin typeface="Courier 10 Pitch"/>
            </a:endParaRPr>
          </a:p>
        </p:txBody>
      </p:sp>
      <p:sp>
        <p:nvSpPr>
          <p:cNvPr id="87"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Courier 10 Pitch"/>
            </a:endParaRPr>
          </a:p>
        </p:txBody>
      </p:sp>
      <p:sp>
        <p:nvSpPr>
          <p:cNvPr id="88"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300" spc="-1" strike="noStrike">
                <a:solidFill>
                  <a:srgbClr val="000000"/>
                </a:solidFill>
                <a:uFill>
                  <a:solidFill>
                    <a:srgbClr val="ffffff"/>
                  </a:solidFill>
                </a:uFill>
                <a:latin typeface="Calibri"/>
                <a:ea typeface="Calibri"/>
              </a:rPr>
              <a:t>Are there any changes in accuracy if you try low values of k​ ? How about high values?</a:t>
            </a: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r>
              <a:rPr b="0" lang="en-IE" sz="1300" spc="-1" strike="noStrike">
                <a:solidFill>
                  <a:srgbClr val="000000"/>
                </a:solidFill>
                <a:uFill>
                  <a:solidFill>
                    <a:srgbClr val="ffffff"/>
                  </a:solidFill>
                </a:uFill>
                <a:latin typeface="Calibri"/>
                <a:ea typeface="Calibri"/>
              </a:rPr>
              <a:t>Below the results for in increasing values of k. It can be seen that very low values perform significantly worse; however the results perform close to optumal at around 15 and above.</a:t>
            </a: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1, 15.66%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2, 45.78%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3, 53.01%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4, 62.65%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6, 65.06%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8, 67.47%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10, 78.31%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15, 79.52%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20, 79.52%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30, 81.93%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PCA k: 100, 80.72%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1c: Analysis</a:t>
            </a:r>
            <a:endParaRPr b="0" lang="en-IE" sz="1800" spc="-1" strike="noStrike">
              <a:solidFill>
                <a:srgbClr val="000000"/>
              </a:solidFill>
              <a:uFill>
                <a:solidFill>
                  <a:srgbClr val="ffffff"/>
                </a:solidFill>
              </a:uFill>
              <a:latin typeface="Courier 10 Pitch"/>
            </a:endParaRPr>
          </a:p>
        </p:txBody>
      </p:sp>
      <p:sp>
        <p:nvSpPr>
          <p:cNvPr id="90"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Courier 10 Pitch"/>
            </a:endParaRPr>
          </a:p>
        </p:txBody>
      </p:sp>
      <p:sp>
        <p:nvSpPr>
          <p:cNvPr id="91"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300" spc="-1" strike="noStrike">
                <a:solidFill>
                  <a:srgbClr val="000000"/>
                </a:solidFill>
                <a:uFill>
                  <a:solidFill>
                    <a:srgbClr val="ffffff"/>
                  </a:solidFill>
                </a:uFill>
                <a:latin typeface="Calibri"/>
                <a:ea typeface="Calibri"/>
              </a:rPr>
              <a:t>Does this algorithm improve changing the split percentage ​ p ​ ?</a:t>
            </a: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r>
              <a:rPr b="0" lang="en-IE" sz="1300" spc="-1" strike="noStrike">
                <a:solidFill>
                  <a:srgbClr val="000000"/>
                </a:solidFill>
                <a:uFill>
                  <a:solidFill>
                    <a:srgbClr val="ffffff"/>
                  </a:solidFill>
                </a:uFill>
                <a:latin typeface="Calibri"/>
                <a:ea typeface="Calibri"/>
              </a:rPr>
              <a:t>Below the results for in increasing values of p. It can be seen that very low values perform significantly worse; however the results perform close to optumal at around 0.4 and above.</a:t>
            </a: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0.1, 46.31%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0.2, 59.85%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0.3, 62.07%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0.4, 72.73%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0.5, 67.47%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0.6, 77.27%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0.7, 74.00%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0.8, 66.67%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Split p: 0.9, 70.59% accuracy</a:t>
            </a:r>
            <a:endParaRPr b="0" lang="en-IE" sz="1300" spc="-1" strike="noStrike">
              <a:solidFill>
                <a:srgbClr val="000000"/>
              </a:solidFill>
              <a:uFill>
                <a:solidFill>
                  <a:srgbClr val="ffffff"/>
                </a:solidFill>
              </a:uFill>
              <a:latin typeface="Courier 10 Pitch"/>
            </a:endParaRPr>
          </a:p>
          <a:p>
            <a:pPr>
              <a:lnSpc>
                <a:spcPct val="115000"/>
              </a:lnSpc>
            </a:pPr>
            <a:r>
              <a:rPr b="0" lang="en-IE" sz="800" spc="-1" strike="noStrike">
                <a:solidFill>
                  <a:srgbClr val="000000"/>
                </a:solidFill>
                <a:uFill>
                  <a:solidFill>
                    <a:srgbClr val="ffffff"/>
                  </a:solidFill>
                </a:uFill>
                <a:latin typeface="Courier 10 Pitch"/>
                <a:ea typeface="Calibri"/>
              </a:rPr>
              <a:t>-*-*-*-*-*-*-*-*-*-*-*-*-*-*-*-*-*-*-*-*-*-*-*-*-*-*-*-*-*-*</a:t>
            </a:r>
            <a:endParaRPr b="0" lang="en-IE" sz="1300" spc="-1" strike="noStrike">
              <a:solidFill>
                <a:srgbClr val="000000"/>
              </a:solidFill>
              <a:uFill>
                <a:solidFill>
                  <a:srgbClr val="ffffff"/>
                </a:solidFill>
              </a:uFill>
              <a:latin typeface="Courier 10 Pitch"/>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2a: Average Accuracy</a:t>
            </a:r>
            <a:endParaRPr b="0" lang="en-IE" sz="1200" spc="-1" strike="noStrike">
              <a:solidFill>
                <a:srgbClr val="000000"/>
              </a:solidFill>
              <a:uFill>
                <a:solidFill>
                  <a:srgbClr val="ffffff"/>
                </a:solidFill>
              </a:uFill>
              <a:latin typeface="Courier 10 Pitch"/>
            </a:endParaRPr>
          </a:p>
        </p:txBody>
      </p:sp>
      <p:sp>
        <p:nvSpPr>
          <p:cNvPr id="93"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94"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600" spc="-1" strike="noStrike">
                <a:solidFill>
                  <a:srgbClr val="000000"/>
                </a:solidFill>
                <a:uFill>
                  <a:solidFill>
                    <a:srgbClr val="ffffff"/>
                  </a:solidFill>
                </a:uFill>
                <a:latin typeface="Calibri"/>
                <a:ea typeface="Calibri"/>
              </a:rPr>
              <a:t>Below can be seen the accuracy for the Random, Weak and Boosting in both Train and Test. We see with a split of 0.8 and 5 random runs, and with 5 boosted iterations the Training and Testing accuracy for each is very close.  </a:t>
            </a:r>
            <a:endParaRPr b="0" lang="en-IE" sz="1200" spc="-1" strike="noStrike">
              <a:solidFill>
                <a:srgbClr val="000000"/>
              </a:solidFill>
              <a:uFill>
                <a:solidFill>
                  <a:srgbClr val="ffffff"/>
                </a:solidFill>
              </a:uFill>
              <a:latin typeface="Courier 10 Pitch"/>
            </a:endParaRPr>
          </a:p>
          <a:p>
            <a:pPr>
              <a:lnSpc>
                <a:spcPct val="115000"/>
              </a:lnSpc>
            </a:pPr>
            <a:r>
              <a:rPr b="0" lang="en-IE" sz="1600" spc="-1" strike="noStrike">
                <a:solidFill>
                  <a:srgbClr val="000000"/>
                </a:solidFill>
                <a:uFill>
                  <a:solidFill>
                    <a:srgbClr val="ffffff"/>
                  </a:solidFill>
                </a:uFill>
                <a:latin typeface="Calibri"/>
                <a:ea typeface="Calibri"/>
              </a:rPr>
              <a:t>However the random significantly underperforms. The Boosting seems to do about 2% points better than the Weak classifier in both train and test.  </a:t>
            </a:r>
            <a:endParaRPr b="0" lang="en-IE" sz="1200" spc="-1" strike="noStrike">
              <a:solidFill>
                <a:srgbClr val="000000"/>
              </a:solidFill>
              <a:uFill>
                <a:solidFill>
                  <a:srgbClr val="ffffff"/>
                </a:solidFill>
              </a:uFill>
              <a:latin typeface="Courier 10 Pitch"/>
            </a:endParaRPr>
          </a:p>
          <a:p>
            <a:pPr>
              <a:lnSpc>
                <a:spcPct val="115000"/>
              </a:lnSpc>
            </a:pPr>
            <a:endParaRPr b="0" lang="en-IE" sz="1200" spc="-1" strike="noStrike">
              <a:solidFill>
                <a:srgbClr val="000000"/>
              </a:solidFill>
              <a:uFill>
                <a:solidFill>
                  <a:srgbClr val="ffffff"/>
                </a:solidFill>
              </a:uFill>
              <a:latin typeface="Courier 10 Pitch"/>
            </a:endParaRPr>
          </a:p>
          <a:p>
            <a:pPr>
              <a:lnSpc>
                <a:spcPct val="115000"/>
              </a:lnSpc>
            </a:pPr>
            <a:endParaRPr b="0" lang="en-IE" sz="12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ourier 10 Pitch"/>
                <a:ea typeface="Calibri"/>
              </a:rPr>
              <a:t>p,split; Iters       ;Trn Rand; Trn Weak; Trn Boost; Tst Rand; Tst Weak; Tst Boost</a:t>
            </a:r>
            <a:endParaRPr b="0" lang="en-IE" sz="1200" spc="-1" strike="noStrike">
              <a:solidFill>
                <a:srgbClr val="000000"/>
              </a:solidFill>
              <a:uFill>
                <a:solidFill>
                  <a:srgbClr val="ffffff"/>
                </a:solidFill>
              </a:uFill>
              <a:latin typeface="Courier 10 Pitch"/>
            </a:endParaRPr>
          </a:p>
          <a:p>
            <a:pPr>
              <a:lnSpc>
                <a:spcPct val="115000"/>
              </a:lnSpc>
            </a:pPr>
            <a:r>
              <a:rPr b="0" lang="en-IE" sz="1200" spc="-1" strike="noStrike">
                <a:solidFill>
                  <a:srgbClr val="000000"/>
                </a:solidFill>
                <a:uFill>
                  <a:solidFill>
                    <a:srgbClr val="ffffff"/>
                  </a:solidFill>
                </a:uFill>
                <a:latin typeface="Courier 10 Pitch"/>
                <a:ea typeface="Calibri"/>
              </a:rPr>
              <a:t>[  0.8       5.       49.95305  87.48044  90.20344   50.5      87.       89.25   ]</a:t>
            </a:r>
            <a:endParaRPr b="0" lang="en-IE" sz="1200" spc="-1" strike="noStrike">
              <a:solidFill>
                <a:srgbClr val="000000"/>
              </a:solidFill>
              <a:uFill>
                <a:solidFill>
                  <a:srgbClr val="ffffff"/>
                </a:solidFill>
              </a:uFill>
              <a:latin typeface="Courier 10 Pitch"/>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2a: Analysis</a:t>
            </a:r>
            <a:endParaRPr b="0" lang="en-IE" sz="1200" spc="-1" strike="noStrike">
              <a:solidFill>
                <a:srgbClr val="000000"/>
              </a:solidFill>
              <a:uFill>
                <a:solidFill>
                  <a:srgbClr val="ffffff"/>
                </a:solidFill>
              </a:uFill>
              <a:latin typeface="Courier 10 Pitch"/>
            </a:endParaRPr>
          </a:p>
        </p:txBody>
      </p:sp>
      <p:sp>
        <p:nvSpPr>
          <p:cNvPr id="96"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97"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000" spc="-1" strike="noStrike">
                <a:solidFill>
                  <a:srgbClr val="000000"/>
                </a:solidFill>
                <a:uFill>
                  <a:solidFill>
                    <a:srgbClr val="ffffff"/>
                  </a:solidFill>
                </a:uFill>
                <a:latin typeface="Calibri"/>
                <a:ea typeface="Calibri"/>
              </a:rPr>
              <a:t>Now we test the boosting accuracy over a different number of iterations, averaging the results each time over 5 runs.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alibri"/>
                <a:ea typeface="Calibri"/>
              </a:rPr>
              <a:t>We see that the number of iterations has a large impacts on the test and train accuracy. The more iterations the better. </a:t>
            </a:r>
            <a:endParaRPr b="0" lang="en-IE" sz="1000" spc="-1" strike="noStrike">
              <a:solidFill>
                <a:srgbClr val="000000"/>
              </a:solidFill>
              <a:uFill>
                <a:solidFill>
                  <a:srgbClr val="ffffff"/>
                </a:solidFill>
              </a:uFill>
              <a:latin typeface="Courier 10 Pitch"/>
            </a:endParaRPr>
          </a:p>
          <a:p>
            <a:pPr>
              <a:lnSpc>
                <a:spcPct val="115000"/>
              </a:lnSpc>
            </a:pPr>
            <a:endParaRPr b="0" lang="en-IE" sz="1000" spc="-1" strike="noStrike">
              <a:solidFill>
                <a:srgbClr val="000000"/>
              </a:solidFill>
              <a:uFill>
                <a:solidFill>
                  <a:srgbClr val="ffffff"/>
                </a:solidFill>
              </a:uFill>
              <a:latin typeface="Courier 10 Pitch"/>
            </a:endParaRPr>
          </a:p>
          <a:p>
            <a:pPr>
              <a:lnSpc>
                <a:spcPct val="115000"/>
              </a:lnSpc>
            </a:pP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p,split; Iters       ;Trn Rand; Trn Weak; Trn Boost; Tst Rand; Tst Weak; Tst Boost</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0.8       2.       49.95305  87.48044  87.48044  50.5      87.       87.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0.8       5.       49.95305  87.48044  90.20344  50.5      87.       89.25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0.8      10.       49.95305  87.48044  94.99218  50.5      87.       92.5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0.8      20.       49.95305  87.48044  99.31142  50.5      87.       99.25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a:t>
            </a:r>
            <a:endParaRPr b="0" lang="en-IE" sz="1000" spc="-1" strike="noStrike">
              <a:solidFill>
                <a:srgbClr val="000000"/>
              </a:solidFill>
              <a:uFill>
                <a:solidFill>
                  <a:srgbClr val="ffffff"/>
                </a:solidFill>
              </a:uFill>
              <a:latin typeface="Courier 10 Pitch"/>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05920"/>
            <a:ext cx="8588520" cy="856800"/>
          </a:xfrm>
          <a:prstGeom prst="rect">
            <a:avLst/>
          </a:prstGeom>
          <a:noFill/>
          <a:ln>
            <a:noFill/>
          </a:ln>
        </p:spPr>
        <p:style>
          <a:lnRef idx="0"/>
          <a:fillRef idx="0"/>
          <a:effectRef idx="0"/>
          <a:fontRef idx="minor"/>
        </p:style>
        <p:txBody>
          <a:bodyPr lIns="90000" rIns="90000" tIns="91440" bIns="91440" anchor="b"/>
          <a:p>
            <a:pPr>
              <a:lnSpc>
                <a:spcPct val="100000"/>
              </a:lnSpc>
            </a:pPr>
            <a:r>
              <a:rPr b="1" lang="en-IE" sz="3600" spc="-1" strike="noStrike">
                <a:solidFill>
                  <a:srgbClr val="000000"/>
                </a:solidFill>
                <a:uFill>
                  <a:solidFill>
                    <a:srgbClr val="ffffff"/>
                  </a:solidFill>
                </a:uFill>
                <a:latin typeface="Arial"/>
                <a:ea typeface="Arial"/>
              </a:rPr>
              <a:t>2a: Analysis</a:t>
            </a:r>
            <a:endParaRPr b="0" lang="en-IE" sz="1200" spc="-1" strike="noStrike">
              <a:solidFill>
                <a:srgbClr val="000000"/>
              </a:solidFill>
              <a:uFill>
                <a:solidFill>
                  <a:srgbClr val="ffffff"/>
                </a:solidFill>
              </a:uFill>
              <a:latin typeface="Courier 10 Pitch"/>
            </a:endParaRPr>
          </a:p>
        </p:txBody>
      </p:sp>
      <p:sp>
        <p:nvSpPr>
          <p:cNvPr id="99" name="CustomShape 2"/>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200" spc="-1" strike="noStrike">
              <a:solidFill>
                <a:srgbClr val="000000"/>
              </a:solidFill>
              <a:uFill>
                <a:solidFill>
                  <a:srgbClr val="ffffff"/>
                </a:solidFill>
              </a:uFill>
              <a:latin typeface="Courier 10 Pitch"/>
            </a:endParaRPr>
          </a:p>
        </p:txBody>
      </p:sp>
      <p:sp>
        <p:nvSpPr>
          <p:cNvPr id="100" name="CustomShape 3"/>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p>
            <a:pPr>
              <a:lnSpc>
                <a:spcPct val="115000"/>
              </a:lnSpc>
            </a:pPr>
            <a:r>
              <a:rPr b="0" lang="en-IE" sz="1000" spc="-1" strike="noStrike">
                <a:solidFill>
                  <a:srgbClr val="000000"/>
                </a:solidFill>
                <a:uFill>
                  <a:solidFill>
                    <a:srgbClr val="ffffff"/>
                  </a:solidFill>
                </a:uFill>
                <a:latin typeface="Calibri"/>
                <a:ea typeface="Calibri"/>
              </a:rPr>
              <a:t>Now we test the boosting accuracy over a different splits, each time using 10 boostings iterations, averaging the results each time over 5 runs.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alibri"/>
                <a:ea typeface="Calibri"/>
              </a:rPr>
              <a:t>We see that the number of iterations has little impacts on the test and train accuracy. It seems to be only random change. This is interesting as, p of 0.2 is significantly less image data as the rest of the runs.  It seems the algorithms are robust to lower data sets. </a:t>
            </a:r>
            <a:endParaRPr b="0" lang="en-IE" sz="1000" spc="-1" strike="noStrike">
              <a:solidFill>
                <a:srgbClr val="000000"/>
              </a:solidFill>
              <a:uFill>
                <a:solidFill>
                  <a:srgbClr val="ffffff"/>
                </a:solidFill>
              </a:uFill>
              <a:latin typeface="Courier 10 Pitch"/>
            </a:endParaRPr>
          </a:p>
          <a:p>
            <a:pPr>
              <a:lnSpc>
                <a:spcPct val="115000"/>
              </a:lnSpc>
            </a:pP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p,split; Iters       ;Trn Rand; Trn Weak; Trn Boost; Tst Rand; Tst Weak; Tst Boost</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0.2      10.       49.68553  87.67296  96.98113  50.09375  85.28125   93.3125 ]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0.4      10.       51.72414  87.7116   95.98746  49.70833  87.08333   93.5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0.6      10.       48.51775  87.80793  95.36534  50.125    86.3125    93.5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  0.8      10.       49.95305  87.48044  94.99218  50.5      87.        92.5    ]</a:t>
            </a:r>
            <a:endParaRPr b="0" lang="en-IE" sz="1000" spc="-1" strike="noStrike">
              <a:solidFill>
                <a:srgbClr val="000000"/>
              </a:solidFill>
              <a:uFill>
                <a:solidFill>
                  <a:srgbClr val="ffffff"/>
                </a:solidFill>
              </a:uFill>
              <a:latin typeface="Courier 10 Pitch"/>
            </a:endParaRPr>
          </a:p>
          <a:p>
            <a:pPr>
              <a:lnSpc>
                <a:spcPct val="115000"/>
              </a:lnSpc>
            </a:pPr>
            <a:r>
              <a:rPr b="0" lang="en-IE" sz="1000" spc="-1" strike="noStrike">
                <a:solidFill>
                  <a:srgbClr val="000000"/>
                </a:solidFill>
                <a:uFill>
                  <a:solidFill>
                    <a:srgbClr val="ffffff"/>
                  </a:solidFill>
                </a:uFill>
                <a:latin typeface="Courier 10 Pitch"/>
                <a:ea typeface="Calibri"/>
              </a:rPr>
              <a:t>-*-*-*-*-*-*-*-*-*-*-*-*-*-*-*-*-*-*-*-*-*-*-*-*-*-*-*-*-*-*</a:t>
            </a:r>
            <a:endParaRPr b="0" lang="en-IE" sz="1000" spc="-1" strike="noStrike">
              <a:solidFill>
                <a:srgbClr val="000000"/>
              </a:solidFill>
              <a:uFill>
                <a:solidFill>
                  <a:srgbClr val="ffffff"/>
                </a:solidFill>
              </a:uFill>
              <a:latin typeface="Courier 10 Pitch"/>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2018-11-04T18:43:15Z</dcterms:modified>
  <cp:revision>17</cp:revision>
  <dc:subject/>
  <dc:title/>
</cp:coreProperties>
</file>