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683C7-FFFA-4C44-90A5-9E54D06F92B7}" v="2" dt="2024-04-03T06:21:23.11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ai arasi" userId="a65acf9980070d8c" providerId="LiveId" clId="{104683C7-FFFA-4C44-90A5-9E54D06F92B7}"/>
    <pc:docChg chg="undo custSel modSld">
      <pc:chgData name="kalai arasi" userId="a65acf9980070d8c" providerId="LiveId" clId="{104683C7-FFFA-4C44-90A5-9E54D06F92B7}" dt="2024-04-03T06:21:48.734" v="106" actId="14100"/>
      <pc:docMkLst>
        <pc:docMk/>
      </pc:docMkLst>
      <pc:sldChg chg="modSp mod">
        <pc:chgData name="kalai arasi" userId="a65acf9980070d8c" providerId="LiveId" clId="{104683C7-FFFA-4C44-90A5-9E54D06F92B7}" dt="2024-04-03T05:17:44.845" v="2" actId="14100"/>
        <pc:sldMkLst>
          <pc:docMk/>
          <pc:sldMk cId="0" sldId="258"/>
        </pc:sldMkLst>
        <pc:spChg chg="mod">
          <ac:chgData name="kalai arasi" userId="a65acf9980070d8c" providerId="LiveId" clId="{104683C7-FFFA-4C44-90A5-9E54D06F92B7}" dt="2024-04-03T05:17:44.845" v="2" actId="14100"/>
          <ac:spMkLst>
            <pc:docMk/>
            <pc:sldMk cId="0" sldId="258"/>
            <ac:spMk id="2" creationId="{00000000-0000-0000-0000-000000000000}"/>
          </ac:spMkLst>
        </pc:spChg>
      </pc:sldChg>
      <pc:sldChg chg="addSp modSp mod">
        <pc:chgData name="kalai arasi" userId="a65acf9980070d8c" providerId="LiveId" clId="{104683C7-FFFA-4C44-90A5-9E54D06F92B7}" dt="2024-04-03T05:20:13.907" v="11" actId="1076"/>
        <pc:sldMkLst>
          <pc:docMk/>
          <pc:sldMk cId="0" sldId="260"/>
        </pc:sldMkLst>
        <pc:spChg chg="add mod">
          <ac:chgData name="kalai arasi" userId="a65acf9980070d8c" providerId="LiveId" clId="{104683C7-FFFA-4C44-90A5-9E54D06F92B7}" dt="2024-04-03T05:19:41.102" v="9" actId="12"/>
          <ac:spMkLst>
            <pc:docMk/>
            <pc:sldMk cId="0" sldId="260"/>
            <ac:spMk id="12" creationId="{337EC56D-66EF-06EA-92DA-4150A7038C4C}"/>
          </ac:spMkLst>
        </pc:spChg>
        <pc:spChg chg="add mod">
          <ac:chgData name="kalai arasi" userId="a65acf9980070d8c" providerId="LiveId" clId="{104683C7-FFFA-4C44-90A5-9E54D06F92B7}" dt="2024-04-03T05:20:13.907" v="11" actId="1076"/>
          <ac:spMkLst>
            <pc:docMk/>
            <pc:sldMk cId="0" sldId="260"/>
            <ac:spMk id="14" creationId="{D806F79C-76ED-8934-555B-ADE54800B522}"/>
          </ac:spMkLst>
        </pc:spChg>
      </pc:sldChg>
      <pc:sldChg chg="addSp modSp mod">
        <pc:chgData name="kalai arasi" userId="a65acf9980070d8c" providerId="LiveId" clId="{104683C7-FFFA-4C44-90A5-9E54D06F92B7}" dt="2024-04-03T05:21:40.018" v="15" actId="12"/>
        <pc:sldMkLst>
          <pc:docMk/>
          <pc:sldMk cId="0" sldId="261"/>
        </pc:sldMkLst>
        <pc:spChg chg="add mod">
          <ac:chgData name="kalai arasi" userId="a65acf9980070d8c" providerId="LiveId" clId="{104683C7-FFFA-4C44-90A5-9E54D06F92B7}" dt="2024-04-03T05:21:40.018" v="15" actId="12"/>
          <ac:spMkLst>
            <pc:docMk/>
            <pc:sldMk cId="0" sldId="261"/>
            <ac:spMk id="10" creationId="{14F35774-66B5-8EA2-2125-F72291BA2F45}"/>
          </ac:spMkLst>
        </pc:spChg>
      </pc:sldChg>
      <pc:sldChg chg="addSp delSp modSp mod">
        <pc:chgData name="kalai arasi" userId="a65acf9980070d8c" providerId="LiveId" clId="{104683C7-FFFA-4C44-90A5-9E54D06F92B7}" dt="2024-04-03T05:40:40.542" v="32" actId="14100"/>
        <pc:sldMkLst>
          <pc:docMk/>
          <pc:sldMk cId="0" sldId="262"/>
        </pc:sldMkLst>
        <pc:spChg chg="add mod">
          <ac:chgData name="kalai arasi" userId="a65acf9980070d8c" providerId="LiveId" clId="{104683C7-FFFA-4C44-90A5-9E54D06F92B7}" dt="2024-04-03T05:40:40.542" v="32" actId="14100"/>
          <ac:spMkLst>
            <pc:docMk/>
            <pc:sldMk cId="0" sldId="262"/>
            <ac:spMk id="11" creationId="{D02E1AB6-53A1-2C58-6E9D-A99BAA96DE7E}"/>
          </ac:spMkLst>
        </pc:spChg>
        <pc:picChg chg="del">
          <ac:chgData name="kalai arasi" userId="a65acf9980070d8c" providerId="LiveId" clId="{104683C7-FFFA-4C44-90A5-9E54D06F92B7}" dt="2024-04-03T05:35:57.974" v="18" actId="478"/>
          <ac:picMkLst>
            <pc:docMk/>
            <pc:sldMk cId="0" sldId="262"/>
            <ac:picMk id="2" creationId="{00000000-0000-0000-0000-000000000000}"/>
          </ac:picMkLst>
        </pc:picChg>
      </pc:sldChg>
      <pc:sldChg chg="addSp delSp modSp mod">
        <pc:chgData name="kalai arasi" userId="a65acf9980070d8c" providerId="LiveId" clId="{104683C7-FFFA-4C44-90A5-9E54D06F92B7}" dt="2024-04-03T06:11:20.973" v="46" actId="12"/>
        <pc:sldMkLst>
          <pc:docMk/>
          <pc:sldMk cId="0" sldId="263"/>
        </pc:sldMkLst>
        <pc:spChg chg="add mod">
          <ac:chgData name="kalai arasi" userId="a65acf9980070d8c" providerId="LiveId" clId="{104683C7-FFFA-4C44-90A5-9E54D06F92B7}" dt="2024-04-03T06:11:20.973" v="46" actId="12"/>
          <ac:spMkLst>
            <pc:docMk/>
            <pc:sldMk cId="0" sldId="263"/>
            <ac:spMk id="10" creationId="{9FE5F052-5E51-2548-5D2F-066BD7BB560A}"/>
          </ac:spMkLst>
        </pc:spChg>
        <pc:picChg chg="del">
          <ac:chgData name="kalai arasi" userId="a65acf9980070d8c" providerId="LiveId" clId="{104683C7-FFFA-4C44-90A5-9E54D06F92B7}" dt="2024-04-03T06:09:12.019" v="36" actId="478"/>
          <ac:picMkLst>
            <pc:docMk/>
            <pc:sldMk cId="0" sldId="263"/>
            <ac:picMk id="6" creationId="{00000000-0000-0000-0000-000000000000}"/>
          </ac:picMkLst>
        </pc:picChg>
      </pc:sldChg>
      <pc:sldChg chg="addSp delSp modSp mod">
        <pc:chgData name="kalai arasi" userId="a65acf9980070d8c" providerId="LiveId" clId="{104683C7-FFFA-4C44-90A5-9E54D06F92B7}" dt="2024-04-03T06:20:45.505" v="101" actId="20577"/>
        <pc:sldMkLst>
          <pc:docMk/>
          <pc:sldMk cId="0" sldId="264"/>
        </pc:sldMkLst>
        <pc:spChg chg="del mod">
          <ac:chgData name="kalai arasi" userId="a65acf9980070d8c" providerId="LiveId" clId="{104683C7-FFFA-4C44-90A5-9E54D06F92B7}" dt="2024-04-03T06:15:54.166" v="74"/>
          <ac:spMkLst>
            <pc:docMk/>
            <pc:sldMk cId="0" sldId="264"/>
            <ac:spMk id="7" creationId="{00000000-0000-0000-0000-000000000000}"/>
          </ac:spMkLst>
        </pc:spChg>
        <pc:spChg chg="add mod">
          <ac:chgData name="kalai arasi" userId="a65acf9980070d8c" providerId="LiveId" clId="{104683C7-FFFA-4C44-90A5-9E54D06F92B7}" dt="2024-04-03T06:17:49.867" v="87" actId="20577"/>
          <ac:spMkLst>
            <pc:docMk/>
            <pc:sldMk cId="0" sldId="264"/>
            <ac:spMk id="11" creationId="{F5521747-99B7-D400-8DB8-FB087E9D0689}"/>
          </ac:spMkLst>
        </pc:spChg>
        <pc:spChg chg="add del mod">
          <ac:chgData name="kalai arasi" userId="a65acf9980070d8c" providerId="LiveId" clId="{104683C7-FFFA-4C44-90A5-9E54D06F92B7}" dt="2024-04-03T06:17:02.748" v="81" actId="22"/>
          <ac:spMkLst>
            <pc:docMk/>
            <pc:sldMk cId="0" sldId="264"/>
            <ac:spMk id="13" creationId="{69669ABC-DAA0-8FAD-681F-456DE44F8CB3}"/>
          </ac:spMkLst>
        </pc:spChg>
        <pc:spChg chg="add mod">
          <ac:chgData name="kalai arasi" userId="a65acf9980070d8c" providerId="LiveId" clId="{104683C7-FFFA-4C44-90A5-9E54D06F92B7}" dt="2024-04-03T06:20:45.505" v="101" actId="20577"/>
          <ac:spMkLst>
            <pc:docMk/>
            <pc:sldMk cId="0" sldId="264"/>
            <ac:spMk id="15" creationId="{D7591785-8DC5-B73B-8471-51E62C92D98A}"/>
          </ac:spMkLst>
        </pc:spChg>
      </pc:sldChg>
      <pc:sldChg chg="addSp modSp mod">
        <pc:chgData name="kalai arasi" userId="a65acf9980070d8c" providerId="LiveId" clId="{104683C7-FFFA-4C44-90A5-9E54D06F92B7}" dt="2024-04-03T06:21:48.734" v="106" actId="14100"/>
        <pc:sldMkLst>
          <pc:docMk/>
          <pc:sldMk cId="0" sldId="265"/>
        </pc:sldMkLst>
        <pc:picChg chg="add mod">
          <ac:chgData name="kalai arasi" userId="a65acf9980070d8c" providerId="LiveId" clId="{104683C7-FFFA-4C44-90A5-9E54D06F92B7}" dt="2024-04-03T06:21:48.734" v="106" actId="14100"/>
          <ac:picMkLst>
            <pc:docMk/>
            <pc:sldMk cId="0" sldId="265"/>
            <ac:picMk id="11" creationId="{C4236004-490B-1AD8-B4F1-4F05CB2D630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err="1"/>
              <a:t>Kalaiyarasi.M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C4236004-490B-1AD8-B4F1-4F05CB2D6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59" y="1371600"/>
            <a:ext cx="9118311" cy="50958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523555" y="2500743"/>
            <a:ext cx="5257800" cy="1324722"/>
          </a:xfrm>
          <a:prstGeom prst="rect">
            <a:avLst/>
          </a:prstGeom>
        </p:spPr>
        <p:txBody>
          <a:bodyPr vert="horz" wrap="square" lIns="0" tIns="16510" rIns="0" bIns="0" rtlCol="0">
            <a:spAutoFit/>
          </a:bodyPr>
          <a:lstStyle/>
          <a:p>
            <a:pPr marL="12700" algn="ctr">
              <a:lnSpc>
                <a:spcPct val="100000"/>
              </a:lnSpc>
              <a:spcBef>
                <a:spcPts val="130"/>
              </a:spcBef>
            </a:pPr>
            <a:r>
              <a:rPr lang="en-IN" sz="4250" spc="5" dirty="0"/>
              <a:t>OBJECT DETECTION USING OPENCV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5999" y="1600201"/>
            <a:ext cx="5428245" cy="29043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b="1" i="0" dirty="0">
              <a:solidFill>
                <a:srgbClr val="0D0D0D"/>
              </a:solidFill>
              <a:effectLst/>
              <a:latin typeface="Söhne"/>
            </a:endParaRPr>
          </a:p>
          <a:p>
            <a:pPr marL="342900" indent="-342900">
              <a:buFont typeface="Wingdings" panose="05000000000000000000" pitchFamily="2" charset="2"/>
              <a:buChar char="§"/>
            </a:pPr>
            <a:r>
              <a:rPr lang="en-IN" sz="2000" i="0" dirty="0">
                <a:solidFill>
                  <a:srgbClr val="0D0D0D"/>
                </a:solidFill>
                <a:effectLst/>
                <a:latin typeface="Times New Roman" panose="02020603050405020304" pitchFamily="18" charset="0"/>
                <a:cs typeface="Times New Roman" panose="02020603050405020304" pitchFamily="18" charset="0"/>
              </a:rPr>
              <a:t>Problem Statement</a:t>
            </a:r>
            <a:endParaRPr lang="en-IN" sz="2000"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Project Overview</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Who are the end users?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Solution and its values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wow in my solution</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Modelling</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Results.</a:t>
            </a:r>
            <a:endParaRPr sz="20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37623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1375"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BF2D2BB-2613-5055-729E-558B5E68EC59}"/>
              </a:ext>
            </a:extLst>
          </p:cNvPr>
          <p:cNvSpPr txBox="1"/>
          <p:nvPr/>
        </p:nvSpPr>
        <p:spPr>
          <a:xfrm>
            <a:off x="533400" y="2019300"/>
            <a:ext cx="8617975" cy="3785652"/>
          </a:xfrm>
          <a:prstGeom prst="rect">
            <a:avLst/>
          </a:prstGeom>
          <a:noFill/>
        </p:spPr>
        <p:txBody>
          <a:bodyPr wrap="square">
            <a:spAutoFit/>
          </a:bodyPr>
          <a:lstStyle/>
          <a:p>
            <a:pPr marL="285750" indent="-285750">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rPr>
              <a:t>Create an OpenCV-based object identification system that can quickly and precisely discover things of interest in pictures or video streams.</a:t>
            </a:r>
          </a:p>
          <a:p>
            <a:pPr marL="285750" indent="-285750">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rPr>
              <a:t>In addition to being resilient to changes in illumination, object orientations, scales, and occlusions, the system should be able to identify several objects at once.</a:t>
            </a:r>
            <a:endParaRPr lang="en-IN"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rPr>
              <a:t>In addition to being resilient to changes in illumination, object orientations, scales, and occlusions, the system should be able to identify several objects at once.</a:t>
            </a:r>
          </a:p>
          <a:p>
            <a:pPr marL="285750" indent="-285750">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rPr>
              <a:t>In order to process and </a:t>
            </a:r>
            <a:r>
              <a:rPr lang="en-IN" sz="2000" dirty="0" err="1">
                <a:effectLst/>
                <a:latin typeface="Times New Roman" panose="02020603050405020304" pitchFamily="18" charset="0"/>
                <a:ea typeface="Times New Roman" panose="02020603050405020304" pitchFamily="18" charset="0"/>
              </a:rPr>
              <a:t>analyze</a:t>
            </a:r>
            <a:r>
              <a:rPr lang="en-IN" sz="2000" dirty="0">
                <a:effectLst/>
                <a:latin typeface="Times New Roman" panose="02020603050405020304" pitchFamily="18" charset="0"/>
                <a:ea typeface="Times New Roman" panose="02020603050405020304" pitchFamily="18" charset="0"/>
              </a:rPr>
              <a:t> identified items further, the system should also be easily integrated with other computer vision frameworks and algorithms.</a:t>
            </a:r>
            <a:br>
              <a:rPr lang="en-IN" sz="2000" dirty="0">
                <a:effectLst/>
                <a:latin typeface="Times New Roman" panose="02020603050405020304" pitchFamily="18" charset="0"/>
                <a:ea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rPr>
            </a:b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37EC56D-66EF-06EA-92DA-4150A7038C4C}"/>
              </a:ext>
            </a:extLst>
          </p:cNvPr>
          <p:cNvSpPr txBox="1"/>
          <p:nvPr/>
        </p:nvSpPr>
        <p:spPr>
          <a:xfrm>
            <a:off x="1219200" y="2836210"/>
            <a:ext cx="7932174" cy="923330"/>
          </a:xfrm>
          <a:prstGeom prst="rect">
            <a:avLst/>
          </a:prstGeom>
          <a:noFill/>
        </p:spPr>
        <p:txBody>
          <a:bodyPr wrap="square">
            <a:spAutoFit/>
          </a:bodyPr>
          <a:lstStyle/>
          <a:p>
            <a:pPr marL="285750" indent="-285750">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goal of this project is to use OpenCV, a well-known computer vision library, to create a reliable object detection system that can locate and identify things in photos or video streams.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D806F79C-76ED-8934-555B-ADE54800B522}"/>
              </a:ext>
            </a:extLst>
          </p:cNvPr>
          <p:cNvSpPr txBox="1"/>
          <p:nvPr/>
        </p:nvSpPr>
        <p:spPr>
          <a:xfrm>
            <a:off x="1143000" y="3850072"/>
            <a:ext cx="7932174" cy="1754326"/>
          </a:xfrm>
          <a:prstGeom prst="rect">
            <a:avLst/>
          </a:prstGeom>
          <a:noFill/>
        </p:spPr>
        <p:txBody>
          <a:bodyPr wrap="square">
            <a:spAutoFit/>
          </a:bodyPr>
          <a:lstStyle/>
          <a:p>
            <a:pPr marL="285750" indent="-285750">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Implementing object identification techniques and algorithms from OpenCV, including Histogram of Oriented Gradients (HOG), </a:t>
            </a:r>
            <a:r>
              <a:rPr lang="en-IN" dirty="0" err="1">
                <a:effectLst/>
                <a:latin typeface="Times New Roman" panose="02020603050405020304" pitchFamily="18" charset="0"/>
                <a:ea typeface="Times New Roman" panose="02020603050405020304" pitchFamily="18" charset="0"/>
              </a:rPr>
              <a:t>Haar</a:t>
            </a:r>
            <a:r>
              <a:rPr lang="en-IN" dirty="0">
                <a:effectLst/>
                <a:latin typeface="Times New Roman" panose="02020603050405020304" pitchFamily="18" charset="0"/>
                <a:ea typeface="Times New Roman" panose="02020603050405020304" pitchFamily="18" charset="0"/>
              </a:rPr>
              <a:t> cascades, and deep learning-based approaches like Single Shot </a:t>
            </a:r>
            <a:r>
              <a:rPr lang="en-IN" dirty="0" err="1">
                <a:effectLst/>
                <a:latin typeface="Times New Roman" panose="02020603050405020304" pitchFamily="18" charset="0"/>
                <a:ea typeface="Times New Roman" panose="02020603050405020304" pitchFamily="18" charset="0"/>
              </a:rPr>
              <a:t>MultiBox</a:t>
            </a:r>
            <a:r>
              <a:rPr lang="en-IN" dirty="0">
                <a:effectLst/>
                <a:latin typeface="Times New Roman" panose="02020603050405020304" pitchFamily="18" charset="0"/>
                <a:ea typeface="Times New Roman" panose="02020603050405020304" pitchFamily="18" charset="0"/>
              </a:rPr>
              <a:t> Detector (SSD) and You Only Look Once (YOLO), will be the main goal of the project. </a:t>
            </a:r>
          </a:p>
          <a:p>
            <a:pPr marL="285750" indent="-285750">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The system will strive for real-time speed and be built to identify several object types at once.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4F35774-66B5-8EA2-2125-F72291BA2F45}"/>
              </a:ext>
            </a:extLst>
          </p:cNvPr>
          <p:cNvSpPr txBox="1"/>
          <p:nvPr/>
        </p:nvSpPr>
        <p:spPr>
          <a:xfrm>
            <a:off x="1143000" y="1456697"/>
            <a:ext cx="8008374" cy="4286623"/>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en-IN"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Surveillance Companies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Autonomous Vehicle Manufacturers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Retailers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Medical Imaging Companies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Manufacturers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Augmented Reality (AR) Developers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Smart Home Technology Providers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Search and Rescue Teams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Wildlife Conservationists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Educational Institutions</a:t>
            </a:r>
            <a:r>
              <a:rPr lang="en-IN" sz="20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D02E1AB6-53A1-2C58-6E9D-A99BAA96DE7E}"/>
              </a:ext>
            </a:extLst>
          </p:cNvPr>
          <p:cNvSpPr txBox="1"/>
          <p:nvPr/>
        </p:nvSpPr>
        <p:spPr>
          <a:xfrm>
            <a:off x="558164" y="1524000"/>
            <a:ext cx="9763125" cy="5016758"/>
          </a:xfrm>
          <a:prstGeom prst="rect">
            <a:avLst/>
          </a:prstGeom>
          <a:noFill/>
        </p:spPr>
        <p:txBody>
          <a:bodyPr wrap="square">
            <a:spAutoFit/>
          </a:bodyPr>
          <a:lstStyle/>
          <a:p>
            <a:pPr marL="342900" indent="-342900" algn="l">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Performance:</a:t>
            </a:r>
            <a:r>
              <a:rPr lang="en-US" sz="2000" b="0" i="0" dirty="0">
                <a:solidFill>
                  <a:srgbClr val="0D0D0D"/>
                </a:solidFill>
                <a:effectLst/>
                <a:latin typeface="Times New Roman" panose="02020603050405020304" pitchFamily="18" charset="0"/>
                <a:cs typeface="Times New Roman" panose="02020603050405020304" pitchFamily="18" charset="0"/>
              </a:rPr>
              <a:t> With optimized algorithms and efficient implementations, OpenCV delivers high-performance object detection solutions suitable for real-time applications, ensuring fast and accurate detection of objects in images and videos.</a:t>
            </a:r>
          </a:p>
          <a:p>
            <a:pPr marL="342900" indent="-342900" algn="l">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Flexibility:</a:t>
            </a:r>
            <a:r>
              <a:rPr lang="en-US" sz="2000" b="0" i="0" dirty="0">
                <a:solidFill>
                  <a:srgbClr val="0D0D0D"/>
                </a:solidFill>
                <a:effectLst/>
                <a:latin typeface="Times New Roman" panose="02020603050405020304" pitchFamily="18" charset="0"/>
                <a:cs typeface="Times New Roman" panose="02020603050405020304" pitchFamily="18" charset="0"/>
              </a:rPr>
              <a:t> OpenCV offers flexibility in terms of algorithm selection, allowing developers to choose the most suitable approach based on their specific requirements and constraints, whether it's traditional computer vision techniques or state-of-the-art deep learning models.</a:t>
            </a:r>
          </a:p>
          <a:p>
            <a:pPr marL="342900" indent="-342900" algn="l">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Ease of Use:</a:t>
            </a:r>
            <a:r>
              <a:rPr lang="en-US" sz="2000" b="0" i="0" dirty="0">
                <a:solidFill>
                  <a:srgbClr val="0D0D0D"/>
                </a:solidFill>
                <a:effectLst/>
                <a:latin typeface="Times New Roman" panose="02020603050405020304" pitchFamily="18" charset="0"/>
                <a:cs typeface="Times New Roman" panose="02020603050405020304" pitchFamily="18" charset="0"/>
              </a:rPr>
              <a:t> OpenCV simplifies the development of object detection systems by providing a user-friendly API and a wide range of pre-built functions and algorithms, reducing the need for manual implementation from scratch.</a:t>
            </a:r>
          </a:p>
          <a:p>
            <a:pPr marL="342900" indent="-342900" algn="l">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Scalability:</a:t>
            </a:r>
            <a:r>
              <a:rPr lang="en-US" sz="2000" b="0" i="0" dirty="0">
                <a:solidFill>
                  <a:srgbClr val="0D0D0D"/>
                </a:solidFill>
                <a:effectLst/>
                <a:latin typeface="Times New Roman" panose="02020603050405020304" pitchFamily="18" charset="0"/>
                <a:cs typeface="Times New Roman" panose="02020603050405020304" pitchFamily="18" charset="0"/>
              </a:rPr>
              <a:t> OpenCV's modular architecture and support for parallel processing enable scalability, making it suitable for handling large-scale object detection tasks across diverse domains and applications.</a:t>
            </a:r>
          </a:p>
          <a:p>
            <a:pPr marL="342900" indent="-342900" algn="l">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Community Support:</a:t>
            </a:r>
            <a:r>
              <a:rPr lang="en-US" sz="2000" b="0" i="0" dirty="0">
                <a:solidFill>
                  <a:srgbClr val="0D0D0D"/>
                </a:solidFill>
                <a:effectLst/>
                <a:latin typeface="Times New Roman" panose="02020603050405020304" pitchFamily="18" charset="0"/>
                <a:cs typeface="Times New Roman" panose="02020603050405020304" pitchFamily="18" charset="0"/>
              </a:rPr>
              <a:t> OpenCV boasts a vibrant community of developers, researchers, and enthusiasts who contribute to its continuous improvement and share valuable resources, tutorials, and best practices, providing ample support for users at all skill levels.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9FE5F052-5E51-2548-5D2F-066BD7BB560A}"/>
              </a:ext>
            </a:extLst>
          </p:cNvPr>
          <p:cNvSpPr txBox="1"/>
          <p:nvPr/>
        </p:nvSpPr>
        <p:spPr>
          <a:xfrm>
            <a:off x="533400" y="1409318"/>
            <a:ext cx="10058400" cy="4708981"/>
          </a:xfrm>
          <a:prstGeom prst="rect">
            <a:avLst/>
          </a:prstGeom>
          <a:noFill/>
        </p:spPr>
        <p:txBody>
          <a:bodyPr wrap="square">
            <a:spAutoFit/>
          </a:bodyPr>
          <a:lstStyle/>
          <a:p>
            <a:pPr marL="342900" indent="-342900" algn="l">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Real-time Object Detection:</a:t>
            </a:r>
            <a:r>
              <a:rPr lang="en-US" sz="2000" b="0" i="0" dirty="0">
                <a:solidFill>
                  <a:srgbClr val="0D0D0D"/>
                </a:solidFill>
                <a:effectLst/>
                <a:latin typeface="Times New Roman" panose="02020603050405020304" pitchFamily="18" charset="0"/>
                <a:cs typeface="Times New Roman" panose="02020603050405020304" pitchFamily="18" charset="0"/>
              </a:rPr>
              <a:t> Showcase real-time object detection capabilities using OpenCV. Live demonstrations always impress the audience and illustrate the speed and accuracy of your solution.</a:t>
            </a:r>
          </a:p>
          <a:p>
            <a:pPr marL="342900" indent="-342900" algn="l">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Interactive Visualization:</a:t>
            </a:r>
            <a:r>
              <a:rPr lang="en-US" sz="2000" b="0" i="0" dirty="0">
                <a:solidFill>
                  <a:srgbClr val="0D0D0D"/>
                </a:solidFill>
                <a:effectLst/>
                <a:latin typeface="Times New Roman" panose="02020603050405020304" pitchFamily="18" charset="0"/>
                <a:cs typeface="Times New Roman" panose="02020603050405020304" pitchFamily="18" charset="0"/>
              </a:rPr>
              <a:t> Create interactive visualizations or demos that allow users to interact with the object detection system, such as drawing bounding boxes around detected objects or adjusting parameters to see immediate results.</a:t>
            </a:r>
          </a:p>
          <a:p>
            <a:pPr marL="342900" indent="-342900" algn="l">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Custom Object Detection:</a:t>
            </a:r>
            <a:r>
              <a:rPr lang="en-US" sz="2000" b="0" i="0" dirty="0">
                <a:solidFill>
                  <a:srgbClr val="0D0D0D"/>
                </a:solidFill>
                <a:effectLst/>
                <a:latin typeface="Times New Roman" panose="02020603050405020304" pitchFamily="18" charset="0"/>
                <a:cs typeface="Times New Roman" panose="02020603050405020304" pitchFamily="18" charset="0"/>
              </a:rPr>
              <a:t> Highlight the ability to train custom object detection models using OpenCV. Show examples of detecting unique objects or logos that aren't included in standard datasets, demonstrating the versatility and adaptability of your solution.</a:t>
            </a:r>
          </a:p>
          <a:p>
            <a:pPr marL="342900" indent="-342900" algn="l">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Integration with Hardware:</a:t>
            </a:r>
            <a:r>
              <a:rPr lang="en-US" sz="2000" b="0" i="0" dirty="0">
                <a:solidFill>
                  <a:srgbClr val="0D0D0D"/>
                </a:solidFill>
                <a:effectLst/>
                <a:latin typeface="Times New Roman" panose="02020603050405020304" pitchFamily="18" charset="0"/>
                <a:cs typeface="Times New Roman" panose="02020603050405020304" pitchFamily="18" charset="0"/>
              </a:rPr>
              <a:t> If applicable, demonstrate how your object detection solution can be integrated with hardware devices like cameras or drones. Showcasing real-world applications of your solution adds a practical dimension that can impress your audience.</a:t>
            </a:r>
          </a:p>
          <a:p>
            <a:pPr marL="342900" indent="-342900" algn="l">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Performance Metrics:</a:t>
            </a:r>
            <a:r>
              <a:rPr lang="en-US" sz="2000" b="0" i="0" dirty="0">
                <a:solidFill>
                  <a:srgbClr val="0D0D0D"/>
                </a:solidFill>
                <a:effectLst/>
                <a:latin typeface="Times New Roman" panose="02020603050405020304" pitchFamily="18" charset="0"/>
                <a:cs typeface="Times New Roman" panose="02020603050405020304" pitchFamily="18" charset="0"/>
              </a:rPr>
              <a:t> Present impressive performance metrics such as high detection accuracy, low false positive rates, and fast processing speed. Use visually appealing charts or graphs to illustrate these metrics and compare them with other existing solutions.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F5521747-99B7-D400-8DB8-FB087E9D0689}"/>
              </a:ext>
            </a:extLst>
          </p:cNvPr>
          <p:cNvSpPr txBox="1"/>
          <p:nvPr/>
        </p:nvSpPr>
        <p:spPr>
          <a:xfrm>
            <a:off x="739775" y="1349543"/>
            <a:ext cx="8398899" cy="1323439"/>
          </a:xfrm>
          <a:prstGeom prst="rect">
            <a:avLst/>
          </a:prstGeom>
          <a:noFill/>
        </p:spPr>
        <p:txBody>
          <a:bodyPr wrap="square">
            <a:spAutoFit/>
          </a:bodyPr>
          <a:lstStyle/>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OpenCV offers several algorithms and methods for object detection. </a:t>
            </a: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choice of algorithm depends on factors such as the type of objects to be detected, real-time performance requirements, and available hardware resources. </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7591785-8DC5-B73B-8471-51E62C92D98A}"/>
              </a:ext>
            </a:extLst>
          </p:cNvPr>
          <p:cNvSpPr txBox="1"/>
          <p:nvPr/>
        </p:nvSpPr>
        <p:spPr>
          <a:xfrm>
            <a:off x="752475" y="2819401"/>
            <a:ext cx="8398899" cy="2154436"/>
          </a:xfrm>
          <a:prstGeom prst="rect">
            <a:avLst/>
          </a:prstGeom>
          <a:noFill/>
        </p:spPr>
        <p:txBody>
          <a:bodyPr wrap="square">
            <a:spAutoFit/>
          </a:bodyPr>
          <a:lstStyle/>
          <a:p>
            <a:pPr algn="l"/>
            <a:r>
              <a:rPr lang="en-US" sz="3600" i="0" dirty="0" err="1">
                <a:solidFill>
                  <a:srgbClr val="0D0D0D"/>
                </a:solidFill>
                <a:effectLst/>
                <a:latin typeface="Times New Roman" panose="02020603050405020304" pitchFamily="18" charset="0"/>
                <a:cs typeface="Times New Roman" panose="02020603050405020304" pitchFamily="18" charset="0"/>
              </a:rPr>
              <a:t>Haar</a:t>
            </a:r>
            <a:r>
              <a:rPr lang="en-US" sz="3600" i="0" dirty="0">
                <a:solidFill>
                  <a:srgbClr val="0D0D0D"/>
                </a:solidFill>
                <a:effectLst/>
                <a:latin typeface="Times New Roman" panose="02020603050405020304" pitchFamily="18" charset="0"/>
                <a:cs typeface="Times New Roman" panose="02020603050405020304" pitchFamily="18" charset="0"/>
              </a:rPr>
              <a:t> Feature-based Cascade Classifiers</a:t>
            </a:r>
            <a:r>
              <a:rPr lang="en-US" sz="3600" b="1" dirty="0">
                <a:solidFill>
                  <a:srgbClr val="0D0D0D"/>
                </a:solidFill>
                <a:latin typeface="Söhne"/>
                <a:cs typeface="Times New Roman" panose="02020603050405020304" pitchFamily="18" charset="0"/>
              </a:rPr>
              <a:t>:</a:t>
            </a:r>
          </a:p>
          <a:p>
            <a:pPr algn="l"/>
            <a:endParaRPr lang="en-US" b="0" i="0" dirty="0">
              <a:solidFill>
                <a:srgbClr val="0D0D0D"/>
              </a:solidFill>
              <a:effectLst/>
              <a:latin typeface="Söhne"/>
            </a:endParaRPr>
          </a:p>
          <a:p>
            <a:pPr marL="342900" indent="-342900" algn="l">
              <a:buFont typeface="Wingdings" panose="05000000000000000000" pitchFamily="2" charset="2"/>
              <a:buChar char="§"/>
            </a:pPr>
            <a:r>
              <a:rPr lang="en-US" sz="2000" b="0" i="0" dirty="0" err="1">
                <a:solidFill>
                  <a:srgbClr val="0D0D0D"/>
                </a:solidFill>
                <a:effectLst/>
                <a:latin typeface="Times New Roman" panose="02020603050405020304" pitchFamily="18" charset="0"/>
                <a:cs typeface="Times New Roman" panose="02020603050405020304" pitchFamily="18" charset="0"/>
              </a:rPr>
              <a:t>Haar</a:t>
            </a:r>
            <a:r>
              <a:rPr lang="en-US" sz="2000" b="0" i="0" dirty="0">
                <a:solidFill>
                  <a:srgbClr val="0D0D0D"/>
                </a:solidFill>
                <a:effectLst/>
                <a:latin typeface="Times New Roman" panose="02020603050405020304" pitchFamily="18" charset="0"/>
                <a:cs typeface="Times New Roman" panose="02020603050405020304" pitchFamily="18" charset="0"/>
              </a:rPr>
              <a:t> cascades are a popular method for object detection, particularly for detecting faces, eyes, and other simple objects.</a:t>
            </a:r>
          </a:p>
          <a:p>
            <a:pPr marL="342900" indent="-342900"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These classifiers use </a:t>
            </a:r>
            <a:r>
              <a:rPr lang="en-US" sz="2000" b="0" i="0" dirty="0" err="1">
                <a:solidFill>
                  <a:srgbClr val="0D0D0D"/>
                </a:solidFill>
                <a:effectLst/>
                <a:latin typeface="Times New Roman" panose="02020603050405020304" pitchFamily="18" charset="0"/>
                <a:cs typeface="Times New Roman" panose="02020603050405020304" pitchFamily="18" charset="0"/>
              </a:rPr>
              <a:t>Haar</a:t>
            </a:r>
            <a:r>
              <a:rPr lang="en-US" sz="2000" b="0" i="0" dirty="0">
                <a:solidFill>
                  <a:srgbClr val="0D0D0D"/>
                </a:solidFill>
                <a:effectLst/>
                <a:latin typeface="Times New Roman" panose="02020603050405020304" pitchFamily="18" charset="0"/>
                <a:cs typeface="Times New Roman" panose="02020603050405020304" pitchFamily="18" charset="0"/>
              </a:rPr>
              <a:t>-like features and a cascade of classifiers trained on positive and negative samples to detect objects in images.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784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Söhne</vt:lpstr>
      <vt:lpstr>Times New Roman</vt:lpstr>
      <vt:lpstr>Trebuchet MS</vt:lpstr>
      <vt:lpstr>Wingdings</vt:lpstr>
      <vt:lpstr>Office Theme</vt:lpstr>
      <vt:lpstr>Kalaiyarasi.M</vt:lpstr>
      <vt:lpstr>OBJECT DETECTION USING OPENCV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Kalaiyarasi.M</dc:title>
  <cp:lastModifiedBy>kalai arasi</cp:lastModifiedBy>
  <cp:revision>2</cp:revision>
  <dcterms:created xsi:type="dcterms:W3CDTF">2024-04-03T04:43:47Z</dcterms:created>
  <dcterms:modified xsi:type="dcterms:W3CDTF">2024-04-03T06:49:44Z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