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 snapToGrid="0">
      <p:cViewPr>
        <p:scale>
          <a:sx n="66" d="100"/>
          <a:sy n="66" d="100"/>
        </p:scale>
        <p:origin x="65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DFE8-87CB-4A65-983A-11EB0372E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62134-43C7-45A6-8720-8261C5D62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35EF-15C3-43B1-9BEE-B30F6920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84DA-F1AB-4639-9C95-60719874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921B-99BB-4AD1-AB81-E4F93493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57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5F91-C3B1-482B-91F1-3A3AA2D0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CC52D-90FA-4A6D-98C1-EBE02F41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14B4-8562-47B7-B98C-F7BB447B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9D3D-8014-4A4D-8744-6B34C0A3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EDBF-C1D0-49A5-8EEC-05F2B98A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14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1423E-16FF-4AAE-A56E-BE3E9D6C7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B1D5F-340E-4096-A687-129A72595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FD94-0B17-441D-9EA8-60E4B1D5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1018-AF20-43C6-9C92-D5CEDFE7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3F07-8CCC-4135-8F18-5D7DCD2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41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8B13-FF6F-4046-8801-57561C9A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42B4-682E-4CEE-896F-A75EF1E6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7703B-B46C-445E-A324-4DD32B46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86F1-0D52-4238-BF50-03B63AF2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C24D-A489-472A-8BFE-AB3E28D3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8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FA0C-D6FD-43A7-AE14-7AB587E0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AD9FC-7D12-473D-A8BF-8B865317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C4F6-8BD4-45ED-8667-77D2FD6C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CFB3-A238-404B-9C50-D8F6DCA1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75FD5-BD70-452C-A179-ADD0B131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12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3DA1-7536-4D78-B7C4-6D384AAE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F68D-DD76-48BC-9938-A829ACFED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A3AC5-7AF9-40D7-A5BC-E3439754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856C8-D267-4955-B6B3-05B5D05D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BC8B4-681E-4234-A606-18FDADA0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5C004-9799-424C-B354-3B0B3338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10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6BE-7CC3-4ADC-971A-268393D2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77AB-984F-4BA6-A6C5-6640B9D7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420F9-F6CC-424E-AE94-BB738A63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D789E-B3F2-49B9-B862-D79E01F86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2C45C-F6F4-4BE5-B6A2-50273AD3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DBE08-A451-456F-A1EB-8F6DAE91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2843B-B18C-4B6B-9839-E5631258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AF4D7-FD8B-4C22-8CF7-BCC8840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30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56E3-F04C-4650-95D9-AD3DFC6E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928A5-BDE6-43A6-AB6E-9B3B7849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F6B1B-1FF5-4F75-BDA6-8EE97CC4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20E2E-FF57-4F9C-B9C5-8879B956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63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91FB9-06D1-4DA8-9149-365562D0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D6D21-3E52-46CA-8D8B-DA600716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1176F-B551-4C6E-B97D-437672DC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94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ED66-718D-4649-95C4-C8E601F1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5D80-ADD3-4E2B-9E72-B7F6CA8C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F9B01-5D3B-4653-A755-DCD1CEB5A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2A5C1-91CF-4EE5-A7CF-294A6EB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ADE46-02C6-4C47-93BE-322A7CD6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3DD6-E592-47F9-9095-04143356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5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7BC8-3AA5-4C7B-8354-028E3520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188B4-A1A5-49CE-ADAA-88F0D7526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35B5D-2360-4C7E-AAC7-28F0ED90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DD7AF-46A0-4150-8B30-5CEAEFAC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763C-828E-4ECA-8AE0-2C61F515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480C4-CC55-4B97-96F1-E8640922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141D7-E326-4C9F-8E98-D938EF9B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E164-F60A-47D7-AA0B-613F650A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65BF-0816-4D1B-A8EF-32AD6F57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ED149-67EF-4AD6-9047-D8C84BB4B5D8}" type="datetimeFigureOut">
              <a:rPr lang="en-AU" smtClean="0"/>
              <a:t>28/08/2023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2C33-BA60-417A-A4F8-A6D3BB7CB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2019-4DCF-4747-842E-F00AA516A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40EE-859D-4ACE-BA06-655FEBBD36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96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A73D-CE08-47F5-9603-8A67E3D7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1: Bon Bon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197D-6DB0-4D5C-ACD3-00A51F4E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Bon </a:t>
            </a:r>
            <a:r>
              <a:rPr lang="en-AU" dirty="0" err="1"/>
              <a:t>Bon</a:t>
            </a:r>
            <a:r>
              <a:rPr lang="en-AU" dirty="0"/>
              <a:t> and 10 km buffer around</a:t>
            </a:r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E6854088-50DF-4528-8252-24EC12765C1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16459" y="1825625"/>
            <a:ext cx="3095625" cy="38842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8248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F539-306B-425F-8B18-3B2A31F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42B3-7235-4D21-856B-97A3EBEE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Tried GAMs</a:t>
            </a:r>
          </a:p>
          <a:p>
            <a:r>
              <a:rPr lang="en-AU" dirty="0"/>
              <a:t>However results are a bit tricky</a:t>
            </a:r>
          </a:p>
          <a:p>
            <a:r>
              <a:rPr lang="en-AU" dirty="0"/>
              <a:t>Maybe not a great study design</a:t>
            </a:r>
          </a:p>
          <a:p>
            <a:pPr lvl="1"/>
            <a:r>
              <a:rPr lang="en-AU" dirty="0"/>
              <a:t>Only one destock event, the effects of destock are then hard to separate from climatic events that happened at the same time. </a:t>
            </a:r>
          </a:p>
          <a:p>
            <a:pPr lvl="1"/>
            <a:r>
              <a:rPr lang="en-AU" dirty="0"/>
              <a:t>i.e. millennium drought immediately before destock.</a:t>
            </a:r>
          </a:p>
        </p:txBody>
      </p:sp>
    </p:spTree>
    <p:extLst>
      <p:ext uri="{BB962C8B-B14F-4D97-AF65-F5344CB8AC3E}">
        <p14:creationId xmlns:p14="http://schemas.microsoft.com/office/powerpoint/2010/main" val="178874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F539-306B-425F-8B18-3B2A31F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42B3-7235-4D21-856B-97A3EBEE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then, a more simple comparative approach between stations</a:t>
            </a:r>
          </a:p>
          <a:p>
            <a:r>
              <a:rPr lang="en-AU" dirty="0"/>
              <a:t>Consider station anomalies rather than trying to model cover values themselves. </a:t>
            </a:r>
          </a:p>
        </p:txBody>
      </p:sp>
    </p:spTree>
    <p:extLst>
      <p:ext uri="{BB962C8B-B14F-4D97-AF65-F5344CB8AC3E}">
        <p14:creationId xmlns:p14="http://schemas.microsoft.com/office/powerpoint/2010/main" val="248855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7EEBA-D6FD-496A-829F-62971887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69973D-634D-49F6-9374-E49BE94E1B60}"/>
              </a:ext>
            </a:extLst>
          </p:cNvPr>
          <p:cNvSpPr/>
          <p:nvPr/>
        </p:nvSpPr>
        <p:spPr>
          <a:xfrm>
            <a:off x="1057523" y="1880483"/>
            <a:ext cx="1816874" cy="1021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1. Extract minimum/maximum cover values per pixel per year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C3174A-0B20-4791-8264-772A67C04657}"/>
              </a:ext>
            </a:extLst>
          </p:cNvPr>
          <p:cNvSpPr/>
          <p:nvPr/>
        </p:nvSpPr>
        <p:spPr>
          <a:xfrm>
            <a:off x="1057523" y="2955124"/>
            <a:ext cx="1816874" cy="1021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2. Get cells where minimum annual PV is greater than 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4F2EBA-3A27-4C87-9583-42AAA461602C}"/>
              </a:ext>
            </a:extLst>
          </p:cNvPr>
          <p:cNvSpPr/>
          <p:nvPr/>
        </p:nvSpPr>
        <p:spPr>
          <a:xfrm>
            <a:off x="1057523" y="4029765"/>
            <a:ext cx="1816874" cy="1021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3. For each year, calculate the mean min / max. Just for Bon </a:t>
            </a:r>
            <a:r>
              <a:rPr lang="en-AU" sz="1200" dirty="0" err="1"/>
              <a:t>Bon</a:t>
            </a:r>
            <a:r>
              <a:rPr lang="en-AU" sz="1200" dirty="0"/>
              <a:t>, and just for the surrounding stations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819564-3B5F-4BAA-A476-073997C50D42}"/>
              </a:ext>
            </a:extLst>
          </p:cNvPr>
          <p:cNvSpPr/>
          <p:nvPr/>
        </p:nvSpPr>
        <p:spPr>
          <a:xfrm>
            <a:off x="1057523" y="5101404"/>
            <a:ext cx="1816874" cy="1021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4. Subtract these two values. This is the effect. 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08C1906-16FB-4079-AF72-21892E3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approach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6929CA-F6D9-4E65-A899-F9D85E621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"/>
          <a:stretch/>
        </p:blipFill>
        <p:spPr>
          <a:xfrm>
            <a:off x="3093720" y="1886034"/>
            <a:ext cx="8294916" cy="42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E7EEBA-D6FD-496A-829F-62971887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1749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0 = cover value at BB the same as surrounding stations.</a:t>
            </a:r>
          </a:p>
          <a:p>
            <a:r>
              <a:rPr lang="en-AU" dirty="0"/>
              <a:t>&gt; 0 = cover value more than at surrounding stations</a:t>
            </a:r>
          </a:p>
          <a:p>
            <a:r>
              <a:rPr lang="en-AU" dirty="0"/>
              <a:t>Blue lines = linear model for pre and post 2008 to show trend in the effect.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08C1906-16FB-4079-AF72-21892E3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approach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6929CA-F6D9-4E65-A899-F9D85E621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"/>
          <a:stretch/>
        </p:blipFill>
        <p:spPr>
          <a:xfrm>
            <a:off x="3615314" y="1825625"/>
            <a:ext cx="8294916" cy="42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A73D-CE08-47F5-9603-8A67E3D7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2: Olympic Dam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197D-6DB0-4D5C-ACD3-00A51F4E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Stations surrounding Olympic Dam</a:t>
            </a:r>
          </a:p>
          <a:p>
            <a:r>
              <a:rPr lang="en-AU" dirty="0"/>
              <a:t>Have actual stock density values for this study area</a:t>
            </a:r>
          </a:p>
          <a:p>
            <a:r>
              <a:rPr lang="en-AU" dirty="0"/>
              <a:t>Haven’t revisited this part yet.</a:t>
            </a:r>
          </a:p>
          <a:p>
            <a:r>
              <a:rPr lang="en-AU" dirty="0"/>
              <a:t>Maybe try the GAMs still. Wouldn’t be able to use the same comparative approach as with Bon </a:t>
            </a:r>
            <a:r>
              <a:rPr lang="en-AU" dirty="0" err="1"/>
              <a:t>Bon</a:t>
            </a:r>
            <a:r>
              <a:rPr lang="en-AU" dirty="0"/>
              <a:t> as all stations are always stocked.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429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A73D-CE08-47F5-9603-8A67E3D7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3: Broad scale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197D-6DB0-4D5C-ACD3-00A51F4E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 original idea for this part was to look at a wider study area around Bon </a:t>
            </a:r>
            <a:r>
              <a:rPr lang="en-AU" dirty="0" err="1"/>
              <a:t>Bon</a:t>
            </a:r>
            <a:r>
              <a:rPr lang="en-AU" dirty="0"/>
              <a:t> and Olympic dam. Without using GAMs</a:t>
            </a:r>
          </a:p>
          <a:p>
            <a:r>
              <a:rPr lang="en-AU" dirty="0"/>
              <a:t>And generally compare nearby stations to see if any differences may be explainable by management. </a:t>
            </a:r>
          </a:p>
          <a:p>
            <a:r>
              <a:rPr lang="en-AU" dirty="0"/>
              <a:t>This part may be somewhat redundant. Could apply the same analysis as used for Bon </a:t>
            </a:r>
            <a:r>
              <a:rPr lang="en-AU" dirty="0" err="1"/>
              <a:t>Bon</a:t>
            </a:r>
            <a:r>
              <a:rPr lang="en-AU" dirty="0"/>
              <a:t> to any selection of nearby stations. </a:t>
            </a:r>
          </a:p>
          <a:p>
            <a:endParaRPr lang="en-AU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28F7ED36-3C98-496B-8DAB-C3ED8D4599FA}"/>
              </a:ext>
            </a:extLst>
          </p:cNvPr>
          <p:cNvPicPr/>
          <p:nvPr/>
        </p:nvPicPr>
        <p:blipFill>
          <a:blip r:embed="rId2"/>
          <a:srcRect l="1088" t="732" r="2696" b="4437"/>
          <a:stretch>
            <a:fillRect/>
          </a:stretch>
        </p:blipFill>
        <p:spPr>
          <a:xfrm>
            <a:off x="6159302" y="2487531"/>
            <a:ext cx="5821375" cy="28443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7255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A73D-CE08-47F5-9603-8A67E3D7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3: Broad scale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197D-6DB0-4D5C-ACD3-00A51F4E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015263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This is the sort of thing we had previously.</a:t>
            </a:r>
          </a:p>
          <a:p>
            <a:r>
              <a:rPr lang="en-AU" dirty="0"/>
              <a:t>Similar to the lines plotted through the BB graphs above. </a:t>
            </a:r>
          </a:p>
          <a:p>
            <a:r>
              <a:rPr lang="en-AU" dirty="0"/>
              <a:t>Although no specific date of management change. So maybe normalise to the starting cover value. I.e. </a:t>
            </a:r>
            <a:r>
              <a:rPr lang="en-AU" dirty="0" err="1"/>
              <a:t>Yellabinna</a:t>
            </a:r>
            <a:r>
              <a:rPr lang="en-AU" dirty="0"/>
              <a:t> started with low cover, so that would increase its potential for greening. 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28F7ED36-3C98-496B-8DAB-C3ED8D4599FA}"/>
              </a:ext>
            </a:extLst>
          </p:cNvPr>
          <p:cNvPicPr/>
          <p:nvPr/>
        </p:nvPicPr>
        <p:blipFill>
          <a:blip r:embed="rId2"/>
          <a:srcRect l="1088" t="732" r="2696" b="4437"/>
          <a:stretch>
            <a:fillRect/>
          </a:stretch>
        </p:blipFill>
        <p:spPr>
          <a:xfrm>
            <a:off x="6159302" y="2487531"/>
            <a:ext cx="5821375" cy="2844322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4FF230-25F0-44B6-AC87-1EA2410B3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63" y="1895059"/>
            <a:ext cx="7338537" cy="39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14C9-6557-4551-97F5-B0E74159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A7C9-A0D7-4967-B6E9-7D4CC887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Focus first on the Bon </a:t>
            </a:r>
            <a:r>
              <a:rPr lang="en-AU" dirty="0" err="1"/>
              <a:t>Bon</a:t>
            </a:r>
            <a:r>
              <a:rPr lang="en-AU" dirty="0"/>
              <a:t> and surrounding analysis.</a:t>
            </a:r>
          </a:p>
          <a:p>
            <a:r>
              <a:rPr lang="en-AU" dirty="0"/>
              <a:t>Then the Olympic Dam analysis. Although will need to think of how well the GAMs may work for this.</a:t>
            </a:r>
          </a:p>
          <a:p>
            <a:r>
              <a:rPr lang="en-AU" dirty="0"/>
              <a:t>May also be difficult as stocking rates likely fluctuate with rainfall and therefore cover as well.</a:t>
            </a:r>
          </a:p>
          <a:p>
            <a:r>
              <a:rPr lang="en-AU" dirty="0"/>
              <a:t>Maybe also include some other comparisons in a similar approach as used for Bon </a:t>
            </a:r>
            <a:r>
              <a:rPr lang="en-AU" dirty="0" err="1"/>
              <a:t>Bon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09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441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1: Bon Bon Analysis</vt:lpstr>
      <vt:lpstr>Current approach</vt:lpstr>
      <vt:lpstr>Current approach</vt:lpstr>
      <vt:lpstr>Current approach</vt:lpstr>
      <vt:lpstr>Current approach</vt:lpstr>
      <vt:lpstr>Analysis 2: Olympic Dam analysis</vt:lpstr>
      <vt:lpstr>Analysis 3: Broad scale analysis.</vt:lpstr>
      <vt:lpstr>Analysis 3: Broad scale analysis.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 Bon Analysis</dc:title>
  <dc:creator>Angus Eugene Retallack</dc:creator>
  <cp:lastModifiedBy>Angus Eugene Retallack</cp:lastModifiedBy>
  <cp:revision>21</cp:revision>
  <dcterms:created xsi:type="dcterms:W3CDTF">2023-08-28T05:20:16Z</dcterms:created>
  <dcterms:modified xsi:type="dcterms:W3CDTF">2023-08-30T04:56:50Z</dcterms:modified>
</cp:coreProperties>
</file>