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x-none" altLang="en-US"/>
              <a:t>Backward Compatible New Options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- ROLL Interim (25th May 2020)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3200" b="0"/>
              <a:t>What is the problem currently?</a:t>
            </a:r>
            <a:endParaRPr lang="x-none" altLang="en-US" sz="32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(Almost every) New RPL extension requires sending new RPL Control Option</a:t>
            </a:r>
            <a:endParaRPr lang="x-none" altLang="en-US"/>
          </a:p>
          <a:p>
            <a:r>
              <a:rPr lang="x-none" altLang="en-US"/>
              <a:t>Node which does not understand this new option may strip it off</a:t>
            </a:r>
            <a:endParaRPr lang="x-none" altLang="en-US"/>
          </a:p>
          <a:p>
            <a:pPr lvl="1"/>
            <a:r>
              <a:rPr lang="x-none" altLang="en-US"/>
              <a:t>Node may or may not strip, RFC 6550 does not explicitly state the handling</a:t>
            </a:r>
            <a:endParaRPr lang="x-none" altLang="en-US"/>
          </a:p>
          <a:p>
            <a:r>
              <a:rPr lang="x-none" altLang="en-US"/>
              <a:t>Example</a:t>
            </a:r>
            <a:endParaRPr lang="x-none" altLang="en-US"/>
          </a:p>
          <a:p>
            <a:pPr lvl="1"/>
            <a:r>
              <a:rPr lang="x-none" altLang="en-US"/>
              <a:t>Enrollment Priority</a:t>
            </a:r>
            <a:endParaRPr lang="x-none" altLang="en-US"/>
          </a:p>
          <a:p>
            <a:pPr lvl="2"/>
            <a:r>
              <a:rPr lang="x-none" altLang="en-US"/>
              <a:t>Min priority field needs to be copied downstream even if not understood by node</a:t>
            </a:r>
            <a:endParaRPr lang="x-none" altLang="en-US"/>
          </a:p>
          <a:p>
            <a:pPr lvl="1"/>
            <a:r>
              <a:rPr lang="x-none" altLang="en-US"/>
              <a:t>Eliding-RPL-Info, AOO Option</a:t>
            </a:r>
            <a:endParaRPr lang="x-none" altLang="en-US"/>
          </a:p>
          <a:p>
            <a:pPr lvl="2"/>
            <a:r>
              <a:rPr lang="x-none" altLang="en-US" sz="1600"/>
              <a:t>Does not depend on copying the option downstream</a:t>
            </a:r>
            <a:endParaRPr lang="x-none" altLang="en-US" sz="1600"/>
          </a:p>
          <a:p>
            <a:pPr lvl="2"/>
            <a:r>
              <a:rPr lang="x-none" altLang="en-US" sz="1600"/>
              <a:t>However needs to explicitly strip off the option if not understood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3200" b="0"/>
              <a:t>Expectation</a:t>
            </a:r>
            <a:endParaRPr lang="x-none" altLang="en-US" sz="32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 sz="2800"/>
              <a:t>There should be a way for the node to</a:t>
            </a:r>
            <a:endParaRPr lang="x-none" altLang="en-US" sz="2800"/>
          </a:p>
          <a:p>
            <a:pPr lvl="1"/>
            <a:r>
              <a:rPr lang="x-none" altLang="en-US" sz="2400"/>
              <a:t>Copy the option forward even though it doesn’t understand</a:t>
            </a:r>
            <a:endParaRPr lang="x-none" altLang="en-US" sz="2400"/>
          </a:p>
          <a:p>
            <a:pPr lvl="1"/>
            <a:r>
              <a:rPr lang="x-none" altLang="en-US" sz="2400"/>
              <a:t>Or Explicitly Drop the option (not message) if it doesn’t understand</a:t>
            </a:r>
            <a:endParaRPr lang="x-none" altLang="en-US" sz="2400"/>
          </a:p>
          <a:p>
            <a:pPr lvl="2"/>
            <a:r>
              <a:rPr lang="x-none" altLang="en-US" sz="2000"/>
              <a:t>This is what “may” happen currently</a:t>
            </a:r>
            <a:endParaRPr lang="x-none" altLang="en-US" sz="2000"/>
          </a:p>
          <a:p>
            <a:pPr lvl="0"/>
            <a:r>
              <a:rPr lang="x-none" altLang="en-US" sz="2800"/>
              <a:t>There are more possibilities (just like cap flags)</a:t>
            </a:r>
            <a:endParaRPr lang="x-none" altLang="en-US" sz="2800"/>
          </a:p>
          <a:p>
            <a:pPr lvl="1"/>
            <a:r>
              <a:rPr lang="x-none" altLang="en-US" sz="2400"/>
              <a:t>Drop/Discard the message if option not understood</a:t>
            </a:r>
            <a:endParaRPr lang="x-none" altLang="en-US" sz="2400"/>
          </a:p>
          <a:p>
            <a:pPr lvl="1"/>
            <a:r>
              <a:rPr lang="x-none" altLang="en-US" sz="2400"/>
              <a:t>Join as 6LN if option not understood:w</a:t>
            </a:r>
            <a:endParaRPr lang="x-none" altLang="en-US" sz="2400"/>
          </a:p>
          <a:p>
            <a:pPr lvl="1"/>
            <a:endParaRPr lang="x-none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3200" b="0"/>
              <a:t>Proposition-1</a:t>
            </a:r>
            <a:endParaRPr lang="x-none" altLang="en-US" sz="32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Use second higher order bit of Option Type to indicate ‘C’ copy-if-not-understood flag</a:t>
            </a:r>
            <a:endParaRPr lang="x-none" altLang="en-US"/>
          </a:p>
          <a:p>
            <a:pPr lvl="1"/>
            <a:r>
              <a:rPr lang="x-none" altLang="en-US" sz="1800"/>
              <a:t>First high order bit is already used as ‘Secure’ flag</a:t>
            </a:r>
            <a:endParaRPr lang="x-none" altLang="en-US"/>
          </a:p>
          <a:p>
            <a:r>
              <a:rPr lang="x-none" altLang="en-US"/>
              <a:t>Easy to handle, no change in control overhead</a:t>
            </a:r>
            <a:endParaRPr lang="x-none" altLang="en-US"/>
          </a:p>
          <a:p>
            <a:pPr lvl="1"/>
            <a:r>
              <a:rPr lang="x-none" altLang="en-US"/>
              <a:t>However cannot handle anymore flags (such as Join/Discard)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866265" y="3985260"/>
            <a:ext cx="807910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0                   1                   2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0 1 2 3 4 5 6 7 8 9 0 1 2 3 4 5 6 7 8 9 0 1 2 3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+-+-+-+-+-+-+-+-+-+-+-+-+-+-+-+-+- - - - - - - -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|</a:t>
            </a:r>
            <a:r>
              <a:rPr lang="x-none" altLang="en-US" sz="2000" b="1">
                <a:latin typeface="Courier New" panose="02070309020205020404" charset="0"/>
                <a:cs typeface="Courier New" panose="02070309020205020404" charset="0"/>
              </a:rPr>
              <a:t>S|</a:t>
            </a:r>
            <a:r>
              <a:rPr lang="x-none" altLang="en-US" sz="2000" b="1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C</a:t>
            </a:r>
            <a:r>
              <a:rPr lang="x-none" altLang="en-US" sz="2000" b="1">
                <a:latin typeface="Courier New" panose="02070309020205020404" charset="0"/>
                <a:cs typeface="Courier New" panose="02070309020205020404" charset="0"/>
              </a:rPr>
              <a:t>| </a:t>
            </a:r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Option Type | Option Length | Option Data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+-+-+-+-+-+-+-+-+-+-+-+-+-+-+-+-+- - - - - - - -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3200" b="0"/>
              <a:t>Proposition-2</a:t>
            </a:r>
            <a:endParaRPr lang="x-none" altLang="en-US" sz="32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Use second higher order bit of Option Type to indicate ‘X’ extended Option flag</a:t>
            </a:r>
            <a:endParaRPr lang="x-none" altLang="en-US"/>
          </a:p>
          <a:p>
            <a:pPr lvl="1"/>
            <a:r>
              <a:rPr lang="x-none" altLang="en-US" sz="1800"/>
              <a:t>Option data starts after flags</a:t>
            </a:r>
            <a:endParaRPr lang="x-none" altLang="en-US"/>
          </a:p>
          <a:p>
            <a:r>
              <a:rPr lang="x-none" altLang="en-US"/>
              <a:t>Allows to have more flags</a:t>
            </a:r>
            <a:endParaRPr lang="x-none" altLang="en-US"/>
          </a:p>
          <a:p>
            <a:pPr lvl="1"/>
            <a:r>
              <a:rPr lang="x-none" altLang="en-US"/>
              <a:t>Can satisfy requirements for other flags (Join and Discard flag)</a:t>
            </a:r>
            <a:endParaRPr lang="x-none" altLang="en-US"/>
          </a:p>
          <a:p>
            <a:pPr lvl="0"/>
            <a:r>
              <a:rPr lang="x-none" altLang="en-US"/>
              <a:t>Option Length includes Option Flags and above</a:t>
            </a:r>
            <a:endParaRPr lang="x-none" altLang="en-US"/>
          </a:p>
          <a:p>
            <a:pPr lvl="1"/>
            <a:r>
              <a:rPr lang="x-none" altLang="en-US" sz="1800"/>
              <a:t>Thus making it backward compatible such that Option can be skipped while traversing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057910" y="4012565"/>
            <a:ext cx="987425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0                   1                   2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0 1 2 3 4 5 6 7 8 9 0 1 2 3 4 5 6 7 8 9 0 1 2 3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+-+-+-+-+-+-+-+-+-+-+-+-+-+-+-+-+-</a:t>
            </a:r>
            <a:r>
              <a:rPr lang="en-US" sz="2000" b="1">
                <a:latin typeface="Courier New" panose="02070309020205020404" charset="0"/>
                <a:cs typeface="Courier New" panose="02070309020205020404" charset="0"/>
                <a:sym typeface="+mn-ea"/>
              </a:rPr>
              <a:t>+-+-+-+-+-+-+-+- </a:t>
            </a:r>
            <a:r>
              <a:rPr lang="x-none" altLang="en-US" sz="2000" b="1">
                <a:latin typeface="Courier New" panose="02070309020205020404" charset="0"/>
                <a:cs typeface="Courier New" panose="02070309020205020404" charset="0"/>
                <a:sym typeface="+mn-ea"/>
              </a:rPr>
              <a:t>- - - - - - 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|</a:t>
            </a:r>
            <a:r>
              <a:rPr lang="x-none" altLang="en-US" sz="2000" b="1">
                <a:latin typeface="Courier New" panose="02070309020205020404" charset="0"/>
                <a:cs typeface="Courier New" panose="02070309020205020404" charset="0"/>
              </a:rPr>
              <a:t>S|</a:t>
            </a:r>
            <a:r>
              <a:rPr lang="x-none" altLang="en-US" sz="2000" b="1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X</a:t>
            </a:r>
            <a:r>
              <a:rPr lang="x-none" altLang="en-US" sz="2000" b="1">
                <a:latin typeface="Courier New" panose="02070309020205020404" charset="0"/>
                <a:cs typeface="Courier New" panose="02070309020205020404" charset="0"/>
              </a:rPr>
              <a:t>| </a:t>
            </a:r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Option Type | Option Length |Option </a:t>
            </a:r>
            <a:r>
              <a:rPr lang="x-none" altLang="en-US" sz="2000" b="1">
                <a:latin typeface="Courier New" panose="02070309020205020404" charset="0"/>
                <a:cs typeface="Courier New" panose="02070309020205020404" charset="0"/>
              </a:rPr>
              <a:t>Flags | Option Data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+-+-+-+-+-+-+-+-+-+-+-+-+-+-+-+-+</a:t>
            </a:r>
            <a:r>
              <a:rPr lang="x-none" altLang="en-US" sz="2000" b="1">
                <a:latin typeface="Courier New" panose="02070309020205020404" charset="0"/>
                <a:cs typeface="Courier New" panose="02070309020205020404" charset="0"/>
              </a:rPr>
              <a:t>-</a:t>
            </a:r>
            <a:r>
              <a:rPr lang="en-US" sz="2000" b="1">
                <a:latin typeface="Courier New" panose="02070309020205020404" charset="0"/>
                <a:cs typeface="Courier New" panose="02070309020205020404" charset="0"/>
                <a:sym typeface="+mn-ea"/>
              </a:rPr>
              <a:t>+-+-+-+-+-+-+-+- </a:t>
            </a:r>
            <a:r>
              <a:rPr lang="x-none" altLang="en-US" sz="2000" b="1">
                <a:latin typeface="Courier New" panose="02070309020205020404" charset="0"/>
                <a:cs typeface="Courier New" panose="02070309020205020404" charset="0"/>
                <a:sym typeface="+mn-ea"/>
              </a:rPr>
              <a:t>- - - - - - </a:t>
            </a:r>
            <a:endParaRPr lang="x-none" altLang="en-US" sz="2000" b="1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3200" b="0"/>
              <a:t>Next Step</a:t>
            </a:r>
            <a:endParaRPr lang="x-none" altLang="en-US" sz="32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ym typeface="+mn-ea"/>
              </a:rPr>
              <a:t>WG to decide</a:t>
            </a:r>
            <a:endParaRPr lang="x-none" altLang="en-US">
              <a:sym typeface="+mn-ea"/>
            </a:endParaRPr>
          </a:p>
          <a:p>
            <a:r>
              <a:rPr lang="x-none" altLang="en-US">
                <a:sym typeface="+mn-ea"/>
              </a:rPr>
              <a:t>Add this to mopex draft (not cap draft)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 sz="1800">
                <a:sym typeface="+mn-ea"/>
              </a:rPr>
              <a:t>Make the unknown-option-handling explicit</a:t>
            </a:r>
            <a:endParaRPr lang="x-none" altLang="en-US"/>
          </a:p>
          <a:p>
            <a:pPr lvl="1"/>
            <a:r>
              <a:rPr lang="x-none" altLang="en-US">
                <a:sym typeface="+mn-ea"/>
              </a:rPr>
              <a:t>Make it mandatory for RPLv2 nodes to understand the new flag(s)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2160</Words>
  <Application>WPS Presentation</Application>
  <PresentationFormat>宽屏</PresentationFormat>
  <Paragraphs>64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MT Extra</vt:lpstr>
      <vt:lpstr>Times New Roman</vt:lpstr>
      <vt:lpstr>Courier New</vt:lpstr>
      <vt:lpstr>Courier 10 Pitch</vt:lpstr>
      <vt:lpstr>Gubbi</vt:lpstr>
      <vt:lpstr>Office Theme</vt:lpstr>
      <vt:lpstr>PowerPoint 演示文稿</vt:lpstr>
      <vt:lpstr>PowerPoint 演示文稿</vt:lpstr>
      <vt:lpstr>PowerPoint 演示文稿</vt:lpstr>
      <vt:lpstr>PowerPoint 演示文稿</vt:lpstr>
      <vt:lpstr>Proposition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</dc:creator>
  <cp:lastModifiedBy>rahul</cp:lastModifiedBy>
  <cp:revision>47</cp:revision>
  <dcterms:created xsi:type="dcterms:W3CDTF">2020-05-21T01:40:15Z</dcterms:created>
  <dcterms:modified xsi:type="dcterms:W3CDTF">2020-05-21T01:40:15Z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