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7" r:id="rId9"/>
    <p:sldId id="266" r:id="rId10"/>
    <p:sldId id="259" r:id="rId11"/>
    <p:sldId id="263" r:id="rId12"/>
    <p:sldId id="264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5739-0E4B-644D-824F-51C83BE13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F7147-B326-554D-ABA8-274EFF322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26994-404A-4B4A-A797-E473D709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9D750-A342-5B4B-B5B3-70C6E57D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A8ADF-3298-E943-AF02-8580B7C2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746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9D05-76FB-5D45-80A3-3B62C191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CA54F-2084-D64B-89FC-41D133B64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54A86-D5EA-F747-B15A-3135A5B4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E2778-2DFF-3D42-94DE-851C12B7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4642-245E-414E-B429-8F89D000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426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AEC39-55C6-9E4E-8942-6586DD289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0B45E-EC40-9A4C-8BCB-D0E2F57FD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1E30-C91A-5B4B-A1AE-9D001DB3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A857-0085-BD46-A421-F4B3F07C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DBDE-0A50-9246-861D-C8357C82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00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0554-F1AC-CB4D-BF67-E66779BC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4216-594C-D249-B0DE-CCB91108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B8102-A29C-364C-B673-249F7FEC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B733-C6E1-3A41-A1C9-C34323AA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C61B2-661A-3348-91C3-79BD1E5A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983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1EB8-34DC-C443-A74D-AADE2EC5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1528C-2758-A148-8A3E-F63D8937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A314-2D76-B544-858D-F8FA63A4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8F47-CAE3-DD47-A90C-DE8F95CE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7107-FF0C-9845-953A-85E5D46F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230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B03E-33B4-7B4F-BE3F-49D656A9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9205-3FCF-3E46-A416-053B2DC29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EC3B8-FD3D-524F-A500-66C882E99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7CF61-8B41-2649-B156-7F1C715E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064A0-E2E6-5F49-9A91-A90B5593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22FF5-E98D-0B42-849D-F26F733F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779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0005-A7B0-1C44-B06D-EC269D16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66C98-454A-D945-B954-7FE1DB6DB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8E2AE-A215-4C4F-8442-2F06A47A1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7A900-40E8-7D48-BD88-6AE2C1578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5AE44-2F20-C14C-A98B-AB5FBB3E8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4B06E-433D-2B45-84F2-D769DC91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E31E3-BD1D-074A-98BE-2ABCEE72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94ADA-BCB0-5741-B880-9908E835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644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3558-DBDE-D543-A945-B91E2180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FF566-CB25-604C-B175-A52158C2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658AB-00D3-EA4B-B53B-AE10BC24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F8EFA-C171-6746-864E-A6F0D9DD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628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BBB7C-5F43-8444-9CFD-78343101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34A2E-2A4C-5741-BA89-EEFA7CD8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B37B3-8960-B343-A462-27B35842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681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3429-DE16-164A-8EE2-1920670C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3BEF-5022-724B-A06B-5B3CCB952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CAE8D-997A-254C-8C6D-944019615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DD84D-9CB4-0246-B089-47CEF2CA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CE63D-F97E-E443-9968-6E36A591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2FD62-D8F4-6143-9336-8D502811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051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F936-B740-604B-B0C4-B6329421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14B68-FB05-6C47-BD62-452711580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121E4-232E-634C-8119-2364BDE85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86E22-6016-0F4B-8BBF-269C11AC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E6683-4257-B547-9D6E-F47C98CC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24AD-79E2-3C42-B1FD-607207EE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45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290A6-73F4-1843-A2AB-9E6E64C7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BDABA-683A-2245-99DF-D227D7D93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D80D7-F9A6-6644-AC42-B251E5072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FDD29-3BCD-6842-9575-7331C27ED612}" type="datetimeFigureOut">
              <a:rPr lang="en-NL" smtClean="0"/>
              <a:t>26/07/2020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78692-8FBE-2F42-B64D-0EE8D3CF6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C4004-C461-2949-8B5C-1E8253654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69F6-462C-B645-A2B0-255CBC872E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82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6CB9-47E4-F04E-B048-BDDCFB4577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Clustering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304E8-86A1-0048-88D9-921EDE756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10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9489-5F25-F54A-AAA0-7488FD4C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Frame-level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8CF5E9-63DD-1B41-A196-6BB240C1C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For every segment of the video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</a:t>
            </a:r>
            <a:r>
              <a:rPr lang="en-NL" dirty="0"/>
              <a:t>lustering is done based on HM_X, HM_Y, and HM_Z values</a:t>
            </a:r>
          </a:p>
          <a:p>
            <a:pPr lvl="1"/>
            <a:endParaRPr lang="en-NL" dirty="0"/>
          </a:p>
          <a:p>
            <a:pPr lvl="1"/>
            <a:r>
              <a:rPr lang="en-NL" dirty="0"/>
              <a:t>Part of the samples (frames, pitch, yaw) of one user can be in </a:t>
            </a:r>
            <a:r>
              <a:rPr lang="en-NL" u="sng" dirty="0"/>
              <a:t>one cluster</a:t>
            </a:r>
            <a:r>
              <a:rPr lang="en-NL" dirty="0"/>
              <a:t>, and other samples in </a:t>
            </a:r>
            <a:r>
              <a:rPr lang="en-NL" u="sng" dirty="0"/>
              <a:t>anothe</a:t>
            </a:r>
            <a:r>
              <a:rPr lang="en-GB" u="sng" dirty="0"/>
              <a:t>r</a:t>
            </a:r>
            <a:r>
              <a:rPr lang="en-NL" u="sng" dirty="0"/>
              <a:t> cluster</a:t>
            </a:r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909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9489-5F25-F54A-AAA0-7488FD4C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Bounding box calculation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8CF5E9-63DD-1B41-A196-6BB240C1C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9552" cy="4351338"/>
          </a:xfrm>
        </p:spPr>
        <p:txBody>
          <a:bodyPr/>
          <a:lstStyle/>
          <a:p>
            <a:r>
              <a:rPr lang="en-NL" dirty="0"/>
              <a:t>For every cluster of the segment</a:t>
            </a:r>
          </a:p>
          <a:p>
            <a:pPr lvl="1"/>
            <a:endParaRPr lang="en-GB" dirty="0"/>
          </a:p>
          <a:p>
            <a:pPr lvl="1"/>
            <a:r>
              <a:rPr lang="en-US" dirty="0"/>
              <a:t>2-types of bounding boxes are provided </a:t>
            </a:r>
          </a:p>
          <a:p>
            <a:pPr lvl="1"/>
            <a:endParaRPr lang="en-US" u="sng" dirty="0"/>
          </a:p>
          <a:p>
            <a:pPr lvl="2"/>
            <a:r>
              <a:rPr lang="en-US" dirty="0"/>
              <a:t>Based on Pitch and Yaw (Min Pitch, Min Yaw; Max Pitch, Max Yaw) of the cluster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Based on HM_X and HM_Y (Min HM_X, Min HM_Y; Max HM_X, Max HM_Y) of the cluster</a:t>
            </a:r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5139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9489-5F25-F54A-AAA0-7488FD4C8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81400"/>
          </a:xfrm>
        </p:spPr>
        <p:txBody>
          <a:bodyPr/>
          <a:lstStyle/>
          <a:p>
            <a:r>
              <a:rPr lang="en-NL" dirty="0"/>
              <a:t>Related 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8CF5E9-63DD-1B41-A196-6BB240C1C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39"/>
            <a:ext cx="7171481" cy="5153909"/>
          </a:xfrm>
        </p:spPr>
        <p:txBody>
          <a:bodyPr/>
          <a:lstStyle/>
          <a:p>
            <a:r>
              <a:rPr lang="en-NL" dirty="0"/>
              <a:t>Code</a:t>
            </a:r>
          </a:p>
          <a:p>
            <a:pPr lvl="1"/>
            <a:r>
              <a:rPr lang="en-GB" dirty="0"/>
              <a:t>c</a:t>
            </a:r>
            <a:r>
              <a:rPr lang="en-NL" dirty="0"/>
              <a:t>lustering_users.py</a:t>
            </a:r>
          </a:p>
          <a:p>
            <a:pPr lvl="1"/>
            <a:endParaRPr lang="en-NL" dirty="0"/>
          </a:p>
          <a:p>
            <a:r>
              <a:rPr lang="en-NL" dirty="0"/>
              <a:t>Clustering output files</a:t>
            </a:r>
          </a:p>
          <a:p>
            <a:pPr lvl="1"/>
            <a:r>
              <a:rPr lang="en-GB" dirty="0" err="1"/>
              <a:t>clustering_op_K</a:t>
            </a:r>
            <a:r>
              <a:rPr lang="en-GB" dirty="0"/>
              <a:t>=2.csv</a:t>
            </a:r>
          </a:p>
          <a:p>
            <a:pPr lvl="1"/>
            <a:r>
              <a:rPr lang="en-GB" dirty="0" err="1"/>
              <a:t>clustering_op_K</a:t>
            </a:r>
            <a:r>
              <a:rPr lang="en-GB" dirty="0"/>
              <a:t>=3.csv</a:t>
            </a:r>
          </a:p>
          <a:p>
            <a:pPr lvl="1"/>
            <a:r>
              <a:rPr lang="en-GB" dirty="0" err="1"/>
              <a:t>clustering_op_K</a:t>
            </a:r>
            <a:r>
              <a:rPr lang="en-GB" dirty="0"/>
              <a:t>=4.csv</a:t>
            </a:r>
          </a:p>
          <a:p>
            <a:endParaRPr lang="en-NL" dirty="0"/>
          </a:p>
          <a:p>
            <a:r>
              <a:rPr lang="en-NL" dirty="0"/>
              <a:t>CDF files</a:t>
            </a:r>
          </a:p>
          <a:p>
            <a:pPr lvl="1"/>
            <a:r>
              <a:rPr lang="en-GB" dirty="0"/>
              <a:t>K=2_segment_wise_no_of_similar_users_CDF.PNG</a:t>
            </a:r>
          </a:p>
          <a:p>
            <a:pPr lvl="1"/>
            <a:r>
              <a:rPr lang="en-GB" dirty="0"/>
              <a:t>K=3_segment_wise_no_of_similar_users_CDF.PNG</a:t>
            </a:r>
          </a:p>
          <a:p>
            <a:pPr lvl="1"/>
            <a:r>
              <a:rPr lang="en-GB" dirty="0"/>
              <a:t>K=4_segment_wise_no_of_similar_users_CDF.PNG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8DD5E-DFFC-BD44-A168-31D691041A0C}"/>
              </a:ext>
            </a:extLst>
          </p:cNvPr>
          <p:cNvSpPr txBox="1"/>
          <p:nvPr/>
        </p:nvSpPr>
        <p:spPr>
          <a:xfrm>
            <a:off x="5613722" y="1178224"/>
            <a:ext cx="626961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2800" dirty="0"/>
              <a:t>Cluster-wise user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Cluster_wise_user_dist_V1K=2.PNG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Cluster_wise_user_dist_V1K=3.PNG</a:t>
            </a:r>
            <a:endParaRPr lang="en-NL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Cluster_wise_user_dist_V1K=4.PNG</a:t>
            </a:r>
            <a:endParaRPr lang="en-NL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L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254725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9489-5F25-F54A-AAA0-7488FD4C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B423F-F638-1845-B416-F6F41E04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L" dirty="0"/>
              <a:t>Clustering steps</a:t>
            </a:r>
          </a:p>
          <a:p>
            <a:endParaRPr lang="en-NL" dirty="0"/>
          </a:p>
          <a:p>
            <a:pPr lvl="1">
              <a:buFontTx/>
              <a:buChar char="-"/>
            </a:pPr>
            <a:r>
              <a:rPr lang="en-NL" dirty="0"/>
              <a:t>Clustering based on HM_X, HM_Y, and HM_Z values</a:t>
            </a:r>
          </a:p>
          <a:p>
            <a:pPr lvl="1">
              <a:buFontTx/>
              <a:buChar char="-"/>
            </a:pPr>
            <a:endParaRPr lang="en-NL" dirty="0"/>
          </a:p>
          <a:p>
            <a:r>
              <a:rPr lang="en-NL" dirty="0"/>
              <a:t>Two types of analysis</a:t>
            </a:r>
          </a:p>
          <a:p>
            <a:pPr lvl="1">
              <a:buFontTx/>
              <a:buChar char="-"/>
            </a:pPr>
            <a:endParaRPr lang="en-NL" dirty="0"/>
          </a:p>
          <a:p>
            <a:pPr lvl="1">
              <a:buFontTx/>
              <a:buChar char="-"/>
            </a:pPr>
            <a:r>
              <a:rPr lang="en-NL" dirty="0"/>
              <a:t>User-level analysis</a:t>
            </a:r>
          </a:p>
          <a:p>
            <a:pPr lvl="2">
              <a:buFontTx/>
              <a:buChar char="-"/>
            </a:pPr>
            <a:r>
              <a:rPr lang="en-NL" dirty="0"/>
              <a:t>CDF plots for K=2,3 for segments</a:t>
            </a:r>
          </a:p>
          <a:p>
            <a:pPr lvl="2">
              <a:buFontTx/>
              <a:buChar char="-"/>
            </a:pPr>
            <a:r>
              <a:rPr lang="en-NL" dirty="0"/>
              <a:t>Cluster-wise user distribution for segments</a:t>
            </a:r>
          </a:p>
          <a:p>
            <a:pPr lvl="2">
              <a:buFontTx/>
              <a:buChar char="-"/>
            </a:pPr>
            <a:endParaRPr lang="en-NL" dirty="0"/>
          </a:p>
          <a:p>
            <a:pPr lvl="1">
              <a:buFontTx/>
              <a:buChar char="-"/>
            </a:pPr>
            <a:r>
              <a:rPr lang="en-NL" dirty="0"/>
              <a:t>Frame-level analysis</a:t>
            </a:r>
          </a:p>
          <a:p>
            <a:pPr lvl="1">
              <a:buFontTx/>
              <a:buChar char="-"/>
            </a:pPr>
            <a:endParaRPr lang="en-NL" dirty="0"/>
          </a:p>
          <a:p>
            <a:pPr>
              <a:lnSpc>
                <a:spcPct val="100000"/>
              </a:lnSpc>
            </a:pPr>
            <a:r>
              <a:rPr lang="en-NL" dirty="0"/>
              <a:t>Bounding box calculation</a:t>
            </a:r>
          </a:p>
          <a:p>
            <a:pPr lvl="2">
              <a:buFontTx/>
              <a:buChar char="-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911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9489-5F25-F54A-AAA0-7488FD4C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User-level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8CF5E9-63DD-1B41-A196-6BB240C1C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For every segment of the video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</a:t>
            </a:r>
            <a:r>
              <a:rPr lang="en-NL" dirty="0"/>
              <a:t>lustering is done based on HM_X, HM_Y, and HM_Z values</a:t>
            </a:r>
          </a:p>
          <a:p>
            <a:pPr lvl="1"/>
            <a:endParaRPr lang="en-NL" dirty="0"/>
          </a:p>
          <a:p>
            <a:pPr lvl="1"/>
            <a:r>
              <a:rPr lang="en-NL" dirty="0"/>
              <a:t>A user is assigned to </a:t>
            </a:r>
            <a:r>
              <a:rPr lang="en-NL" i="1" u="sng" dirty="0"/>
              <a:t>that cluster</a:t>
            </a:r>
            <a:r>
              <a:rPr lang="en-NL" dirty="0"/>
              <a:t>, which contains most of her samples</a:t>
            </a:r>
            <a:endParaRPr lang="en-NL" i="1" u="sng" dirty="0"/>
          </a:p>
          <a:p>
            <a:pPr lvl="1"/>
            <a:endParaRPr lang="en-NL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5324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F1C3-EC14-5B4D-8938-64B1FB31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14" y="6309"/>
            <a:ext cx="10948686" cy="1325563"/>
          </a:xfrm>
        </p:spPr>
        <p:txBody>
          <a:bodyPr>
            <a:normAutofit/>
          </a:bodyPr>
          <a:lstStyle/>
          <a:p>
            <a:r>
              <a:rPr lang="en-NL" sz="4000" dirty="0"/>
              <a:t>CDF of the number of users in majority cluster (K=2)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93400C-DC5F-A245-8924-C5E3568E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43" y="1417874"/>
            <a:ext cx="8125428" cy="54338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3EA089-F557-3142-BF22-3F6955736C1A}"/>
              </a:ext>
            </a:extLst>
          </p:cNvPr>
          <p:cNvSpPr txBox="1"/>
          <p:nvPr/>
        </p:nvSpPr>
        <p:spPr>
          <a:xfrm>
            <a:off x="9907926" y="3171463"/>
            <a:ext cx="2233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rgbClr val="FF0000"/>
                </a:solidFill>
              </a:rPr>
              <a:t>For all videos, 80% of the segments’ majority cluster contains at least 18 users</a:t>
            </a:r>
          </a:p>
        </p:txBody>
      </p:sp>
    </p:spTree>
    <p:extLst>
      <p:ext uri="{BB962C8B-B14F-4D97-AF65-F5344CB8AC3E}">
        <p14:creationId xmlns:p14="http://schemas.microsoft.com/office/powerpoint/2010/main" val="324176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F1C3-EC14-5B4D-8938-64B1FB31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14" y="6309"/>
            <a:ext cx="10948686" cy="1325563"/>
          </a:xfrm>
        </p:spPr>
        <p:txBody>
          <a:bodyPr>
            <a:normAutofit/>
          </a:bodyPr>
          <a:lstStyle/>
          <a:p>
            <a:r>
              <a:rPr lang="en-NL" sz="4000" dirty="0"/>
              <a:t>CDF of the number of users in majority cluster (K=3)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1CDE3-41AF-AB48-812C-4CCF3DA34F7C}"/>
              </a:ext>
            </a:extLst>
          </p:cNvPr>
          <p:cNvSpPr txBox="1"/>
          <p:nvPr/>
        </p:nvSpPr>
        <p:spPr>
          <a:xfrm>
            <a:off x="9965801" y="3171463"/>
            <a:ext cx="2233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rgbClr val="FF0000"/>
                </a:solidFill>
              </a:rPr>
              <a:t>For all videos, 80% of the segments’ majority cluster contains at least 14 users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E17965-A075-AA46-9A41-C9E0B0874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69" y="1325563"/>
            <a:ext cx="8253176" cy="552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7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F1C3-EC14-5B4D-8938-64B1FB31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14" y="6309"/>
            <a:ext cx="10948686" cy="1325563"/>
          </a:xfrm>
        </p:spPr>
        <p:txBody>
          <a:bodyPr>
            <a:normAutofit/>
          </a:bodyPr>
          <a:lstStyle/>
          <a:p>
            <a:r>
              <a:rPr lang="en-NL" sz="4000" dirty="0"/>
              <a:t>CDF of the number of users in majority cluster (K=4)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46E754-9F55-4C41-ABE5-D17D5589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15" y="1331872"/>
            <a:ext cx="8162483" cy="5458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979961-D715-8B44-ACD7-E156B10AD7C4}"/>
              </a:ext>
            </a:extLst>
          </p:cNvPr>
          <p:cNvSpPr txBox="1"/>
          <p:nvPr/>
        </p:nvSpPr>
        <p:spPr>
          <a:xfrm>
            <a:off x="9965801" y="3171463"/>
            <a:ext cx="2233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>
                <a:solidFill>
                  <a:srgbClr val="FF0000"/>
                </a:solidFill>
              </a:rPr>
              <a:t>For all videos, 80% of the segments’ majority cluster contains at least 11 users</a:t>
            </a:r>
          </a:p>
        </p:txBody>
      </p:sp>
    </p:spTree>
    <p:extLst>
      <p:ext uri="{BB962C8B-B14F-4D97-AF65-F5344CB8AC3E}">
        <p14:creationId xmlns:p14="http://schemas.microsoft.com/office/powerpoint/2010/main" val="297365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3D31-6117-C745-9815-23B369E4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758"/>
            <a:ext cx="10515600" cy="1325563"/>
          </a:xfrm>
        </p:spPr>
        <p:txBody>
          <a:bodyPr/>
          <a:lstStyle/>
          <a:p>
            <a:r>
              <a:rPr lang="en-NL" dirty="0"/>
              <a:t>Cluster-wise user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D6826-CA10-8B4B-99E7-3518D2C5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82" y="1016575"/>
            <a:ext cx="8310623" cy="58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3D31-6117-C745-9815-23B369E4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758"/>
            <a:ext cx="10515600" cy="1325563"/>
          </a:xfrm>
        </p:spPr>
        <p:txBody>
          <a:bodyPr/>
          <a:lstStyle/>
          <a:p>
            <a:r>
              <a:rPr lang="en-NL" dirty="0"/>
              <a:t>Cluster-wise user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27C57-9A26-0549-9AA7-FF45C36E5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72" y="843871"/>
            <a:ext cx="9317619" cy="601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4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3D31-6117-C745-9815-23B369E4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6758"/>
            <a:ext cx="10515600" cy="1325563"/>
          </a:xfrm>
        </p:spPr>
        <p:txBody>
          <a:bodyPr/>
          <a:lstStyle/>
          <a:p>
            <a:r>
              <a:rPr lang="en-NL" dirty="0"/>
              <a:t>Cluster-wise user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CD284-1429-BC44-A54E-CD1BF0B6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05" y="853446"/>
            <a:ext cx="8079129" cy="600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451</Words>
  <Application>Microsoft Macintosh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Clustering Results</vt:lpstr>
      <vt:lpstr>Tasks</vt:lpstr>
      <vt:lpstr>User-level Analysis</vt:lpstr>
      <vt:lpstr>CDF of the number of users in majority cluster (K=2)</vt:lpstr>
      <vt:lpstr>CDF of the number of users in majority cluster (K=3)</vt:lpstr>
      <vt:lpstr>CDF of the number of users in majority cluster (K=4)</vt:lpstr>
      <vt:lpstr>Cluster-wise user distribution</vt:lpstr>
      <vt:lpstr>Cluster-wise user distribution</vt:lpstr>
      <vt:lpstr>Cluster-wise user distribution</vt:lpstr>
      <vt:lpstr>Frame-level Analysis</vt:lpstr>
      <vt:lpstr>Bounding box calculation</vt:lpstr>
      <vt:lpstr>Related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results</dc:title>
  <dc:creator>Surjya Ghosh</dc:creator>
  <cp:lastModifiedBy>Surjya Ghosh</cp:lastModifiedBy>
  <cp:revision>16</cp:revision>
  <dcterms:created xsi:type="dcterms:W3CDTF">2020-07-26T09:59:07Z</dcterms:created>
  <dcterms:modified xsi:type="dcterms:W3CDTF">2020-07-26T21:45:00Z</dcterms:modified>
</cp:coreProperties>
</file>