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omments/modernComment_114_7B254903.xml" ContentType="application/vnd.ms-powerpoint.comment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59" r:id="rId3"/>
    <p:sldId id="285" r:id="rId4"/>
    <p:sldId id="286" r:id="rId5"/>
    <p:sldId id="279" r:id="rId6"/>
    <p:sldId id="260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  <p:sldId id="281" r:id="rId16"/>
    <p:sldId id="278" r:id="rId17"/>
    <p:sldId id="280" r:id="rId18"/>
    <p:sldId id="270" r:id="rId19"/>
    <p:sldId id="271" r:id="rId20"/>
    <p:sldId id="272" r:id="rId21"/>
    <p:sldId id="273" r:id="rId22"/>
    <p:sldId id="283" r:id="rId23"/>
    <p:sldId id="277" r:id="rId24"/>
    <p:sldId id="282" r:id="rId25"/>
    <p:sldId id="274" r:id="rId26"/>
    <p:sldId id="275" r:id="rId27"/>
    <p:sldId id="276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CB321B0-8D6B-212E-1A18-582288B7D1C2}" name="최영호" initials="YC" userId="최영호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02" autoAdjust="0"/>
    <p:restoredTop sz="77049" autoAdjust="0"/>
  </p:normalViewPr>
  <p:slideViewPr>
    <p:cSldViewPr snapToGrid="0">
      <p:cViewPr>
        <p:scale>
          <a:sx n="50" d="100"/>
          <a:sy n="50" d="100"/>
        </p:scale>
        <p:origin x="486" y="5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180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omments/modernComment_114_7B25490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A816BED-DEE5-4A48-A13E-F721C64FD1EF}" authorId="{BCB321B0-8D6B-212E-1A18-582288B7D1C2}" created="2023-07-13T06:53:54.858">
    <pc:sldMkLst xmlns:pc="http://schemas.microsoft.com/office/powerpoint/2013/main/command">
      <pc:docMk/>
      <pc:sldMk cId="2066041091" sldId="276"/>
    </pc:sldMkLst>
    <p188:txBody>
      <a:bodyPr/>
      <a:lstStyle/>
      <a:p>
        <a:r>
          <a:rPr lang="ko-KR" altLang="en-US"/>
          <a:t>2회차 변경에 따라 수정 필요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44568-39EE-44D4-B8DB-031F93DAD3B2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761B97-88BD-4D90-9170-65401E8130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99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사용자가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접근하여 원하는 데이터를 얻고자 </a:t>
            </a:r>
            <a:r>
              <a:rPr lang="ko-KR" altLang="en-US" dirty="0" err="1" smtClean="0"/>
              <a:t>할때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을 통해 자신이 원하는 데이터를 추출합니다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761B97-88BD-4D90-9170-65401E81301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939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SELECT </a:t>
            </a:r>
            <a:r>
              <a:rPr lang="en-US" altLang="ko-KR" dirty="0" err="1"/>
              <a:t>OrderID</a:t>
            </a:r>
            <a:r>
              <a:rPr lang="en-US" altLang="ko-KR" dirty="0"/>
              <a:t>, SUM(Quantity) FROM </a:t>
            </a:r>
            <a:r>
              <a:rPr lang="en-US" altLang="ko-KR" dirty="0" err="1"/>
              <a:t>OrderDetails</a:t>
            </a:r>
            <a:r>
              <a:rPr lang="en-US" altLang="ko-KR" baseline="0" dirty="0"/>
              <a:t> </a:t>
            </a:r>
            <a:r>
              <a:rPr lang="en-US" altLang="ko-KR" dirty="0"/>
              <a:t>GROUP BY </a:t>
            </a:r>
            <a:r>
              <a:rPr lang="en-US" altLang="ko-KR" dirty="0" err="1"/>
              <a:t>OrderID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761B97-88BD-4D90-9170-65401E81301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70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SELECT </a:t>
            </a:r>
            <a:r>
              <a:rPr lang="en-US" altLang="ko-KR" dirty="0" err="1"/>
              <a:t>OrderID</a:t>
            </a:r>
            <a:r>
              <a:rPr lang="en-US" altLang="ko-KR" dirty="0"/>
              <a:t>, SUM(Quantity) AS SUM FROM </a:t>
            </a:r>
            <a:r>
              <a:rPr lang="en-US" altLang="ko-KR" dirty="0" err="1"/>
              <a:t>OrderDetails</a:t>
            </a:r>
            <a:r>
              <a:rPr lang="en-US" altLang="ko-KR" dirty="0"/>
              <a:t> </a:t>
            </a:r>
            <a:r>
              <a:rPr lang="en-US" altLang="ko-KR" baseline="0" dirty="0"/>
              <a:t> </a:t>
            </a:r>
            <a:r>
              <a:rPr lang="en-US" altLang="ko-KR" dirty="0"/>
              <a:t>WHERE </a:t>
            </a:r>
            <a:r>
              <a:rPr lang="en-US" altLang="ko-KR" dirty="0" err="1"/>
              <a:t>ProductID</a:t>
            </a:r>
            <a:r>
              <a:rPr lang="en-US" altLang="ko-KR" dirty="0"/>
              <a:t> &gt; 30 </a:t>
            </a:r>
            <a:r>
              <a:rPr lang="en-US" altLang="ko-KR" baseline="0" dirty="0"/>
              <a:t> </a:t>
            </a:r>
            <a:r>
              <a:rPr lang="en-US" altLang="ko-KR" dirty="0"/>
              <a:t>GROUP BY </a:t>
            </a:r>
            <a:r>
              <a:rPr lang="en-US" altLang="ko-KR" dirty="0" err="1"/>
              <a:t>OrderID</a:t>
            </a:r>
            <a:r>
              <a:rPr lang="en-US" altLang="ko-KR" baseline="0" dirty="0"/>
              <a:t> </a:t>
            </a:r>
            <a:r>
              <a:rPr lang="en-US" altLang="ko-KR" dirty="0"/>
              <a:t>HAVING SUM &lt; 20;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기본적인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조건절로서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우선적으로 모든 필드를 조건에 둘 수 있다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 by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된 이후 특정한 필드로 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그룹화 되어진 새로운 테이블에 조건을 줄 수 있다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전체 테이블 자체에서 쿼리를 수행하고 싶다면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전체 테이블을 그룹화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해당 그룹에서 어떠한 조건을 걸어 가져오고 싶다면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761B97-88BD-4D90-9170-65401E81301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489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*</a:t>
            </a:r>
            <a:r>
              <a:rPr lang="ko-KR" altLang="en-US" dirty="0"/>
              <a:t>정렬</a:t>
            </a:r>
            <a:endParaRPr lang="en-US" altLang="ko-KR" dirty="0"/>
          </a:p>
          <a:p>
            <a:r>
              <a:rPr lang="en-US" altLang="ko-KR" dirty="0"/>
              <a:t>SELECT *</a:t>
            </a:r>
          </a:p>
          <a:p>
            <a:r>
              <a:rPr lang="en-US" altLang="ko-KR" dirty="0"/>
              <a:t>FROM </a:t>
            </a:r>
            <a:r>
              <a:rPr lang="en-US" altLang="ko-KR" dirty="0" err="1"/>
              <a:t>OrderDetails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where </a:t>
            </a:r>
            <a:r>
              <a:rPr lang="en-US" altLang="ko-KR" dirty="0" err="1"/>
              <a:t>ProductID</a:t>
            </a:r>
            <a:r>
              <a:rPr lang="en-US" altLang="ko-KR" dirty="0"/>
              <a:t> &gt; 30  </a:t>
            </a:r>
          </a:p>
          <a:p>
            <a:r>
              <a:rPr lang="en-US" altLang="ko-KR" dirty="0"/>
              <a:t>ORDER BY Quantity;</a:t>
            </a:r>
          </a:p>
          <a:p>
            <a:r>
              <a:rPr lang="en-US" altLang="ko-KR" dirty="0"/>
              <a:t>or</a:t>
            </a:r>
          </a:p>
          <a:p>
            <a:r>
              <a:rPr lang="en-US" altLang="ko-KR" dirty="0"/>
              <a:t>SELECT *</a:t>
            </a:r>
          </a:p>
          <a:p>
            <a:r>
              <a:rPr lang="en-US" altLang="ko-KR" dirty="0"/>
              <a:t>FROM </a:t>
            </a:r>
            <a:r>
              <a:rPr lang="en-US" altLang="ko-KR" dirty="0" err="1"/>
              <a:t>OrderDetails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where </a:t>
            </a:r>
            <a:r>
              <a:rPr lang="en-US" altLang="ko-KR" dirty="0" err="1"/>
              <a:t>ProductID</a:t>
            </a:r>
            <a:r>
              <a:rPr lang="en-US" altLang="ko-KR" dirty="0"/>
              <a:t> &gt; 30  </a:t>
            </a:r>
          </a:p>
          <a:p>
            <a:r>
              <a:rPr lang="en-US" altLang="ko-KR" dirty="0"/>
              <a:t>ORDER BY 4;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761B97-88BD-4D90-9170-65401E81301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2598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* Order</a:t>
            </a:r>
            <a:r>
              <a:rPr lang="ko-KR" altLang="en-US" baseline="0" dirty="0"/>
              <a:t> </a:t>
            </a:r>
            <a:r>
              <a:rPr lang="en-US" altLang="ko-KR" baseline="0" dirty="0"/>
              <a:t>table</a:t>
            </a:r>
            <a:r>
              <a:rPr lang="ko-KR" altLang="en-US" baseline="0" dirty="0"/>
              <a:t>과 </a:t>
            </a:r>
            <a:r>
              <a:rPr lang="en-US" altLang="ko-KR" dirty="0"/>
              <a:t>Customers Table</a:t>
            </a:r>
            <a:r>
              <a:rPr lang="en-US" altLang="ko-KR" baseline="0" dirty="0"/>
              <a:t> </a:t>
            </a:r>
            <a:r>
              <a:rPr lang="ko-KR" altLang="en-US" baseline="0" dirty="0"/>
              <a:t>의 </a:t>
            </a:r>
            <a:r>
              <a:rPr lang="en-US" altLang="ko-KR" dirty="0" err="1"/>
              <a:t>CustomerID</a:t>
            </a:r>
            <a:r>
              <a:rPr lang="en-US" altLang="ko-KR" dirty="0"/>
              <a:t> </a:t>
            </a:r>
            <a:r>
              <a:rPr lang="ko-KR" altLang="en-US" dirty="0"/>
              <a:t>로 연결하여 서로 겹치는 부분을 추출하는 과정입니다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SELECT *</a:t>
            </a:r>
          </a:p>
          <a:p>
            <a:r>
              <a:rPr lang="en-US" altLang="ko-KR" dirty="0"/>
              <a:t>FROM Orders</a:t>
            </a:r>
          </a:p>
          <a:p>
            <a:r>
              <a:rPr lang="en-US" altLang="ko-KR" dirty="0"/>
              <a:t>INNER JOIN Customers ON </a:t>
            </a:r>
            <a:r>
              <a:rPr lang="en-US" altLang="ko-KR" dirty="0" err="1"/>
              <a:t>Orders.CustomerID</a:t>
            </a:r>
            <a:r>
              <a:rPr lang="en-US" altLang="ko-KR" dirty="0"/>
              <a:t> = </a:t>
            </a:r>
            <a:r>
              <a:rPr lang="en-US" altLang="ko-KR" dirty="0" err="1"/>
              <a:t>Customers.CustomerID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761B97-88BD-4D90-9170-65401E81301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1137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* Order</a:t>
            </a:r>
            <a:r>
              <a:rPr lang="ko-KR" altLang="en-US" baseline="0" dirty="0"/>
              <a:t> </a:t>
            </a:r>
            <a:r>
              <a:rPr lang="en-US" altLang="ko-KR" baseline="0" dirty="0"/>
              <a:t>table</a:t>
            </a:r>
            <a:r>
              <a:rPr lang="ko-KR" altLang="en-US" baseline="0" dirty="0"/>
              <a:t>과 </a:t>
            </a:r>
            <a:r>
              <a:rPr lang="en-US" altLang="ko-KR" dirty="0"/>
              <a:t>Customers Table</a:t>
            </a:r>
            <a:r>
              <a:rPr lang="en-US" altLang="ko-KR" baseline="0" dirty="0"/>
              <a:t> </a:t>
            </a:r>
            <a:r>
              <a:rPr lang="ko-KR" altLang="en-US" baseline="0" dirty="0"/>
              <a:t>의 </a:t>
            </a:r>
            <a:r>
              <a:rPr lang="en-US" altLang="ko-KR" dirty="0" err="1"/>
              <a:t>CustomerID</a:t>
            </a:r>
            <a:r>
              <a:rPr lang="en-US" altLang="ko-KR" dirty="0"/>
              <a:t> </a:t>
            </a:r>
            <a:r>
              <a:rPr lang="ko-KR" altLang="en-US" dirty="0"/>
              <a:t>로 연결하여 서로 겹치는 부분을 포함한 </a:t>
            </a:r>
            <a:r>
              <a:rPr lang="en-US" altLang="ko-KR" dirty="0"/>
              <a:t>Order</a:t>
            </a:r>
            <a:r>
              <a:rPr lang="ko-KR" altLang="en-US" baseline="0" dirty="0"/>
              <a:t> </a:t>
            </a:r>
            <a:r>
              <a:rPr lang="en-US" altLang="ko-KR" baseline="0" dirty="0"/>
              <a:t>table</a:t>
            </a:r>
            <a:r>
              <a:rPr lang="ko-KR" altLang="en-US" baseline="0" dirty="0"/>
              <a:t>전체를 출력합니다</a:t>
            </a:r>
            <a:r>
              <a:rPr lang="en-US" altLang="ko-KR" baseline="0" dirty="0"/>
              <a:t>.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SELECT *</a:t>
            </a:r>
          </a:p>
          <a:p>
            <a:r>
              <a:rPr lang="en-US" altLang="ko-KR" dirty="0"/>
              <a:t>FROM Orders</a:t>
            </a:r>
          </a:p>
          <a:p>
            <a:r>
              <a:rPr lang="en-US" altLang="ko-KR" dirty="0"/>
              <a:t>LEFT OUTER JOIN Customers ON </a:t>
            </a:r>
            <a:r>
              <a:rPr lang="en-US" altLang="ko-KR" dirty="0" err="1"/>
              <a:t>Orders.CustomerID</a:t>
            </a:r>
            <a:r>
              <a:rPr lang="en-US" altLang="ko-KR" dirty="0"/>
              <a:t> = </a:t>
            </a:r>
            <a:r>
              <a:rPr lang="en-US" altLang="ko-KR" dirty="0" err="1"/>
              <a:t>Customers.CustomerID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*</a:t>
            </a:r>
            <a:r>
              <a:rPr lang="ko-KR" altLang="en-US" baseline="0" dirty="0"/>
              <a:t> 테이블의 위치만 변경하여 </a:t>
            </a:r>
            <a:r>
              <a:rPr lang="en-US" altLang="ko-KR" baseline="0" dirty="0"/>
              <a:t>left</a:t>
            </a:r>
            <a:r>
              <a:rPr lang="ko-KR" altLang="en-US" baseline="0" dirty="0"/>
              <a:t>를  </a:t>
            </a:r>
            <a:r>
              <a:rPr lang="en-US" altLang="ko-KR" baseline="0" dirty="0"/>
              <a:t>right</a:t>
            </a:r>
            <a:r>
              <a:rPr lang="ko-KR" altLang="en-US" baseline="0" dirty="0"/>
              <a:t>로 변경할 수도 있으며</a:t>
            </a:r>
            <a:r>
              <a:rPr lang="en-US" altLang="ko-KR" baseline="0" dirty="0"/>
              <a:t>, </a:t>
            </a:r>
            <a:r>
              <a:rPr lang="ko-KR" altLang="en-US" baseline="0" dirty="0"/>
              <a:t>둘의 용도는 동일합니다</a:t>
            </a:r>
            <a:r>
              <a:rPr lang="en-US" altLang="ko-KR" baseline="0" dirty="0"/>
              <a:t>.</a:t>
            </a:r>
            <a:endParaRPr lang="en-US" altLang="ko-KR" dirty="0"/>
          </a:p>
          <a:p>
            <a:r>
              <a:rPr lang="en-US" altLang="ko-KR" dirty="0"/>
              <a:t>SELECT *</a:t>
            </a:r>
          </a:p>
          <a:p>
            <a:r>
              <a:rPr lang="en-US" altLang="ko-KR" dirty="0"/>
              <a:t>FROM Customers</a:t>
            </a:r>
          </a:p>
          <a:p>
            <a:r>
              <a:rPr lang="en-US" altLang="ko-KR" dirty="0"/>
              <a:t>RIGHT OUTER JOIN Orders ON </a:t>
            </a:r>
            <a:r>
              <a:rPr lang="en-US" altLang="ko-KR" dirty="0" err="1"/>
              <a:t>Orders.CustomerID</a:t>
            </a:r>
            <a:r>
              <a:rPr lang="en-US" altLang="ko-KR" dirty="0"/>
              <a:t> = </a:t>
            </a:r>
            <a:r>
              <a:rPr lang="en-US" altLang="ko-KR" dirty="0" err="1"/>
              <a:t>Customers.CustomerID</a:t>
            </a:r>
            <a:r>
              <a:rPr lang="en-US" altLang="ko-KR" dirty="0"/>
              <a:t>;</a:t>
            </a:r>
          </a:p>
          <a:p>
            <a:r>
              <a:rPr lang="ko-KR" altLang="en-US" dirty="0"/>
              <a:t>동일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761B97-88BD-4D90-9170-65401E81301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0477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SELECT *</a:t>
            </a:r>
          </a:p>
          <a:p>
            <a:r>
              <a:rPr lang="en-US" altLang="ko-KR" dirty="0"/>
              <a:t>FROM Orders</a:t>
            </a:r>
          </a:p>
          <a:p>
            <a:r>
              <a:rPr lang="en-US" altLang="ko-KR" dirty="0"/>
              <a:t>RIGHT OUTER JOIN  Customers</a:t>
            </a:r>
          </a:p>
          <a:p>
            <a:r>
              <a:rPr lang="en-US" altLang="ko-KR" dirty="0"/>
              <a:t>ON </a:t>
            </a:r>
            <a:r>
              <a:rPr lang="en-US" altLang="ko-KR" dirty="0" err="1"/>
              <a:t>Orders.CustomerID</a:t>
            </a:r>
            <a:r>
              <a:rPr lang="en-US" altLang="ko-KR" dirty="0"/>
              <a:t> = </a:t>
            </a:r>
            <a:r>
              <a:rPr lang="en-US" altLang="ko-KR" dirty="0" err="1"/>
              <a:t>Customers.CustomerID</a:t>
            </a:r>
            <a:endParaRPr lang="en-US" altLang="ko-KR" dirty="0"/>
          </a:p>
          <a:p>
            <a:r>
              <a:rPr lang="en-US" altLang="ko-KR" dirty="0"/>
              <a:t>where </a:t>
            </a:r>
            <a:r>
              <a:rPr lang="en-US" altLang="ko-KR" dirty="0" err="1"/>
              <a:t>Orders.CustomerID</a:t>
            </a:r>
            <a:r>
              <a:rPr lang="en-US" altLang="ko-KR" dirty="0"/>
              <a:t> is null;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761B97-88BD-4D90-9170-65401E81301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7980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아직 수정 중에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761B97-88BD-4D90-9170-65401E81301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947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SQL</a:t>
            </a:r>
            <a:r>
              <a:rPr lang="ko-KR" altLang="en-US" dirty="0" smtClean="0"/>
              <a:t>을 활용하여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접근한 다음에 분석을 하기 위해서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파이썬</a:t>
            </a:r>
            <a:r>
              <a:rPr lang="en-US" altLang="ko-KR" baseline="0" dirty="0" smtClean="0"/>
              <a:t>/R/SAS</a:t>
            </a:r>
            <a:r>
              <a:rPr lang="ko-KR" altLang="en-US" baseline="0" dirty="0" smtClean="0"/>
              <a:t> 에서 활용 가능한데요</a:t>
            </a:r>
            <a:r>
              <a:rPr lang="en-US" altLang="ko-KR" baseline="0" dirty="0" smtClean="0"/>
              <a:t>.</a:t>
            </a:r>
            <a:br>
              <a:rPr lang="en-US" altLang="ko-KR" baseline="0" dirty="0" smtClean="0"/>
            </a:br>
            <a:r>
              <a:rPr lang="en-US" altLang="ko-KR" baseline="0" dirty="0" smtClean="0"/>
              <a:t>SQL</a:t>
            </a:r>
            <a:r>
              <a:rPr lang="ko-KR" altLang="en-US" baseline="0" dirty="0" smtClean="0"/>
              <a:t>로 직접 데이터를 추출한 후 분석을 진행하거나</a:t>
            </a:r>
            <a:r>
              <a:rPr lang="en-US" altLang="ko-KR" baseline="0" dirty="0" smtClean="0"/>
              <a:t>, DB</a:t>
            </a:r>
            <a:r>
              <a:rPr lang="ko-KR" altLang="en-US" baseline="0" dirty="0" smtClean="0"/>
              <a:t>와 위 분석 툴을 연동하여서고 활용할 수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761B97-88BD-4D90-9170-65401E81301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790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실습 환경은 아래 주소를 들어가시면 </a:t>
            </a:r>
            <a:r>
              <a:rPr lang="en-US" altLang="ko-KR" dirty="0"/>
              <a:t>w3 schools</a:t>
            </a:r>
            <a:r>
              <a:rPr lang="ko-KR" altLang="en-US" dirty="0"/>
              <a:t>에서</a:t>
            </a:r>
            <a:r>
              <a:rPr lang="ko-KR" altLang="en-US" baseline="0" dirty="0"/>
              <a:t> 무료 </a:t>
            </a:r>
            <a:r>
              <a:rPr lang="en-US" altLang="ko-KR" baseline="0" dirty="0" err="1"/>
              <a:t>db</a:t>
            </a:r>
            <a:r>
              <a:rPr lang="ko-KR" altLang="en-US" baseline="0" dirty="0"/>
              <a:t>와 해당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db</a:t>
            </a:r>
            <a:r>
              <a:rPr lang="ko-KR" altLang="en-US" baseline="0" dirty="0"/>
              <a:t>로 </a:t>
            </a:r>
            <a:r>
              <a:rPr lang="en-US" altLang="ko-KR" baseline="0" dirty="0" err="1"/>
              <a:t>sql</a:t>
            </a:r>
            <a:r>
              <a:rPr lang="ko-KR" altLang="en-US" baseline="0" dirty="0"/>
              <a:t>구문을 </a:t>
            </a:r>
            <a:r>
              <a:rPr lang="en-US" altLang="ko-KR" baseline="0" dirty="0"/>
              <a:t>test</a:t>
            </a:r>
            <a:r>
              <a:rPr lang="ko-KR" altLang="en-US" baseline="0" dirty="0"/>
              <a:t>해볼 수 있는 환경을 제공하고 있습니다</a:t>
            </a:r>
            <a:r>
              <a:rPr lang="en-US" altLang="ko-KR" baseline="0" dirty="0"/>
              <a:t>.</a:t>
            </a:r>
            <a:br>
              <a:rPr lang="en-US" altLang="ko-KR" baseline="0" dirty="0"/>
            </a:br>
            <a:r>
              <a:rPr lang="ko-KR" altLang="en-US" baseline="0" dirty="0"/>
              <a:t>이번 워크샵에서는 해당 </a:t>
            </a:r>
            <a:r>
              <a:rPr lang="en-US" altLang="ko-KR" baseline="0" dirty="0" err="1"/>
              <a:t>db</a:t>
            </a:r>
            <a:r>
              <a:rPr lang="ko-KR" altLang="en-US" baseline="0" dirty="0"/>
              <a:t>로 </a:t>
            </a:r>
            <a:r>
              <a:rPr lang="en-US" altLang="ko-KR" baseline="0" dirty="0" err="1"/>
              <a:t>sql</a:t>
            </a:r>
            <a:r>
              <a:rPr lang="ko-KR" altLang="en-US" baseline="0" dirty="0"/>
              <a:t>구문 수행해보며 </a:t>
            </a:r>
            <a:r>
              <a:rPr lang="en-US" altLang="ko-KR" baseline="0" dirty="0" err="1"/>
              <a:t>sql</a:t>
            </a:r>
            <a:r>
              <a:rPr lang="ko-KR" altLang="en-US" baseline="0" dirty="0"/>
              <a:t>을 익히는 과정이 될 거 같습니다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761B97-88BD-4D90-9170-65401E81301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08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기본적인 구조는 </a:t>
            </a:r>
            <a:r>
              <a:rPr lang="ko-KR" altLang="en-US" dirty="0" err="1"/>
              <a:t>보이시는거와</a:t>
            </a:r>
            <a:r>
              <a:rPr lang="ko-KR" altLang="en-US" dirty="0"/>
              <a:t> 같은 구조입니다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 중 필수적인 구조는 </a:t>
            </a:r>
            <a:r>
              <a:rPr lang="en-US" altLang="ko-KR" dirty="0"/>
              <a:t>select </a:t>
            </a:r>
            <a:r>
              <a:rPr lang="ko-KR" altLang="en-US" dirty="0"/>
              <a:t>와 </a:t>
            </a:r>
            <a:r>
              <a:rPr lang="en-US" altLang="ko-KR" dirty="0"/>
              <a:t>from</a:t>
            </a:r>
            <a:r>
              <a:rPr lang="ko-KR" altLang="en-US" dirty="0"/>
              <a:t>이며 나머지 구문들은 조건 또는 정렬에 관련된 옵션 조건들입니다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761B97-88BD-4D90-9170-65401E81301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96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200" b="0" dirty="0"/>
              <a:t>SELECT </a:t>
            </a:r>
            <a:r>
              <a:rPr lang="en-US" altLang="ko-KR" sz="1200" b="0" dirty="0" err="1"/>
              <a:t>CustomerID</a:t>
            </a:r>
            <a:r>
              <a:rPr lang="en-US" altLang="ko-KR" sz="1200" b="0" dirty="0"/>
              <a:t>, </a:t>
            </a:r>
            <a:r>
              <a:rPr lang="en-US" altLang="ko-KR" sz="1200" b="0" dirty="0" err="1"/>
              <a:t>CustomerName</a:t>
            </a:r>
            <a:r>
              <a:rPr lang="en-US" altLang="ko-KR" sz="1200" b="0" dirty="0"/>
              <a:t>, Country FROM Customers;</a:t>
            </a:r>
          </a:p>
          <a:p>
            <a:pPr>
              <a:lnSpc>
                <a:spcPct val="150000"/>
              </a:lnSpc>
            </a:pPr>
            <a:r>
              <a:rPr lang="en-US" altLang="ko-KR" sz="1200" b="0" dirty="0"/>
              <a:t>SELECT * FROM Customers;</a:t>
            </a:r>
            <a:br>
              <a:rPr lang="en-US" altLang="ko-KR" sz="1200" b="0" dirty="0"/>
            </a:br>
            <a:r>
              <a:rPr lang="ko-KR" altLang="en-US" sz="1200" b="0" dirty="0"/>
              <a:t>앞장에서 말했다시피 </a:t>
            </a:r>
            <a:r>
              <a:rPr lang="en-US" altLang="ko-KR" sz="1200" b="0" dirty="0"/>
              <a:t>select</a:t>
            </a:r>
            <a:r>
              <a:rPr lang="ko-KR" altLang="en-US" sz="1200" b="0" dirty="0"/>
              <a:t>와 </a:t>
            </a:r>
            <a:r>
              <a:rPr lang="en-US" altLang="ko-KR" sz="1200" b="0" dirty="0"/>
              <a:t>from</a:t>
            </a:r>
            <a:r>
              <a:rPr lang="ko-KR" altLang="en-US" sz="1200" b="0" dirty="0"/>
              <a:t>은 필수 조건으로</a:t>
            </a:r>
            <a:r>
              <a:rPr lang="en-US" altLang="ko-KR" sz="1200" b="0" dirty="0"/>
              <a:t>, select</a:t>
            </a:r>
            <a:r>
              <a:rPr lang="ko-KR" altLang="en-US" sz="1200" b="0" dirty="0"/>
              <a:t>다음으로는 조회하고자 하는 </a:t>
            </a:r>
            <a:r>
              <a:rPr lang="ko-KR" altLang="en-US" sz="1200" b="0" dirty="0" err="1"/>
              <a:t>컬럼명을</a:t>
            </a:r>
            <a:r>
              <a:rPr lang="ko-KR" altLang="en-US" sz="1200" b="0" dirty="0"/>
              <a:t> 삽입하면 되고</a:t>
            </a:r>
            <a:r>
              <a:rPr lang="en-US" altLang="ko-KR" sz="1200" b="0" dirty="0"/>
              <a:t>, from</a:t>
            </a:r>
            <a:r>
              <a:rPr lang="ko-KR" altLang="en-US" sz="1200" b="0" dirty="0"/>
              <a:t>뒤에 조회하고자 하는 테이블 명을 삽입하시면 됩니다</a:t>
            </a:r>
            <a:r>
              <a:rPr lang="en-US" altLang="ko-KR" sz="1200" b="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b="0" dirty="0"/>
              <a:t>위 </a:t>
            </a:r>
            <a:r>
              <a:rPr lang="en-US" altLang="ko-KR" sz="1200" b="0" dirty="0"/>
              <a:t>select</a:t>
            </a:r>
            <a:r>
              <a:rPr lang="en-US" altLang="ko-KR" sz="1200" b="0" baseline="0" dirty="0"/>
              <a:t> </a:t>
            </a:r>
            <a:r>
              <a:rPr lang="ko-KR" altLang="en-US" sz="1200" b="0" baseline="0" dirty="0"/>
              <a:t>다음 </a:t>
            </a:r>
            <a:r>
              <a:rPr lang="en-US" altLang="ko-KR" sz="1200" b="0" baseline="0" dirty="0"/>
              <a:t>* </a:t>
            </a:r>
            <a:r>
              <a:rPr lang="ko-KR" altLang="en-US" sz="1200" b="0" baseline="0" dirty="0"/>
              <a:t>기호를 삽입할 경우 해당 테이블의 전체 컬럼 명을 추출합니다</a:t>
            </a:r>
            <a:r>
              <a:rPr lang="en-US" altLang="ko-KR" sz="1200" b="0" baseline="0" dirty="0"/>
              <a:t>.</a:t>
            </a:r>
            <a:br>
              <a:rPr lang="en-US" altLang="ko-KR" sz="1200" b="0" baseline="0" dirty="0"/>
            </a:br>
            <a:r>
              <a:rPr lang="ko-KR" altLang="en-US" sz="1200" b="0" baseline="0" dirty="0"/>
              <a:t>오른쪽 예시 구문을 실행해보시면 아래와 같이 해당 테이블이 추출됩니다</a:t>
            </a:r>
            <a:r>
              <a:rPr lang="en-US" altLang="ko-KR" sz="1200" b="0" baseline="0" dirty="0"/>
              <a:t>.</a:t>
            </a:r>
            <a:endParaRPr lang="en-US" altLang="ko-KR" sz="12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761B97-88BD-4D90-9170-65401E81301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612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dirty="0"/>
              <a:t>SELECT</a:t>
            </a:r>
            <a:r>
              <a:rPr lang="en-US" altLang="ko-KR" b="0" baseline="0" dirty="0"/>
              <a:t> * </a:t>
            </a:r>
            <a:r>
              <a:rPr lang="en-US" altLang="ko-KR" sz="1200" b="0" dirty="0"/>
              <a:t>FROM</a:t>
            </a:r>
            <a:r>
              <a:rPr lang="en-US" altLang="ko-KR" b="0" baseline="0" dirty="0"/>
              <a:t> </a:t>
            </a:r>
            <a:r>
              <a:rPr lang="en-US" altLang="ko-KR" b="0" baseline="0" dirty="0" err="1"/>
              <a:t>OrderDetails</a:t>
            </a:r>
            <a:r>
              <a:rPr lang="en-US" altLang="ko-KR" b="0" baseline="0" dirty="0"/>
              <a:t> WHERE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OrderID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10248;</a:t>
            </a:r>
            <a:b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b="0" dirty="0"/>
              <a:t>SELECT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count(*) AS </a:t>
            </a:r>
            <a:r>
              <a:rPr lang="ko-KR" alt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주문횟수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dirty="0"/>
              <a:t>FROM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b="0" baseline="0" dirty="0" err="1"/>
              <a:t>OrderDetails</a:t>
            </a:r>
            <a:r>
              <a:rPr lang="en-US" altLang="ko-KR" b="0" baseline="0" dirty="0"/>
              <a:t> WHERE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OrderID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10248;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761B97-88BD-4D90-9170-65401E81301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950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dirty="0"/>
              <a:t>SELECT * FROM customers</a:t>
            </a:r>
            <a:r>
              <a:rPr lang="en-US" altLang="ko-KR" b="0" baseline="0" dirty="0"/>
              <a:t> WHERE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Country = ‘UK’ AND City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London’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b="0" dirty="0"/>
              <a:t>SELECT * FROM customers</a:t>
            </a:r>
            <a:r>
              <a:rPr lang="en-US" altLang="ko-KR" b="0" baseline="0" dirty="0"/>
              <a:t> WHERE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Country = ‘UK’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City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London’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숫자는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‘’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써도 안써도 되지만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문자열은 무조건 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‘’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필요 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문자열은 대소문자 구분해서 비교함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761B97-88BD-4D90-9170-65401E81301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098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/>
              <a:t>%c%</a:t>
            </a:r>
            <a:r>
              <a:rPr lang="en-US" altLang="ko-KR" baseline="0" dirty="0"/>
              <a:t> &gt; </a:t>
            </a:r>
            <a:r>
              <a:rPr lang="en-US" altLang="ko-KR" dirty="0"/>
              <a:t>c</a:t>
            </a:r>
            <a:r>
              <a:rPr lang="ko-KR" altLang="en-US" dirty="0"/>
              <a:t>가 포함되어 있는 모든 값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c% &gt; c</a:t>
            </a:r>
            <a:r>
              <a:rPr lang="ko-KR" altLang="en-US" dirty="0"/>
              <a:t>로 시작하는 모든 값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%c</a:t>
            </a:r>
            <a:r>
              <a:rPr lang="en-US" altLang="ko-KR" baseline="0" dirty="0"/>
              <a:t> &gt; c</a:t>
            </a:r>
            <a:r>
              <a:rPr lang="ko-KR" altLang="en-US" baseline="0" dirty="0"/>
              <a:t>로 끝나는 모든 값</a:t>
            </a:r>
            <a:endParaRPr lang="en-US" altLang="ko-KR" baseline="0" dirty="0"/>
          </a:p>
          <a:p>
            <a:pPr marL="228600" indent="-228600">
              <a:buAutoNum type="arabicPeriod"/>
            </a:pPr>
            <a:r>
              <a:rPr lang="en-US" altLang="ko-KR" baseline="0" dirty="0"/>
              <a:t>%c_ &gt;</a:t>
            </a:r>
            <a:r>
              <a:rPr lang="ko-KR" altLang="en-US" baseline="0" dirty="0"/>
              <a:t> 앞에 다른 글자들이 나온 후</a:t>
            </a:r>
            <a:r>
              <a:rPr lang="en-US" altLang="ko-KR" baseline="0" dirty="0"/>
              <a:t> c</a:t>
            </a:r>
            <a:r>
              <a:rPr lang="ko-KR" altLang="en-US" baseline="0" dirty="0"/>
              <a:t>다음 </a:t>
            </a:r>
            <a:r>
              <a:rPr lang="ko-KR" altLang="en-US" baseline="0" dirty="0" err="1"/>
              <a:t>한글자만</a:t>
            </a:r>
            <a:r>
              <a:rPr lang="ko-KR" altLang="en-US" baseline="0" dirty="0"/>
              <a:t> 존재 하는 모든 값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B6A9A-F99E-4D72-B632-81BBC8EBD75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923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SELECT * FROM Customers</a:t>
            </a:r>
            <a:r>
              <a:rPr lang="en-US" altLang="ko-KR" baseline="0" dirty="0"/>
              <a:t> </a:t>
            </a:r>
            <a:r>
              <a:rPr lang="en-US" altLang="ko-KR" dirty="0"/>
              <a:t>WHERE </a:t>
            </a:r>
            <a:r>
              <a:rPr lang="en-US" altLang="ko-KR" dirty="0" err="1"/>
              <a:t>CustomerID</a:t>
            </a:r>
            <a:r>
              <a:rPr lang="en-US" altLang="ko-KR" dirty="0"/>
              <a:t> IN (4,11,16,19,53,72);</a:t>
            </a:r>
          </a:p>
          <a:p>
            <a:r>
              <a:rPr lang="ko-KR" altLang="en-US" dirty="0"/>
              <a:t>반대로 들어있지 않는 값을 추출하려면  </a:t>
            </a:r>
            <a:r>
              <a:rPr lang="en-US" altLang="ko-KR" dirty="0"/>
              <a:t>NOT</a:t>
            </a:r>
            <a:r>
              <a:rPr lang="en-US" altLang="ko-KR" baseline="0" dirty="0"/>
              <a:t> IN</a:t>
            </a:r>
            <a:r>
              <a:rPr lang="ko-KR" altLang="en-US" baseline="0" dirty="0"/>
              <a:t>사용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SELECT * FROM Customers</a:t>
            </a:r>
            <a:r>
              <a:rPr lang="en-US" altLang="ko-KR" baseline="0" dirty="0"/>
              <a:t> </a:t>
            </a:r>
            <a:r>
              <a:rPr lang="en-US" altLang="ko-KR" dirty="0"/>
              <a:t>WHERE </a:t>
            </a:r>
            <a:r>
              <a:rPr lang="en-US" altLang="ko-KR" dirty="0" err="1"/>
              <a:t>CustomerID</a:t>
            </a:r>
            <a:r>
              <a:rPr lang="en-US" altLang="ko-KR" dirty="0"/>
              <a:t>  NOT</a:t>
            </a:r>
            <a:r>
              <a:rPr lang="en-US" altLang="ko-KR" baseline="0" dirty="0"/>
              <a:t> </a:t>
            </a:r>
            <a:r>
              <a:rPr lang="en-US" altLang="ko-KR" dirty="0"/>
              <a:t>IN (4,11,16,19,53,72);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761B97-88BD-4D90-9170-65401E81301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164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5C895-A9FB-4754-AB39-0288CC4B9D5C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9EE4-B7C0-4A43-B3CE-B9870F9BF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219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5C895-A9FB-4754-AB39-0288CC4B9D5C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9EE4-B7C0-4A43-B3CE-B9870F9BF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965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5C895-A9FB-4754-AB39-0288CC4B9D5C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9EE4-B7C0-4A43-B3CE-B9870F9BF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766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5C895-A9FB-4754-AB39-0288CC4B9D5C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9EE4-B7C0-4A43-B3CE-B9870F9BF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53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5C895-A9FB-4754-AB39-0288CC4B9D5C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9EE4-B7C0-4A43-B3CE-B9870F9BF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329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5C895-A9FB-4754-AB39-0288CC4B9D5C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9EE4-B7C0-4A43-B3CE-B9870F9BF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308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5C895-A9FB-4754-AB39-0288CC4B9D5C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9EE4-B7C0-4A43-B3CE-B9870F9BF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857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5C895-A9FB-4754-AB39-0288CC4B9D5C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9EE4-B7C0-4A43-B3CE-B9870F9BF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507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5C895-A9FB-4754-AB39-0288CC4B9D5C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9EE4-B7C0-4A43-B3CE-B9870F9BF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250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5C895-A9FB-4754-AB39-0288CC4B9D5C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9EE4-B7C0-4A43-B3CE-B9870F9BF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757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5C895-A9FB-4754-AB39-0288CC4B9D5C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9EE4-B7C0-4A43-B3CE-B9870F9BF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368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04800" y="365125"/>
            <a:ext cx="11555896" cy="4783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04800" y="1022910"/>
            <a:ext cx="11555896" cy="515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04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5C895-A9FB-4754-AB39-0288CC4B9D5C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59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11749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99EE4-B7C0-4A43-B3CE-B9870F9BFE78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304800" y="843523"/>
            <a:ext cx="11555896" cy="259135"/>
            <a:chOff x="251520" y="556269"/>
            <a:chExt cx="8640960" cy="0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251520" y="556269"/>
              <a:ext cx="864096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251520" y="556269"/>
              <a:ext cx="2160240" cy="0"/>
            </a:xfrm>
            <a:prstGeom prst="line">
              <a:avLst/>
            </a:prstGeom>
            <a:ln w="28575">
              <a:solidFill>
                <a:srgbClr val="2453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2" descr="E:\새 폴더\PPT(bg_icon_logo)\PPT(bg_icon_logo)\로고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7071" y="6356350"/>
            <a:ext cx="2144049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387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4_7B25490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34947" y="5050969"/>
            <a:ext cx="9431032" cy="1487160"/>
          </a:xfrm>
          <a:prstGeom prst="rect">
            <a:avLst/>
          </a:prstGeom>
        </p:spPr>
        <p:txBody>
          <a:bodyPr wrap="none" lIns="62400" rIns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3467" b="1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연구용 </a:t>
            </a:r>
            <a:r>
              <a:rPr lang="ko-KR" altLang="en-US" sz="3467" b="1" dirty="0" err="1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의료데이터</a:t>
            </a:r>
            <a:r>
              <a:rPr lang="ko-KR" altLang="en-US" sz="3467" b="1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추출</a:t>
            </a:r>
            <a:r>
              <a:rPr lang="en-US" altLang="ko-KR" sz="3467" b="1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/>
            </a:r>
            <a:br>
              <a:rPr lang="en-US" altLang="ko-KR" sz="3467" b="1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</a:br>
            <a:r>
              <a:rPr lang="en-US" altLang="ko-KR" sz="3467" b="1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: </a:t>
            </a:r>
            <a:r>
              <a:rPr lang="ko-KR" altLang="en-US" sz="3467" b="1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기초부터 </a:t>
            </a:r>
            <a:r>
              <a:rPr lang="ko-KR" altLang="en-US" sz="3467" b="1" dirty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실전까지</a:t>
            </a:r>
            <a:r>
              <a:rPr lang="ko-KR" altLang="en-US" sz="3467" b="1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en-US" altLang="ko-KR" sz="3467" b="1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ko-KR" altLang="en-US" sz="3467" b="1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기초</a:t>
            </a:r>
            <a:r>
              <a:rPr lang="en-US" altLang="ko-KR" sz="3467" b="1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 </a:t>
            </a:r>
            <a:endParaRPr lang="en-US" altLang="ko-KR" sz="3467" dirty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65978" y="6082571"/>
            <a:ext cx="1854813" cy="21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584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</a:t>
            </a:r>
            <a:r>
              <a:rPr lang="ko-KR" altLang="en-US" dirty="0"/>
              <a:t>을 활용한 데이터 조회</a:t>
            </a:r>
            <a:r>
              <a:rPr lang="en-US" altLang="ko-KR" dirty="0"/>
              <a:t>_</a:t>
            </a:r>
            <a:r>
              <a:rPr lang="ko-KR" altLang="en-US" dirty="0" err="1"/>
              <a:t>논리연산자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974107"/>
            <a:ext cx="560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AND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139837" y="974107"/>
            <a:ext cx="566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OR</a:t>
            </a:r>
            <a:endParaRPr lang="ko-KR" altLang="en-US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t="613" b="1"/>
          <a:stretch/>
        </p:blipFill>
        <p:spPr>
          <a:xfrm>
            <a:off x="6369255" y="1343439"/>
            <a:ext cx="5666051" cy="474884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1" y="1343439"/>
            <a:ext cx="5676659" cy="4438116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6483964" y="5030325"/>
            <a:ext cx="5436632" cy="42454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274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479136" y="1510489"/>
            <a:ext cx="491695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600" dirty="0"/>
              <a:t>%c% : c</a:t>
            </a:r>
            <a:r>
              <a:rPr lang="ko-KR" altLang="en-US" sz="1600" dirty="0"/>
              <a:t>가 포함되어 있는 모든 값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endParaRPr lang="en-US" altLang="ko-KR" sz="1600" dirty="0"/>
          </a:p>
          <a:p>
            <a:pPr marL="228600" indent="-228600">
              <a:buAutoNum type="arabicPeriod"/>
            </a:pPr>
            <a:r>
              <a:rPr lang="en-US" altLang="ko-KR" sz="1600" dirty="0"/>
              <a:t>c%  : c</a:t>
            </a:r>
            <a:r>
              <a:rPr lang="ko-KR" altLang="en-US" sz="1600" dirty="0"/>
              <a:t>로 시작하는 모든 값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endParaRPr lang="en-US" altLang="ko-KR" sz="1600" dirty="0"/>
          </a:p>
          <a:p>
            <a:pPr marL="228600" indent="-228600">
              <a:buAutoNum type="arabicPeriod"/>
            </a:pPr>
            <a:r>
              <a:rPr lang="en-US" altLang="ko-KR" sz="1600" dirty="0"/>
              <a:t>%c : c</a:t>
            </a:r>
            <a:r>
              <a:rPr lang="ko-KR" altLang="en-US" sz="1600" dirty="0"/>
              <a:t>로 끝나는 모든 값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endParaRPr lang="en-US" altLang="ko-KR" sz="1600" dirty="0"/>
          </a:p>
          <a:p>
            <a:pPr marL="228600" indent="-228600">
              <a:buAutoNum type="arabicPeriod"/>
            </a:pPr>
            <a:r>
              <a:rPr lang="en-US" altLang="ko-KR" sz="1600" dirty="0"/>
              <a:t>%c_ :</a:t>
            </a:r>
            <a:r>
              <a:rPr lang="ko-KR" altLang="en-US" sz="1600" dirty="0"/>
              <a:t> 앞에 다른 글자들이 나온 후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       c</a:t>
            </a:r>
            <a:r>
              <a:rPr lang="ko-KR" altLang="en-US" sz="1600" dirty="0"/>
              <a:t>다음 </a:t>
            </a:r>
            <a:r>
              <a:rPr lang="ko-KR" altLang="en-US" sz="1600" dirty="0" err="1"/>
              <a:t>한글자만</a:t>
            </a:r>
            <a:r>
              <a:rPr lang="ko-KR" altLang="en-US" sz="1600" dirty="0"/>
              <a:t> 존재 하는 모든 값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43" y="3572592"/>
            <a:ext cx="2167921" cy="307874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3931" y="1741916"/>
            <a:ext cx="5918930" cy="4462318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3931" y="1741916"/>
            <a:ext cx="5918930" cy="4462318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3931" y="1740753"/>
            <a:ext cx="5883736" cy="4463481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8993" y="1723673"/>
            <a:ext cx="5939213" cy="4590041"/>
          </a:xfrm>
          <a:prstGeom prst="rect">
            <a:avLst/>
          </a:prstGeom>
        </p:spPr>
      </p:pic>
      <p:sp>
        <p:nvSpPr>
          <p:cNvPr id="1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</a:t>
            </a:r>
            <a:r>
              <a:rPr lang="ko-KR" altLang="en-US" dirty="0"/>
              <a:t>을 활용한 데이터 조회</a:t>
            </a:r>
            <a:r>
              <a:rPr lang="en-US" altLang="ko-KR" dirty="0"/>
              <a:t>_</a:t>
            </a:r>
            <a:r>
              <a:rPr lang="ko-KR" altLang="en-US" dirty="0" err="1"/>
              <a:t>논리연산자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04800" y="974107"/>
            <a:ext cx="560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LIKE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3173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</a:t>
            </a:r>
            <a:r>
              <a:rPr lang="ko-KR" altLang="en-US" dirty="0"/>
              <a:t>을 활용한 데이터 조회</a:t>
            </a:r>
            <a:r>
              <a:rPr lang="en-US" altLang="ko-KR" dirty="0"/>
              <a:t>_</a:t>
            </a:r>
            <a:r>
              <a:rPr lang="ko-KR" altLang="en-US" dirty="0" err="1"/>
              <a:t>논리연산자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3558" y="1206510"/>
            <a:ext cx="41549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SELECT</a:t>
            </a:r>
            <a:r>
              <a:rPr lang="en-US" altLang="ko-KR" sz="2000" dirty="0"/>
              <a:t> * </a:t>
            </a:r>
            <a:r>
              <a:rPr lang="en-US" altLang="ko-KR" sz="2000" b="1" dirty="0"/>
              <a:t>FROM</a:t>
            </a:r>
            <a:r>
              <a:rPr lang="en-US" altLang="ko-KR" sz="2000" dirty="0"/>
              <a:t> </a:t>
            </a:r>
            <a:r>
              <a:rPr lang="ko-KR" altLang="en-US" sz="2000" dirty="0" err="1"/>
              <a:t>테이블명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WHERE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컬럼명</a:t>
            </a:r>
            <a:r>
              <a:rPr lang="en-US" altLang="ko-KR" sz="2000" dirty="0"/>
              <a:t> </a:t>
            </a:r>
            <a:r>
              <a:rPr lang="en-US" altLang="ko-KR" sz="2000" b="1" dirty="0"/>
              <a:t>IN</a:t>
            </a:r>
            <a:r>
              <a:rPr lang="en-US" altLang="ko-KR" sz="2000" dirty="0"/>
              <a:t> (</a:t>
            </a:r>
            <a:r>
              <a:rPr lang="ko-KR" altLang="en-US" sz="2000" dirty="0"/>
              <a:t>값</a:t>
            </a:r>
            <a:r>
              <a:rPr lang="en-US" altLang="ko-KR" sz="2000" dirty="0"/>
              <a:t>1, </a:t>
            </a:r>
            <a:r>
              <a:rPr lang="ko-KR" altLang="en-US" sz="2000" dirty="0"/>
              <a:t>값</a:t>
            </a:r>
            <a:r>
              <a:rPr lang="en-US" altLang="ko-KR" sz="2000" dirty="0"/>
              <a:t>2, …);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492" y="1081989"/>
            <a:ext cx="5889081" cy="480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760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조건에 맞는 데이터 </a:t>
            </a:r>
            <a:r>
              <a:rPr lang="ko-KR" altLang="en-US" dirty="0" err="1"/>
              <a:t>그룹핑</a:t>
            </a:r>
            <a:r>
              <a:rPr lang="ko-KR" altLang="en-US" dirty="0"/>
              <a:t> 및 정렬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3558" y="1206510"/>
            <a:ext cx="41549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SELECT</a:t>
            </a:r>
            <a:r>
              <a:rPr lang="en-US" altLang="ko-KR" sz="2000" dirty="0"/>
              <a:t> * </a:t>
            </a:r>
            <a:r>
              <a:rPr lang="en-US" altLang="ko-KR" sz="2000" b="1" dirty="0"/>
              <a:t>FROM</a:t>
            </a:r>
            <a:r>
              <a:rPr lang="en-US" altLang="ko-KR" sz="2000" dirty="0"/>
              <a:t> &lt;</a:t>
            </a:r>
            <a:r>
              <a:rPr lang="ko-KR" altLang="en-US" sz="2000" dirty="0" err="1"/>
              <a:t>테이블명</a:t>
            </a:r>
            <a:r>
              <a:rPr lang="en-US" altLang="ko-KR" sz="2000" dirty="0"/>
              <a:t>&gt;</a:t>
            </a:r>
            <a:endParaRPr lang="ko-KR" altLang="en-US" sz="2000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GROUP BY &lt;</a:t>
            </a:r>
            <a:r>
              <a:rPr lang="ko-KR" altLang="en-US" sz="2000" dirty="0"/>
              <a:t>그룹화 할 </a:t>
            </a:r>
            <a:r>
              <a:rPr lang="ko-KR" altLang="en-US" sz="2000" dirty="0" err="1"/>
              <a:t>컬럼명</a:t>
            </a:r>
            <a:r>
              <a:rPr lang="en-US" altLang="ko-KR" sz="2000" dirty="0"/>
              <a:t>&gt;;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491" y="1081989"/>
            <a:ext cx="5889081" cy="411565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558" y="2377522"/>
            <a:ext cx="4002255" cy="121590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558" y="3949649"/>
            <a:ext cx="4002255" cy="95923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601284" y="2722720"/>
            <a:ext cx="906129" cy="834189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523578" y="3840956"/>
            <a:ext cx="906129" cy="235240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601283" y="4283242"/>
            <a:ext cx="906129" cy="513348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523578" y="4107656"/>
            <a:ext cx="906129" cy="233363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664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조건에 맞는 데이터 </a:t>
            </a:r>
            <a:r>
              <a:rPr lang="ko-KR" altLang="en-US" dirty="0" err="1"/>
              <a:t>그룹핑</a:t>
            </a:r>
            <a:r>
              <a:rPr lang="ko-KR" altLang="en-US" dirty="0"/>
              <a:t> 및 정렬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7095" y="1222552"/>
            <a:ext cx="43955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SELECT </a:t>
            </a:r>
            <a:r>
              <a:rPr lang="en-US" altLang="ko-KR" sz="2000" dirty="0">
                <a:latin typeface="+mj-ea"/>
              </a:rPr>
              <a:t>&lt;</a:t>
            </a:r>
            <a:r>
              <a:rPr lang="ko-KR" altLang="en-US" sz="2000" dirty="0">
                <a:latin typeface="+mj-ea"/>
              </a:rPr>
              <a:t>컬럼 목록</a:t>
            </a:r>
            <a:r>
              <a:rPr lang="en-US" altLang="ko-KR" sz="2000" dirty="0">
                <a:latin typeface="+mj-ea"/>
              </a:rPr>
              <a:t>&gt; 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FROM</a:t>
            </a:r>
            <a:r>
              <a:rPr lang="en-US" altLang="ko-KR" sz="2000" dirty="0"/>
              <a:t> &lt;</a:t>
            </a:r>
            <a:r>
              <a:rPr lang="ko-KR" altLang="en-US" sz="2000" dirty="0"/>
              <a:t>테이블 명</a:t>
            </a:r>
            <a:r>
              <a:rPr lang="en-US" altLang="ko-KR" sz="2000" dirty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WHERE</a:t>
            </a:r>
            <a:r>
              <a:rPr lang="en-US" altLang="ko-KR" sz="2000" dirty="0"/>
              <a:t> &lt;</a:t>
            </a:r>
            <a:r>
              <a:rPr lang="ko-KR" altLang="en-US" sz="2000" dirty="0"/>
              <a:t>조건식</a:t>
            </a:r>
            <a:r>
              <a:rPr lang="en-US" altLang="ko-KR" sz="2000" dirty="0"/>
              <a:t>&gt;</a:t>
            </a:r>
            <a:endParaRPr lang="ko-KR" altLang="en-US" sz="2000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GROUP BY &lt;</a:t>
            </a:r>
            <a:r>
              <a:rPr lang="ko-KR" altLang="en-US" sz="2000" dirty="0"/>
              <a:t>그룹화 할 </a:t>
            </a:r>
            <a:r>
              <a:rPr lang="ko-KR" altLang="en-US" sz="2000" dirty="0" err="1"/>
              <a:t>컬럼명</a:t>
            </a:r>
            <a:r>
              <a:rPr lang="en-US" altLang="ko-KR" sz="2000" dirty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[</a:t>
            </a:r>
            <a:r>
              <a:rPr lang="en-US" altLang="ko-KR" sz="2000" b="1" dirty="0"/>
              <a:t>HAVING</a:t>
            </a:r>
            <a:r>
              <a:rPr lang="en-US" altLang="ko-KR" sz="2000" dirty="0"/>
              <a:t> </a:t>
            </a:r>
            <a:r>
              <a:rPr lang="ko-KR" altLang="en-US" sz="2000" dirty="0"/>
              <a:t>조건식</a:t>
            </a:r>
            <a:r>
              <a:rPr lang="en-US" altLang="ko-KR" sz="2000" dirty="0"/>
              <a:t>] 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491" y="1081989"/>
            <a:ext cx="5889081" cy="417144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491" y="1081988"/>
            <a:ext cx="5889080" cy="417144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2491" y="1081988"/>
            <a:ext cx="5889080" cy="417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93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조건에 맞는 데이터 </a:t>
            </a:r>
            <a:r>
              <a:rPr lang="ko-KR" altLang="en-US" dirty="0" err="1"/>
              <a:t>그룹핑</a:t>
            </a:r>
            <a:r>
              <a:rPr lang="ko-KR" altLang="en-US" dirty="0"/>
              <a:t> 및 정렬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7095" y="1222552"/>
            <a:ext cx="43955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SELECT </a:t>
            </a:r>
            <a:r>
              <a:rPr lang="en-US" altLang="ko-KR" sz="2000" dirty="0">
                <a:latin typeface="+mj-ea"/>
              </a:rPr>
              <a:t>&lt;</a:t>
            </a:r>
            <a:r>
              <a:rPr lang="ko-KR" altLang="en-US" sz="2000" dirty="0">
                <a:latin typeface="+mj-ea"/>
              </a:rPr>
              <a:t>컬럼 목록</a:t>
            </a:r>
            <a:r>
              <a:rPr lang="en-US" altLang="ko-KR" sz="2000" dirty="0">
                <a:latin typeface="+mj-ea"/>
              </a:rPr>
              <a:t>&gt; 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FROM</a:t>
            </a:r>
            <a:r>
              <a:rPr lang="en-US" altLang="ko-KR" sz="2000" dirty="0"/>
              <a:t> &lt;</a:t>
            </a:r>
            <a:r>
              <a:rPr lang="ko-KR" altLang="en-US" sz="2000" dirty="0"/>
              <a:t>테이블 명</a:t>
            </a:r>
            <a:r>
              <a:rPr lang="en-US" altLang="ko-KR" sz="2000" dirty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WHERE</a:t>
            </a:r>
            <a:r>
              <a:rPr lang="en-US" altLang="ko-KR" sz="2000" dirty="0"/>
              <a:t> &lt;</a:t>
            </a:r>
            <a:r>
              <a:rPr lang="ko-KR" altLang="en-US" sz="2000" dirty="0"/>
              <a:t>조건식</a:t>
            </a:r>
            <a:r>
              <a:rPr lang="en-US" altLang="ko-KR" sz="2000" dirty="0"/>
              <a:t>&gt;</a:t>
            </a:r>
            <a:endParaRPr lang="ko-KR" altLang="en-US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[</a:t>
            </a:r>
            <a:r>
              <a:rPr lang="en-US" altLang="ko-KR" sz="2000" b="1" dirty="0"/>
              <a:t>ORDER BY  </a:t>
            </a:r>
            <a:r>
              <a:rPr lang="ko-KR" altLang="en-US" sz="2000" dirty="0"/>
              <a:t>컬럼 </a:t>
            </a:r>
            <a:r>
              <a:rPr lang="en-US" altLang="ko-KR" sz="2000" dirty="0"/>
              <a:t>or </a:t>
            </a:r>
            <a:r>
              <a:rPr lang="ko-KR" altLang="en-US" sz="2000" dirty="0"/>
              <a:t>컬럼 순서</a:t>
            </a:r>
            <a:r>
              <a:rPr lang="en-US" altLang="ko-KR" sz="2000" dirty="0"/>
              <a:t>(1,2..)</a:t>
            </a:r>
            <a:br>
              <a:rPr lang="en-US" altLang="ko-KR" sz="2000" dirty="0"/>
            </a:br>
            <a:r>
              <a:rPr lang="en-US" altLang="ko-KR" sz="2000" dirty="0"/>
              <a:t>(</a:t>
            </a:r>
            <a:r>
              <a:rPr lang="en-US" altLang="ko-KR" sz="1400" dirty="0" err="1"/>
              <a:t>desc</a:t>
            </a:r>
            <a:r>
              <a:rPr lang="en-US" altLang="ko-KR" sz="1400" dirty="0"/>
              <a:t>_</a:t>
            </a:r>
            <a:r>
              <a:rPr lang="ko-KR" altLang="en-US" sz="1400" dirty="0"/>
              <a:t>내림차순</a:t>
            </a:r>
            <a:r>
              <a:rPr lang="en-US" altLang="ko-KR" sz="1400" dirty="0"/>
              <a:t> or </a:t>
            </a:r>
            <a:r>
              <a:rPr lang="en-US" altLang="ko-KR" sz="1400" dirty="0" err="1"/>
              <a:t>asc</a:t>
            </a:r>
            <a:r>
              <a:rPr lang="en-US" altLang="ko-KR" sz="1400" dirty="0"/>
              <a:t>_</a:t>
            </a:r>
            <a:r>
              <a:rPr lang="ko-KR" altLang="en-US" sz="1400" dirty="0"/>
              <a:t>오름차순</a:t>
            </a:r>
            <a:r>
              <a:rPr lang="en-US" altLang="ko-KR" sz="1400" dirty="0"/>
              <a:t>(</a:t>
            </a:r>
            <a:r>
              <a:rPr lang="ko-KR" altLang="en-US" sz="1400" dirty="0"/>
              <a:t>기본설정</a:t>
            </a:r>
            <a:r>
              <a:rPr lang="en-US" altLang="ko-KR" sz="2000" dirty="0"/>
              <a:t>))];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606" y="1222552"/>
            <a:ext cx="5539052" cy="362064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606" y="1222552"/>
            <a:ext cx="5539052" cy="362064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8606" y="1222552"/>
            <a:ext cx="5539052" cy="362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05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결합하기 </a:t>
            </a:r>
            <a:r>
              <a:rPr lang="en-US" altLang="ko-KR" dirty="0"/>
              <a:t>(Inner Join)</a:t>
            </a:r>
            <a:endParaRPr lang="ko-KR" altLang="en-US" dirty="0"/>
          </a:p>
        </p:txBody>
      </p:sp>
      <p:sp>
        <p:nvSpPr>
          <p:cNvPr id="9" name="자유형 8"/>
          <p:cNvSpPr/>
          <p:nvPr/>
        </p:nvSpPr>
        <p:spPr>
          <a:xfrm>
            <a:off x="2621098" y="3096089"/>
            <a:ext cx="698938" cy="1398536"/>
          </a:xfrm>
          <a:custGeom>
            <a:avLst/>
            <a:gdLst>
              <a:gd name="connsiteX0" fmla="*/ 349469 w 698938"/>
              <a:gd name="connsiteY0" fmla="*/ 0 h 1398536"/>
              <a:gd name="connsiteX1" fmla="*/ 440352 w 698938"/>
              <a:gd name="connsiteY1" fmla="*/ 74985 h 1398536"/>
              <a:gd name="connsiteX2" fmla="*/ 698938 w 698938"/>
              <a:gd name="connsiteY2" fmla="*/ 699268 h 1398536"/>
              <a:gd name="connsiteX3" fmla="*/ 440352 w 698938"/>
              <a:gd name="connsiteY3" fmla="*/ 1323551 h 1398536"/>
              <a:gd name="connsiteX4" fmla="*/ 349469 w 698938"/>
              <a:gd name="connsiteY4" fmla="*/ 1398536 h 1398536"/>
              <a:gd name="connsiteX5" fmla="*/ 258586 w 698938"/>
              <a:gd name="connsiteY5" fmla="*/ 1323551 h 1398536"/>
              <a:gd name="connsiteX6" fmla="*/ 0 w 698938"/>
              <a:gd name="connsiteY6" fmla="*/ 699268 h 1398536"/>
              <a:gd name="connsiteX7" fmla="*/ 258586 w 698938"/>
              <a:gd name="connsiteY7" fmla="*/ 74985 h 1398536"/>
              <a:gd name="connsiteX8" fmla="*/ 349469 w 698938"/>
              <a:gd name="connsiteY8" fmla="*/ 0 h 1398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8938" h="1398536">
                <a:moveTo>
                  <a:pt x="349469" y="0"/>
                </a:moveTo>
                <a:lnTo>
                  <a:pt x="440352" y="74985"/>
                </a:lnTo>
                <a:cubicBezTo>
                  <a:pt x="600120" y="234753"/>
                  <a:pt x="698938" y="455471"/>
                  <a:pt x="698938" y="699268"/>
                </a:cubicBezTo>
                <a:cubicBezTo>
                  <a:pt x="698938" y="943066"/>
                  <a:pt x="600120" y="1163783"/>
                  <a:pt x="440352" y="1323551"/>
                </a:cubicBezTo>
                <a:lnTo>
                  <a:pt x="349469" y="1398536"/>
                </a:lnTo>
                <a:lnTo>
                  <a:pt x="258586" y="1323551"/>
                </a:lnTo>
                <a:cubicBezTo>
                  <a:pt x="98819" y="1163783"/>
                  <a:pt x="0" y="943066"/>
                  <a:pt x="0" y="699268"/>
                </a:cubicBezTo>
                <a:cubicBezTo>
                  <a:pt x="0" y="455471"/>
                  <a:pt x="98819" y="234753"/>
                  <a:pt x="258586" y="74985"/>
                </a:cubicBezTo>
                <a:lnTo>
                  <a:pt x="349469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1554298" y="2912488"/>
            <a:ext cx="1416269" cy="1765738"/>
          </a:xfrm>
          <a:custGeom>
            <a:avLst/>
            <a:gdLst>
              <a:gd name="connsiteX0" fmla="*/ 882869 w 1416269"/>
              <a:gd name="connsiteY0" fmla="*/ 0 h 1765738"/>
              <a:gd name="connsiteX1" fmla="*/ 1376489 w 1416269"/>
              <a:gd name="connsiteY1" fmla="*/ 150780 h 1765738"/>
              <a:gd name="connsiteX2" fmla="*/ 1416269 w 1416269"/>
              <a:gd name="connsiteY2" fmla="*/ 183601 h 1765738"/>
              <a:gd name="connsiteX3" fmla="*/ 1325386 w 1416269"/>
              <a:gd name="connsiteY3" fmla="*/ 258586 h 1765738"/>
              <a:gd name="connsiteX4" fmla="*/ 1066800 w 1416269"/>
              <a:gd name="connsiteY4" fmla="*/ 882869 h 1765738"/>
              <a:gd name="connsiteX5" fmla="*/ 1325386 w 1416269"/>
              <a:gd name="connsiteY5" fmla="*/ 1507152 h 1765738"/>
              <a:gd name="connsiteX6" fmla="*/ 1416269 w 1416269"/>
              <a:gd name="connsiteY6" fmla="*/ 1582137 h 1765738"/>
              <a:gd name="connsiteX7" fmla="*/ 1376489 w 1416269"/>
              <a:gd name="connsiteY7" fmla="*/ 1614958 h 1765738"/>
              <a:gd name="connsiteX8" fmla="*/ 882869 w 1416269"/>
              <a:gd name="connsiteY8" fmla="*/ 1765738 h 1765738"/>
              <a:gd name="connsiteX9" fmla="*/ 0 w 1416269"/>
              <a:gd name="connsiteY9" fmla="*/ 882869 h 1765738"/>
              <a:gd name="connsiteX10" fmla="*/ 882869 w 1416269"/>
              <a:gd name="connsiteY10" fmla="*/ 0 h 176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16269" h="1765738">
                <a:moveTo>
                  <a:pt x="882869" y="0"/>
                </a:moveTo>
                <a:cubicBezTo>
                  <a:pt x="1065717" y="0"/>
                  <a:pt x="1235583" y="55586"/>
                  <a:pt x="1376489" y="150780"/>
                </a:cubicBezTo>
                <a:lnTo>
                  <a:pt x="1416269" y="183601"/>
                </a:lnTo>
                <a:lnTo>
                  <a:pt x="1325386" y="258586"/>
                </a:lnTo>
                <a:cubicBezTo>
                  <a:pt x="1165619" y="418354"/>
                  <a:pt x="1066800" y="639072"/>
                  <a:pt x="1066800" y="882869"/>
                </a:cubicBezTo>
                <a:cubicBezTo>
                  <a:pt x="1066800" y="1126667"/>
                  <a:pt x="1165619" y="1347384"/>
                  <a:pt x="1325386" y="1507152"/>
                </a:cubicBezTo>
                <a:lnTo>
                  <a:pt x="1416269" y="1582137"/>
                </a:lnTo>
                <a:lnTo>
                  <a:pt x="1376489" y="1614958"/>
                </a:lnTo>
                <a:cubicBezTo>
                  <a:pt x="1235583" y="1710153"/>
                  <a:pt x="1065717" y="1765738"/>
                  <a:pt x="882869" y="1765738"/>
                </a:cubicBezTo>
                <a:cubicBezTo>
                  <a:pt x="395274" y="1765738"/>
                  <a:pt x="0" y="1370464"/>
                  <a:pt x="0" y="882869"/>
                </a:cubicBezTo>
                <a:cubicBezTo>
                  <a:pt x="0" y="395274"/>
                  <a:pt x="395274" y="0"/>
                  <a:pt x="882869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2970567" y="2912488"/>
            <a:ext cx="1416269" cy="1765738"/>
          </a:xfrm>
          <a:custGeom>
            <a:avLst/>
            <a:gdLst>
              <a:gd name="connsiteX0" fmla="*/ 533400 w 1416269"/>
              <a:gd name="connsiteY0" fmla="*/ 0 h 1765738"/>
              <a:gd name="connsiteX1" fmla="*/ 1416269 w 1416269"/>
              <a:gd name="connsiteY1" fmla="*/ 882869 h 1765738"/>
              <a:gd name="connsiteX2" fmla="*/ 533400 w 1416269"/>
              <a:gd name="connsiteY2" fmla="*/ 1765738 h 1765738"/>
              <a:gd name="connsiteX3" fmla="*/ 39780 w 1416269"/>
              <a:gd name="connsiteY3" fmla="*/ 1614958 h 1765738"/>
              <a:gd name="connsiteX4" fmla="*/ 0 w 1416269"/>
              <a:gd name="connsiteY4" fmla="*/ 1582137 h 1765738"/>
              <a:gd name="connsiteX5" fmla="*/ 90883 w 1416269"/>
              <a:gd name="connsiteY5" fmla="*/ 1507152 h 1765738"/>
              <a:gd name="connsiteX6" fmla="*/ 349469 w 1416269"/>
              <a:gd name="connsiteY6" fmla="*/ 882869 h 1765738"/>
              <a:gd name="connsiteX7" fmla="*/ 90883 w 1416269"/>
              <a:gd name="connsiteY7" fmla="*/ 258586 h 1765738"/>
              <a:gd name="connsiteX8" fmla="*/ 0 w 1416269"/>
              <a:gd name="connsiteY8" fmla="*/ 183601 h 1765738"/>
              <a:gd name="connsiteX9" fmla="*/ 39780 w 1416269"/>
              <a:gd name="connsiteY9" fmla="*/ 150780 h 1765738"/>
              <a:gd name="connsiteX10" fmla="*/ 533400 w 1416269"/>
              <a:gd name="connsiteY10" fmla="*/ 0 h 176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16269" h="1765738">
                <a:moveTo>
                  <a:pt x="533400" y="0"/>
                </a:moveTo>
                <a:cubicBezTo>
                  <a:pt x="1020995" y="0"/>
                  <a:pt x="1416269" y="395274"/>
                  <a:pt x="1416269" y="882869"/>
                </a:cubicBezTo>
                <a:cubicBezTo>
                  <a:pt x="1416269" y="1370464"/>
                  <a:pt x="1020995" y="1765738"/>
                  <a:pt x="533400" y="1765738"/>
                </a:cubicBezTo>
                <a:cubicBezTo>
                  <a:pt x="350552" y="1765738"/>
                  <a:pt x="180687" y="1710153"/>
                  <a:pt x="39780" y="1614958"/>
                </a:cubicBezTo>
                <a:lnTo>
                  <a:pt x="0" y="1582137"/>
                </a:lnTo>
                <a:lnTo>
                  <a:pt x="90883" y="1507152"/>
                </a:lnTo>
                <a:cubicBezTo>
                  <a:pt x="250651" y="1347384"/>
                  <a:pt x="349469" y="1126667"/>
                  <a:pt x="349469" y="882869"/>
                </a:cubicBezTo>
                <a:cubicBezTo>
                  <a:pt x="349469" y="639072"/>
                  <a:pt x="250651" y="418354"/>
                  <a:pt x="90883" y="258586"/>
                </a:cubicBezTo>
                <a:lnTo>
                  <a:pt x="0" y="183601"/>
                </a:lnTo>
                <a:lnTo>
                  <a:pt x="39780" y="150780"/>
                </a:lnTo>
                <a:cubicBezTo>
                  <a:pt x="180687" y="55586"/>
                  <a:pt x="350552" y="0"/>
                  <a:pt x="53340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805850" y="3472191"/>
            <a:ext cx="618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A</a:t>
            </a:r>
            <a:endParaRPr lang="ko-KR" altLang="en-US" sz="3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669505" y="3472191"/>
            <a:ext cx="618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B</a:t>
            </a:r>
            <a:endParaRPr lang="ko-KR" altLang="en-US" sz="3600" b="1" dirty="0"/>
          </a:p>
        </p:txBody>
      </p:sp>
      <p:sp>
        <p:nvSpPr>
          <p:cNvPr id="12" name="직사각형 11"/>
          <p:cNvSpPr/>
          <p:nvPr/>
        </p:nvSpPr>
        <p:spPr>
          <a:xfrm>
            <a:off x="1805850" y="1768009"/>
            <a:ext cx="21371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/>
              <a:t>Inner Join</a:t>
            </a:r>
            <a:endParaRPr lang="ko-KR" altLang="en-US" sz="32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413823" y="2080474"/>
            <a:ext cx="405173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+mj-ea"/>
                <a:ea typeface="+mj-ea"/>
              </a:rPr>
              <a:t>SELECT </a:t>
            </a:r>
            <a:r>
              <a:rPr lang="en-US" altLang="ko-KR" sz="2000" dirty="0">
                <a:latin typeface="+mj-ea"/>
                <a:ea typeface="+mj-ea"/>
              </a:rPr>
              <a:t>&lt;</a:t>
            </a:r>
            <a:r>
              <a:rPr lang="ko-KR" altLang="en-US" sz="2000" dirty="0">
                <a:latin typeface="+mj-ea"/>
                <a:ea typeface="+mj-ea"/>
              </a:rPr>
              <a:t>컬럼 목록</a:t>
            </a:r>
            <a:r>
              <a:rPr lang="en-US" altLang="ko-KR" sz="2000" dirty="0">
                <a:latin typeface="+mj-ea"/>
                <a:ea typeface="+mj-ea"/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+mj-ea"/>
                <a:ea typeface="+mj-ea"/>
              </a:rPr>
              <a:t>FROM</a:t>
            </a:r>
            <a:r>
              <a:rPr lang="en-US" altLang="ko-KR" sz="2000" dirty="0">
                <a:latin typeface="+mj-ea"/>
                <a:ea typeface="+mj-ea"/>
              </a:rPr>
              <a:t> &lt;</a:t>
            </a:r>
            <a:r>
              <a:rPr lang="ko-KR" altLang="en-US" sz="2000" dirty="0">
                <a:latin typeface="+mj-ea"/>
                <a:ea typeface="+mj-ea"/>
              </a:rPr>
              <a:t>첫 번째 테이블</a:t>
            </a:r>
            <a:r>
              <a:rPr lang="en-US" altLang="ko-KR" sz="2000" dirty="0">
                <a:latin typeface="+mj-ea"/>
                <a:ea typeface="+mj-ea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+mj-ea"/>
                <a:ea typeface="+mj-ea"/>
              </a:rPr>
              <a:t>INNER JOIN </a:t>
            </a:r>
            <a:r>
              <a:rPr lang="en-US" altLang="ko-KR" sz="2000" dirty="0">
                <a:latin typeface="+mj-ea"/>
                <a:ea typeface="+mj-ea"/>
              </a:rPr>
              <a:t>&lt;</a:t>
            </a:r>
            <a:r>
              <a:rPr lang="ko-KR" altLang="en-US" sz="2000" dirty="0">
                <a:latin typeface="+mj-ea"/>
                <a:ea typeface="+mj-ea"/>
              </a:rPr>
              <a:t>두 번째 테이블</a:t>
            </a:r>
            <a:r>
              <a:rPr lang="en-US" altLang="ko-KR" sz="2000" dirty="0">
                <a:latin typeface="+mj-ea"/>
                <a:ea typeface="+mj-ea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+mj-ea"/>
                <a:ea typeface="+mj-ea"/>
              </a:rPr>
              <a:t>ON</a:t>
            </a:r>
            <a:r>
              <a:rPr lang="en-US" altLang="ko-KR" sz="2000" dirty="0">
                <a:latin typeface="+mj-ea"/>
                <a:ea typeface="+mj-ea"/>
              </a:rPr>
              <a:t> &lt;</a:t>
            </a:r>
            <a:r>
              <a:rPr lang="ko-KR" altLang="en-US" sz="2000" dirty="0">
                <a:latin typeface="+mj-ea"/>
                <a:ea typeface="+mj-ea"/>
              </a:rPr>
              <a:t>조인 조건</a:t>
            </a:r>
            <a:r>
              <a:rPr lang="en-US" altLang="ko-KR" sz="2000" dirty="0">
                <a:latin typeface="+mj-ea"/>
                <a:ea typeface="+mj-ea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j-ea"/>
                <a:ea typeface="+mj-ea"/>
              </a:rPr>
              <a:t>[</a:t>
            </a:r>
            <a:r>
              <a:rPr lang="en-US" altLang="ko-KR" sz="2000" b="1" dirty="0">
                <a:latin typeface="+mj-ea"/>
                <a:ea typeface="+mj-ea"/>
              </a:rPr>
              <a:t>WHERE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검색 조건</a:t>
            </a:r>
            <a:r>
              <a:rPr lang="en-US" altLang="ko-KR" sz="2000" dirty="0">
                <a:latin typeface="+mj-ea"/>
                <a:ea typeface="+mj-ea"/>
              </a:rPr>
              <a:t>] ;</a:t>
            </a:r>
          </a:p>
        </p:txBody>
      </p:sp>
    </p:spTree>
    <p:extLst>
      <p:ext uri="{BB962C8B-B14F-4D97-AF65-F5344CB8AC3E}">
        <p14:creationId xmlns:p14="http://schemas.microsoft.com/office/powerpoint/2010/main" val="2677803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결합하기 </a:t>
            </a:r>
            <a:r>
              <a:rPr lang="en-US" altLang="ko-KR" dirty="0"/>
              <a:t>(Inner Join)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33753" y="1103587"/>
            <a:ext cx="1560786" cy="37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Order Table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45974" y="1128392"/>
            <a:ext cx="2354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Customers Table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858950"/>
              </p:ext>
            </p:extLst>
          </p:nvPr>
        </p:nvGraphicFramePr>
        <p:xfrm>
          <a:off x="304802" y="1681366"/>
          <a:ext cx="4740165" cy="951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8033">
                  <a:extLst>
                    <a:ext uri="{9D8B030D-6E8A-4147-A177-3AD203B41FA5}">
                      <a16:colId xmlns:a16="http://schemas.microsoft.com/office/drawing/2014/main" val="2565861009"/>
                    </a:ext>
                  </a:extLst>
                </a:gridCol>
                <a:gridCol w="948033">
                  <a:extLst>
                    <a:ext uri="{9D8B030D-6E8A-4147-A177-3AD203B41FA5}">
                      <a16:colId xmlns:a16="http://schemas.microsoft.com/office/drawing/2014/main" val="3038241294"/>
                    </a:ext>
                  </a:extLst>
                </a:gridCol>
                <a:gridCol w="948033">
                  <a:extLst>
                    <a:ext uri="{9D8B030D-6E8A-4147-A177-3AD203B41FA5}">
                      <a16:colId xmlns:a16="http://schemas.microsoft.com/office/drawing/2014/main" val="101727776"/>
                    </a:ext>
                  </a:extLst>
                </a:gridCol>
                <a:gridCol w="948033">
                  <a:extLst>
                    <a:ext uri="{9D8B030D-6E8A-4147-A177-3AD203B41FA5}">
                      <a16:colId xmlns:a16="http://schemas.microsoft.com/office/drawing/2014/main" val="2093150871"/>
                    </a:ext>
                  </a:extLst>
                </a:gridCol>
                <a:gridCol w="948033">
                  <a:extLst>
                    <a:ext uri="{9D8B030D-6E8A-4147-A177-3AD203B41FA5}">
                      <a16:colId xmlns:a16="http://schemas.microsoft.com/office/drawing/2014/main" val="213174047"/>
                    </a:ext>
                  </a:extLst>
                </a:gridCol>
              </a:tblGrid>
              <a:tr h="321455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 err="1">
                          <a:effectLst/>
                        </a:rPr>
                        <a:t>OrderID</a:t>
                      </a:r>
                      <a:endParaRPr lang="en-US" sz="1000" dirty="0">
                        <a:effectLst/>
                      </a:endParaRP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Customer ID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 err="1">
                          <a:effectLst/>
                        </a:rPr>
                        <a:t>EmployeeID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 err="1">
                          <a:effectLst/>
                        </a:rPr>
                        <a:t>OrderDate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 err="1">
                          <a:effectLst/>
                        </a:rPr>
                        <a:t>ShipperID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025949"/>
                  </a:ext>
                </a:extLst>
              </a:tr>
              <a:tr h="31511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00" dirty="0">
                          <a:effectLst/>
                        </a:rPr>
                        <a:t>10308</a:t>
                      </a: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00" dirty="0">
                          <a:effectLst/>
                        </a:rPr>
                        <a:t>2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00" dirty="0">
                          <a:effectLst/>
                        </a:rPr>
                        <a:t>7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00" dirty="0">
                          <a:effectLst/>
                        </a:rPr>
                        <a:t>1996-09-18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00" dirty="0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552523"/>
                  </a:ext>
                </a:extLst>
              </a:tr>
              <a:tr h="31511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00">
                          <a:effectLst/>
                        </a:rPr>
                        <a:t>10365</a:t>
                      </a: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00" dirty="0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00" dirty="0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00" dirty="0">
                          <a:effectLst/>
                        </a:rPr>
                        <a:t>1996-11-27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00" dirty="0">
                          <a:effectLst/>
                        </a:rPr>
                        <a:t>2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556529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693523"/>
              </p:ext>
            </p:extLst>
          </p:nvPr>
        </p:nvGraphicFramePr>
        <p:xfrm>
          <a:off x="5437274" y="1681366"/>
          <a:ext cx="6423423" cy="19170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3526">
                  <a:extLst>
                    <a:ext uri="{9D8B030D-6E8A-4147-A177-3AD203B41FA5}">
                      <a16:colId xmlns:a16="http://schemas.microsoft.com/office/drawing/2014/main" val="4242651242"/>
                    </a:ext>
                  </a:extLst>
                </a:gridCol>
                <a:gridCol w="1177845">
                  <a:extLst>
                    <a:ext uri="{9D8B030D-6E8A-4147-A177-3AD203B41FA5}">
                      <a16:colId xmlns:a16="http://schemas.microsoft.com/office/drawing/2014/main" val="2396335284"/>
                    </a:ext>
                  </a:extLst>
                </a:gridCol>
                <a:gridCol w="985773">
                  <a:extLst>
                    <a:ext uri="{9D8B030D-6E8A-4147-A177-3AD203B41FA5}">
                      <a16:colId xmlns:a16="http://schemas.microsoft.com/office/drawing/2014/main" val="3112960933"/>
                    </a:ext>
                  </a:extLst>
                </a:gridCol>
                <a:gridCol w="1001672">
                  <a:extLst>
                    <a:ext uri="{9D8B030D-6E8A-4147-A177-3AD203B41FA5}">
                      <a16:colId xmlns:a16="http://schemas.microsoft.com/office/drawing/2014/main" val="3482404677"/>
                    </a:ext>
                  </a:extLst>
                </a:gridCol>
                <a:gridCol w="763179">
                  <a:extLst>
                    <a:ext uri="{9D8B030D-6E8A-4147-A177-3AD203B41FA5}">
                      <a16:colId xmlns:a16="http://schemas.microsoft.com/office/drawing/2014/main" val="3493853457"/>
                    </a:ext>
                  </a:extLst>
                </a:gridCol>
                <a:gridCol w="819033">
                  <a:extLst>
                    <a:ext uri="{9D8B030D-6E8A-4147-A177-3AD203B41FA5}">
                      <a16:colId xmlns:a16="http://schemas.microsoft.com/office/drawing/2014/main" val="3151134360"/>
                    </a:ext>
                  </a:extLst>
                </a:gridCol>
                <a:gridCol w="712395">
                  <a:extLst>
                    <a:ext uri="{9D8B030D-6E8A-4147-A177-3AD203B41FA5}">
                      <a16:colId xmlns:a16="http://schemas.microsoft.com/office/drawing/2014/main" val="3683383121"/>
                    </a:ext>
                  </a:extLst>
                </a:gridCol>
              </a:tblGrid>
              <a:tr h="289465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Customer ID</a:t>
                      </a: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 err="1">
                          <a:effectLst/>
                        </a:rPr>
                        <a:t>CustomerName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 err="1">
                          <a:effectLst/>
                        </a:rPr>
                        <a:t>ContactName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Address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City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 err="1">
                          <a:effectLst/>
                        </a:rPr>
                        <a:t>PostalCode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Country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549191"/>
                  </a:ext>
                </a:extLst>
              </a:tr>
              <a:tr h="545401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00" dirty="0">
                          <a:effectLst/>
                        </a:rPr>
                        <a:t>1</a:t>
                      </a:r>
                    </a:p>
                  </a:txBody>
                  <a:tcPr marL="1524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 err="1">
                          <a:effectLst/>
                        </a:rPr>
                        <a:t>Alfreds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Futterkiste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Maria Anders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 err="1">
                          <a:effectLst/>
                        </a:rPr>
                        <a:t>Obere</a:t>
                      </a:r>
                      <a:r>
                        <a:rPr lang="en-US" sz="1000" dirty="0">
                          <a:effectLst/>
                        </a:rPr>
                        <a:t> Str. 57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Berlin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00" dirty="0">
                          <a:effectLst/>
                        </a:rPr>
                        <a:t>12209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Germany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336836"/>
                  </a:ext>
                </a:extLst>
              </a:tr>
              <a:tr h="545401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00" dirty="0">
                          <a:effectLst/>
                        </a:rPr>
                        <a:t>2</a:t>
                      </a:r>
                    </a:p>
                  </a:txBody>
                  <a:tcPr marL="1524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000" dirty="0">
                          <a:effectLst/>
                        </a:rPr>
                        <a:t>Ana Trujillo Emparedados y helados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Ana Trujillo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000" dirty="0">
                          <a:effectLst/>
                        </a:rPr>
                        <a:t>Avda. de la Constitución 2222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México D.F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00" dirty="0">
                          <a:effectLst/>
                        </a:rPr>
                        <a:t>05021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Mexico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1137219"/>
                  </a:ext>
                </a:extLst>
              </a:tr>
              <a:tr h="409051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00" dirty="0">
                          <a:effectLst/>
                        </a:rPr>
                        <a:t>3</a:t>
                      </a:r>
                    </a:p>
                  </a:txBody>
                  <a:tcPr marL="1524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Antonio Moreno Taquería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Antonio Moreno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 err="1">
                          <a:effectLst/>
                        </a:rPr>
                        <a:t>Mataderos</a:t>
                      </a:r>
                      <a:r>
                        <a:rPr lang="en-US" sz="1000" dirty="0">
                          <a:effectLst/>
                        </a:rPr>
                        <a:t> 2312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México D.F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00" dirty="0">
                          <a:effectLst/>
                        </a:rPr>
                        <a:t>05023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Mexico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289749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057996"/>
              </p:ext>
            </p:extLst>
          </p:nvPr>
        </p:nvGraphicFramePr>
        <p:xfrm>
          <a:off x="543910" y="4904503"/>
          <a:ext cx="10421007" cy="15081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841">
                  <a:extLst>
                    <a:ext uri="{9D8B030D-6E8A-4147-A177-3AD203B41FA5}">
                      <a16:colId xmlns:a16="http://schemas.microsoft.com/office/drawing/2014/main" val="1806925389"/>
                    </a:ext>
                  </a:extLst>
                </a:gridCol>
                <a:gridCol w="883007">
                  <a:extLst>
                    <a:ext uri="{9D8B030D-6E8A-4147-A177-3AD203B41FA5}">
                      <a16:colId xmlns:a16="http://schemas.microsoft.com/office/drawing/2014/main" val="3747680508"/>
                    </a:ext>
                  </a:extLst>
                </a:gridCol>
                <a:gridCol w="867104">
                  <a:extLst>
                    <a:ext uri="{9D8B030D-6E8A-4147-A177-3AD203B41FA5}">
                      <a16:colId xmlns:a16="http://schemas.microsoft.com/office/drawing/2014/main" val="4045767901"/>
                    </a:ext>
                  </a:extLst>
                </a:gridCol>
                <a:gridCol w="835569">
                  <a:extLst>
                    <a:ext uri="{9D8B030D-6E8A-4147-A177-3AD203B41FA5}">
                      <a16:colId xmlns:a16="http://schemas.microsoft.com/office/drawing/2014/main" val="3205379003"/>
                    </a:ext>
                  </a:extLst>
                </a:gridCol>
                <a:gridCol w="788279">
                  <a:extLst>
                    <a:ext uri="{9D8B030D-6E8A-4147-A177-3AD203B41FA5}">
                      <a16:colId xmlns:a16="http://schemas.microsoft.com/office/drawing/2014/main" val="1088470427"/>
                    </a:ext>
                  </a:extLst>
                </a:gridCol>
                <a:gridCol w="1103586">
                  <a:extLst>
                    <a:ext uri="{9D8B030D-6E8A-4147-A177-3AD203B41FA5}">
                      <a16:colId xmlns:a16="http://schemas.microsoft.com/office/drawing/2014/main" val="4292047150"/>
                    </a:ext>
                  </a:extLst>
                </a:gridCol>
                <a:gridCol w="1413165">
                  <a:extLst>
                    <a:ext uri="{9D8B030D-6E8A-4147-A177-3AD203B41FA5}">
                      <a16:colId xmlns:a16="http://schemas.microsoft.com/office/drawing/2014/main" val="3832485863"/>
                    </a:ext>
                  </a:extLst>
                </a:gridCol>
                <a:gridCol w="947364">
                  <a:extLst>
                    <a:ext uri="{9D8B030D-6E8A-4147-A177-3AD203B41FA5}">
                      <a16:colId xmlns:a16="http://schemas.microsoft.com/office/drawing/2014/main" val="1897252326"/>
                    </a:ext>
                  </a:extLst>
                </a:gridCol>
                <a:gridCol w="947364">
                  <a:extLst>
                    <a:ext uri="{9D8B030D-6E8A-4147-A177-3AD203B41FA5}">
                      <a16:colId xmlns:a16="http://schemas.microsoft.com/office/drawing/2014/main" val="2945225405"/>
                    </a:ext>
                  </a:extLst>
                </a:gridCol>
                <a:gridCol w="947364">
                  <a:extLst>
                    <a:ext uri="{9D8B030D-6E8A-4147-A177-3AD203B41FA5}">
                      <a16:colId xmlns:a16="http://schemas.microsoft.com/office/drawing/2014/main" val="4093421023"/>
                    </a:ext>
                  </a:extLst>
                </a:gridCol>
                <a:gridCol w="947364">
                  <a:extLst>
                    <a:ext uri="{9D8B030D-6E8A-4147-A177-3AD203B41FA5}">
                      <a16:colId xmlns:a16="http://schemas.microsoft.com/office/drawing/2014/main" val="636333033"/>
                    </a:ext>
                  </a:extLst>
                </a:gridCol>
              </a:tblGrid>
              <a:tr h="381318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 err="1">
                          <a:effectLst/>
                        </a:rPr>
                        <a:t>OrderID</a:t>
                      </a:r>
                      <a:endParaRPr lang="en-US" sz="1000" dirty="0">
                        <a:effectLst/>
                      </a:endParaRP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 err="1">
                          <a:effectLst/>
                        </a:rPr>
                        <a:t>CustomerID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 err="1">
                          <a:effectLst/>
                        </a:rPr>
                        <a:t>EmployeeID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 err="1">
                          <a:effectLst/>
                        </a:rPr>
                        <a:t>OrderDate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 err="1">
                          <a:effectLst/>
                        </a:rPr>
                        <a:t>ShipperID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 err="1">
                          <a:effectLst/>
                        </a:rPr>
                        <a:t>CustomerName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 err="1">
                          <a:effectLst/>
                        </a:rPr>
                        <a:t>ContactName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Address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City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 err="1">
                          <a:effectLst/>
                        </a:rPr>
                        <a:t>PostalCode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Country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524430"/>
                  </a:ext>
                </a:extLst>
              </a:tr>
              <a:tr h="627527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00" dirty="0">
                          <a:effectLst/>
                        </a:rPr>
                        <a:t>10308</a:t>
                      </a:r>
                    </a:p>
                  </a:txBody>
                  <a:tcPr marL="1524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00" dirty="0">
                          <a:effectLst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00" dirty="0">
                          <a:effectLst/>
                        </a:rPr>
                        <a:t>7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00" dirty="0">
                          <a:effectLst/>
                        </a:rPr>
                        <a:t>1996-09-18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00" dirty="0">
                          <a:effectLst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000" dirty="0">
                          <a:effectLst/>
                        </a:rPr>
                        <a:t>Ana Trujillo Emparedados y helados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Ana Trujillo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000" dirty="0">
                          <a:effectLst/>
                        </a:rPr>
                        <a:t>Avda. de la Constitución 2222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México D.F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00" dirty="0">
                          <a:effectLst/>
                        </a:rPr>
                        <a:t>05021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Mexico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358616"/>
                  </a:ext>
                </a:extLst>
              </a:tr>
              <a:tr h="49928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00">
                          <a:effectLst/>
                        </a:rPr>
                        <a:t>10365</a:t>
                      </a:r>
                    </a:p>
                  </a:txBody>
                  <a:tcPr marL="1524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00" dirty="0">
                          <a:effectLst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00" dirty="0">
                          <a:effectLst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00" dirty="0">
                          <a:effectLst/>
                        </a:rPr>
                        <a:t>1996-11-27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00" dirty="0">
                          <a:effectLst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Antonio Moreno Taquería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Antonio Moreno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 err="1">
                          <a:effectLst/>
                        </a:rPr>
                        <a:t>Mataderos</a:t>
                      </a:r>
                      <a:r>
                        <a:rPr lang="en-US" sz="1000" dirty="0">
                          <a:effectLst/>
                        </a:rPr>
                        <a:t> 2312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México D.F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00" dirty="0">
                          <a:effectLst/>
                        </a:rPr>
                        <a:t>05023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Mexico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492001"/>
                  </a:ext>
                </a:extLst>
              </a:tr>
            </a:tbl>
          </a:graphicData>
        </a:graphic>
      </p:graphicFrame>
      <p:cxnSp>
        <p:nvCxnSpPr>
          <p:cNvPr id="9" name="직선 연결선 8"/>
          <p:cNvCxnSpPr/>
          <p:nvPr/>
        </p:nvCxnSpPr>
        <p:spPr>
          <a:xfrm>
            <a:off x="2033753" y="3121572"/>
            <a:ext cx="0" cy="113511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2033754" y="4272311"/>
            <a:ext cx="2589884" cy="215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8815438" y="3815179"/>
            <a:ext cx="2742" cy="43625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 flipV="1">
            <a:off x="6082748" y="4251435"/>
            <a:ext cx="2735433" cy="525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4912353" y="3918580"/>
            <a:ext cx="842061" cy="508631"/>
            <a:chOff x="1554298" y="2912488"/>
            <a:chExt cx="2832538" cy="1765738"/>
          </a:xfrm>
        </p:grpSpPr>
        <p:sp>
          <p:nvSpPr>
            <p:cNvPr id="18" name="자유형 17"/>
            <p:cNvSpPr/>
            <p:nvPr/>
          </p:nvSpPr>
          <p:spPr>
            <a:xfrm>
              <a:off x="2621098" y="3096089"/>
              <a:ext cx="698938" cy="1398536"/>
            </a:xfrm>
            <a:custGeom>
              <a:avLst/>
              <a:gdLst>
                <a:gd name="connsiteX0" fmla="*/ 349469 w 698938"/>
                <a:gd name="connsiteY0" fmla="*/ 0 h 1398536"/>
                <a:gd name="connsiteX1" fmla="*/ 440352 w 698938"/>
                <a:gd name="connsiteY1" fmla="*/ 74985 h 1398536"/>
                <a:gd name="connsiteX2" fmla="*/ 698938 w 698938"/>
                <a:gd name="connsiteY2" fmla="*/ 699268 h 1398536"/>
                <a:gd name="connsiteX3" fmla="*/ 440352 w 698938"/>
                <a:gd name="connsiteY3" fmla="*/ 1323551 h 1398536"/>
                <a:gd name="connsiteX4" fmla="*/ 349469 w 698938"/>
                <a:gd name="connsiteY4" fmla="*/ 1398536 h 1398536"/>
                <a:gd name="connsiteX5" fmla="*/ 258586 w 698938"/>
                <a:gd name="connsiteY5" fmla="*/ 1323551 h 1398536"/>
                <a:gd name="connsiteX6" fmla="*/ 0 w 698938"/>
                <a:gd name="connsiteY6" fmla="*/ 699268 h 1398536"/>
                <a:gd name="connsiteX7" fmla="*/ 258586 w 698938"/>
                <a:gd name="connsiteY7" fmla="*/ 74985 h 1398536"/>
                <a:gd name="connsiteX8" fmla="*/ 349469 w 698938"/>
                <a:gd name="connsiteY8" fmla="*/ 0 h 1398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8938" h="1398536">
                  <a:moveTo>
                    <a:pt x="349469" y="0"/>
                  </a:moveTo>
                  <a:lnTo>
                    <a:pt x="440352" y="74985"/>
                  </a:lnTo>
                  <a:cubicBezTo>
                    <a:pt x="600120" y="234753"/>
                    <a:pt x="698938" y="455471"/>
                    <a:pt x="698938" y="699268"/>
                  </a:cubicBezTo>
                  <a:cubicBezTo>
                    <a:pt x="698938" y="943066"/>
                    <a:pt x="600120" y="1163783"/>
                    <a:pt x="440352" y="1323551"/>
                  </a:cubicBezTo>
                  <a:lnTo>
                    <a:pt x="349469" y="1398536"/>
                  </a:lnTo>
                  <a:lnTo>
                    <a:pt x="258586" y="1323551"/>
                  </a:lnTo>
                  <a:cubicBezTo>
                    <a:pt x="98819" y="1163783"/>
                    <a:pt x="0" y="943066"/>
                    <a:pt x="0" y="699268"/>
                  </a:cubicBezTo>
                  <a:cubicBezTo>
                    <a:pt x="0" y="455471"/>
                    <a:pt x="98819" y="234753"/>
                    <a:pt x="258586" y="74985"/>
                  </a:cubicBezTo>
                  <a:lnTo>
                    <a:pt x="349469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554298" y="2912488"/>
              <a:ext cx="1416269" cy="1765738"/>
            </a:xfrm>
            <a:custGeom>
              <a:avLst/>
              <a:gdLst>
                <a:gd name="connsiteX0" fmla="*/ 882869 w 1416269"/>
                <a:gd name="connsiteY0" fmla="*/ 0 h 1765738"/>
                <a:gd name="connsiteX1" fmla="*/ 1376489 w 1416269"/>
                <a:gd name="connsiteY1" fmla="*/ 150780 h 1765738"/>
                <a:gd name="connsiteX2" fmla="*/ 1416269 w 1416269"/>
                <a:gd name="connsiteY2" fmla="*/ 183601 h 1765738"/>
                <a:gd name="connsiteX3" fmla="*/ 1325386 w 1416269"/>
                <a:gd name="connsiteY3" fmla="*/ 258586 h 1765738"/>
                <a:gd name="connsiteX4" fmla="*/ 1066800 w 1416269"/>
                <a:gd name="connsiteY4" fmla="*/ 882869 h 1765738"/>
                <a:gd name="connsiteX5" fmla="*/ 1325386 w 1416269"/>
                <a:gd name="connsiteY5" fmla="*/ 1507152 h 1765738"/>
                <a:gd name="connsiteX6" fmla="*/ 1416269 w 1416269"/>
                <a:gd name="connsiteY6" fmla="*/ 1582137 h 1765738"/>
                <a:gd name="connsiteX7" fmla="*/ 1376489 w 1416269"/>
                <a:gd name="connsiteY7" fmla="*/ 1614958 h 1765738"/>
                <a:gd name="connsiteX8" fmla="*/ 882869 w 1416269"/>
                <a:gd name="connsiteY8" fmla="*/ 1765738 h 1765738"/>
                <a:gd name="connsiteX9" fmla="*/ 0 w 1416269"/>
                <a:gd name="connsiteY9" fmla="*/ 882869 h 1765738"/>
                <a:gd name="connsiteX10" fmla="*/ 882869 w 1416269"/>
                <a:gd name="connsiteY10" fmla="*/ 0 h 1765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6269" h="1765738">
                  <a:moveTo>
                    <a:pt x="882869" y="0"/>
                  </a:moveTo>
                  <a:cubicBezTo>
                    <a:pt x="1065717" y="0"/>
                    <a:pt x="1235583" y="55586"/>
                    <a:pt x="1376489" y="150780"/>
                  </a:cubicBezTo>
                  <a:lnTo>
                    <a:pt x="1416269" y="183601"/>
                  </a:lnTo>
                  <a:lnTo>
                    <a:pt x="1325386" y="258586"/>
                  </a:lnTo>
                  <a:cubicBezTo>
                    <a:pt x="1165619" y="418354"/>
                    <a:pt x="1066800" y="639072"/>
                    <a:pt x="1066800" y="882869"/>
                  </a:cubicBezTo>
                  <a:cubicBezTo>
                    <a:pt x="1066800" y="1126667"/>
                    <a:pt x="1165619" y="1347384"/>
                    <a:pt x="1325386" y="1507152"/>
                  </a:cubicBezTo>
                  <a:lnTo>
                    <a:pt x="1416269" y="1582137"/>
                  </a:lnTo>
                  <a:lnTo>
                    <a:pt x="1376489" y="1614958"/>
                  </a:lnTo>
                  <a:cubicBezTo>
                    <a:pt x="1235583" y="1710153"/>
                    <a:pt x="1065717" y="1765738"/>
                    <a:pt x="882869" y="1765738"/>
                  </a:cubicBezTo>
                  <a:cubicBezTo>
                    <a:pt x="395274" y="1765738"/>
                    <a:pt x="0" y="1370464"/>
                    <a:pt x="0" y="882869"/>
                  </a:cubicBezTo>
                  <a:cubicBezTo>
                    <a:pt x="0" y="395274"/>
                    <a:pt x="395274" y="0"/>
                    <a:pt x="882869" y="0"/>
                  </a:cubicBez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자유형 19"/>
            <p:cNvSpPr/>
            <p:nvPr/>
          </p:nvSpPr>
          <p:spPr>
            <a:xfrm>
              <a:off x="2970567" y="2912488"/>
              <a:ext cx="1416269" cy="1765738"/>
            </a:xfrm>
            <a:custGeom>
              <a:avLst/>
              <a:gdLst>
                <a:gd name="connsiteX0" fmla="*/ 533400 w 1416269"/>
                <a:gd name="connsiteY0" fmla="*/ 0 h 1765738"/>
                <a:gd name="connsiteX1" fmla="*/ 1416269 w 1416269"/>
                <a:gd name="connsiteY1" fmla="*/ 882869 h 1765738"/>
                <a:gd name="connsiteX2" fmla="*/ 533400 w 1416269"/>
                <a:gd name="connsiteY2" fmla="*/ 1765738 h 1765738"/>
                <a:gd name="connsiteX3" fmla="*/ 39780 w 1416269"/>
                <a:gd name="connsiteY3" fmla="*/ 1614958 h 1765738"/>
                <a:gd name="connsiteX4" fmla="*/ 0 w 1416269"/>
                <a:gd name="connsiteY4" fmla="*/ 1582137 h 1765738"/>
                <a:gd name="connsiteX5" fmla="*/ 90883 w 1416269"/>
                <a:gd name="connsiteY5" fmla="*/ 1507152 h 1765738"/>
                <a:gd name="connsiteX6" fmla="*/ 349469 w 1416269"/>
                <a:gd name="connsiteY6" fmla="*/ 882869 h 1765738"/>
                <a:gd name="connsiteX7" fmla="*/ 90883 w 1416269"/>
                <a:gd name="connsiteY7" fmla="*/ 258586 h 1765738"/>
                <a:gd name="connsiteX8" fmla="*/ 0 w 1416269"/>
                <a:gd name="connsiteY8" fmla="*/ 183601 h 1765738"/>
                <a:gd name="connsiteX9" fmla="*/ 39780 w 1416269"/>
                <a:gd name="connsiteY9" fmla="*/ 150780 h 1765738"/>
                <a:gd name="connsiteX10" fmla="*/ 533400 w 1416269"/>
                <a:gd name="connsiteY10" fmla="*/ 0 h 1765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6269" h="1765738">
                  <a:moveTo>
                    <a:pt x="533400" y="0"/>
                  </a:moveTo>
                  <a:cubicBezTo>
                    <a:pt x="1020995" y="0"/>
                    <a:pt x="1416269" y="395274"/>
                    <a:pt x="1416269" y="882869"/>
                  </a:cubicBezTo>
                  <a:cubicBezTo>
                    <a:pt x="1416269" y="1370464"/>
                    <a:pt x="1020995" y="1765738"/>
                    <a:pt x="533400" y="1765738"/>
                  </a:cubicBezTo>
                  <a:cubicBezTo>
                    <a:pt x="350552" y="1765738"/>
                    <a:pt x="180687" y="1710153"/>
                    <a:pt x="39780" y="1614958"/>
                  </a:cubicBezTo>
                  <a:lnTo>
                    <a:pt x="0" y="1582137"/>
                  </a:lnTo>
                  <a:lnTo>
                    <a:pt x="90883" y="1507152"/>
                  </a:lnTo>
                  <a:cubicBezTo>
                    <a:pt x="250651" y="1347384"/>
                    <a:pt x="349469" y="1126667"/>
                    <a:pt x="349469" y="882869"/>
                  </a:cubicBezTo>
                  <a:cubicBezTo>
                    <a:pt x="349469" y="639072"/>
                    <a:pt x="250651" y="418354"/>
                    <a:pt x="90883" y="258586"/>
                  </a:cubicBezTo>
                  <a:lnTo>
                    <a:pt x="0" y="183601"/>
                  </a:lnTo>
                  <a:lnTo>
                    <a:pt x="39780" y="150780"/>
                  </a:lnTo>
                  <a:cubicBezTo>
                    <a:pt x="180687" y="55586"/>
                    <a:pt x="350552" y="0"/>
                    <a:pt x="533400" y="0"/>
                  </a:cubicBez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7" name="직선 화살표 연결선 26"/>
          <p:cNvCxnSpPr/>
          <p:nvPr/>
        </p:nvCxnSpPr>
        <p:spPr>
          <a:xfrm>
            <a:off x="5333383" y="4540469"/>
            <a:ext cx="0" cy="236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276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결합하기 </a:t>
            </a:r>
            <a:r>
              <a:rPr lang="en-US" altLang="ko-KR" dirty="0"/>
              <a:t>(Outer Join)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95643" y="1198999"/>
            <a:ext cx="31329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/>
              <a:t>Left Outer Join</a:t>
            </a:r>
            <a:endParaRPr lang="ko-KR" altLang="en-US" sz="3200" b="1" dirty="0"/>
          </a:p>
        </p:txBody>
      </p:sp>
      <p:sp>
        <p:nvSpPr>
          <p:cNvPr id="7" name="자유형 6"/>
          <p:cNvSpPr/>
          <p:nvPr/>
        </p:nvSpPr>
        <p:spPr>
          <a:xfrm>
            <a:off x="2842090" y="2527079"/>
            <a:ext cx="698938" cy="1398536"/>
          </a:xfrm>
          <a:custGeom>
            <a:avLst/>
            <a:gdLst>
              <a:gd name="connsiteX0" fmla="*/ 349469 w 698938"/>
              <a:gd name="connsiteY0" fmla="*/ 0 h 1398536"/>
              <a:gd name="connsiteX1" fmla="*/ 440352 w 698938"/>
              <a:gd name="connsiteY1" fmla="*/ 74985 h 1398536"/>
              <a:gd name="connsiteX2" fmla="*/ 698938 w 698938"/>
              <a:gd name="connsiteY2" fmla="*/ 699268 h 1398536"/>
              <a:gd name="connsiteX3" fmla="*/ 440352 w 698938"/>
              <a:gd name="connsiteY3" fmla="*/ 1323551 h 1398536"/>
              <a:gd name="connsiteX4" fmla="*/ 349469 w 698938"/>
              <a:gd name="connsiteY4" fmla="*/ 1398536 h 1398536"/>
              <a:gd name="connsiteX5" fmla="*/ 258586 w 698938"/>
              <a:gd name="connsiteY5" fmla="*/ 1323551 h 1398536"/>
              <a:gd name="connsiteX6" fmla="*/ 0 w 698938"/>
              <a:gd name="connsiteY6" fmla="*/ 699268 h 1398536"/>
              <a:gd name="connsiteX7" fmla="*/ 258586 w 698938"/>
              <a:gd name="connsiteY7" fmla="*/ 74985 h 1398536"/>
              <a:gd name="connsiteX8" fmla="*/ 349469 w 698938"/>
              <a:gd name="connsiteY8" fmla="*/ 0 h 1398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8938" h="1398536">
                <a:moveTo>
                  <a:pt x="349469" y="0"/>
                </a:moveTo>
                <a:lnTo>
                  <a:pt x="440352" y="74985"/>
                </a:lnTo>
                <a:cubicBezTo>
                  <a:pt x="600120" y="234753"/>
                  <a:pt x="698938" y="455471"/>
                  <a:pt x="698938" y="699268"/>
                </a:cubicBezTo>
                <a:cubicBezTo>
                  <a:pt x="698938" y="943066"/>
                  <a:pt x="600120" y="1163783"/>
                  <a:pt x="440352" y="1323551"/>
                </a:cubicBezTo>
                <a:lnTo>
                  <a:pt x="349469" y="1398536"/>
                </a:lnTo>
                <a:lnTo>
                  <a:pt x="258586" y="1323551"/>
                </a:lnTo>
                <a:cubicBezTo>
                  <a:pt x="98819" y="1163783"/>
                  <a:pt x="0" y="943066"/>
                  <a:pt x="0" y="699268"/>
                </a:cubicBezTo>
                <a:cubicBezTo>
                  <a:pt x="0" y="455471"/>
                  <a:pt x="98819" y="234753"/>
                  <a:pt x="258586" y="74985"/>
                </a:cubicBezTo>
                <a:lnTo>
                  <a:pt x="349469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1775290" y="2343478"/>
            <a:ext cx="1416269" cy="1765738"/>
          </a:xfrm>
          <a:custGeom>
            <a:avLst/>
            <a:gdLst>
              <a:gd name="connsiteX0" fmla="*/ 882869 w 1416269"/>
              <a:gd name="connsiteY0" fmla="*/ 0 h 1765738"/>
              <a:gd name="connsiteX1" fmla="*/ 1376489 w 1416269"/>
              <a:gd name="connsiteY1" fmla="*/ 150780 h 1765738"/>
              <a:gd name="connsiteX2" fmla="*/ 1416269 w 1416269"/>
              <a:gd name="connsiteY2" fmla="*/ 183601 h 1765738"/>
              <a:gd name="connsiteX3" fmla="*/ 1325386 w 1416269"/>
              <a:gd name="connsiteY3" fmla="*/ 258586 h 1765738"/>
              <a:gd name="connsiteX4" fmla="*/ 1066800 w 1416269"/>
              <a:gd name="connsiteY4" fmla="*/ 882869 h 1765738"/>
              <a:gd name="connsiteX5" fmla="*/ 1325386 w 1416269"/>
              <a:gd name="connsiteY5" fmla="*/ 1507152 h 1765738"/>
              <a:gd name="connsiteX6" fmla="*/ 1416269 w 1416269"/>
              <a:gd name="connsiteY6" fmla="*/ 1582137 h 1765738"/>
              <a:gd name="connsiteX7" fmla="*/ 1376489 w 1416269"/>
              <a:gd name="connsiteY7" fmla="*/ 1614958 h 1765738"/>
              <a:gd name="connsiteX8" fmla="*/ 882869 w 1416269"/>
              <a:gd name="connsiteY8" fmla="*/ 1765738 h 1765738"/>
              <a:gd name="connsiteX9" fmla="*/ 0 w 1416269"/>
              <a:gd name="connsiteY9" fmla="*/ 882869 h 1765738"/>
              <a:gd name="connsiteX10" fmla="*/ 882869 w 1416269"/>
              <a:gd name="connsiteY10" fmla="*/ 0 h 176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16269" h="1765738">
                <a:moveTo>
                  <a:pt x="882869" y="0"/>
                </a:moveTo>
                <a:cubicBezTo>
                  <a:pt x="1065717" y="0"/>
                  <a:pt x="1235583" y="55586"/>
                  <a:pt x="1376489" y="150780"/>
                </a:cubicBezTo>
                <a:lnTo>
                  <a:pt x="1416269" y="183601"/>
                </a:lnTo>
                <a:lnTo>
                  <a:pt x="1325386" y="258586"/>
                </a:lnTo>
                <a:cubicBezTo>
                  <a:pt x="1165619" y="418354"/>
                  <a:pt x="1066800" y="639072"/>
                  <a:pt x="1066800" y="882869"/>
                </a:cubicBezTo>
                <a:cubicBezTo>
                  <a:pt x="1066800" y="1126667"/>
                  <a:pt x="1165619" y="1347384"/>
                  <a:pt x="1325386" y="1507152"/>
                </a:cubicBezTo>
                <a:lnTo>
                  <a:pt x="1416269" y="1582137"/>
                </a:lnTo>
                <a:lnTo>
                  <a:pt x="1376489" y="1614958"/>
                </a:lnTo>
                <a:cubicBezTo>
                  <a:pt x="1235583" y="1710153"/>
                  <a:pt x="1065717" y="1765738"/>
                  <a:pt x="882869" y="1765738"/>
                </a:cubicBezTo>
                <a:cubicBezTo>
                  <a:pt x="395274" y="1765738"/>
                  <a:pt x="0" y="1370464"/>
                  <a:pt x="0" y="882869"/>
                </a:cubicBezTo>
                <a:cubicBezTo>
                  <a:pt x="0" y="395274"/>
                  <a:pt x="395274" y="0"/>
                  <a:pt x="882869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3191559" y="2343478"/>
            <a:ext cx="1416269" cy="1765738"/>
          </a:xfrm>
          <a:custGeom>
            <a:avLst/>
            <a:gdLst>
              <a:gd name="connsiteX0" fmla="*/ 533400 w 1416269"/>
              <a:gd name="connsiteY0" fmla="*/ 0 h 1765738"/>
              <a:gd name="connsiteX1" fmla="*/ 1416269 w 1416269"/>
              <a:gd name="connsiteY1" fmla="*/ 882869 h 1765738"/>
              <a:gd name="connsiteX2" fmla="*/ 533400 w 1416269"/>
              <a:gd name="connsiteY2" fmla="*/ 1765738 h 1765738"/>
              <a:gd name="connsiteX3" fmla="*/ 39780 w 1416269"/>
              <a:gd name="connsiteY3" fmla="*/ 1614958 h 1765738"/>
              <a:gd name="connsiteX4" fmla="*/ 0 w 1416269"/>
              <a:gd name="connsiteY4" fmla="*/ 1582137 h 1765738"/>
              <a:gd name="connsiteX5" fmla="*/ 90883 w 1416269"/>
              <a:gd name="connsiteY5" fmla="*/ 1507152 h 1765738"/>
              <a:gd name="connsiteX6" fmla="*/ 349469 w 1416269"/>
              <a:gd name="connsiteY6" fmla="*/ 882869 h 1765738"/>
              <a:gd name="connsiteX7" fmla="*/ 90883 w 1416269"/>
              <a:gd name="connsiteY7" fmla="*/ 258586 h 1765738"/>
              <a:gd name="connsiteX8" fmla="*/ 0 w 1416269"/>
              <a:gd name="connsiteY8" fmla="*/ 183601 h 1765738"/>
              <a:gd name="connsiteX9" fmla="*/ 39780 w 1416269"/>
              <a:gd name="connsiteY9" fmla="*/ 150780 h 1765738"/>
              <a:gd name="connsiteX10" fmla="*/ 533400 w 1416269"/>
              <a:gd name="connsiteY10" fmla="*/ 0 h 176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16269" h="1765738">
                <a:moveTo>
                  <a:pt x="533400" y="0"/>
                </a:moveTo>
                <a:cubicBezTo>
                  <a:pt x="1020995" y="0"/>
                  <a:pt x="1416269" y="395274"/>
                  <a:pt x="1416269" y="882869"/>
                </a:cubicBezTo>
                <a:cubicBezTo>
                  <a:pt x="1416269" y="1370464"/>
                  <a:pt x="1020995" y="1765738"/>
                  <a:pt x="533400" y="1765738"/>
                </a:cubicBezTo>
                <a:cubicBezTo>
                  <a:pt x="350552" y="1765738"/>
                  <a:pt x="180687" y="1710153"/>
                  <a:pt x="39780" y="1614958"/>
                </a:cubicBezTo>
                <a:lnTo>
                  <a:pt x="0" y="1582137"/>
                </a:lnTo>
                <a:lnTo>
                  <a:pt x="90883" y="1507152"/>
                </a:lnTo>
                <a:cubicBezTo>
                  <a:pt x="250651" y="1347384"/>
                  <a:pt x="349469" y="1126667"/>
                  <a:pt x="349469" y="882869"/>
                </a:cubicBezTo>
                <a:cubicBezTo>
                  <a:pt x="349469" y="639072"/>
                  <a:pt x="250651" y="418354"/>
                  <a:pt x="90883" y="258586"/>
                </a:cubicBezTo>
                <a:lnTo>
                  <a:pt x="0" y="183601"/>
                </a:lnTo>
                <a:lnTo>
                  <a:pt x="39780" y="150780"/>
                </a:lnTo>
                <a:cubicBezTo>
                  <a:pt x="180687" y="55586"/>
                  <a:pt x="350552" y="0"/>
                  <a:pt x="53340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026842" y="2903181"/>
            <a:ext cx="618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A</a:t>
            </a:r>
            <a:endParaRPr lang="ko-KR" altLang="en-US" sz="3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890497" y="2903181"/>
            <a:ext cx="618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B</a:t>
            </a:r>
            <a:endParaRPr lang="ko-KR" altLang="en-US" sz="3600" b="1" dirty="0"/>
          </a:p>
        </p:txBody>
      </p:sp>
      <p:sp>
        <p:nvSpPr>
          <p:cNvPr id="12" name="자유형 11"/>
          <p:cNvSpPr/>
          <p:nvPr/>
        </p:nvSpPr>
        <p:spPr>
          <a:xfrm>
            <a:off x="2852957" y="4689281"/>
            <a:ext cx="698938" cy="1398536"/>
          </a:xfrm>
          <a:custGeom>
            <a:avLst/>
            <a:gdLst>
              <a:gd name="connsiteX0" fmla="*/ 349469 w 698938"/>
              <a:gd name="connsiteY0" fmla="*/ 0 h 1398536"/>
              <a:gd name="connsiteX1" fmla="*/ 440352 w 698938"/>
              <a:gd name="connsiteY1" fmla="*/ 74985 h 1398536"/>
              <a:gd name="connsiteX2" fmla="*/ 698938 w 698938"/>
              <a:gd name="connsiteY2" fmla="*/ 699268 h 1398536"/>
              <a:gd name="connsiteX3" fmla="*/ 440352 w 698938"/>
              <a:gd name="connsiteY3" fmla="*/ 1323551 h 1398536"/>
              <a:gd name="connsiteX4" fmla="*/ 349469 w 698938"/>
              <a:gd name="connsiteY4" fmla="*/ 1398536 h 1398536"/>
              <a:gd name="connsiteX5" fmla="*/ 258586 w 698938"/>
              <a:gd name="connsiteY5" fmla="*/ 1323551 h 1398536"/>
              <a:gd name="connsiteX6" fmla="*/ 0 w 698938"/>
              <a:gd name="connsiteY6" fmla="*/ 699268 h 1398536"/>
              <a:gd name="connsiteX7" fmla="*/ 258586 w 698938"/>
              <a:gd name="connsiteY7" fmla="*/ 74985 h 1398536"/>
              <a:gd name="connsiteX8" fmla="*/ 349469 w 698938"/>
              <a:gd name="connsiteY8" fmla="*/ 0 h 1398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8938" h="1398536">
                <a:moveTo>
                  <a:pt x="349469" y="0"/>
                </a:moveTo>
                <a:lnTo>
                  <a:pt x="440352" y="74985"/>
                </a:lnTo>
                <a:cubicBezTo>
                  <a:pt x="600120" y="234753"/>
                  <a:pt x="698938" y="455471"/>
                  <a:pt x="698938" y="699268"/>
                </a:cubicBezTo>
                <a:cubicBezTo>
                  <a:pt x="698938" y="943066"/>
                  <a:pt x="600120" y="1163783"/>
                  <a:pt x="440352" y="1323551"/>
                </a:cubicBezTo>
                <a:lnTo>
                  <a:pt x="349469" y="1398536"/>
                </a:lnTo>
                <a:lnTo>
                  <a:pt x="258586" y="1323551"/>
                </a:lnTo>
                <a:cubicBezTo>
                  <a:pt x="98819" y="1163783"/>
                  <a:pt x="0" y="943066"/>
                  <a:pt x="0" y="699268"/>
                </a:cubicBezTo>
                <a:cubicBezTo>
                  <a:pt x="0" y="455471"/>
                  <a:pt x="98819" y="234753"/>
                  <a:pt x="258586" y="74985"/>
                </a:cubicBezTo>
                <a:lnTo>
                  <a:pt x="349469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1786157" y="4505680"/>
            <a:ext cx="1416269" cy="1765738"/>
          </a:xfrm>
          <a:custGeom>
            <a:avLst/>
            <a:gdLst>
              <a:gd name="connsiteX0" fmla="*/ 882869 w 1416269"/>
              <a:gd name="connsiteY0" fmla="*/ 0 h 1765738"/>
              <a:gd name="connsiteX1" fmla="*/ 1376489 w 1416269"/>
              <a:gd name="connsiteY1" fmla="*/ 150780 h 1765738"/>
              <a:gd name="connsiteX2" fmla="*/ 1416269 w 1416269"/>
              <a:gd name="connsiteY2" fmla="*/ 183601 h 1765738"/>
              <a:gd name="connsiteX3" fmla="*/ 1325386 w 1416269"/>
              <a:gd name="connsiteY3" fmla="*/ 258586 h 1765738"/>
              <a:gd name="connsiteX4" fmla="*/ 1066800 w 1416269"/>
              <a:gd name="connsiteY4" fmla="*/ 882869 h 1765738"/>
              <a:gd name="connsiteX5" fmla="*/ 1325386 w 1416269"/>
              <a:gd name="connsiteY5" fmla="*/ 1507152 h 1765738"/>
              <a:gd name="connsiteX6" fmla="*/ 1416269 w 1416269"/>
              <a:gd name="connsiteY6" fmla="*/ 1582137 h 1765738"/>
              <a:gd name="connsiteX7" fmla="*/ 1376489 w 1416269"/>
              <a:gd name="connsiteY7" fmla="*/ 1614958 h 1765738"/>
              <a:gd name="connsiteX8" fmla="*/ 882869 w 1416269"/>
              <a:gd name="connsiteY8" fmla="*/ 1765738 h 1765738"/>
              <a:gd name="connsiteX9" fmla="*/ 0 w 1416269"/>
              <a:gd name="connsiteY9" fmla="*/ 882869 h 1765738"/>
              <a:gd name="connsiteX10" fmla="*/ 882869 w 1416269"/>
              <a:gd name="connsiteY10" fmla="*/ 0 h 176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16269" h="1765738">
                <a:moveTo>
                  <a:pt x="882869" y="0"/>
                </a:moveTo>
                <a:cubicBezTo>
                  <a:pt x="1065717" y="0"/>
                  <a:pt x="1235583" y="55586"/>
                  <a:pt x="1376489" y="150780"/>
                </a:cubicBezTo>
                <a:lnTo>
                  <a:pt x="1416269" y="183601"/>
                </a:lnTo>
                <a:lnTo>
                  <a:pt x="1325386" y="258586"/>
                </a:lnTo>
                <a:cubicBezTo>
                  <a:pt x="1165619" y="418354"/>
                  <a:pt x="1066800" y="639072"/>
                  <a:pt x="1066800" y="882869"/>
                </a:cubicBezTo>
                <a:cubicBezTo>
                  <a:pt x="1066800" y="1126667"/>
                  <a:pt x="1165619" y="1347384"/>
                  <a:pt x="1325386" y="1507152"/>
                </a:cubicBezTo>
                <a:lnTo>
                  <a:pt x="1416269" y="1582137"/>
                </a:lnTo>
                <a:lnTo>
                  <a:pt x="1376489" y="1614958"/>
                </a:lnTo>
                <a:cubicBezTo>
                  <a:pt x="1235583" y="1710153"/>
                  <a:pt x="1065717" y="1765738"/>
                  <a:pt x="882869" y="1765738"/>
                </a:cubicBezTo>
                <a:cubicBezTo>
                  <a:pt x="395274" y="1765738"/>
                  <a:pt x="0" y="1370464"/>
                  <a:pt x="0" y="882869"/>
                </a:cubicBezTo>
                <a:cubicBezTo>
                  <a:pt x="0" y="395274"/>
                  <a:pt x="395274" y="0"/>
                  <a:pt x="882869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3202426" y="4505680"/>
            <a:ext cx="1416269" cy="1765738"/>
          </a:xfrm>
          <a:custGeom>
            <a:avLst/>
            <a:gdLst>
              <a:gd name="connsiteX0" fmla="*/ 533400 w 1416269"/>
              <a:gd name="connsiteY0" fmla="*/ 0 h 1765738"/>
              <a:gd name="connsiteX1" fmla="*/ 1416269 w 1416269"/>
              <a:gd name="connsiteY1" fmla="*/ 882869 h 1765738"/>
              <a:gd name="connsiteX2" fmla="*/ 533400 w 1416269"/>
              <a:gd name="connsiteY2" fmla="*/ 1765738 h 1765738"/>
              <a:gd name="connsiteX3" fmla="*/ 39780 w 1416269"/>
              <a:gd name="connsiteY3" fmla="*/ 1614958 h 1765738"/>
              <a:gd name="connsiteX4" fmla="*/ 0 w 1416269"/>
              <a:gd name="connsiteY4" fmla="*/ 1582137 h 1765738"/>
              <a:gd name="connsiteX5" fmla="*/ 90883 w 1416269"/>
              <a:gd name="connsiteY5" fmla="*/ 1507152 h 1765738"/>
              <a:gd name="connsiteX6" fmla="*/ 349469 w 1416269"/>
              <a:gd name="connsiteY6" fmla="*/ 882869 h 1765738"/>
              <a:gd name="connsiteX7" fmla="*/ 90883 w 1416269"/>
              <a:gd name="connsiteY7" fmla="*/ 258586 h 1765738"/>
              <a:gd name="connsiteX8" fmla="*/ 0 w 1416269"/>
              <a:gd name="connsiteY8" fmla="*/ 183601 h 1765738"/>
              <a:gd name="connsiteX9" fmla="*/ 39780 w 1416269"/>
              <a:gd name="connsiteY9" fmla="*/ 150780 h 1765738"/>
              <a:gd name="connsiteX10" fmla="*/ 533400 w 1416269"/>
              <a:gd name="connsiteY10" fmla="*/ 0 h 176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16269" h="1765738">
                <a:moveTo>
                  <a:pt x="533400" y="0"/>
                </a:moveTo>
                <a:cubicBezTo>
                  <a:pt x="1020995" y="0"/>
                  <a:pt x="1416269" y="395274"/>
                  <a:pt x="1416269" y="882869"/>
                </a:cubicBezTo>
                <a:cubicBezTo>
                  <a:pt x="1416269" y="1370464"/>
                  <a:pt x="1020995" y="1765738"/>
                  <a:pt x="533400" y="1765738"/>
                </a:cubicBezTo>
                <a:cubicBezTo>
                  <a:pt x="350552" y="1765738"/>
                  <a:pt x="180687" y="1710153"/>
                  <a:pt x="39780" y="1614958"/>
                </a:cubicBezTo>
                <a:lnTo>
                  <a:pt x="0" y="1582137"/>
                </a:lnTo>
                <a:lnTo>
                  <a:pt x="90883" y="1507152"/>
                </a:lnTo>
                <a:cubicBezTo>
                  <a:pt x="250651" y="1347384"/>
                  <a:pt x="349469" y="1126667"/>
                  <a:pt x="349469" y="882869"/>
                </a:cubicBezTo>
                <a:cubicBezTo>
                  <a:pt x="349469" y="639072"/>
                  <a:pt x="250651" y="418354"/>
                  <a:pt x="90883" y="258586"/>
                </a:cubicBezTo>
                <a:lnTo>
                  <a:pt x="0" y="183601"/>
                </a:lnTo>
                <a:lnTo>
                  <a:pt x="39780" y="150780"/>
                </a:lnTo>
                <a:cubicBezTo>
                  <a:pt x="180687" y="55586"/>
                  <a:pt x="350552" y="0"/>
                  <a:pt x="53340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037709" y="5065383"/>
            <a:ext cx="618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A</a:t>
            </a:r>
            <a:endParaRPr lang="ko-KR" altLang="en-US" sz="3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901364" y="5065383"/>
            <a:ext cx="618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B</a:t>
            </a:r>
            <a:endParaRPr lang="ko-KR" altLang="en-US" sz="3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571477" y="2349183"/>
            <a:ext cx="463780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+mj-ea"/>
                <a:ea typeface="+mj-ea"/>
              </a:rPr>
              <a:t>SELECT </a:t>
            </a:r>
            <a:r>
              <a:rPr lang="en-US" altLang="ko-KR" sz="2000" dirty="0">
                <a:latin typeface="+mj-ea"/>
                <a:ea typeface="+mj-ea"/>
              </a:rPr>
              <a:t>&lt;</a:t>
            </a:r>
            <a:r>
              <a:rPr lang="ko-KR" altLang="en-US" sz="2000" dirty="0">
                <a:latin typeface="+mj-ea"/>
                <a:ea typeface="+mj-ea"/>
              </a:rPr>
              <a:t>컬럼 목록</a:t>
            </a:r>
            <a:r>
              <a:rPr lang="en-US" altLang="ko-KR" sz="2000" dirty="0">
                <a:latin typeface="+mj-ea"/>
                <a:ea typeface="+mj-ea"/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+mj-ea"/>
                <a:ea typeface="+mj-ea"/>
              </a:rPr>
              <a:t>FROM</a:t>
            </a:r>
            <a:r>
              <a:rPr lang="en-US" altLang="ko-KR" sz="2000" dirty="0">
                <a:latin typeface="+mj-ea"/>
                <a:ea typeface="+mj-ea"/>
              </a:rPr>
              <a:t> &lt;</a:t>
            </a:r>
            <a:r>
              <a:rPr lang="ko-KR" altLang="en-US" sz="2000" dirty="0">
                <a:latin typeface="+mj-ea"/>
                <a:ea typeface="+mj-ea"/>
              </a:rPr>
              <a:t>첫 번째 테이블</a:t>
            </a:r>
            <a:r>
              <a:rPr lang="en-US" altLang="ko-KR" sz="2000" dirty="0">
                <a:latin typeface="+mj-ea"/>
                <a:ea typeface="+mj-ea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+mj-ea"/>
                <a:ea typeface="+mj-ea"/>
              </a:rPr>
              <a:t>LEFT OUTER JOIN </a:t>
            </a:r>
            <a:r>
              <a:rPr lang="en-US" altLang="ko-KR" sz="2000" dirty="0">
                <a:latin typeface="+mj-ea"/>
                <a:ea typeface="+mj-ea"/>
              </a:rPr>
              <a:t>&lt;</a:t>
            </a:r>
            <a:r>
              <a:rPr lang="ko-KR" altLang="en-US" sz="2000" dirty="0">
                <a:latin typeface="+mj-ea"/>
                <a:ea typeface="+mj-ea"/>
              </a:rPr>
              <a:t>두 번째 테이블</a:t>
            </a:r>
            <a:r>
              <a:rPr lang="en-US" altLang="ko-KR" sz="2000" dirty="0">
                <a:latin typeface="+mj-ea"/>
                <a:ea typeface="+mj-ea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+mj-ea"/>
                <a:ea typeface="+mj-ea"/>
              </a:rPr>
              <a:t>ON</a:t>
            </a:r>
            <a:r>
              <a:rPr lang="en-US" altLang="ko-KR" sz="2000" dirty="0">
                <a:latin typeface="+mj-ea"/>
                <a:ea typeface="+mj-ea"/>
              </a:rPr>
              <a:t> &lt;</a:t>
            </a:r>
            <a:r>
              <a:rPr lang="ko-KR" altLang="en-US" sz="2000" dirty="0">
                <a:latin typeface="+mj-ea"/>
                <a:ea typeface="+mj-ea"/>
              </a:rPr>
              <a:t>조인 조건</a:t>
            </a:r>
            <a:r>
              <a:rPr lang="en-US" altLang="ko-KR" sz="2000" dirty="0">
                <a:latin typeface="+mj-ea"/>
                <a:ea typeface="+mj-ea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j-ea"/>
                <a:ea typeface="+mj-ea"/>
              </a:rPr>
              <a:t>[</a:t>
            </a:r>
            <a:r>
              <a:rPr lang="en-US" altLang="ko-KR" sz="2000" b="1" dirty="0">
                <a:latin typeface="+mj-ea"/>
                <a:ea typeface="+mj-ea"/>
              </a:rPr>
              <a:t>WHERE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검색 조건</a:t>
            </a:r>
            <a:r>
              <a:rPr lang="en-US" altLang="ko-KR" sz="2000" dirty="0">
                <a:latin typeface="+mj-ea"/>
                <a:ea typeface="+mj-ea"/>
              </a:rPr>
              <a:t>] ;</a:t>
            </a:r>
          </a:p>
        </p:txBody>
      </p:sp>
    </p:spTree>
    <p:extLst>
      <p:ext uri="{BB962C8B-B14F-4D97-AF65-F5344CB8AC3E}">
        <p14:creationId xmlns:p14="http://schemas.microsoft.com/office/powerpoint/2010/main" val="2885674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결합하기 </a:t>
            </a:r>
            <a:r>
              <a:rPr lang="en-US" altLang="ko-KR" dirty="0"/>
              <a:t>(Outer Join)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33753" y="1103587"/>
            <a:ext cx="1560786" cy="37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Order Table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45974" y="1128392"/>
            <a:ext cx="2354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Customers Table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937153"/>
              </p:ext>
            </p:extLst>
          </p:nvPr>
        </p:nvGraphicFramePr>
        <p:xfrm>
          <a:off x="304802" y="1681366"/>
          <a:ext cx="4740165" cy="951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8033">
                  <a:extLst>
                    <a:ext uri="{9D8B030D-6E8A-4147-A177-3AD203B41FA5}">
                      <a16:colId xmlns:a16="http://schemas.microsoft.com/office/drawing/2014/main" val="2565861009"/>
                    </a:ext>
                  </a:extLst>
                </a:gridCol>
                <a:gridCol w="948033">
                  <a:extLst>
                    <a:ext uri="{9D8B030D-6E8A-4147-A177-3AD203B41FA5}">
                      <a16:colId xmlns:a16="http://schemas.microsoft.com/office/drawing/2014/main" val="3038241294"/>
                    </a:ext>
                  </a:extLst>
                </a:gridCol>
                <a:gridCol w="948033">
                  <a:extLst>
                    <a:ext uri="{9D8B030D-6E8A-4147-A177-3AD203B41FA5}">
                      <a16:colId xmlns:a16="http://schemas.microsoft.com/office/drawing/2014/main" val="101727776"/>
                    </a:ext>
                  </a:extLst>
                </a:gridCol>
                <a:gridCol w="948033">
                  <a:extLst>
                    <a:ext uri="{9D8B030D-6E8A-4147-A177-3AD203B41FA5}">
                      <a16:colId xmlns:a16="http://schemas.microsoft.com/office/drawing/2014/main" val="2093150871"/>
                    </a:ext>
                  </a:extLst>
                </a:gridCol>
                <a:gridCol w="948033">
                  <a:extLst>
                    <a:ext uri="{9D8B030D-6E8A-4147-A177-3AD203B41FA5}">
                      <a16:colId xmlns:a16="http://schemas.microsoft.com/office/drawing/2014/main" val="213174047"/>
                    </a:ext>
                  </a:extLst>
                </a:gridCol>
              </a:tblGrid>
              <a:tr h="321455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 err="1">
                          <a:effectLst/>
                        </a:rPr>
                        <a:t>OrderID</a:t>
                      </a:r>
                      <a:endParaRPr lang="en-US" sz="1000" dirty="0">
                        <a:effectLst/>
                      </a:endParaRP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 err="1">
                          <a:effectLst/>
                        </a:rPr>
                        <a:t>CustomerID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 err="1">
                          <a:effectLst/>
                        </a:rPr>
                        <a:t>EmployeeID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 err="1">
                          <a:effectLst/>
                        </a:rPr>
                        <a:t>OrderDate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 err="1">
                          <a:effectLst/>
                        </a:rPr>
                        <a:t>ShipperID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025949"/>
                  </a:ext>
                </a:extLst>
              </a:tr>
              <a:tr h="31511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00" dirty="0">
                          <a:effectLst/>
                        </a:rPr>
                        <a:t>10308</a:t>
                      </a: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00" dirty="0">
                          <a:effectLst/>
                        </a:rPr>
                        <a:t>2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00" dirty="0">
                          <a:effectLst/>
                        </a:rPr>
                        <a:t>7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00" dirty="0">
                          <a:effectLst/>
                        </a:rPr>
                        <a:t>1996-09-18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00" dirty="0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552523"/>
                  </a:ext>
                </a:extLst>
              </a:tr>
              <a:tr h="31511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00">
                          <a:effectLst/>
                        </a:rPr>
                        <a:t>10365</a:t>
                      </a: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00" dirty="0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00" dirty="0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00" dirty="0">
                          <a:effectLst/>
                        </a:rPr>
                        <a:t>1996-11-27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00" dirty="0">
                          <a:effectLst/>
                        </a:rPr>
                        <a:t>2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556529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280985"/>
              </p:ext>
            </p:extLst>
          </p:nvPr>
        </p:nvGraphicFramePr>
        <p:xfrm>
          <a:off x="5491427" y="1681366"/>
          <a:ext cx="6369269" cy="19170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9373">
                  <a:extLst>
                    <a:ext uri="{9D8B030D-6E8A-4147-A177-3AD203B41FA5}">
                      <a16:colId xmlns:a16="http://schemas.microsoft.com/office/drawing/2014/main" val="4242651242"/>
                    </a:ext>
                  </a:extLst>
                </a:gridCol>
                <a:gridCol w="1213945">
                  <a:extLst>
                    <a:ext uri="{9D8B030D-6E8A-4147-A177-3AD203B41FA5}">
                      <a16:colId xmlns:a16="http://schemas.microsoft.com/office/drawing/2014/main" val="2396335284"/>
                    </a:ext>
                  </a:extLst>
                </a:gridCol>
                <a:gridCol w="977462">
                  <a:extLst>
                    <a:ext uri="{9D8B030D-6E8A-4147-A177-3AD203B41FA5}">
                      <a16:colId xmlns:a16="http://schemas.microsoft.com/office/drawing/2014/main" val="3112960933"/>
                    </a:ext>
                  </a:extLst>
                </a:gridCol>
                <a:gridCol w="993227">
                  <a:extLst>
                    <a:ext uri="{9D8B030D-6E8A-4147-A177-3AD203B41FA5}">
                      <a16:colId xmlns:a16="http://schemas.microsoft.com/office/drawing/2014/main" val="3482404677"/>
                    </a:ext>
                  </a:extLst>
                </a:gridCol>
                <a:gridCol w="756745">
                  <a:extLst>
                    <a:ext uri="{9D8B030D-6E8A-4147-A177-3AD203B41FA5}">
                      <a16:colId xmlns:a16="http://schemas.microsoft.com/office/drawing/2014/main" val="3493853457"/>
                    </a:ext>
                  </a:extLst>
                </a:gridCol>
                <a:gridCol w="812128">
                  <a:extLst>
                    <a:ext uri="{9D8B030D-6E8A-4147-A177-3AD203B41FA5}">
                      <a16:colId xmlns:a16="http://schemas.microsoft.com/office/drawing/2014/main" val="3151134360"/>
                    </a:ext>
                  </a:extLst>
                </a:gridCol>
                <a:gridCol w="706389">
                  <a:extLst>
                    <a:ext uri="{9D8B030D-6E8A-4147-A177-3AD203B41FA5}">
                      <a16:colId xmlns:a16="http://schemas.microsoft.com/office/drawing/2014/main" val="3683383121"/>
                    </a:ext>
                  </a:extLst>
                </a:gridCol>
              </a:tblGrid>
              <a:tr h="289465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 err="1">
                          <a:effectLst/>
                        </a:rPr>
                        <a:t>CustomerID</a:t>
                      </a:r>
                      <a:endParaRPr lang="en-US" sz="1000" dirty="0">
                        <a:effectLst/>
                      </a:endParaRP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 err="1">
                          <a:effectLst/>
                        </a:rPr>
                        <a:t>CustomerName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 err="1">
                          <a:effectLst/>
                        </a:rPr>
                        <a:t>ContactName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Address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City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 err="1">
                          <a:effectLst/>
                        </a:rPr>
                        <a:t>PostalCode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Country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549191"/>
                  </a:ext>
                </a:extLst>
              </a:tr>
              <a:tr h="545401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00" dirty="0">
                          <a:effectLst/>
                        </a:rPr>
                        <a:t>1</a:t>
                      </a:r>
                    </a:p>
                  </a:txBody>
                  <a:tcPr marL="1524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 err="1">
                          <a:effectLst/>
                        </a:rPr>
                        <a:t>Alfreds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Futterkiste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Maria Anders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 err="1">
                          <a:effectLst/>
                        </a:rPr>
                        <a:t>Obere</a:t>
                      </a:r>
                      <a:r>
                        <a:rPr lang="en-US" sz="1000" dirty="0">
                          <a:effectLst/>
                        </a:rPr>
                        <a:t> Str. 57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Berlin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00" dirty="0">
                          <a:effectLst/>
                        </a:rPr>
                        <a:t>12209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Germany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336836"/>
                  </a:ext>
                </a:extLst>
              </a:tr>
              <a:tr h="545401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00" dirty="0">
                          <a:effectLst/>
                        </a:rPr>
                        <a:t>2</a:t>
                      </a:r>
                    </a:p>
                  </a:txBody>
                  <a:tcPr marL="1524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000" dirty="0">
                          <a:effectLst/>
                        </a:rPr>
                        <a:t>Ana Trujillo Emparedados y helados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Ana Trujillo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000" dirty="0">
                          <a:effectLst/>
                        </a:rPr>
                        <a:t>Avda. de la Constitución 2222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México D.F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00" dirty="0">
                          <a:effectLst/>
                        </a:rPr>
                        <a:t>05021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Mexico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1137219"/>
                  </a:ext>
                </a:extLst>
              </a:tr>
              <a:tr h="409051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00" dirty="0">
                          <a:effectLst/>
                        </a:rPr>
                        <a:t>3</a:t>
                      </a:r>
                    </a:p>
                  </a:txBody>
                  <a:tcPr marL="1524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Antonio Moreno </a:t>
                      </a:r>
                      <a:r>
                        <a:rPr lang="en-US" sz="1000" dirty="0" err="1">
                          <a:effectLst/>
                        </a:rPr>
                        <a:t>Taquería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Antonio Moreno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 err="1">
                          <a:effectLst/>
                        </a:rPr>
                        <a:t>Mataderos</a:t>
                      </a:r>
                      <a:r>
                        <a:rPr lang="en-US" sz="1000" dirty="0">
                          <a:effectLst/>
                        </a:rPr>
                        <a:t> 2312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México D.F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00" dirty="0">
                          <a:effectLst/>
                        </a:rPr>
                        <a:t>05023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Mexico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289749"/>
                  </a:ext>
                </a:extLst>
              </a:tr>
            </a:tbl>
          </a:graphicData>
        </a:graphic>
      </p:graphicFrame>
      <p:cxnSp>
        <p:nvCxnSpPr>
          <p:cNvPr id="8" name="직선 연결선 7"/>
          <p:cNvCxnSpPr/>
          <p:nvPr/>
        </p:nvCxnSpPr>
        <p:spPr>
          <a:xfrm>
            <a:off x="2033753" y="3121572"/>
            <a:ext cx="0" cy="113511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>
            <a:off x="2033754" y="4272311"/>
            <a:ext cx="2589884" cy="215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8815438" y="3815179"/>
            <a:ext cx="2742" cy="43625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 flipV="1">
            <a:off x="6082748" y="4251435"/>
            <a:ext cx="2735433" cy="525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자유형 12"/>
          <p:cNvSpPr/>
          <p:nvPr/>
        </p:nvSpPr>
        <p:spPr>
          <a:xfrm>
            <a:off x="5229493" y="3971467"/>
            <a:ext cx="207781" cy="402856"/>
          </a:xfrm>
          <a:custGeom>
            <a:avLst/>
            <a:gdLst>
              <a:gd name="connsiteX0" fmla="*/ 349469 w 698938"/>
              <a:gd name="connsiteY0" fmla="*/ 0 h 1398536"/>
              <a:gd name="connsiteX1" fmla="*/ 440352 w 698938"/>
              <a:gd name="connsiteY1" fmla="*/ 74985 h 1398536"/>
              <a:gd name="connsiteX2" fmla="*/ 698938 w 698938"/>
              <a:gd name="connsiteY2" fmla="*/ 699268 h 1398536"/>
              <a:gd name="connsiteX3" fmla="*/ 440352 w 698938"/>
              <a:gd name="connsiteY3" fmla="*/ 1323551 h 1398536"/>
              <a:gd name="connsiteX4" fmla="*/ 349469 w 698938"/>
              <a:gd name="connsiteY4" fmla="*/ 1398536 h 1398536"/>
              <a:gd name="connsiteX5" fmla="*/ 258586 w 698938"/>
              <a:gd name="connsiteY5" fmla="*/ 1323551 h 1398536"/>
              <a:gd name="connsiteX6" fmla="*/ 0 w 698938"/>
              <a:gd name="connsiteY6" fmla="*/ 699268 h 1398536"/>
              <a:gd name="connsiteX7" fmla="*/ 258586 w 698938"/>
              <a:gd name="connsiteY7" fmla="*/ 74985 h 1398536"/>
              <a:gd name="connsiteX8" fmla="*/ 349469 w 698938"/>
              <a:gd name="connsiteY8" fmla="*/ 0 h 1398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8938" h="1398536">
                <a:moveTo>
                  <a:pt x="349469" y="0"/>
                </a:moveTo>
                <a:lnTo>
                  <a:pt x="440352" y="74985"/>
                </a:lnTo>
                <a:cubicBezTo>
                  <a:pt x="600120" y="234753"/>
                  <a:pt x="698938" y="455471"/>
                  <a:pt x="698938" y="699268"/>
                </a:cubicBezTo>
                <a:cubicBezTo>
                  <a:pt x="698938" y="943066"/>
                  <a:pt x="600120" y="1163783"/>
                  <a:pt x="440352" y="1323551"/>
                </a:cubicBezTo>
                <a:lnTo>
                  <a:pt x="349469" y="1398536"/>
                </a:lnTo>
                <a:lnTo>
                  <a:pt x="258586" y="1323551"/>
                </a:lnTo>
                <a:cubicBezTo>
                  <a:pt x="98819" y="1163783"/>
                  <a:pt x="0" y="943066"/>
                  <a:pt x="0" y="699268"/>
                </a:cubicBezTo>
                <a:cubicBezTo>
                  <a:pt x="0" y="455471"/>
                  <a:pt x="98819" y="234753"/>
                  <a:pt x="258586" y="74985"/>
                </a:cubicBezTo>
                <a:lnTo>
                  <a:pt x="349469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4912353" y="3918580"/>
            <a:ext cx="421030" cy="508631"/>
          </a:xfrm>
          <a:custGeom>
            <a:avLst/>
            <a:gdLst>
              <a:gd name="connsiteX0" fmla="*/ 882869 w 1416269"/>
              <a:gd name="connsiteY0" fmla="*/ 0 h 1765738"/>
              <a:gd name="connsiteX1" fmla="*/ 1376489 w 1416269"/>
              <a:gd name="connsiteY1" fmla="*/ 150780 h 1765738"/>
              <a:gd name="connsiteX2" fmla="*/ 1416269 w 1416269"/>
              <a:gd name="connsiteY2" fmla="*/ 183601 h 1765738"/>
              <a:gd name="connsiteX3" fmla="*/ 1325386 w 1416269"/>
              <a:gd name="connsiteY3" fmla="*/ 258586 h 1765738"/>
              <a:gd name="connsiteX4" fmla="*/ 1066800 w 1416269"/>
              <a:gd name="connsiteY4" fmla="*/ 882869 h 1765738"/>
              <a:gd name="connsiteX5" fmla="*/ 1325386 w 1416269"/>
              <a:gd name="connsiteY5" fmla="*/ 1507152 h 1765738"/>
              <a:gd name="connsiteX6" fmla="*/ 1416269 w 1416269"/>
              <a:gd name="connsiteY6" fmla="*/ 1582137 h 1765738"/>
              <a:gd name="connsiteX7" fmla="*/ 1376489 w 1416269"/>
              <a:gd name="connsiteY7" fmla="*/ 1614958 h 1765738"/>
              <a:gd name="connsiteX8" fmla="*/ 882869 w 1416269"/>
              <a:gd name="connsiteY8" fmla="*/ 1765738 h 1765738"/>
              <a:gd name="connsiteX9" fmla="*/ 0 w 1416269"/>
              <a:gd name="connsiteY9" fmla="*/ 882869 h 1765738"/>
              <a:gd name="connsiteX10" fmla="*/ 882869 w 1416269"/>
              <a:gd name="connsiteY10" fmla="*/ 0 h 176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16269" h="1765738">
                <a:moveTo>
                  <a:pt x="882869" y="0"/>
                </a:moveTo>
                <a:cubicBezTo>
                  <a:pt x="1065717" y="0"/>
                  <a:pt x="1235583" y="55586"/>
                  <a:pt x="1376489" y="150780"/>
                </a:cubicBezTo>
                <a:lnTo>
                  <a:pt x="1416269" y="183601"/>
                </a:lnTo>
                <a:lnTo>
                  <a:pt x="1325386" y="258586"/>
                </a:lnTo>
                <a:cubicBezTo>
                  <a:pt x="1165619" y="418354"/>
                  <a:pt x="1066800" y="639072"/>
                  <a:pt x="1066800" y="882869"/>
                </a:cubicBezTo>
                <a:cubicBezTo>
                  <a:pt x="1066800" y="1126667"/>
                  <a:pt x="1165619" y="1347384"/>
                  <a:pt x="1325386" y="1507152"/>
                </a:cubicBezTo>
                <a:lnTo>
                  <a:pt x="1416269" y="1582137"/>
                </a:lnTo>
                <a:lnTo>
                  <a:pt x="1376489" y="1614958"/>
                </a:lnTo>
                <a:cubicBezTo>
                  <a:pt x="1235583" y="1710153"/>
                  <a:pt x="1065717" y="1765738"/>
                  <a:pt x="882869" y="1765738"/>
                </a:cubicBezTo>
                <a:cubicBezTo>
                  <a:pt x="395274" y="1765738"/>
                  <a:pt x="0" y="1370464"/>
                  <a:pt x="0" y="882869"/>
                </a:cubicBezTo>
                <a:cubicBezTo>
                  <a:pt x="0" y="395274"/>
                  <a:pt x="395274" y="0"/>
                  <a:pt x="882869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5333384" y="3918580"/>
            <a:ext cx="421030" cy="508631"/>
          </a:xfrm>
          <a:custGeom>
            <a:avLst/>
            <a:gdLst>
              <a:gd name="connsiteX0" fmla="*/ 533400 w 1416269"/>
              <a:gd name="connsiteY0" fmla="*/ 0 h 1765738"/>
              <a:gd name="connsiteX1" fmla="*/ 1416269 w 1416269"/>
              <a:gd name="connsiteY1" fmla="*/ 882869 h 1765738"/>
              <a:gd name="connsiteX2" fmla="*/ 533400 w 1416269"/>
              <a:gd name="connsiteY2" fmla="*/ 1765738 h 1765738"/>
              <a:gd name="connsiteX3" fmla="*/ 39780 w 1416269"/>
              <a:gd name="connsiteY3" fmla="*/ 1614958 h 1765738"/>
              <a:gd name="connsiteX4" fmla="*/ 0 w 1416269"/>
              <a:gd name="connsiteY4" fmla="*/ 1582137 h 1765738"/>
              <a:gd name="connsiteX5" fmla="*/ 90883 w 1416269"/>
              <a:gd name="connsiteY5" fmla="*/ 1507152 h 1765738"/>
              <a:gd name="connsiteX6" fmla="*/ 349469 w 1416269"/>
              <a:gd name="connsiteY6" fmla="*/ 882869 h 1765738"/>
              <a:gd name="connsiteX7" fmla="*/ 90883 w 1416269"/>
              <a:gd name="connsiteY7" fmla="*/ 258586 h 1765738"/>
              <a:gd name="connsiteX8" fmla="*/ 0 w 1416269"/>
              <a:gd name="connsiteY8" fmla="*/ 183601 h 1765738"/>
              <a:gd name="connsiteX9" fmla="*/ 39780 w 1416269"/>
              <a:gd name="connsiteY9" fmla="*/ 150780 h 1765738"/>
              <a:gd name="connsiteX10" fmla="*/ 533400 w 1416269"/>
              <a:gd name="connsiteY10" fmla="*/ 0 h 176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16269" h="1765738">
                <a:moveTo>
                  <a:pt x="533400" y="0"/>
                </a:moveTo>
                <a:cubicBezTo>
                  <a:pt x="1020995" y="0"/>
                  <a:pt x="1416269" y="395274"/>
                  <a:pt x="1416269" y="882869"/>
                </a:cubicBezTo>
                <a:cubicBezTo>
                  <a:pt x="1416269" y="1370464"/>
                  <a:pt x="1020995" y="1765738"/>
                  <a:pt x="533400" y="1765738"/>
                </a:cubicBezTo>
                <a:cubicBezTo>
                  <a:pt x="350552" y="1765738"/>
                  <a:pt x="180687" y="1710153"/>
                  <a:pt x="39780" y="1614958"/>
                </a:cubicBezTo>
                <a:lnTo>
                  <a:pt x="0" y="1582137"/>
                </a:lnTo>
                <a:lnTo>
                  <a:pt x="90883" y="1507152"/>
                </a:lnTo>
                <a:cubicBezTo>
                  <a:pt x="250651" y="1347384"/>
                  <a:pt x="349469" y="1126667"/>
                  <a:pt x="349469" y="882869"/>
                </a:cubicBezTo>
                <a:cubicBezTo>
                  <a:pt x="349469" y="639072"/>
                  <a:pt x="250651" y="418354"/>
                  <a:pt x="90883" y="258586"/>
                </a:cubicBezTo>
                <a:lnTo>
                  <a:pt x="0" y="183601"/>
                </a:lnTo>
                <a:lnTo>
                  <a:pt x="39780" y="150780"/>
                </a:lnTo>
                <a:cubicBezTo>
                  <a:pt x="180687" y="55586"/>
                  <a:pt x="350552" y="0"/>
                  <a:pt x="53340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5333383" y="4540469"/>
            <a:ext cx="0" cy="236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107565"/>
              </p:ext>
            </p:extLst>
          </p:nvPr>
        </p:nvGraphicFramePr>
        <p:xfrm>
          <a:off x="665379" y="4863467"/>
          <a:ext cx="10178069" cy="1588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0172">
                  <a:extLst>
                    <a:ext uri="{9D8B030D-6E8A-4147-A177-3AD203B41FA5}">
                      <a16:colId xmlns:a16="http://schemas.microsoft.com/office/drawing/2014/main" val="2125588260"/>
                    </a:ext>
                  </a:extLst>
                </a:gridCol>
                <a:gridCol w="906596">
                  <a:extLst>
                    <a:ext uri="{9D8B030D-6E8A-4147-A177-3AD203B41FA5}">
                      <a16:colId xmlns:a16="http://schemas.microsoft.com/office/drawing/2014/main" val="3327398751"/>
                    </a:ext>
                  </a:extLst>
                </a:gridCol>
                <a:gridCol w="882316">
                  <a:extLst>
                    <a:ext uri="{9D8B030D-6E8A-4147-A177-3AD203B41FA5}">
                      <a16:colId xmlns:a16="http://schemas.microsoft.com/office/drawing/2014/main" val="6240467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151052061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1588670916"/>
                    </a:ext>
                  </a:extLst>
                </a:gridCol>
                <a:gridCol w="1324211">
                  <a:extLst>
                    <a:ext uri="{9D8B030D-6E8A-4147-A177-3AD203B41FA5}">
                      <a16:colId xmlns:a16="http://schemas.microsoft.com/office/drawing/2014/main" val="862136797"/>
                    </a:ext>
                  </a:extLst>
                </a:gridCol>
                <a:gridCol w="1017936">
                  <a:extLst>
                    <a:ext uri="{9D8B030D-6E8A-4147-A177-3AD203B41FA5}">
                      <a16:colId xmlns:a16="http://schemas.microsoft.com/office/drawing/2014/main" val="3750528854"/>
                    </a:ext>
                  </a:extLst>
                </a:gridCol>
                <a:gridCol w="1106906">
                  <a:extLst>
                    <a:ext uri="{9D8B030D-6E8A-4147-A177-3AD203B41FA5}">
                      <a16:colId xmlns:a16="http://schemas.microsoft.com/office/drawing/2014/main" val="2072525784"/>
                    </a:ext>
                  </a:extLst>
                </a:gridCol>
                <a:gridCol w="866273">
                  <a:extLst>
                    <a:ext uri="{9D8B030D-6E8A-4147-A177-3AD203B41FA5}">
                      <a16:colId xmlns:a16="http://schemas.microsoft.com/office/drawing/2014/main" val="247997454"/>
                    </a:ext>
                  </a:extLst>
                </a:gridCol>
                <a:gridCol w="946485">
                  <a:extLst>
                    <a:ext uri="{9D8B030D-6E8A-4147-A177-3AD203B41FA5}">
                      <a16:colId xmlns:a16="http://schemas.microsoft.com/office/drawing/2014/main" val="1563413158"/>
                    </a:ext>
                  </a:extLst>
                </a:gridCol>
                <a:gridCol w="688795">
                  <a:extLst>
                    <a:ext uri="{9D8B030D-6E8A-4147-A177-3AD203B41FA5}">
                      <a16:colId xmlns:a16="http://schemas.microsoft.com/office/drawing/2014/main" val="4022084305"/>
                    </a:ext>
                  </a:extLst>
                </a:gridCol>
              </a:tblGrid>
              <a:tr h="397065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 err="1">
                          <a:effectLst/>
                        </a:rPr>
                        <a:t>OrderID</a:t>
                      </a:r>
                      <a:endParaRPr lang="en-US" sz="1000" dirty="0">
                        <a:effectLst/>
                      </a:endParaRPr>
                    </a:p>
                  </a:txBody>
                  <a:tcPr marL="1524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 err="1">
                          <a:effectLst/>
                        </a:rPr>
                        <a:t>CustomerID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 err="1">
                          <a:effectLst/>
                        </a:rPr>
                        <a:t>EmployeeID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 err="1">
                          <a:effectLst/>
                        </a:rPr>
                        <a:t>OrderDate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 err="1">
                          <a:effectLst/>
                        </a:rPr>
                        <a:t>ShipperID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 err="1">
                          <a:effectLst/>
                        </a:rPr>
                        <a:t>CustomerName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 err="1">
                          <a:effectLst/>
                        </a:rPr>
                        <a:t>ContactName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Address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City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 err="1">
                          <a:effectLst/>
                        </a:rPr>
                        <a:t>PostalCode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Country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951682"/>
                  </a:ext>
                </a:extLst>
              </a:tr>
              <a:tr h="661775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00" dirty="0">
                          <a:effectLst/>
                        </a:rPr>
                        <a:t>10308</a:t>
                      </a:r>
                    </a:p>
                  </a:txBody>
                  <a:tcPr marL="1524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00" dirty="0">
                          <a:effectLst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00" dirty="0">
                          <a:effectLst/>
                        </a:rPr>
                        <a:t>7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00" dirty="0">
                          <a:effectLst/>
                        </a:rPr>
                        <a:t>1996-09-18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00" dirty="0">
                          <a:effectLst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000" dirty="0">
                          <a:effectLst/>
                        </a:rPr>
                        <a:t>Ana Trujillo Emparedados y helados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Ana Trujillo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000" dirty="0">
                          <a:effectLst/>
                        </a:rPr>
                        <a:t>Avda. de la Constitución 2222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México D.F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00" dirty="0">
                          <a:effectLst/>
                        </a:rPr>
                        <a:t>05021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Mexico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088609"/>
                  </a:ext>
                </a:extLst>
              </a:tr>
              <a:tr h="52942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00">
                          <a:effectLst/>
                        </a:rPr>
                        <a:t>10365</a:t>
                      </a:r>
                    </a:p>
                  </a:txBody>
                  <a:tcPr marL="1524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00" dirty="0">
                          <a:effectLst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00" dirty="0">
                          <a:effectLst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00" dirty="0">
                          <a:effectLst/>
                        </a:rPr>
                        <a:t>1996-11-27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00" dirty="0">
                          <a:effectLst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Antonio Moreno </a:t>
                      </a:r>
                      <a:r>
                        <a:rPr lang="en-US" sz="1000" dirty="0" err="1">
                          <a:effectLst/>
                        </a:rPr>
                        <a:t>Taquería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Antonio Moreno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 err="1">
                          <a:effectLst/>
                        </a:rPr>
                        <a:t>Mataderos</a:t>
                      </a:r>
                      <a:r>
                        <a:rPr lang="en-US" sz="1000" dirty="0">
                          <a:effectLst/>
                        </a:rPr>
                        <a:t> 2312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México D.F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00" dirty="0">
                          <a:effectLst/>
                        </a:rPr>
                        <a:t>05023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Mexico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2833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730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4800" y="5168348"/>
            <a:ext cx="11555896" cy="10086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2722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+mj-lt"/>
              </a:rPr>
              <a:t>목차</a:t>
            </a:r>
            <a:endParaRPr lang="en-US" altLang="ko-KR" sz="2800" b="1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1028700"/>
            <a:ext cx="1064895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altLang="ko-KR" sz="2000" dirty="0" smtClean="0">
                <a:latin typeface="+mj-lt"/>
              </a:rPr>
              <a:t>SQL </a:t>
            </a:r>
            <a:r>
              <a:rPr lang="ko-KR" altLang="en-US" sz="2000" dirty="0" smtClean="0">
                <a:latin typeface="+mj-lt"/>
              </a:rPr>
              <a:t>개요 및 활용</a:t>
            </a:r>
            <a:endParaRPr lang="en-US" altLang="ko-KR" sz="2000" dirty="0" smtClean="0">
              <a:latin typeface="+mj-lt"/>
            </a:endParaRP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altLang="ko-KR" sz="2000" dirty="0" smtClean="0">
                <a:latin typeface="+mj-lt"/>
              </a:rPr>
              <a:t>SQL</a:t>
            </a:r>
            <a:r>
              <a:rPr lang="ko-KR" altLang="en-US" sz="2000" dirty="0">
                <a:latin typeface="+mj-lt"/>
              </a:rPr>
              <a:t>을 활용한 데이터 조회</a:t>
            </a:r>
            <a:r>
              <a:rPr lang="en-US" altLang="ko-KR" sz="2000" dirty="0">
                <a:latin typeface="+mj-lt"/>
              </a:rPr>
              <a:t>(</a:t>
            </a:r>
            <a:r>
              <a:rPr lang="ko-KR" altLang="en-US" sz="2000" dirty="0" err="1">
                <a:latin typeface="+mj-lt"/>
              </a:rPr>
              <a:t>비교연산자</a:t>
            </a:r>
            <a:r>
              <a:rPr lang="en-US" altLang="ko-KR" sz="2000" dirty="0">
                <a:latin typeface="+mj-lt"/>
              </a:rPr>
              <a:t>, </a:t>
            </a:r>
            <a:r>
              <a:rPr lang="ko-KR" altLang="en-US" sz="2000" dirty="0" err="1">
                <a:latin typeface="+mj-lt"/>
              </a:rPr>
              <a:t>논리연산자</a:t>
            </a:r>
            <a:r>
              <a:rPr lang="ko-KR" altLang="en-US" sz="2000" dirty="0">
                <a:latin typeface="+mj-lt"/>
              </a:rPr>
              <a:t> 활용</a:t>
            </a:r>
            <a:r>
              <a:rPr lang="en-US" altLang="ko-KR" sz="2000" dirty="0">
                <a:latin typeface="+mj-lt"/>
              </a:rPr>
              <a:t>)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000" dirty="0">
                <a:latin typeface="+mj-lt"/>
              </a:rPr>
              <a:t>조건에 맞는 데이터 </a:t>
            </a:r>
            <a:r>
              <a:rPr lang="ko-KR" altLang="en-US" sz="2000" dirty="0" err="1">
                <a:latin typeface="+mj-lt"/>
              </a:rPr>
              <a:t>그룹핑</a:t>
            </a:r>
            <a:r>
              <a:rPr lang="ko-KR" altLang="en-US" sz="2000" dirty="0">
                <a:latin typeface="+mj-lt"/>
              </a:rPr>
              <a:t> 및 정렬</a:t>
            </a:r>
            <a:r>
              <a:rPr lang="en-US" altLang="ko-KR" sz="2000" dirty="0">
                <a:latin typeface="+mj-lt"/>
              </a:rPr>
              <a:t>(Group by, Having, Order by)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000" dirty="0">
                <a:latin typeface="+mj-lt"/>
              </a:rPr>
              <a:t>데이터 결합하기 </a:t>
            </a:r>
            <a:r>
              <a:rPr lang="en-US" altLang="ko-KR" sz="2000" dirty="0">
                <a:latin typeface="+mj-lt"/>
              </a:rPr>
              <a:t>(Inner Join, Outer Join)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000" dirty="0">
                <a:latin typeface="+mj-lt"/>
              </a:rPr>
              <a:t>빅데이터센터 플랫폼 안내</a:t>
            </a:r>
            <a:endParaRPr lang="en-US" altLang="ko-KR" sz="2000" dirty="0">
              <a:latin typeface="+mj-lt"/>
            </a:endParaRP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000" dirty="0">
                <a:latin typeface="+mj-lt"/>
              </a:rPr>
              <a:t>빅데이터센터 </a:t>
            </a:r>
            <a:r>
              <a:rPr lang="en-US" altLang="ko-KR" sz="2000" dirty="0">
                <a:latin typeface="+mj-lt"/>
              </a:rPr>
              <a:t>DB</a:t>
            </a:r>
            <a:r>
              <a:rPr lang="ko-KR" altLang="en-US" sz="2000" dirty="0">
                <a:latin typeface="+mj-lt"/>
              </a:rPr>
              <a:t>사용 절차 안내</a:t>
            </a:r>
            <a:endParaRPr lang="en-US" altLang="ko-KR" sz="2000" dirty="0">
              <a:latin typeface="+mj-lt"/>
            </a:endParaRPr>
          </a:p>
          <a:p>
            <a:pPr marL="914400" indent="-914400">
              <a:buAutoNum type="arabicPeriod"/>
            </a:pPr>
            <a:endParaRPr lang="en-US" altLang="ko-KR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5945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결합하기 </a:t>
            </a:r>
            <a:r>
              <a:rPr lang="en-US" altLang="ko-KR" dirty="0"/>
              <a:t>(Outer Join)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33753" y="1103587"/>
            <a:ext cx="1560786" cy="37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Order Table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45974" y="1128392"/>
            <a:ext cx="2354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Customers Table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669685"/>
              </p:ext>
            </p:extLst>
          </p:nvPr>
        </p:nvGraphicFramePr>
        <p:xfrm>
          <a:off x="304802" y="1681366"/>
          <a:ext cx="4740165" cy="1266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8033">
                  <a:extLst>
                    <a:ext uri="{9D8B030D-6E8A-4147-A177-3AD203B41FA5}">
                      <a16:colId xmlns:a16="http://schemas.microsoft.com/office/drawing/2014/main" val="2565861009"/>
                    </a:ext>
                  </a:extLst>
                </a:gridCol>
                <a:gridCol w="948033">
                  <a:extLst>
                    <a:ext uri="{9D8B030D-6E8A-4147-A177-3AD203B41FA5}">
                      <a16:colId xmlns:a16="http://schemas.microsoft.com/office/drawing/2014/main" val="3038241294"/>
                    </a:ext>
                  </a:extLst>
                </a:gridCol>
                <a:gridCol w="948033">
                  <a:extLst>
                    <a:ext uri="{9D8B030D-6E8A-4147-A177-3AD203B41FA5}">
                      <a16:colId xmlns:a16="http://schemas.microsoft.com/office/drawing/2014/main" val="101727776"/>
                    </a:ext>
                  </a:extLst>
                </a:gridCol>
                <a:gridCol w="948033">
                  <a:extLst>
                    <a:ext uri="{9D8B030D-6E8A-4147-A177-3AD203B41FA5}">
                      <a16:colId xmlns:a16="http://schemas.microsoft.com/office/drawing/2014/main" val="2093150871"/>
                    </a:ext>
                  </a:extLst>
                </a:gridCol>
                <a:gridCol w="948033">
                  <a:extLst>
                    <a:ext uri="{9D8B030D-6E8A-4147-A177-3AD203B41FA5}">
                      <a16:colId xmlns:a16="http://schemas.microsoft.com/office/drawing/2014/main" val="213174047"/>
                    </a:ext>
                  </a:extLst>
                </a:gridCol>
              </a:tblGrid>
              <a:tr h="321455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 err="1">
                          <a:effectLst/>
                        </a:rPr>
                        <a:t>OrderID</a:t>
                      </a:r>
                      <a:endParaRPr lang="en-US" sz="1000" dirty="0">
                        <a:effectLst/>
                      </a:endParaRP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 err="1">
                          <a:effectLst/>
                        </a:rPr>
                        <a:t>CustomerID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 err="1">
                          <a:effectLst/>
                        </a:rPr>
                        <a:t>EmployeeID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 err="1">
                          <a:effectLst/>
                        </a:rPr>
                        <a:t>OrderDate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 err="1">
                          <a:effectLst/>
                        </a:rPr>
                        <a:t>ShipperID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025949"/>
                  </a:ext>
                </a:extLst>
              </a:tr>
              <a:tr h="31511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00" dirty="0">
                          <a:effectLst/>
                        </a:rPr>
                        <a:t>10308</a:t>
                      </a: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00" dirty="0">
                          <a:effectLst/>
                        </a:rPr>
                        <a:t>2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00" dirty="0">
                          <a:effectLst/>
                        </a:rPr>
                        <a:t>7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00" dirty="0">
                          <a:effectLst/>
                        </a:rPr>
                        <a:t>1996-09-18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00" dirty="0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552523"/>
                  </a:ext>
                </a:extLst>
              </a:tr>
              <a:tr h="31511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00">
                          <a:effectLst/>
                        </a:rPr>
                        <a:t>10365</a:t>
                      </a: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00" dirty="0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00" dirty="0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00" dirty="0">
                          <a:effectLst/>
                        </a:rPr>
                        <a:t>1996-11-27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00" dirty="0">
                          <a:effectLst/>
                        </a:rPr>
                        <a:t>2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556529"/>
                  </a:ext>
                </a:extLst>
              </a:tr>
              <a:tr h="31511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00">
                          <a:effectLst/>
                        </a:rPr>
                        <a:t>10355</a:t>
                      </a: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00" dirty="0">
                          <a:effectLst/>
                        </a:rPr>
                        <a:t>4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00">
                          <a:effectLst/>
                        </a:rPr>
                        <a:t>6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00" dirty="0">
                          <a:effectLst/>
                        </a:rPr>
                        <a:t>1996-11-15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00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681116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779832"/>
              </p:ext>
            </p:extLst>
          </p:nvPr>
        </p:nvGraphicFramePr>
        <p:xfrm>
          <a:off x="5491427" y="1681366"/>
          <a:ext cx="6369269" cy="19170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9373">
                  <a:extLst>
                    <a:ext uri="{9D8B030D-6E8A-4147-A177-3AD203B41FA5}">
                      <a16:colId xmlns:a16="http://schemas.microsoft.com/office/drawing/2014/main" val="4242651242"/>
                    </a:ext>
                  </a:extLst>
                </a:gridCol>
                <a:gridCol w="1213945">
                  <a:extLst>
                    <a:ext uri="{9D8B030D-6E8A-4147-A177-3AD203B41FA5}">
                      <a16:colId xmlns:a16="http://schemas.microsoft.com/office/drawing/2014/main" val="2396335284"/>
                    </a:ext>
                  </a:extLst>
                </a:gridCol>
                <a:gridCol w="977462">
                  <a:extLst>
                    <a:ext uri="{9D8B030D-6E8A-4147-A177-3AD203B41FA5}">
                      <a16:colId xmlns:a16="http://schemas.microsoft.com/office/drawing/2014/main" val="3112960933"/>
                    </a:ext>
                  </a:extLst>
                </a:gridCol>
                <a:gridCol w="993227">
                  <a:extLst>
                    <a:ext uri="{9D8B030D-6E8A-4147-A177-3AD203B41FA5}">
                      <a16:colId xmlns:a16="http://schemas.microsoft.com/office/drawing/2014/main" val="3482404677"/>
                    </a:ext>
                  </a:extLst>
                </a:gridCol>
                <a:gridCol w="756745">
                  <a:extLst>
                    <a:ext uri="{9D8B030D-6E8A-4147-A177-3AD203B41FA5}">
                      <a16:colId xmlns:a16="http://schemas.microsoft.com/office/drawing/2014/main" val="3493853457"/>
                    </a:ext>
                  </a:extLst>
                </a:gridCol>
                <a:gridCol w="812128">
                  <a:extLst>
                    <a:ext uri="{9D8B030D-6E8A-4147-A177-3AD203B41FA5}">
                      <a16:colId xmlns:a16="http://schemas.microsoft.com/office/drawing/2014/main" val="3151134360"/>
                    </a:ext>
                  </a:extLst>
                </a:gridCol>
                <a:gridCol w="706389">
                  <a:extLst>
                    <a:ext uri="{9D8B030D-6E8A-4147-A177-3AD203B41FA5}">
                      <a16:colId xmlns:a16="http://schemas.microsoft.com/office/drawing/2014/main" val="3683383121"/>
                    </a:ext>
                  </a:extLst>
                </a:gridCol>
              </a:tblGrid>
              <a:tr h="289465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 err="1">
                          <a:effectLst/>
                        </a:rPr>
                        <a:t>CustomerID</a:t>
                      </a:r>
                      <a:endParaRPr lang="en-US" sz="1000" dirty="0">
                        <a:effectLst/>
                      </a:endParaRP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 err="1">
                          <a:effectLst/>
                        </a:rPr>
                        <a:t>CustomerName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 err="1">
                          <a:effectLst/>
                        </a:rPr>
                        <a:t>ContactName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Address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City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 err="1">
                          <a:effectLst/>
                        </a:rPr>
                        <a:t>PostalCode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Country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549191"/>
                  </a:ext>
                </a:extLst>
              </a:tr>
              <a:tr h="545401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00" dirty="0">
                          <a:effectLst/>
                        </a:rPr>
                        <a:t>1</a:t>
                      </a:r>
                    </a:p>
                  </a:txBody>
                  <a:tcPr marL="1524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 err="1">
                          <a:effectLst/>
                        </a:rPr>
                        <a:t>Alfreds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Futterkiste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Maria Anders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 err="1">
                          <a:effectLst/>
                        </a:rPr>
                        <a:t>Obere</a:t>
                      </a:r>
                      <a:r>
                        <a:rPr lang="en-US" sz="1000" dirty="0">
                          <a:effectLst/>
                        </a:rPr>
                        <a:t> Str. 57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Berlin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00" dirty="0">
                          <a:effectLst/>
                        </a:rPr>
                        <a:t>12209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Germany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336836"/>
                  </a:ext>
                </a:extLst>
              </a:tr>
              <a:tr h="545401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00" dirty="0">
                          <a:effectLst/>
                        </a:rPr>
                        <a:t>2</a:t>
                      </a:r>
                    </a:p>
                  </a:txBody>
                  <a:tcPr marL="1524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000" dirty="0">
                          <a:effectLst/>
                        </a:rPr>
                        <a:t>Ana Trujillo Emparedados y helados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Ana Trujillo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000" dirty="0">
                          <a:effectLst/>
                        </a:rPr>
                        <a:t>Avda. de la Constitución 2222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México D.F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00" dirty="0">
                          <a:effectLst/>
                        </a:rPr>
                        <a:t>05021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Mexico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1137219"/>
                  </a:ext>
                </a:extLst>
              </a:tr>
              <a:tr h="409051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00" dirty="0">
                          <a:effectLst/>
                        </a:rPr>
                        <a:t>3</a:t>
                      </a:r>
                    </a:p>
                  </a:txBody>
                  <a:tcPr marL="1524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Antonio Moreno Taquería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Antonio Moreno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 err="1">
                          <a:effectLst/>
                        </a:rPr>
                        <a:t>Mataderos</a:t>
                      </a:r>
                      <a:r>
                        <a:rPr lang="en-US" sz="1000" dirty="0">
                          <a:effectLst/>
                        </a:rPr>
                        <a:t> 2312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México D.F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00" dirty="0">
                          <a:effectLst/>
                        </a:rPr>
                        <a:t>05023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Mexico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289749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2033753" y="3121572"/>
            <a:ext cx="0" cy="113511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2033754" y="4272311"/>
            <a:ext cx="2589884" cy="215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8815438" y="3815179"/>
            <a:ext cx="2742" cy="43625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 flipV="1">
            <a:off x="6082748" y="4251435"/>
            <a:ext cx="2735433" cy="525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자유형 10"/>
          <p:cNvSpPr/>
          <p:nvPr/>
        </p:nvSpPr>
        <p:spPr>
          <a:xfrm>
            <a:off x="5229493" y="3971467"/>
            <a:ext cx="207781" cy="402856"/>
          </a:xfrm>
          <a:custGeom>
            <a:avLst/>
            <a:gdLst>
              <a:gd name="connsiteX0" fmla="*/ 349469 w 698938"/>
              <a:gd name="connsiteY0" fmla="*/ 0 h 1398536"/>
              <a:gd name="connsiteX1" fmla="*/ 440352 w 698938"/>
              <a:gd name="connsiteY1" fmla="*/ 74985 h 1398536"/>
              <a:gd name="connsiteX2" fmla="*/ 698938 w 698938"/>
              <a:gd name="connsiteY2" fmla="*/ 699268 h 1398536"/>
              <a:gd name="connsiteX3" fmla="*/ 440352 w 698938"/>
              <a:gd name="connsiteY3" fmla="*/ 1323551 h 1398536"/>
              <a:gd name="connsiteX4" fmla="*/ 349469 w 698938"/>
              <a:gd name="connsiteY4" fmla="*/ 1398536 h 1398536"/>
              <a:gd name="connsiteX5" fmla="*/ 258586 w 698938"/>
              <a:gd name="connsiteY5" fmla="*/ 1323551 h 1398536"/>
              <a:gd name="connsiteX6" fmla="*/ 0 w 698938"/>
              <a:gd name="connsiteY6" fmla="*/ 699268 h 1398536"/>
              <a:gd name="connsiteX7" fmla="*/ 258586 w 698938"/>
              <a:gd name="connsiteY7" fmla="*/ 74985 h 1398536"/>
              <a:gd name="connsiteX8" fmla="*/ 349469 w 698938"/>
              <a:gd name="connsiteY8" fmla="*/ 0 h 1398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8938" h="1398536">
                <a:moveTo>
                  <a:pt x="349469" y="0"/>
                </a:moveTo>
                <a:lnTo>
                  <a:pt x="440352" y="74985"/>
                </a:lnTo>
                <a:cubicBezTo>
                  <a:pt x="600120" y="234753"/>
                  <a:pt x="698938" y="455471"/>
                  <a:pt x="698938" y="699268"/>
                </a:cubicBezTo>
                <a:cubicBezTo>
                  <a:pt x="698938" y="943066"/>
                  <a:pt x="600120" y="1163783"/>
                  <a:pt x="440352" y="1323551"/>
                </a:cubicBezTo>
                <a:lnTo>
                  <a:pt x="349469" y="1398536"/>
                </a:lnTo>
                <a:lnTo>
                  <a:pt x="258586" y="1323551"/>
                </a:lnTo>
                <a:cubicBezTo>
                  <a:pt x="98819" y="1163783"/>
                  <a:pt x="0" y="943066"/>
                  <a:pt x="0" y="699268"/>
                </a:cubicBezTo>
                <a:cubicBezTo>
                  <a:pt x="0" y="455471"/>
                  <a:pt x="98819" y="234753"/>
                  <a:pt x="258586" y="74985"/>
                </a:cubicBezTo>
                <a:lnTo>
                  <a:pt x="349469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4912353" y="3918580"/>
            <a:ext cx="421030" cy="508631"/>
          </a:xfrm>
          <a:custGeom>
            <a:avLst/>
            <a:gdLst>
              <a:gd name="connsiteX0" fmla="*/ 882869 w 1416269"/>
              <a:gd name="connsiteY0" fmla="*/ 0 h 1765738"/>
              <a:gd name="connsiteX1" fmla="*/ 1376489 w 1416269"/>
              <a:gd name="connsiteY1" fmla="*/ 150780 h 1765738"/>
              <a:gd name="connsiteX2" fmla="*/ 1416269 w 1416269"/>
              <a:gd name="connsiteY2" fmla="*/ 183601 h 1765738"/>
              <a:gd name="connsiteX3" fmla="*/ 1325386 w 1416269"/>
              <a:gd name="connsiteY3" fmla="*/ 258586 h 1765738"/>
              <a:gd name="connsiteX4" fmla="*/ 1066800 w 1416269"/>
              <a:gd name="connsiteY4" fmla="*/ 882869 h 1765738"/>
              <a:gd name="connsiteX5" fmla="*/ 1325386 w 1416269"/>
              <a:gd name="connsiteY5" fmla="*/ 1507152 h 1765738"/>
              <a:gd name="connsiteX6" fmla="*/ 1416269 w 1416269"/>
              <a:gd name="connsiteY6" fmla="*/ 1582137 h 1765738"/>
              <a:gd name="connsiteX7" fmla="*/ 1376489 w 1416269"/>
              <a:gd name="connsiteY7" fmla="*/ 1614958 h 1765738"/>
              <a:gd name="connsiteX8" fmla="*/ 882869 w 1416269"/>
              <a:gd name="connsiteY8" fmla="*/ 1765738 h 1765738"/>
              <a:gd name="connsiteX9" fmla="*/ 0 w 1416269"/>
              <a:gd name="connsiteY9" fmla="*/ 882869 h 1765738"/>
              <a:gd name="connsiteX10" fmla="*/ 882869 w 1416269"/>
              <a:gd name="connsiteY10" fmla="*/ 0 h 176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16269" h="1765738">
                <a:moveTo>
                  <a:pt x="882869" y="0"/>
                </a:moveTo>
                <a:cubicBezTo>
                  <a:pt x="1065717" y="0"/>
                  <a:pt x="1235583" y="55586"/>
                  <a:pt x="1376489" y="150780"/>
                </a:cubicBezTo>
                <a:lnTo>
                  <a:pt x="1416269" y="183601"/>
                </a:lnTo>
                <a:lnTo>
                  <a:pt x="1325386" y="258586"/>
                </a:lnTo>
                <a:cubicBezTo>
                  <a:pt x="1165619" y="418354"/>
                  <a:pt x="1066800" y="639072"/>
                  <a:pt x="1066800" y="882869"/>
                </a:cubicBezTo>
                <a:cubicBezTo>
                  <a:pt x="1066800" y="1126667"/>
                  <a:pt x="1165619" y="1347384"/>
                  <a:pt x="1325386" y="1507152"/>
                </a:cubicBezTo>
                <a:lnTo>
                  <a:pt x="1416269" y="1582137"/>
                </a:lnTo>
                <a:lnTo>
                  <a:pt x="1376489" y="1614958"/>
                </a:lnTo>
                <a:cubicBezTo>
                  <a:pt x="1235583" y="1710153"/>
                  <a:pt x="1065717" y="1765738"/>
                  <a:pt x="882869" y="1765738"/>
                </a:cubicBezTo>
                <a:cubicBezTo>
                  <a:pt x="395274" y="1765738"/>
                  <a:pt x="0" y="1370464"/>
                  <a:pt x="0" y="882869"/>
                </a:cubicBezTo>
                <a:cubicBezTo>
                  <a:pt x="0" y="395274"/>
                  <a:pt x="395274" y="0"/>
                  <a:pt x="882869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5333384" y="3918580"/>
            <a:ext cx="421030" cy="508631"/>
          </a:xfrm>
          <a:custGeom>
            <a:avLst/>
            <a:gdLst>
              <a:gd name="connsiteX0" fmla="*/ 533400 w 1416269"/>
              <a:gd name="connsiteY0" fmla="*/ 0 h 1765738"/>
              <a:gd name="connsiteX1" fmla="*/ 1416269 w 1416269"/>
              <a:gd name="connsiteY1" fmla="*/ 882869 h 1765738"/>
              <a:gd name="connsiteX2" fmla="*/ 533400 w 1416269"/>
              <a:gd name="connsiteY2" fmla="*/ 1765738 h 1765738"/>
              <a:gd name="connsiteX3" fmla="*/ 39780 w 1416269"/>
              <a:gd name="connsiteY3" fmla="*/ 1614958 h 1765738"/>
              <a:gd name="connsiteX4" fmla="*/ 0 w 1416269"/>
              <a:gd name="connsiteY4" fmla="*/ 1582137 h 1765738"/>
              <a:gd name="connsiteX5" fmla="*/ 90883 w 1416269"/>
              <a:gd name="connsiteY5" fmla="*/ 1507152 h 1765738"/>
              <a:gd name="connsiteX6" fmla="*/ 349469 w 1416269"/>
              <a:gd name="connsiteY6" fmla="*/ 882869 h 1765738"/>
              <a:gd name="connsiteX7" fmla="*/ 90883 w 1416269"/>
              <a:gd name="connsiteY7" fmla="*/ 258586 h 1765738"/>
              <a:gd name="connsiteX8" fmla="*/ 0 w 1416269"/>
              <a:gd name="connsiteY8" fmla="*/ 183601 h 1765738"/>
              <a:gd name="connsiteX9" fmla="*/ 39780 w 1416269"/>
              <a:gd name="connsiteY9" fmla="*/ 150780 h 1765738"/>
              <a:gd name="connsiteX10" fmla="*/ 533400 w 1416269"/>
              <a:gd name="connsiteY10" fmla="*/ 0 h 176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16269" h="1765738">
                <a:moveTo>
                  <a:pt x="533400" y="0"/>
                </a:moveTo>
                <a:cubicBezTo>
                  <a:pt x="1020995" y="0"/>
                  <a:pt x="1416269" y="395274"/>
                  <a:pt x="1416269" y="882869"/>
                </a:cubicBezTo>
                <a:cubicBezTo>
                  <a:pt x="1416269" y="1370464"/>
                  <a:pt x="1020995" y="1765738"/>
                  <a:pt x="533400" y="1765738"/>
                </a:cubicBezTo>
                <a:cubicBezTo>
                  <a:pt x="350552" y="1765738"/>
                  <a:pt x="180687" y="1710153"/>
                  <a:pt x="39780" y="1614958"/>
                </a:cubicBezTo>
                <a:lnTo>
                  <a:pt x="0" y="1582137"/>
                </a:lnTo>
                <a:lnTo>
                  <a:pt x="90883" y="1507152"/>
                </a:lnTo>
                <a:cubicBezTo>
                  <a:pt x="250651" y="1347384"/>
                  <a:pt x="349469" y="1126667"/>
                  <a:pt x="349469" y="882869"/>
                </a:cubicBezTo>
                <a:cubicBezTo>
                  <a:pt x="349469" y="639072"/>
                  <a:pt x="250651" y="418354"/>
                  <a:pt x="90883" y="258586"/>
                </a:cubicBezTo>
                <a:lnTo>
                  <a:pt x="0" y="183601"/>
                </a:lnTo>
                <a:lnTo>
                  <a:pt x="39780" y="150780"/>
                </a:lnTo>
                <a:cubicBezTo>
                  <a:pt x="180687" y="55586"/>
                  <a:pt x="350552" y="0"/>
                  <a:pt x="533400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5333383" y="4540469"/>
            <a:ext cx="0" cy="236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596439"/>
              </p:ext>
            </p:extLst>
          </p:nvPr>
        </p:nvGraphicFramePr>
        <p:xfrm>
          <a:off x="665379" y="4863467"/>
          <a:ext cx="10178069" cy="1058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0172">
                  <a:extLst>
                    <a:ext uri="{9D8B030D-6E8A-4147-A177-3AD203B41FA5}">
                      <a16:colId xmlns:a16="http://schemas.microsoft.com/office/drawing/2014/main" val="2125588260"/>
                    </a:ext>
                  </a:extLst>
                </a:gridCol>
                <a:gridCol w="906596">
                  <a:extLst>
                    <a:ext uri="{9D8B030D-6E8A-4147-A177-3AD203B41FA5}">
                      <a16:colId xmlns:a16="http://schemas.microsoft.com/office/drawing/2014/main" val="3327398751"/>
                    </a:ext>
                  </a:extLst>
                </a:gridCol>
                <a:gridCol w="882316">
                  <a:extLst>
                    <a:ext uri="{9D8B030D-6E8A-4147-A177-3AD203B41FA5}">
                      <a16:colId xmlns:a16="http://schemas.microsoft.com/office/drawing/2014/main" val="6240467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151052061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1588670916"/>
                    </a:ext>
                  </a:extLst>
                </a:gridCol>
                <a:gridCol w="1324211">
                  <a:extLst>
                    <a:ext uri="{9D8B030D-6E8A-4147-A177-3AD203B41FA5}">
                      <a16:colId xmlns:a16="http://schemas.microsoft.com/office/drawing/2014/main" val="862136797"/>
                    </a:ext>
                  </a:extLst>
                </a:gridCol>
                <a:gridCol w="1017936">
                  <a:extLst>
                    <a:ext uri="{9D8B030D-6E8A-4147-A177-3AD203B41FA5}">
                      <a16:colId xmlns:a16="http://schemas.microsoft.com/office/drawing/2014/main" val="3750528854"/>
                    </a:ext>
                  </a:extLst>
                </a:gridCol>
                <a:gridCol w="1106906">
                  <a:extLst>
                    <a:ext uri="{9D8B030D-6E8A-4147-A177-3AD203B41FA5}">
                      <a16:colId xmlns:a16="http://schemas.microsoft.com/office/drawing/2014/main" val="2072525784"/>
                    </a:ext>
                  </a:extLst>
                </a:gridCol>
                <a:gridCol w="866273">
                  <a:extLst>
                    <a:ext uri="{9D8B030D-6E8A-4147-A177-3AD203B41FA5}">
                      <a16:colId xmlns:a16="http://schemas.microsoft.com/office/drawing/2014/main" val="247997454"/>
                    </a:ext>
                  </a:extLst>
                </a:gridCol>
                <a:gridCol w="946485">
                  <a:extLst>
                    <a:ext uri="{9D8B030D-6E8A-4147-A177-3AD203B41FA5}">
                      <a16:colId xmlns:a16="http://schemas.microsoft.com/office/drawing/2014/main" val="1563413158"/>
                    </a:ext>
                  </a:extLst>
                </a:gridCol>
                <a:gridCol w="688795">
                  <a:extLst>
                    <a:ext uri="{9D8B030D-6E8A-4147-A177-3AD203B41FA5}">
                      <a16:colId xmlns:a16="http://schemas.microsoft.com/office/drawing/2014/main" val="4022084305"/>
                    </a:ext>
                  </a:extLst>
                </a:gridCol>
              </a:tblGrid>
              <a:tr h="397065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 err="1">
                          <a:effectLst/>
                        </a:rPr>
                        <a:t>OrderID</a:t>
                      </a:r>
                      <a:endParaRPr lang="en-US" sz="1000" dirty="0">
                        <a:effectLst/>
                      </a:endParaRPr>
                    </a:p>
                  </a:txBody>
                  <a:tcPr marL="1524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 err="1">
                          <a:effectLst/>
                        </a:rPr>
                        <a:t>CustomerID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 err="1">
                          <a:effectLst/>
                        </a:rPr>
                        <a:t>EmployeeID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 err="1">
                          <a:effectLst/>
                        </a:rPr>
                        <a:t>OrderDate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 err="1">
                          <a:effectLst/>
                        </a:rPr>
                        <a:t>ShipperID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 err="1">
                          <a:effectLst/>
                        </a:rPr>
                        <a:t>CustomerName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 err="1">
                          <a:effectLst/>
                        </a:rPr>
                        <a:t>ContactName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Address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City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 err="1">
                          <a:effectLst/>
                        </a:rPr>
                        <a:t>PostalCode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Country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951682"/>
                  </a:ext>
                </a:extLst>
              </a:tr>
              <a:tr h="661775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00" dirty="0">
                          <a:effectLst/>
                        </a:rPr>
                        <a:t>NULL</a:t>
                      </a:r>
                    </a:p>
                  </a:txBody>
                  <a:tcPr marL="1524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00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00" dirty="0">
                          <a:effectLst/>
                        </a:rPr>
                        <a:t>NULL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00" dirty="0">
                          <a:effectLst/>
                        </a:rPr>
                        <a:t>NULL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00" dirty="0">
                          <a:effectLst/>
                        </a:rPr>
                        <a:t>NULL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 err="1">
                          <a:effectLst/>
                        </a:rPr>
                        <a:t>Alfreds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Futterkiste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Maria Anders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 err="1">
                          <a:effectLst/>
                        </a:rPr>
                        <a:t>Obere</a:t>
                      </a:r>
                      <a:r>
                        <a:rPr lang="en-US" sz="1000" dirty="0">
                          <a:effectLst/>
                        </a:rPr>
                        <a:t> Str. 57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Berlin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00" dirty="0">
                          <a:effectLst/>
                        </a:rPr>
                        <a:t>12209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Germany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088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6440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빅데이터 플랫폼 안내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095268"/>
              </p:ext>
            </p:extLst>
          </p:nvPr>
        </p:nvGraphicFramePr>
        <p:xfrm>
          <a:off x="478971" y="1973943"/>
          <a:ext cx="10711543" cy="26561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2710">
                  <a:extLst>
                    <a:ext uri="{9D8B030D-6E8A-4147-A177-3AD203B41FA5}">
                      <a16:colId xmlns:a16="http://schemas.microsoft.com/office/drawing/2014/main" val="543235306"/>
                    </a:ext>
                  </a:extLst>
                </a:gridCol>
                <a:gridCol w="2967804">
                  <a:extLst>
                    <a:ext uri="{9D8B030D-6E8A-4147-A177-3AD203B41FA5}">
                      <a16:colId xmlns:a16="http://schemas.microsoft.com/office/drawing/2014/main" val="4025452877"/>
                    </a:ext>
                  </a:extLst>
                </a:gridCol>
                <a:gridCol w="4601029">
                  <a:extLst>
                    <a:ext uri="{9D8B030D-6E8A-4147-A177-3AD203B41FA5}">
                      <a16:colId xmlns:a16="http://schemas.microsoft.com/office/drawing/2014/main" val="2473953844"/>
                    </a:ext>
                  </a:extLst>
                </a:gridCol>
              </a:tblGrid>
              <a:tr h="5073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/>
                        <a:t>DB</a:t>
                      </a:r>
                      <a:endParaRPr lang="ko-KR" alt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/>
                        <a:t>Explanation</a:t>
                      </a:r>
                      <a:endParaRPr lang="ko-KR" alt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/>
                        <a:t>Method</a:t>
                      </a:r>
                      <a:endParaRPr lang="ko-KR" alt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648158"/>
                  </a:ext>
                </a:extLst>
              </a:tr>
              <a:tr h="4261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+mn-lt"/>
                        </a:rPr>
                        <a:t>CDM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+mn-lt"/>
                        </a:rPr>
                        <a:t>CDM</a:t>
                      </a:r>
                      <a:r>
                        <a:rPr lang="ko-KR" altLang="en-US" sz="1600" dirty="0">
                          <a:latin typeface="+mn-lt"/>
                        </a:rPr>
                        <a:t>연구를 위한 원격 접속 계정 신청서</a:t>
                      </a:r>
                      <a:endParaRPr lang="en-US" altLang="ko-KR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26207"/>
                  </a:ext>
                </a:extLst>
              </a:tr>
              <a:tr h="4261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+mn-lt"/>
                        </a:rPr>
                        <a:t>MIMIC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+mn-lt"/>
                        </a:rPr>
                        <a:t>빅데이터 플랫폼 사용자 계정 발급 신청서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1180217"/>
                  </a:ext>
                </a:extLst>
              </a:tr>
              <a:tr h="4321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+mn-lt"/>
                        </a:rPr>
                        <a:t>NIA </a:t>
                      </a:r>
                      <a:r>
                        <a:rPr lang="ko-KR" altLang="en-US" sz="1600" dirty="0">
                          <a:latin typeface="+mn-lt"/>
                        </a:rPr>
                        <a:t>암 빅데이터</a:t>
                      </a:r>
                      <a:endParaRPr lang="en-US" altLang="ko-KR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+mn-lt"/>
                        </a:rPr>
                        <a:t>빅데이터 플랫폼 사용자 계정 발급 신청서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2978170"/>
                  </a:ext>
                </a:extLst>
              </a:tr>
              <a:tr h="4321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+mn-lt"/>
                        </a:rPr>
                        <a:t>기상청 대기오염 데이터</a:t>
                      </a:r>
                      <a:endParaRPr lang="en-US" altLang="ko-KR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+mn-lt"/>
                        </a:rPr>
                        <a:t>빅데이터 플랫폼 사용자 계정 발급 신청서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8619479"/>
                  </a:ext>
                </a:extLst>
              </a:tr>
              <a:tr h="4321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+mn-lt"/>
                        </a:rPr>
                        <a:t>구급 병원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+mn-lt"/>
                        </a:rPr>
                        <a:t>빅데이터 플랫폼 사용자 계정 발급 신청서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860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730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빅데이터 </a:t>
            </a:r>
            <a:r>
              <a:rPr lang="en-US" altLang="ko-KR" dirty="0"/>
              <a:t>DB</a:t>
            </a:r>
            <a:r>
              <a:rPr lang="ko-KR" altLang="en-US" dirty="0"/>
              <a:t>사용 절차 안내</a:t>
            </a: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490961" y="1037596"/>
            <a:ext cx="11555896" cy="4783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0" dirty="0"/>
              <a:t>1. DB </a:t>
            </a:r>
            <a:r>
              <a:rPr lang="ko-KR" altLang="en-US" sz="1600" b="0" dirty="0"/>
              <a:t>이용 계정 신청 방법</a:t>
            </a:r>
            <a:r>
              <a:rPr lang="en-US" altLang="ko-KR" sz="1600" b="0" dirty="0"/>
              <a:t> </a:t>
            </a:r>
            <a:endParaRPr lang="ko-KR" altLang="en-US" sz="1600" b="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316" y="2017520"/>
            <a:ext cx="6400226" cy="222270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854367" y="2561055"/>
            <a:ext cx="714894" cy="34913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199538" y="3536415"/>
            <a:ext cx="714894" cy="34913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824482" y="2376389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그룹웨어 결재 클릭</a:t>
            </a:r>
          </a:p>
        </p:txBody>
      </p:sp>
      <p:cxnSp>
        <p:nvCxnSpPr>
          <p:cNvPr id="14" name="직선 화살표 연결선 13"/>
          <p:cNvCxnSpPr>
            <a:endCxn id="13" idx="1"/>
          </p:cNvCxnSpPr>
          <p:nvPr/>
        </p:nvCxnSpPr>
        <p:spPr>
          <a:xfrm flipV="1">
            <a:off x="6569261" y="2561055"/>
            <a:ext cx="1255221" cy="18466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824482" y="3351749"/>
            <a:ext cx="5662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/>
              <a:t>결재작성</a:t>
            </a:r>
            <a:r>
              <a:rPr lang="ko-KR" altLang="en-US" dirty="0"/>
              <a:t> 클릭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아래 신청하고자 하는 데이터 신청서 확인 후 작성</a:t>
            </a:r>
            <a:endParaRPr lang="en-US" altLang="ko-KR" dirty="0"/>
          </a:p>
        </p:txBody>
      </p:sp>
      <p:cxnSp>
        <p:nvCxnSpPr>
          <p:cNvPr id="16" name="직선 화살표 연결선 15"/>
          <p:cNvCxnSpPr>
            <a:stCxn id="12" idx="3"/>
            <a:endCxn id="15" idx="1"/>
          </p:cNvCxnSpPr>
          <p:nvPr/>
        </p:nvCxnSpPr>
        <p:spPr>
          <a:xfrm flipV="1">
            <a:off x="2914432" y="3674915"/>
            <a:ext cx="4910050" cy="3606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제목 1"/>
          <p:cNvSpPr txBox="1">
            <a:spLocks/>
          </p:cNvSpPr>
          <p:nvPr/>
        </p:nvSpPr>
        <p:spPr>
          <a:xfrm>
            <a:off x="8096446" y="4142879"/>
            <a:ext cx="4255975" cy="846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0" dirty="0"/>
              <a:t>빅데이터 플랫폼 사용자 계정 신청서</a:t>
            </a:r>
            <a:r>
              <a:rPr lang="en-US" altLang="ko-KR" sz="1400" b="0" dirty="0"/>
              <a:t/>
            </a:r>
            <a:br>
              <a:rPr lang="en-US" altLang="ko-KR" sz="1400" b="0" dirty="0"/>
            </a:br>
            <a:endParaRPr lang="en-US" altLang="ko-KR" sz="14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0" dirty="0"/>
              <a:t>CDM</a:t>
            </a:r>
            <a:r>
              <a:rPr lang="ko-KR" altLang="en-US" sz="1400" b="0" dirty="0"/>
              <a:t>연구를 위한 원격 접속 계정 신청서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3039631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빅데이터 </a:t>
            </a:r>
            <a:r>
              <a:rPr lang="en-US" altLang="ko-KR" dirty="0"/>
              <a:t>DB</a:t>
            </a:r>
            <a:r>
              <a:rPr lang="ko-KR" altLang="en-US" dirty="0"/>
              <a:t>사용 절차 안내</a:t>
            </a: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490961" y="1037596"/>
            <a:ext cx="11555896" cy="4783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0" dirty="0"/>
              <a:t>1. </a:t>
            </a:r>
            <a:r>
              <a:rPr lang="ko-KR" altLang="en-US" sz="1600" b="0" dirty="0"/>
              <a:t>빅데이터 플랫폼 계정 신청 방법</a:t>
            </a:r>
            <a:r>
              <a:rPr lang="en-US" altLang="ko-KR" sz="1600" b="0" dirty="0"/>
              <a:t> </a:t>
            </a:r>
            <a:endParaRPr lang="ko-KR" altLang="en-US" sz="1600" b="0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7132201" y="3620569"/>
            <a:ext cx="478196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10397" y="3269127"/>
            <a:ext cx="35397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계정 신청 또는 계정 갱신 선택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연산 서비스 및 데이터 선택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400808" y="1543021"/>
            <a:ext cx="6493250" cy="4794279"/>
            <a:chOff x="418646" y="1428721"/>
            <a:chExt cx="5962650" cy="4107543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2"/>
            <a:srcRect b="79783"/>
            <a:stretch/>
          </p:blipFill>
          <p:spPr>
            <a:xfrm>
              <a:off x="418646" y="1428721"/>
              <a:ext cx="5962650" cy="1332593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2"/>
            <a:srcRect t="57900"/>
            <a:stretch/>
          </p:blipFill>
          <p:spPr>
            <a:xfrm>
              <a:off x="418646" y="2761314"/>
              <a:ext cx="5962650" cy="2774950"/>
            </a:xfrm>
            <a:prstGeom prst="rect">
              <a:avLst/>
            </a:prstGeom>
          </p:spPr>
        </p:pic>
      </p:grpSp>
      <p:sp>
        <p:nvSpPr>
          <p:cNvPr id="23" name="직사각형 22"/>
          <p:cNvSpPr/>
          <p:nvPr/>
        </p:nvSpPr>
        <p:spPr>
          <a:xfrm>
            <a:off x="382969" y="3011252"/>
            <a:ext cx="6511089" cy="342764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17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빅데이터 </a:t>
            </a:r>
            <a:r>
              <a:rPr lang="en-US" altLang="ko-KR" dirty="0"/>
              <a:t>DB</a:t>
            </a:r>
            <a:r>
              <a:rPr lang="ko-KR" altLang="en-US" dirty="0"/>
              <a:t>사용 절차 안내</a:t>
            </a: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490961" y="1037596"/>
            <a:ext cx="11555896" cy="4783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0" dirty="0"/>
              <a:t>1. </a:t>
            </a:r>
            <a:r>
              <a:rPr lang="ko-KR" altLang="en-US" sz="1600" b="0" dirty="0"/>
              <a:t>빅데이터 플랫폼 계정 신청 방법</a:t>
            </a:r>
            <a:r>
              <a:rPr lang="en-US" altLang="ko-KR" sz="1600" b="0" dirty="0"/>
              <a:t> </a:t>
            </a:r>
            <a:endParaRPr lang="ko-KR" altLang="en-US" sz="1600" b="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77" y="1755218"/>
            <a:ext cx="6272989" cy="373118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074737" y="2816311"/>
            <a:ext cx="291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음영 처리된 부분만 작성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65300" y="3185643"/>
            <a:ext cx="919000" cy="40845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1384300" y="3370309"/>
            <a:ext cx="5537200" cy="4491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85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빅데이터 </a:t>
            </a:r>
            <a:r>
              <a:rPr lang="en-US" altLang="ko-KR" dirty="0"/>
              <a:t>DB</a:t>
            </a:r>
            <a:r>
              <a:rPr lang="ko-KR" altLang="en-US" dirty="0"/>
              <a:t>사용 절차 안내</a:t>
            </a: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490961" y="1037596"/>
            <a:ext cx="3950410" cy="4783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0" dirty="0"/>
              <a:t>2. CDM</a:t>
            </a:r>
            <a:r>
              <a:rPr lang="ko-KR" altLang="en-US" sz="1600" b="0" dirty="0"/>
              <a:t>연구를 위한 원격 접속 계정 신청서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36" y="1459464"/>
            <a:ext cx="7454353" cy="471464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64081" y="3120762"/>
            <a:ext cx="637645" cy="21886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901726" y="3227434"/>
            <a:ext cx="6674282" cy="275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718434" y="3016457"/>
            <a:ext cx="3133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제목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59153" y="3416273"/>
            <a:ext cx="439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※  “CDM </a:t>
            </a:r>
            <a:r>
              <a:rPr lang="ko-KR" altLang="en-US" sz="1400" dirty="0">
                <a:solidFill>
                  <a:srgbClr val="FF0000"/>
                </a:solidFill>
              </a:rPr>
              <a:t>연구를 위한 원격 접속 계정 신청서</a:t>
            </a:r>
            <a:r>
              <a:rPr lang="en-US" altLang="ko-KR" sz="1400" dirty="0">
                <a:solidFill>
                  <a:srgbClr val="FF0000"/>
                </a:solidFill>
              </a:rPr>
              <a:t>” </a:t>
            </a:r>
            <a:r>
              <a:rPr lang="ko-KR" altLang="en-US" sz="1400" dirty="0">
                <a:solidFill>
                  <a:srgbClr val="FF0000"/>
                </a:solidFill>
              </a:rPr>
              <a:t>작성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759325" y="4211246"/>
            <a:ext cx="4897514" cy="145486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780439" y="4222323"/>
            <a:ext cx="3133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정보보호 서약서 작성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80439" y="4598465"/>
            <a:ext cx="4039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※  </a:t>
            </a:r>
            <a:r>
              <a:rPr lang="ko-KR" altLang="en-US" sz="1400" dirty="0">
                <a:solidFill>
                  <a:srgbClr val="FF0000"/>
                </a:solidFill>
              </a:rPr>
              <a:t>반드시 첨부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6646865" y="4462128"/>
            <a:ext cx="1133574" cy="1381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1234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04800" y="365125"/>
            <a:ext cx="11555896" cy="478398"/>
          </a:xfrm>
        </p:spPr>
        <p:txBody>
          <a:bodyPr/>
          <a:lstStyle/>
          <a:p>
            <a:r>
              <a:rPr lang="ko-KR" altLang="en-US" dirty="0"/>
              <a:t>빅데이터 </a:t>
            </a:r>
            <a:r>
              <a:rPr lang="en-US" altLang="ko-KR" dirty="0"/>
              <a:t>DB</a:t>
            </a:r>
            <a:r>
              <a:rPr lang="ko-KR" altLang="en-US" dirty="0"/>
              <a:t>사용 절차 안내</a:t>
            </a: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490961" y="1037596"/>
            <a:ext cx="3950410" cy="4783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0" dirty="0"/>
              <a:t>2. CDM</a:t>
            </a:r>
            <a:r>
              <a:rPr lang="ko-KR" altLang="en-US" sz="1600" b="0" dirty="0"/>
              <a:t>연구를 위한 원격 접속 계정 신청서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13" y="1668718"/>
            <a:ext cx="5843602" cy="267443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390462" y="1951117"/>
            <a:ext cx="313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음영 처리된 부분만 작성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90462" y="2275990"/>
            <a:ext cx="4039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※ </a:t>
            </a:r>
            <a:r>
              <a:rPr lang="ko-KR" altLang="en-US" sz="1400" dirty="0" err="1">
                <a:solidFill>
                  <a:srgbClr val="FF0000"/>
                </a:solidFill>
              </a:rPr>
              <a:t>신청목적</a:t>
            </a:r>
            <a:r>
              <a:rPr lang="en-US" altLang="ko-KR" sz="1400" dirty="0">
                <a:solidFill>
                  <a:srgbClr val="FF0000"/>
                </a:solidFill>
              </a:rPr>
              <a:t>&gt; CDM </a:t>
            </a:r>
            <a:r>
              <a:rPr lang="ko-KR" altLang="en-US" sz="1400" dirty="0">
                <a:solidFill>
                  <a:srgbClr val="FF0000"/>
                </a:solidFill>
              </a:rPr>
              <a:t>연구를 위하여 신청합니다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86327" y="2283378"/>
            <a:ext cx="637645" cy="26331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12" idx="3"/>
          </p:cNvCxnSpPr>
          <p:nvPr/>
        </p:nvCxnSpPr>
        <p:spPr>
          <a:xfrm>
            <a:off x="1223972" y="2415037"/>
            <a:ext cx="5967660" cy="1484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712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 err="1"/>
              <a:t>회차</a:t>
            </a:r>
            <a:r>
              <a:rPr lang="ko-KR" altLang="en-US" dirty="0"/>
              <a:t> 설명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04800" y="1022910"/>
            <a:ext cx="11555896" cy="5154053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3200" b="1" dirty="0"/>
              <a:t>목표 </a:t>
            </a:r>
            <a:r>
              <a:rPr lang="en-US" altLang="ko-KR" sz="3200" b="1" dirty="0"/>
              <a:t>: </a:t>
            </a:r>
            <a:r>
              <a:rPr lang="ko-KR" altLang="en-US" sz="3200" b="1" dirty="0"/>
              <a:t>대장암 환자 경과 확인</a:t>
            </a:r>
            <a:endParaRPr lang="en-US" altLang="ko-KR" sz="3200" b="1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Application sever</a:t>
            </a:r>
            <a:r>
              <a:rPr lang="ko-KR" altLang="en-US" sz="2000" dirty="0"/>
              <a:t>에서 원내 </a:t>
            </a:r>
            <a:r>
              <a:rPr lang="en-US" altLang="ko-KR" sz="2000" dirty="0"/>
              <a:t>CDM DB </a:t>
            </a:r>
            <a:r>
              <a:rPr lang="ko-KR" altLang="en-US" sz="2000" dirty="0"/>
              <a:t>접근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대장암</a:t>
            </a:r>
            <a:r>
              <a:rPr lang="en-US" altLang="ko-KR" sz="2000" dirty="0"/>
              <a:t>(C18-20)</a:t>
            </a:r>
            <a:r>
              <a:rPr lang="ko-KR" altLang="en-US" sz="2000" dirty="0"/>
              <a:t>으로 진단받은 한 환자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환자 정보</a:t>
            </a:r>
            <a:r>
              <a:rPr lang="en-US" altLang="ko-KR" sz="2000" dirty="0"/>
              <a:t>(</a:t>
            </a:r>
            <a:r>
              <a:rPr lang="ko-KR" altLang="en-US" sz="2000" dirty="0"/>
              <a:t>나이</a:t>
            </a:r>
            <a:r>
              <a:rPr lang="en-US" altLang="ko-KR" sz="2000" dirty="0"/>
              <a:t>, </a:t>
            </a:r>
            <a:r>
              <a:rPr lang="ko-KR" altLang="en-US" sz="2000" dirty="0"/>
              <a:t>성별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수진기간</a:t>
            </a:r>
            <a:r>
              <a:rPr lang="en-US" altLang="ko-KR" sz="2000" dirty="0"/>
              <a:t>, </a:t>
            </a:r>
            <a:r>
              <a:rPr lang="ko-KR" altLang="en-US" sz="2000" dirty="0"/>
              <a:t>사망</a:t>
            </a:r>
            <a:r>
              <a:rPr lang="en-US" altLang="ko-KR" sz="20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해당 환자의 첫번째 </a:t>
            </a:r>
            <a:r>
              <a:rPr lang="en-US" altLang="ko-KR" sz="2000" dirty="0"/>
              <a:t>lab data(Creatinine)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해당 환자의 수술</a:t>
            </a:r>
            <a:r>
              <a:rPr lang="en-US" altLang="ko-KR" sz="2000" dirty="0"/>
              <a:t>(CAG, Coronary angiography)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해당 환자의 수술 전 가장 가까운 </a:t>
            </a:r>
            <a:r>
              <a:rPr lang="en-US" altLang="ko-KR" sz="2000" dirty="0"/>
              <a:t>CEA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환자 </a:t>
            </a:r>
            <a:r>
              <a:rPr lang="ko-KR" altLang="en-US" sz="2000" dirty="0" err="1"/>
              <a:t>기저질환</a:t>
            </a:r>
            <a:r>
              <a:rPr lang="en-US" altLang="ko-KR" sz="2000" dirty="0"/>
              <a:t>(</a:t>
            </a:r>
            <a:r>
              <a:rPr lang="ko-KR" altLang="en-US" sz="2000" dirty="0"/>
              <a:t>고혈압</a:t>
            </a:r>
            <a:r>
              <a:rPr lang="en-US" altLang="ko-KR" sz="2000" dirty="0"/>
              <a:t>)</a:t>
            </a:r>
            <a:r>
              <a:rPr lang="ko-KR" altLang="en-US" sz="2000" dirty="0"/>
              <a:t>을 붙여서 추출</a:t>
            </a:r>
            <a:endParaRPr lang="en-US" altLang="ko-KR" sz="2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6041091"/>
      </p:ext>
    </p:extLst>
  </p:cSld>
  <p:clrMapOvr>
    <a:masterClrMapping/>
  </p:clrMapOvr>
  <p:extLst>
    <p:ext uri="{6950BFC3-D8DA-4A85-94F7-54DA5524770B}">
      <p188:commentRel xmlns=""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44282-9F0E-0AAE-1879-868DD569D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 </a:t>
            </a:r>
            <a:r>
              <a:rPr lang="ko-KR" altLang="en-US" dirty="0" smtClean="0"/>
              <a:t>개요 및 활용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469F6E-5732-A3FD-65A9-D2A8749C8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관계형 데이터베이스에서 사용되는 </a:t>
            </a:r>
            <a:r>
              <a:rPr lang="en-US" altLang="ko-KR" sz="2400" dirty="0" smtClean="0"/>
              <a:t>DBMS</a:t>
            </a:r>
            <a:r>
              <a:rPr lang="ko-KR" altLang="en-US" sz="2400" dirty="0" smtClean="0"/>
              <a:t>의 데이터 구축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관리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활용을 위하여 사용되는 언어를 </a:t>
            </a:r>
            <a:r>
              <a:rPr lang="en-US" altLang="ko-KR" sz="2400" dirty="0" smtClean="0"/>
              <a:t>SQL(Structured </a:t>
            </a:r>
            <a:r>
              <a:rPr lang="en-US" altLang="ko-KR" sz="2400" dirty="0"/>
              <a:t>Query Language)</a:t>
            </a:r>
            <a:r>
              <a:rPr lang="ko-KR" altLang="en-US" sz="2400" dirty="0"/>
              <a:t>이라고 </a:t>
            </a:r>
            <a:r>
              <a:rPr lang="ko-KR" altLang="en-US" sz="2400" dirty="0" smtClean="0"/>
              <a:t>합니다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323" y="2243138"/>
            <a:ext cx="72675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552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44282-9F0E-0AAE-1879-868DD569D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 </a:t>
            </a:r>
            <a:r>
              <a:rPr lang="ko-KR" altLang="en-US" dirty="0" smtClean="0"/>
              <a:t>개요 및 활용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59" y="1359617"/>
            <a:ext cx="11880477" cy="428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150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4800" y="5168348"/>
            <a:ext cx="11555896" cy="10086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2722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+mj-lt"/>
              </a:rPr>
              <a:t>실습 환경</a:t>
            </a:r>
            <a:endParaRPr lang="en-US" altLang="ko-KR" sz="2800" b="1" dirty="0">
              <a:latin typeface="+mj-lt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4665394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https://www.w3schools.com/sql/trysql.asp?filename=trysql_select_all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586" y="1353410"/>
            <a:ext cx="6982828" cy="33119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81050" y="984078"/>
            <a:ext cx="325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W3 schools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91297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 </a:t>
            </a:r>
            <a:r>
              <a:rPr lang="ko-KR" altLang="en-US" dirty="0"/>
              <a:t>조회 기본 구조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3745" y="1566582"/>
            <a:ext cx="39796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SELECT</a:t>
            </a:r>
            <a:r>
              <a:rPr lang="en-US" altLang="ko-KR" sz="2400" dirty="0"/>
              <a:t> [column]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FROM</a:t>
            </a:r>
            <a:r>
              <a:rPr lang="en-US" altLang="ko-KR" sz="2400" dirty="0"/>
              <a:t> [</a:t>
            </a:r>
            <a:r>
              <a:rPr lang="en-US" altLang="ko-KR" sz="2400" dirty="0" err="1"/>
              <a:t>table_name</a:t>
            </a:r>
            <a:r>
              <a:rPr lang="en-US" altLang="ko-KR" sz="2400" dirty="0"/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WHERE</a:t>
            </a:r>
            <a:r>
              <a:rPr lang="en-US" altLang="ko-KR" sz="2400" dirty="0"/>
              <a:t> [expr]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GROUP BY </a:t>
            </a:r>
            <a:r>
              <a:rPr lang="en-US" altLang="ko-KR" sz="2400" dirty="0"/>
              <a:t>[column]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HAVING</a:t>
            </a:r>
            <a:r>
              <a:rPr lang="en-US" altLang="ko-KR" sz="2400" dirty="0"/>
              <a:t> [column]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ORDER BY </a:t>
            </a:r>
            <a:r>
              <a:rPr lang="en-US" altLang="ko-KR" sz="2400" dirty="0"/>
              <a:t>[column]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686395" y="1566582"/>
            <a:ext cx="58764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SELECT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테이블 내의 조회할 </a:t>
            </a:r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</a:rPr>
              <a:t>컬럼명들을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 입력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endParaRPr lang="ko-KR" altLang="en-US" sz="16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FROM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조회할 테이블명들을 입력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endParaRPr lang="ko-KR" altLang="en-US" sz="16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WHERE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데이터 중 조건에 맞는 일부의 데이터만을 조회하기 위한 조건 입력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GROUP BY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데이터들을 작은 그룹으로 분류하여 소그룹에 대한 항목별로 통계 정보를 얻을 때 사용됩니다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HAVING : WHERE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절과 비슷하지만 그룹을 나타내는 결과 집합의 행에 조건이 적용되는 차이가 있습니다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endParaRPr lang="ko-KR" altLang="en-US" sz="16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ORDER BY :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조회할 데이터들을 어떤 기준으로 정렬할 것인지 정렬 방법 입력</a:t>
            </a:r>
          </a:p>
        </p:txBody>
      </p:sp>
    </p:spTree>
    <p:extLst>
      <p:ext uri="{BB962C8B-B14F-4D97-AF65-F5344CB8AC3E}">
        <p14:creationId xmlns:p14="http://schemas.microsoft.com/office/powerpoint/2010/main" val="756240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143" y="1161816"/>
            <a:ext cx="7184551" cy="444361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268418" y="5605434"/>
            <a:ext cx="443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ko-KR" sz="1600" dirty="0"/>
              <a:t>.</a:t>
            </a:r>
          </a:p>
          <a:p>
            <a:pPr>
              <a:lnSpc>
                <a:spcPct val="50000"/>
              </a:lnSpc>
            </a:pPr>
            <a:r>
              <a:rPr lang="en-US" altLang="ko-KR" sz="1600" dirty="0"/>
              <a:t>.</a:t>
            </a:r>
          </a:p>
          <a:p>
            <a:pPr>
              <a:lnSpc>
                <a:spcPct val="50000"/>
              </a:lnSpc>
            </a:pPr>
            <a:r>
              <a:rPr lang="en-US" altLang="ko-KR" sz="1600" dirty="0"/>
              <a:t>.</a:t>
            </a:r>
          </a:p>
          <a:p>
            <a:pPr>
              <a:lnSpc>
                <a:spcPct val="50000"/>
              </a:lnSpc>
            </a:pP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</a:t>
            </a:r>
            <a:r>
              <a:rPr lang="ko-KR" altLang="en-US" dirty="0"/>
              <a:t>을 활용한 데이터 조회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02096" y="3223739"/>
            <a:ext cx="7353300" cy="400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02096" y="1992573"/>
            <a:ext cx="86487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SELECT</a:t>
            </a:r>
            <a:r>
              <a:rPr lang="en-US" altLang="ko-KR" sz="2000" dirty="0"/>
              <a:t> &lt;</a:t>
            </a:r>
            <a:r>
              <a:rPr lang="ko-KR" altLang="en-US" sz="2000" dirty="0"/>
              <a:t>조회하고자 하는 </a:t>
            </a:r>
            <a:r>
              <a:rPr lang="ko-KR" altLang="en-US" sz="2000" dirty="0" err="1"/>
              <a:t>컬럼명</a:t>
            </a:r>
            <a:r>
              <a:rPr lang="en-US" altLang="ko-KR" sz="2000" dirty="0"/>
              <a:t>&gt; </a:t>
            </a:r>
            <a:br>
              <a:rPr lang="en-US" altLang="ko-KR" sz="2000" dirty="0"/>
            </a:br>
            <a:r>
              <a:rPr lang="en-US" altLang="ko-KR" sz="2000" b="1" dirty="0"/>
              <a:t>FROM</a:t>
            </a:r>
            <a:r>
              <a:rPr lang="en-US" altLang="ko-KR" sz="2000" dirty="0"/>
              <a:t> &lt;</a:t>
            </a:r>
            <a:r>
              <a:rPr lang="ko-KR" altLang="en-US" sz="2000" dirty="0"/>
              <a:t>조회하고자 하는 </a:t>
            </a:r>
            <a:r>
              <a:rPr lang="ko-KR" altLang="en-US" sz="2000" dirty="0" err="1"/>
              <a:t>테이블명</a:t>
            </a:r>
            <a:r>
              <a:rPr lang="en-US" altLang="ko-KR" sz="2000" dirty="0"/>
              <a:t>&gt; ;</a:t>
            </a:r>
          </a:p>
          <a:p>
            <a:endParaRPr lang="en-US" altLang="ko-KR" sz="2000" dirty="0"/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별표 기호</a:t>
            </a:r>
            <a:r>
              <a:rPr lang="en-US" altLang="ko-KR" sz="2000" dirty="0"/>
              <a:t>(*)</a:t>
            </a:r>
            <a:r>
              <a:rPr lang="ko-KR" altLang="en-US" sz="2000" dirty="0"/>
              <a:t>는 전체 컬럼의 모든 내용을 다 보여주는 명령어 </a:t>
            </a:r>
          </a:p>
        </p:txBody>
      </p:sp>
    </p:spTree>
    <p:extLst>
      <p:ext uri="{BB962C8B-B14F-4D97-AF65-F5344CB8AC3E}">
        <p14:creationId xmlns:p14="http://schemas.microsoft.com/office/powerpoint/2010/main" val="3258760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</a:t>
            </a:r>
            <a:r>
              <a:rPr lang="ko-KR" altLang="en-US" dirty="0"/>
              <a:t>을 활용한 데이터 조회</a:t>
            </a:r>
            <a:r>
              <a:rPr lang="en-US" altLang="ko-KR" dirty="0"/>
              <a:t>_</a:t>
            </a:r>
            <a:r>
              <a:rPr lang="ko-KR" altLang="en-US" dirty="0" err="1"/>
              <a:t>비교연산자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2434" y="1048475"/>
            <a:ext cx="325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비교연산자</a:t>
            </a:r>
            <a:r>
              <a:rPr lang="en-US" altLang="ko-KR" dirty="0"/>
              <a:t>: =, &gt;, &gt;=,&lt;,&lt;=</a:t>
            </a:r>
            <a:endParaRPr lang="ko-KR" altLang="en-US" dirty="0"/>
          </a:p>
        </p:txBody>
      </p:sp>
      <p:pic>
        <p:nvPicPr>
          <p:cNvPr id="6" name="그림 5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16915" y="1561394"/>
            <a:ext cx="5400000" cy="4320000"/>
          </a:xfrm>
          <a:prstGeom prst="rect">
            <a:avLst/>
          </a:prstGeom>
        </p:spPr>
      </p:pic>
      <p:pic>
        <p:nvPicPr>
          <p:cNvPr id="7" name="그림 6"/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304916" y="1561394"/>
            <a:ext cx="5400000" cy="432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671032" y="1958642"/>
            <a:ext cx="36576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COUNT(*) </a:t>
            </a:r>
            <a:r>
              <a:rPr lang="en-US" altLang="ko-KR" sz="1600" dirty="0"/>
              <a:t>&gt; </a:t>
            </a:r>
            <a:r>
              <a:rPr lang="ko-KR" altLang="en-US" sz="1600" dirty="0"/>
              <a:t>추출된 행 개수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b="1" dirty="0"/>
              <a:t>AS </a:t>
            </a:r>
            <a:r>
              <a:rPr lang="en-US" altLang="ko-KR" sz="1600" dirty="0"/>
              <a:t>&gt; </a:t>
            </a:r>
            <a:r>
              <a:rPr lang="ko-KR" altLang="en-US" sz="1600" dirty="0"/>
              <a:t>컬럼 명 지정 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지정하지 않을 경우 </a:t>
            </a:r>
            <a:r>
              <a:rPr lang="en-US" altLang="ko-KR" sz="1600" dirty="0"/>
              <a:t>COUNT(*)</a:t>
            </a:r>
            <a:br>
              <a:rPr lang="en-US" altLang="ko-KR" sz="1600" dirty="0"/>
            </a:br>
            <a:r>
              <a:rPr lang="en-US" altLang="ko-KR" sz="1600" dirty="0"/>
              <a:t> </a:t>
            </a:r>
            <a:r>
              <a:rPr lang="ko-KR" altLang="en-US" sz="1600" dirty="0"/>
              <a:t>로 나오게 됨</a:t>
            </a:r>
            <a:r>
              <a:rPr lang="en-US" altLang="ko-KR" sz="1600" dirty="0"/>
              <a:t>.)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2292005" y="4704261"/>
            <a:ext cx="928914" cy="117713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344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</a:t>
            </a:r>
            <a:r>
              <a:rPr lang="ko-KR" altLang="en-US" dirty="0"/>
              <a:t>을 활용한 데이터 조회</a:t>
            </a:r>
            <a:r>
              <a:rPr lang="en-US" altLang="ko-KR" dirty="0"/>
              <a:t>_</a:t>
            </a:r>
            <a:r>
              <a:rPr lang="ko-KR" altLang="en-US" dirty="0" err="1"/>
              <a:t>논리연산자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97620" y="1171312"/>
            <a:ext cx="1155249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</a:rPr>
              <a:t>AND : </a:t>
            </a:r>
            <a:r>
              <a:rPr lang="ko-KR" altLang="en-US" dirty="0">
                <a:latin typeface="+mj-lt"/>
              </a:rPr>
              <a:t>둘다 </a:t>
            </a:r>
            <a:r>
              <a:rPr lang="en-US" altLang="ko-KR" dirty="0">
                <a:latin typeface="+mj-lt"/>
              </a:rPr>
              <a:t>True</a:t>
            </a:r>
            <a:r>
              <a:rPr lang="ko-KR" altLang="en-US" dirty="0">
                <a:latin typeface="+mj-lt"/>
              </a:rPr>
              <a:t>이면 </a:t>
            </a:r>
            <a:r>
              <a:rPr lang="en-US" altLang="ko-KR" dirty="0">
                <a:latin typeface="+mj-lt"/>
              </a:rPr>
              <a:t>True, </a:t>
            </a:r>
            <a:r>
              <a:rPr lang="ko-KR" altLang="en-US" dirty="0">
                <a:latin typeface="+mj-lt"/>
              </a:rPr>
              <a:t>하나라도 </a:t>
            </a:r>
            <a:r>
              <a:rPr lang="en-US" altLang="ko-KR" dirty="0">
                <a:latin typeface="+mj-lt"/>
              </a:rPr>
              <a:t>False</a:t>
            </a:r>
            <a:r>
              <a:rPr lang="ko-KR" altLang="en-US" dirty="0">
                <a:latin typeface="+mj-lt"/>
              </a:rPr>
              <a:t>이면 </a:t>
            </a:r>
            <a:r>
              <a:rPr lang="en-US" altLang="ko-KR" dirty="0">
                <a:latin typeface="+mj-lt"/>
              </a:rPr>
              <a:t>False. WHERE </a:t>
            </a:r>
            <a:r>
              <a:rPr lang="ko-KR" altLang="en-US" dirty="0">
                <a:latin typeface="+mj-lt"/>
              </a:rPr>
              <a:t>절에 여러 개의 조건이 존재</a:t>
            </a:r>
            <a:r>
              <a:rPr lang="en-US" altLang="ko-KR" dirty="0">
                <a:latin typeface="+mj-lt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ko-KR" altLang="en-US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</a:rPr>
              <a:t>OR : </a:t>
            </a:r>
            <a:r>
              <a:rPr lang="ko-KR" altLang="en-US" dirty="0">
                <a:latin typeface="+mj-lt"/>
              </a:rPr>
              <a:t>하나가 </a:t>
            </a:r>
            <a:r>
              <a:rPr lang="en-US" altLang="ko-KR" dirty="0">
                <a:latin typeface="+mj-lt"/>
              </a:rPr>
              <a:t>True</a:t>
            </a:r>
            <a:r>
              <a:rPr lang="ko-KR" altLang="en-US" dirty="0">
                <a:latin typeface="+mj-lt"/>
              </a:rPr>
              <a:t>이면 </a:t>
            </a:r>
            <a:r>
              <a:rPr lang="en-US" altLang="ko-KR" dirty="0">
                <a:latin typeface="+mj-lt"/>
              </a:rPr>
              <a:t>True. WHERE </a:t>
            </a:r>
            <a:r>
              <a:rPr lang="ko-KR" altLang="en-US" dirty="0">
                <a:latin typeface="+mj-lt"/>
              </a:rPr>
              <a:t>절에서 여러 조건을 합치기 위해 사용</a:t>
            </a:r>
            <a:r>
              <a:rPr lang="en-US" altLang="ko-KR" dirty="0">
                <a:latin typeface="+mj-lt"/>
              </a:rPr>
              <a:t>.</a:t>
            </a:r>
          </a:p>
          <a:p>
            <a:endParaRPr lang="ko-KR" altLang="en-US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</a:rPr>
              <a:t>LIKE : </a:t>
            </a:r>
            <a:r>
              <a:rPr lang="ko-KR" altLang="en-US" dirty="0">
                <a:latin typeface="+mj-lt"/>
              </a:rPr>
              <a:t>패턴이 같다면 무조건 출력</a:t>
            </a:r>
            <a:r>
              <a:rPr lang="en-US" altLang="ko-KR" dirty="0">
                <a:latin typeface="+mj-lt"/>
              </a:rPr>
              <a:t>. </a:t>
            </a:r>
            <a:r>
              <a:rPr lang="ko-KR" altLang="en-US" dirty="0">
                <a:latin typeface="+mj-lt"/>
              </a:rPr>
              <a:t>해당 값과 유사한 값을 찾으려 할 때 사용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</a:rPr>
              <a:t>% : </a:t>
            </a:r>
            <a:r>
              <a:rPr lang="ko-KR" altLang="en-US" dirty="0">
                <a:latin typeface="+mj-lt"/>
              </a:rPr>
              <a:t>조건을 포함하는 모든 문자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</a:rPr>
              <a:t>_ : </a:t>
            </a:r>
            <a:r>
              <a:rPr lang="ko-KR" altLang="en-US" dirty="0">
                <a:latin typeface="+mj-lt"/>
              </a:rPr>
              <a:t>조건을 포함하는 한 글자</a:t>
            </a:r>
            <a:endParaRPr lang="en-US" altLang="ko-KR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</a:rPr>
              <a:t>IN (</a:t>
            </a:r>
            <a:r>
              <a:rPr lang="ko-KR" altLang="en-US" dirty="0">
                <a:latin typeface="+mj-lt"/>
              </a:rPr>
              <a:t>값</a:t>
            </a:r>
            <a:r>
              <a:rPr lang="en-US" altLang="ko-KR" dirty="0">
                <a:latin typeface="+mj-lt"/>
              </a:rPr>
              <a:t>1, </a:t>
            </a:r>
            <a:r>
              <a:rPr lang="ko-KR" altLang="en-US" dirty="0">
                <a:latin typeface="+mj-lt"/>
              </a:rPr>
              <a:t>값</a:t>
            </a:r>
            <a:r>
              <a:rPr lang="en-US" altLang="ko-KR" dirty="0">
                <a:latin typeface="+mj-lt"/>
              </a:rPr>
              <a:t>2, ...) : WHERE</a:t>
            </a:r>
            <a:r>
              <a:rPr lang="ko-KR" altLang="en-US" dirty="0">
                <a:latin typeface="+mj-lt"/>
              </a:rPr>
              <a:t>절 내에서 선택하고자 하는 값만 고르는 연산자</a:t>
            </a:r>
            <a:endParaRPr lang="en-US" altLang="ko-KR" dirty="0">
              <a:latin typeface="+mj-lt"/>
            </a:endParaRPr>
          </a:p>
          <a:p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6489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1497</TotalTime>
  <Words>1799</Words>
  <Application>Microsoft Office PowerPoint</Application>
  <PresentationFormat>와이드스크린</PresentationFormat>
  <Paragraphs>442</Paragraphs>
  <Slides>27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경기천년제목 Light</vt:lpstr>
      <vt:lpstr>경기천년제목 Medium</vt:lpstr>
      <vt:lpstr>맑은 고딕</vt:lpstr>
      <vt:lpstr>Arial</vt:lpstr>
      <vt:lpstr>Office 테마</vt:lpstr>
      <vt:lpstr>PowerPoint 프레젠테이션</vt:lpstr>
      <vt:lpstr>PowerPoint 프레젠테이션</vt:lpstr>
      <vt:lpstr>SQL 개요 및 활용</vt:lpstr>
      <vt:lpstr>SQL 개요 및 활용</vt:lpstr>
      <vt:lpstr>PowerPoint 프레젠테이션</vt:lpstr>
      <vt:lpstr>SQL 조회 기본 구조</vt:lpstr>
      <vt:lpstr>SQL을 활용한 데이터 조회</vt:lpstr>
      <vt:lpstr>SQL을 활용한 데이터 조회_비교연산자</vt:lpstr>
      <vt:lpstr>SQL을 활용한 데이터 조회_논리연산자</vt:lpstr>
      <vt:lpstr>SQL을 활용한 데이터 조회_논리연산자</vt:lpstr>
      <vt:lpstr>SQL을 활용한 데이터 조회_논리연산자</vt:lpstr>
      <vt:lpstr>SQL을 활용한 데이터 조회_논리연산자</vt:lpstr>
      <vt:lpstr>조건에 맞는 데이터 그룹핑 및 정렬</vt:lpstr>
      <vt:lpstr>조건에 맞는 데이터 그룹핑 및 정렬</vt:lpstr>
      <vt:lpstr>조건에 맞는 데이터 그룹핑 및 정렬</vt:lpstr>
      <vt:lpstr>데이터 결합하기 (Inner Join)</vt:lpstr>
      <vt:lpstr>데이터 결합하기 (Inner Join)</vt:lpstr>
      <vt:lpstr>데이터 결합하기 (Outer Join)</vt:lpstr>
      <vt:lpstr>데이터 결합하기 (Outer Join)</vt:lpstr>
      <vt:lpstr>데이터 결합하기 (Outer Join)</vt:lpstr>
      <vt:lpstr>빅데이터 플랫폼 안내</vt:lpstr>
      <vt:lpstr>빅데이터 DB사용 절차 안내</vt:lpstr>
      <vt:lpstr>빅데이터 DB사용 절차 안내</vt:lpstr>
      <vt:lpstr>빅데이터 DB사용 절차 안내</vt:lpstr>
      <vt:lpstr>빅데이터 DB사용 절차 안내</vt:lpstr>
      <vt:lpstr>빅데이터 DB사용 절차 안내</vt:lpstr>
      <vt:lpstr>2회차 설명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vdiadmin</cp:lastModifiedBy>
  <cp:revision>86</cp:revision>
  <dcterms:created xsi:type="dcterms:W3CDTF">2020-07-28T05:51:16Z</dcterms:created>
  <dcterms:modified xsi:type="dcterms:W3CDTF">2023-07-17T07:31:08Z</dcterms:modified>
</cp:coreProperties>
</file>