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60" r:id="rId4"/>
    <p:sldId id="272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9" r:id="rId13"/>
    <p:sldId id="271" r:id="rId14"/>
    <p:sldId id="270" r:id="rId15"/>
    <p:sldId id="273" r:id="rId16"/>
    <p:sldId id="275" r:id="rId17"/>
    <p:sldId id="274" r:id="rId18"/>
    <p:sldId id="277" r:id="rId19"/>
    <p:sldId id="276" r:id="rId20"/>
    <p:sldId id="278" r:id="rId21"/>
    <p:sldId id="282" r:id="rId22"/>
    <p:sldId id="28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1" autoAdjust="0"/>
  </p:normalViewPr>
  <p:slideViewPr>
    <p:cSldViewPr snapToGrid="0">
      <p:cViewPr varScale="1">
        <p:scale>
          <a:sx n="66" d="100"/>
          <a:sy n="66" d="100"/>
        </p:scale>
        <p:origin x="92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18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854AA1-1F7E-4CB7-A0E9-01EF0A27D15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457D191-6D1C-41DF-949B-F998DE01E7F9}">
      <dgm:prSet phldrT="[텍스트]"/>
      <dgm:spPr/>
      <dgm:t>
        <a:bodyPr/>
        <a:lstStyle/>
        <a:p>
          <a:pPr latinLnBrk="1"/>
          <a:r>
            <a:rPr lang="en-US" altLang="ko-KR" dirty="0" smtClean="0"/>
            <a:t>CDM</a:t>
          </a:r>
          <a:endParaRPr lang="ko-KR" altLang="en-US" dirty="0"/>
        </a:p>
      </dgm:t>
    </dgm:pt>
    <dgm:pt modelId="{C6B4F340-6380-43E8-96B0-B8CDBC826496}" type="parTrans" cxnId="{253A7F75-F539-4B65-974E-221577DDF06E}">
      <dgm:prSet/>
      <dgm:spPr/>
      <dgm:t>
        <a:bodyPr/>
        <a:lstStyle/>
        <a:p>
          <a:pPr latinLnBrk="1"/>
          <a:endParaRPr lang="ko-KR" altLang="en-US"/>
        </a:p>
      </dgm:t>
    </dgm:pt>
    <dgm:pt modelId="{F5CF9405-4FB3-4ACD-BAC4-3692B3F102E7}" type="sibTrans" cxnId="{253A7F75-F539-4B65-974E-221577DDF06E}">
      <dgm:prSet/>
      <dgm:spPr/>
      <dgm:t>
        <a:bodyPr/>
        <a:lstStyle/>
        <a:p>
          <a:pPr latinLnBrk="1"/>
          <a:endParaRPr lang="ko-KR" altLang="en-US"/>
        </a:p>
      </dgm:t>
    </dgm:pt>
    <dgm:pt modelId="{A68F21F8-90E5-4D8E-BE96-70015D7E3074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여러 기관에서 공통으로 사용하는 표준화된 공통 모델</a:t>
          </a:r>
          <a:endParaRPr lang="ko-KR" altLang="en-US" sz="1800" dirty="0"/>
        </a:p>
      </dgm:t>
    </dgm:pt>
    <dgm:pt modelId="{3501CD79-2996-437E-9438-07D806D2413F}" type="parTrans" cxnId="{446DAE79-0740-4374-B52B-1F07A661E209}">
      <dgm:prSet/>
      <dgm:spPr/>
      <dgm:t>
        <a:bodyPr/>
        <a:lstStyle/>
        <a:p>
          <a:pPr latinLnBrk="1"/>
          <a:endParaRPr lang="ko-KR" altLang="en-US"/>
        </a:p>
      </dgm:t>
    </dgm:pt>
    <dgm:pt modelId="{2B129566-B581-4BDA-BA69-4CAC64E457CF}" type="sibTrans" cxnId="{446DAE79-0740-4374-B52B-1F07A661E209}">
      <dgm:prSet/>
      <dgm:spPr/>
      <dgm:t>
        <a:bodyPr/>
        <a:lstStyle/>
        <a:p>
          <a:pPr latinLnBrk="1"/>
          <a:endParaRPr lang="ko-KR" altLang="en-US"/>
        </a:p>
      </dgm:t>
    </dgm:pt>
    <dgm:pt modelId="{CEB8194D-D909-44A9-9E92-7B163E6143FB}">
      <dgm:prSet phldrT="[텍스트]"/>
      <dgm:spPr/>
      <dgm:t>
        <a:bodyPr/>
        <a:lstStyle/>
        <a:p>
          <a:pPr latinLnBrk="1"/>
          <a:r>
            <a:rPr lang="en-US" altLang="ko-KR" dirty="0" smtClean="0"/>
            <a:t>MIMIC</a:t>
          </a:r>
          <a:endParaRPr lang="ko-KR" altLang="en-US" dirty="0"/>
        </a:p>
      </dgm:t>
    </dgm:pt>
    <dgm:pt modelId="{24A3E6D5-F224-4F72-97A2-041815E4261D}" type="parTrans" cxnId="{C4ABE664-5F80-4A6B-8F31-9F9CD41F99EA}">
      <dgm:prSet/>
      <dgm:spPr/>
      <dgm:t>
        <a:bodyPr/>
        <a:lstStyle/>
        <a:p>
          <a:pPr latinLnBrk="1"/>
          <a:endParaRPr lang="ko-KR" altLang="en-US"/>
        </a:p>
      </dgm:t>
    </dgm:pt>
    <dgm:pt modelId="{05DD45FF-9958-4A1F-BA0B-A31773AC49CB}" type="sibTrans" cxnId="{C4ABE664-5F80-4A6B-8F31-9F9CD41F99EA}">
      <dgm:prSet/>
      <dgm:spPr/>
      <dgm:t>
        <a:bodyPr/>
        <a:lstStyle/>
        <a:p>
          <a:pPr latinLnBrk="1"/>
          <a:endParaRPr lang="ko-KR" altLang="en-US"/>
        </a:p>
      </dgm:t>
    </dgm:pt>
    <dgm:pt modelId="{9C9A7D27-91EF-4A32-ABD8-B67DCF6CFDA5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Beth Israel Deaconess Medical Center</a:t>
          </a:r>
          <a:r>
            <a:rPr lang="ko-KR" altLang="en-US" sz="1800" dirty="0" smtClean="0"/>
            <a:t>의 </a:t>
          </a:r>
          <a:r>
            <a:rPr lang="en-US" altLang="ko-KR" sz="1800" dirty="0" smtClean="0"/>
            <a:t>ICU </a:t>
          </a:r>
          <a:r>
            <a:rPr lang="ko-KR" altLang="en-US" sz="1800" dirty="0" smtClean="0"/>
            <a:t>환자 데이터</a:t>
          </a:r>
          <a:endParaRPr lang="ko-KR" altLang="en-US" sz="1800" dirty="0"/>
        </a:p>
      </dgm:t>
    </dgm:pt>
    <dgm:pt modelId="{2E846781-5C1E-4E60-96D3-F9F2FA1F3637}" type="parTrans" cxnId="{F6D931F6-4E96-4F06-BFF6-6C3D832D15BF}">
      <dgm:prSet/>
      <dgm:spPr/>
      <dgm:t>
        <a:bodyPr/>
        <a:lstStyle/>
        <a:p>
          <a:pPr latinLnBrk="1"/>
          <a:endParaRPr lang="ko-KR" altLang="en-US"/>
        </a:p>
      </dgm:t>
    </dgm:pt>
    <dgm:pt modelId="{7A6DBCB0-9912-4306-BA99-76C1CA5E8889}" type="sibTrans" cxnId="{F6D931F6-4E96-4F06-BFF6-6C3D832D15BF}">
      <dgm:prSet/>
      <dgm:spPr/>
      <dgm:t>
        <a:bodyPr/>
        <a:lstStyle/>
        <a:p>
          <a:pPr latinLnBrk="1"/>
          <a:endParaRPr lang="ko-KR" altLang="en-US"/>
        </a:p>
      </dgm:t>
    </dgm:pt>
    <dgm:pt modelId="{F821928E-4A01-4BD9-B921-0714039539A5}">
      <dgm:prSet phldrT="[텍스트]"/>
      <dgm:spPr/>
      <dgm:t>
        <a:bodyPr/>
        <a:lstStyle/>
        <a:p>
          <a:pPr latinLnBrk="1">
            <a:lnSpc>
              <a:spcPct val="100000"/>
            </a:lnSpc>
          </a:pPr>
          <a:r>
            <a:rPr lang="en-US" altLang="ko-KR" dirty="0" smtClean="0"/>
            <a:t>NIA </a:t>
          </a:r>
          <a:r>
            <a:rPr lang="ko-KR" altLang="en-US" dirty="0" smtClean="0"/>
            <a:t>암 </a:t>
          </a:r>
          <a:endParaRPr lang="en-US" altLang="ko-KR" dirty="0" smtClean="0"/>
        </a:p>
        <a:p>
          <a:pPr latinLnBrk="1">
            <a:lnSpc>
              <a:spcPct val="100000"/>
            </a:lnSpc>
          </a:pPr>
          <a:r>
            <a:rPr lang="ko-KR" altLang="en-US" dirty="0" smtClean="0"/>
            <a:t>빅데이터</a:t>
          </a:r>
          <a:endParaRPr lang="ko-KR" altLang="en-US" dirty="0"/>
        </a:p>
      </dgm:t>
    </dgm:pt>
    <dgm:pt modelId="{3EF43E90-161E-4D8B-82E0-46301A8FB0B8}" type="parTrans" cxnId="{7C781DCE-2F17-4790-B974-81A8954D54A9}">
      <dgm:prSet/>
      <dgm:spPr/>
      <dgm:t>
        <a:bodyPr/>
        <a:lstStyle/>
        <a:p>
          <a:pPr latinLnBrk="1"/>
          <a:endParaRPr lang="ko-KR" altLang="en-US"/>
        </a:p>
      </dgm:t>
    </dgm:pt>
    <dgm:pt modelId="{9EB99118-FC81-46B4-93A1-299C97A5FD09}" type="sibTrans" cxnId="{7C781DCE-2F17-4790-B974-81A8954D54A9}">
      <dgm:prSet/>
      <dgm:spPr/>
      <dgm:t>
        <a:bodyPr/>
        <a:lstStyle/>
        <a:p>
          <a:pPr latinLnBrk="1"/>
          <a:endParaRPr lang="ko-KR" altLang="en-US"/>
        </a:p>
      </dgm:t>
    </dgm:pt>
    <dgm:pt modelId="{9CF6EC66-F15A-4B35-ABAB-EADADAC0D23E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유방암</a:t>
          </a:r>
          <a:r>
            <a:rPr lang="en-US" altLang="ko-KR" sz="1800" dirty="0" smtClean="0"/>
            <a:t>, </a:t>
          </a:r>
          <a:r>
            <a:rPr lang="ko-KR" altLang="en-US" sz="1800" dirty="0" smtClean="0"/>
            <a:t>대장암</a:t>
          </a:r>
          <a:r>
            <a:rPr lang="en-US" altLang="ko-KR" sz="1800" dirty="0" smtClean="0"/>
            <a:t>, </a:t>
          </a:r>
          <a:r>
            <a:rPr lang="ko-KR" altLang="en-US" sz="1800" dirty="0" smtClean="0"/>
            <a:t>위암</a:t>
          </a:r>
          <a:r>
            <a:rPr lang="en-US" altLang="ko-KR" sz="1800" dirty="0" smtClean="0"/>
            <a:t>, </a:t>
          </a:r>
          <a:r>
            <a:rPr lang="ko-KR" altLang="en-US" sz="1800" dirty="0" smtClean="0"/>
            <a:t>폐암</a:t>
          </a:r>
          <a:r>
            <a:rPr lang="en-US" altLang="ko-KR" sz="1800" dirty="0" smtClean="0"/>
            <a:t>, </a:t>
          </a:r>
          <a:r>
            <a:rPr lang="ko-KR" altLang="en-US" sz="1800" dirty="0" smtClean="0"/>
            <a:t>간암 총 </a:t>
          </a:r>
          <a:r>
            <a:rPr lang="en-US" altLang="ko-KR" sz="1800" dirty="0" smtClean="0"/>
            <a:t>5</a:t>
          </a:r>
          <a:r>
            <a:rPr lang="ko-KR" altLang="en-US" sz="1800" dirty="0" smtClean="0"/>
            <a:t>가지 환자정보</a:t>
          </a:r>
          <a:endParaRPr lang="ko-KR" altLang="en-US" sz="1800" dirty="0"/>
        </a:p>
      </dgm:t>
    </dgm:pt>
    <dgm:pt modelId="{1A47D2F3-57B4-4EB3-8F93-5562685FD00F}" type="parTrans" cxnId="{C5353626-687B-400C-A915-92CCB144CA24}">
      <dgm:prSet/>
      <dgm:spPr/>
      <dgm:t>
        <a:bodyPr/>
        <a:lstStyle/>
        <a:p>
          <a:pPr latinLnBrk="1"/>
          <a:endParaRPr lang="ko-KR" altLang="en-US"/>
        </a:p>
      </dgm:t>
    </dgm:pt>
    <dgm:pt modelId="{505A9343-D37B-4204-807A-2F974F80B3C9}" type="sibTrans" cxnId="{C5353626-687B-400C-A915-92CCB144CA24}">
      <dgm:prSet/>
      <dgm:spPr/>
      <dgm:t>
        <a:bodyPr/>
        <a:lstStyle/>
        <a:p>
          <a:pPr latinLnBrk="1"/>
          <a:endParaRPr lang="ko-KR" altLang="en-US"/>
        </a:p>
      </dgm:t>
    </dgm:pt>
    <dgm:pt modelId="{ABAE7734-36AE-4AD4-B898-B23C89DFFBA1}" type="pres">
      <dgm:prSet presAssocID="{5C854AA1-1F7E-4CB7-A0E9-01EF0A27D1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40A0D3-9429-4FE1-9FEB-7B1DBE7929BD}" type="pres">
      <dgm:prSet presAssocID="{1457D191-6D1C-41DF-949B-F998DE01E7F9}" presName="linNode" presStyleCnt="0"/>
      <dgm:spPr/>
    </dgm:pt>
    <dgm:pt modelId="{B31468CC-859F-4EF6-B8A4-4A9AB5780A9A}" type="pres">
      <dgm:prSet presAssocID="{1457D191-6D1C-41DF-949B-F998DE01E7F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9939FD-0F83-403E-AF99-899526263078}" type="pres">
      <dgm:prSet presAssocID="{1457D191-6D1C-41DF-949B-F998DE01E7F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57F099-DB72-4423-B01B-E3E145C7626F}" type="pres">
      <dgm:prSet presAssocID="{F5CF9405-4FB3-4ACD-BAC4-3692B3F102E7}" presName="sp" presStyleCnt="0"/>
      <dgm:spPr/>
    </dgm:pt>
    <dgm:pt modelId="{6AFFABC5-AE77-4E29-A88A-E9A54035D99B}" type="pres">
      <dgm:prSet presAssocID="{CEB8194D-D909-44A9-9E92-7B163E6143FB}" presName="linNode" presStyleCnt="0"/>
      <dgm:spPr/>
    </dgm:pt>
    <dgm:pt modelId="{208099B1-4554-490C-9C6D-9B1417D77E47}" type="pres">
      <dgm:prSet presAssocID="{CEB8194D-D909-44A9-9E92-7B163E6143F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C64780-6481-48D1-AE00-21ACAE48F4ED}" type="pres">
      <dgm:prSet presAssocID="{CEB8194D-D909-44A9-9E92-7B163E6143F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FEBB02-954C-4011-8213-50D1D6B547F7}" type="pres">
      <dgm:prSet presAssocID="{05DD45FF-9958-4A1F-BA0B-A31773AC49CB}" presName="sp" presStyleCnt="0"/>
      <dgm:spPr/>
    </dgm:pt>
    <dgm:pt modelId="{5B0BEFCF-B120-4ADA-94DD-938648981D91}" type="pres">
      <dgm:prSet presAssocID="{F821928E-4A01-4BD9-B921-0714039539A5}" presName="linNode" presStyleCnt="0"/>
      <dgm:spPr/>
    </dgm:pt>
    <dgm:pt modelId="{A32E638F-18F1-4D53-B7FF-6D97E15D22C3}" type="pres">
      <dgm:prSet presAssocID="{F821928E-4A01-4BD9-B921-0714039539A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0591CC-B93E-4A82-ABF3-DCA9F7D78CF8}" type="pres">
      <dgm:prSet presAssocID="{F821928E-4A01-4BD9-B921-0714039539A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457C70-0DD6-45B2-BA80-7C4B7054A305}" type="presOf" srcId="{5C854AA1-1F7E-4CB7-A0E9-01EF0A27D15C}" destId="{ABAE7734-36AE-4AD4-B898-B23C89DFFBA1}" srcOrd="0" destOrd="0" presId="urn:microsoft.com/office/officeart/2005/8/layout/vList5"/>
    <dgm:cxn modelId="{C4ABE664-5F80-4A6B-8F31-9F9CD41F99EA}" srcId="{5C854AA1-1F7E-4CB7-A0E9-01EF0A27D15C}" destId="{CEB8194D-D909-44A9-9E92-7B163E6143FB}" srcOrd="1" destOrd="0" parTransId="{24A3E6D5-F224-4F72-97A2-041815E4261D}" sibTransId="{05DD45FF-9958-4A1F-BA0B-A31773AC49CB}"/>
    <dgm:cxn modelId="{3A56AAA2-2435-4D60-B843-CF3DD8079FB6}" type="presOf" srcId="{9CF6EC66-F15A-4B35-ABAB-EADADAC0D23E}" destId="{0B0591CC-B93E-4A82-ABF3-DCA9F7D78CF8}" srcOrd="0" destOrd="0" presId="urn:microsoft.com/office/officeart/2005/8/layout/vList5"/>
    <dgm:cxn modelId="{446DAE79-0740-4374-B52B-1F07A661E209}" srcId="{1457D191-6D1C-41DF-949B-F998DE01E7F9}" destId="{A68F21F8-90E5-4D8E-BE96-70015D7E3074}" srcOrd="0" destOrd="0" parTransId="{3501CD79-2996-437E-9438-07D806D2413F}" sibTransId="{2B129566-B581-4BDA-BA69-4CAC64E457CF}"/>
    <dgm:cxn modelId="{253A7F75-F539-4B65-974E-221577DDF06E}" srcId="{5C854AA1-1F7E-4CB7-A0E9-01EF0A27D15C}" destId="{1457D191-6D1C-41DF-949B-F998DE01E7F9}" srcOrd="0" destOrd="0" parTransId="{C6B4F340-6380-43E8-96B0-B8CDBC826496}" sibTransId="{F5CF9405-4FB3-4ACD-BAC4-3692B3F102E7}"/>
    <dgm:cxn modelId="{5477216D-357E-4A0C-91EA-BE4FE5E2944D}" type="presOf" srcId="{CEB8194D-D909-44A9-9E92-7B163E6143FB}" destId="{208099B1-4554-490C-9C6D-9B1417D77E47}" srcOrd="0" destOrd="0" presId="urn:microsoft.com/office/officeart/2005/8/layout/vList5"/>
    <dgm:cxn modelId="{09314B03-FE30-4301-A061-6822E3EB16C3}" type="presOf" srcId="{A68F21F8-90E5-4D8E-BE96-70015D7E3074}" destId="{9A9939FD-0F83-403E-AF99-899526263078}" srcOrd="0" destOrd="0" presId="urn:microsoft.com/office/officeart/2005/8/layout/vList5"/>
    <dgm:cxn modelId="{7C781DCE-2F17-4790-B974-81A8954D54A9}" srcId="{5C854AA1-1F7E-4CB7-A0E9-01EF0A27D15C}" destId="{F821928E-4A01-4BD9-B921-0714039539A5}" srcOrd="2" destOrd="0" parTransId="{3EF43E90-161E-4D8B-82E0-46301A8FB0B8}" sibTransId="{9EB99118-FC81-46B4-93A1-299C97A5FD09}"/>
    <dgm:cxn modelId="{C5353626-687B-400C-A915-92CCB144CA24}" srcId="{F821928E-4A01-4BD9-B921-0714039539A5}" destId="{9CF6EC66-F15A-4B35-ABAB-EADADAC0D23E}" srcOrd="0" destOrd="0" parTransId="{1A47D2F3-57B4-4EB3-8F93-5562685FD00F}" sibTransId="{505A9343-D37B-4204-807A-2F974F80B3C9}"/>
    <dgm:cxn modelId="{BAF2BC97-9D79-42C5-96C0-212414A529C7}" type="presOf" srcId="{1457D191-6D1C-41DF-949B-F998DE01E7F9}" destId="{B31468CC-859F-4EF6-B8A4-4A9AB5780A9A}" srcOrd="0" destOrd="0" presId="urn:microsoft.com/office/officeart/2005/8/layout/vList5"/>
    <dgm:cxn modelId="{1CCD70B0-E7F7-4EB1-A93C-7B2C67BEF899}" type="presOf" srcId="{F821928E-4A01-4BD9-B921-0714039539A5}" destId="{A32E638F-18F1-4D53-B7FF-6D97E15D22C3}" srcOrd="0" destOrd="0" presId="urn:microsoft.com/office/officeart/2005/8/layout/vList5"/>
    <dgm:cxn modelId="{F6D931F6-4E96-4F06-BFF6-6C3D832D15BF}" srcId="{CEB8194D-D909-44A9-9E92-7B163E6143FB}" destId="{9C9A7D27-91EF-4A32-ABD8-B67DCF6CFDA5}" srcOrd="0" destOrd="0" parTransId="{2E846781-5C1E-4E60-96D3-F9F2FA1F3637}" sibTransId="{7A6DBCB0-9912-4306-BA99-76C1CA5E8889}"/>
    <dgm:cxn modelId="{9A014D30-F302-4EA0-89B7-4B545FFE2B36}" type="presOf" srcId="{9C9A7D27-91EF-4A32-ABD8-B67DCF6CFDA5}" destId="{ADC64780-6481-48D1-AE00-21ACAE48F4ED}" srcOrd="0" destOrd="0" presId="urn:microsoft.com/office/officeart/2005/8/layout/vList5"/>
    <dgm:cxn modelId="{7238B3C8-CD4B-41A8-8486-62676A2E8286}" type="presParOf" srcId="{ABAE7734-36AE-4AD4-B898-B23C89DFFBA1}" destId="{9E40A0D3-9429-4FE1-9FEB-7B1DBE7929BD}" srcOrd="0" destOrd="0" presId="urn:microsoft.com/office/officeart/2005/8/layout/vList5"/>
    <dgm:cxn modelId="{0CE73A9A-91C4-49B0-8907-CD2F2861EDE6}" type="presParOf" srcId="{9E40A0D3-9429-4FE1-9FEB-7B1DBE7929BD}" destId="{B31468CC-859F-4EF6-B8A4-4A9AB5780A9A}" srcOrd="0" destOrd="0" presId="urn:microsoft.com/office/officeart/2005/8/layout/vList5"/>
    <dgm:cxn modelId="{CEA65F36-1449-47CA-9370-6D5D122FB89A}" type="presParOf" srcId="{9E40A0D3-9429-4FE1-9FEB-7B1DBE7929BD}" destId="{9A9939FD-0F83-403E-AF99-899526263078}" srcOrd="1" destOrd="0" presId="urn:microsoft.com/office/officeart/2005/8/layout/vList5"/>
    <dgm:cxn modelId="{E5BCBB5A-2236-4603-AFAB-AA6C421F97DE}" type="presParOf" srcId="{ABAE7734-36AE-4AD4-B898-B23C89DFFBA1}" destId="{CD57F099-DB72-4423-B01B-E3E145C7626F}" srcOrd="1" destOrd="0" presId="urn:microsoft.com/office/officeart/2005/8/layout/vList5"/>
    <dgm:cxn modelId="{A343717F-93D2-40CD-97AE-660870A21E81}" type="presParOf" srcId="{ABAE7734-36AE-4AD4-B898-B23C89DFFBA1}" destId="{6AFFABC5-AE77-4E29-A88A-E9A54035D99B}" srcOrd="2" destOrd="0" presId="urn:microsoft.com/office/officeart/2005/8/layout/vList5"/>
    <dgm:cxn modelId="{0FCE4552-517D-436E-8F86-671AA546AC69}" type="presParOf" srcId="{6AFFABC5-AE77-4E29-A88A-E9A54035D99B}" destId="{208099B1-4554-490C-9C6D-9B1417D77E47}" srcOrd="0" destOrd="0" presId="urn:microsoft.com/office/officeart/2005/8/layout/vList5"/>
    <dgm:cxn modelId="{31C1AAEE-3B0A-4D51-BB20-6EE063C7C0C2}" type="presParOf" srcId="{6AFFABC5-AE77-4E29-A88A-E9A54035D99B}" destId="{ADC64780-6481-48D1-AE00-21ACAE48F4ED}" srcOrd="1" destOrd="0" presId="urn:microsoft.com/office/officeart/2005/8/layout/vList5"/>
    <dgm:cxn modelId="{82ED08AA-C247-417F-B0D4-966532DD77D9}" type="presParOf" srcId="{ABAE7734-36AE-4AD4-B898-B23C89DFFBA1}" destId="{BCFEBB02-954C-4011-8213-50D1D6B547F7}" srcOrd="3" destOrd="0" presId="urn:microsoft.com/office/officeart/2005/8/layout/vList5"/>
    <dgm:cxn modelId="{9780DF70-DDB8-4154-8339-776CFCE73778}" type="presParOf" srcId="{ABAE7734-36AE-4AD4-B898-B23C89DFFBA1}" destId="{5B0BEFCF-B120-4ADA-94DD-938648981D91}" srcOrd="4" destOrd="0" presId="urn:microsoft.com/office/officeart/2005/8/layout/vList5"/>
    <dgm:cxn modelId="{A6DEACE8-511A-417E-99EC-15CA2553BE22}" type="presParOf" srcId="{5B0BEFCF-B120-4ADA-94DD-938648981D91}" destId="{A32E638F-18F1-4D53-B7FF-6D97E15D22C3}" srcOrd="0" destOrd="0" presId="urn:microsoft.com/office/officeart/2005/8/layout/vList5"/>
    <dgm:cxn modelId="{6F6C9D61-C774-4BB5-B180-1124EA00C2EF}" type="presParOf" srcId="{5B0BEFCF-B120-4ADA-94DD-938648981D91}" destId="{0B0591CC-B93E-4A82-ABF3-DCA9F7D78C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854AA1-1F7E-4CB7-A0E9-01EF0A27D15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457D191-6D1C-41DF-949B-F998DE01E7F9}">
      <dgm:prSet phldrT="[텍스트]"/>
      <dgm:spPr/>
      <dgm:t>
        <a:bodyPr/>
        <a:lstStyle/>
        <a:p>
          <a:pPr latinLnBrk="1"/>
          <a:r>
            <a:rPr lang="ko-KR" altLang="en-US" dirty="0" smtClean="0"/>
            <a:t>소방 </a:t>
          </a:r>
          <a:endParaRPr lang="en-US" altLang="ko-KR" dirty="0" smtClean="0"/>
        </a:p>
        <a:p>
          <a:pPr latinLnBrk="1"/>
          <a:r>
            <a:rPr lang="ko-KR" altLang="en-US" dirty="0" err="1" smtClean="0"/>
            <a:t>구급데이터</a:t>
          </a:r>
          <a:endParaRPr lang="ko-KR" altLang="en-US" dirty="0"/>
        </a:p>
      </dgm:t>
    </dgm:pt>
    <dgm:pt modelId="{C6B4F340-6380-43E8-96B0-B8CDBC826496}" type="parTrans" cxnId="{253A7F75-F539-4B65-974E-221577DDF06E}">
      <dgm:prSet/>
      <dgm:spPr/>
      <dgm:t>
        <a:bodyPr/>
        <a:lstStyle/>
        <a:p>
          <a:pPr latinLnBrk="1"/>
          <a:endParaRPr lang="ko-KR" altLang="en-US"/>
        </a:p>
      </dgm:t>
    </dgm:pt>
    <dgm:pt modelId="{F5CF9405-4FB3-4ACD-BAC4-3692B3F102E7}" type="sibTrans" cxnId="{253A7F75-F539-4B65-974E-221577DDF06E}">
      <dgm:prSet/>
      <dgm:spPr/>
      <dgm:t>
        <a:bodyPr/>
        <a:lstStyle/>
        <a:p>
          <a:pPr latinLnBrk="1"/>
          <a:endParaRPr lang="ko-KR" altLang="en-US"/>
        </a:p>
      </dgm:t>
    </dgm:pt>
    <dgm:pt modelId="{A68F21F8-90E5-4D8E-BE96-70015D7E3074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경기도 내 소방구급환자 데이터 모델</a:t>
          </a:r>
          <a:endParaRPr lang="ko-KR" altLang="en-US" sz="1800" dirty="0"/>
        </a:p>
      </dgm:t>
    </dgm:pt>
    <dgm:pt modelId="{3501CD79-2996-437E-9438-07D806D2413F}" type="parTrans" cxnId="{446DAE79-0740-4374-B52B-1F07A661E209}">
      <dgm:prSet/>
      <dgm:spPr/>
      <dgm:t>
        <a:bodyPr/>
        <a:lstStyle/>
        <a:p>
          <a:pPr latinLnBrk="1"/>
          <a:endParaRPr lang="ko-KR" altLang="en-US"/>
        </a:p>
      </dgm:t>
    </dgm:pt>
    <dgm:pt modelId="{2B129566-B581-4BDA-BA69-4CAC64E457CF}" type="sibTrans" cxnId="{446DAE79-0740-4374-B52B-1F07A661E209}">
      <dgm:prSet/>
      <dgm:spPr/>
      <dgm:t>
        <a:bodyPr/>
        <a:lstStyle/>
        <a:p>
          <a:pPr latinLnBrk="1"/>
          <a:endParaRPr lang="ko-KR" altLang="en-US"/>
        </a:p>
      </dgm:t>
    </dgm:pt>
    <dgm:pt modelId="{CEB8194D-D909-44A9-9E92-7B163E6143FB}">
      <dgm:prSet phldrT="[텍스트]"/>
      <dgm:spPr/>
      <dgm:t>
        <a:bodyPr/>
        <a:lstStyle/>
        <a:p>
          <a:pPr latinLnBrk="1"/>
          <a:r>
            <a:rPr lang="en-US" altLang="ko-KR" dirty="0" smtClean="0"/>
            <a:t>E-Claim</a:t>
          </a:r>
          <a:endParaRPr lang="ko-KR" altLang="en-US" dirty="0"/>
        </a:p>
      </dgm:t>
    </dgm:pt>
    <dgm:pt modelId="{24A3E6D5-F224-4F72-97A2-041815E4261D}" type="parTrans" cxnId="{C4ABE664-5F80-4A6B-8F31-9F9CD41F99EA}">
      <dgm:prSet/>
      <dgm:spPr/>
      <dgm:t>
        <a:bodyPr/>
        <a:lstStyle/>
        <a:p>
          <a:pPr latinLnBrk="1"/>
          <a:endParaRPr lang="ko-KR" altLang="en-US"/>
        </a:p>
      </dgm:t>
    </dgm:pt>
    <dgm:pt modelId="{05DD45FF-9958-4A1F-BA0B-A31773AC49CB}" type="sibTrans" cxnId="{C4ABE664-5F80-4A6B-8F31-9F9CD41F99EA}">
      <dgm:prSet/>
      <dgm:spPr/>
      <dgm:t>
        <a:bodyPr/>
        <a:lstStyle/>
        <a:p>
          <a:pPr latinLnBrk="1"/>
          <a:endParaRPr lang="ko-KR" altLang="en-US"/>
        </a:p>
      </dgm:t>
    </dgm:pt>
    <dgm:pt modelId="{9C9A7D27-91EF-4A32-ABD8-B67DCF6CFDA5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원내청구자료를 건강보험공단 표본 </a:t>
          </a:r>
          <a:r>
            <a:rPr lang="ko-KR" altLang="en-US" sz="1800" dirty="0" err="1" smtClean="0"/>
            <a:t>코호트</a:t>
          </a:r>
          <a:r>
            <a:rPr lang="ko-KR" altLang="en-US" sz="1800" dirty="0" smtClean="0"/>
            <a:t> </a:t>
          </a:r>
          <a:r>
            <a:rPr lang="en-US" altLang="ko-KR" sz="1800" dirty="0" smtClean="0"/>
            <a:t>2.0 </a:t>
          </a:r>
          <a:r>
            <a:rPr lang="ko-KR" altLang="en-US" sz="1800" dirty="0" smtClean="0"/>
            <a:t>구조로 변환</a:t>
          </a:r>
          <a:endParaRPr lang="ko-KR" altLang="en-US" sz="1800" dirty="0"/>
        </a:p>
      </dgm:t>
    </dgm:pt>
    <dgm:pt modelId="{2E846781-5C1E-4E60-96D3-F9F2FA1F3637}" type="parTrans" cxnId="{F6D931F6-4E96-4F06-BFF6-6C3D832D15BF}">
      <dgm:prSet/>
      <dgm:spPr/>
      <dgm:t>
        <a:bodyPr/>
        <a:lstStyle/>
        <a:p>
          <a:pPr latinLnBrk="1"/>
          <a:endParaRPr lang="ko-KR" altLang="en-US"/>
        </a:p>
      </dgm:t>
    </dgm:pt>
    <dgm:pt modelId="{7A6DBCB0-9912-4306-BA99-76C1CA5E8889}" type="sibTrans" cxnId="{F6D931F6-4E96-4F06-BFF6-6C3D832D15BF}">
      <dgm:prSet/>
      <dgm:spPr/>
      <dgm:t>
        <a:bodyPr/>
        <a:lstStyle/>
        <a:p>
          <a:pPr latinLnBrk="1"/>
          <a:endParaRPr lang="ko-KR" altLang="en-US"/>
        </a:p>
      </dgm:t>
    </dgm:pt>
    <dgm:pt modelId="{F821928E-4A01-4BD9-B921-0714039539A5}">
      <dgm:prSet phldrT="[텍스트]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dirty="0" smtClean="0"/>
            <a:t>공공 </a:t>
          </a:r>
          <a:endParaRPr lang="en-US" altLang="ko-KR" dirty="0" smtClean="0"/>
        </a:p>
        <a:p>
          <a:pPr latinLnBrk="1">
            <a:lnSpc>
              <a:spcPct val="100000"/>
            </a:lnSpc>
          </a:pPr>
          <a:r>
            <a:rPr lang="ko-KR" altLang="en-US" dirty="0" smtClean="0"/>
            <a:t>데이터</a:t>
          </a:r>
          <a:endParaRPr lang="ko-KR" altLang="en-US" dirty="0"/>
        </a:p>
      </dgm:t>
    </dgm:pt>
    <dgm:pt modelId="{3EF43E90-161E-4D8B-82E0-46301A8FB0B8}" type="parTrans" cxnId="{7C781DCE-2F17-4790-B974-81A8954D54A9}">
      <dgm:prSet/>
      <dgm:spPr/>
      <dgm:t>
        <a:bodyPr/>
        <a:lstStyle/>
        <a:p>
          <a:pPr latinLnBrk="1"/>
          <a:endParaRPr lang="ko-KR" altLang="en-US"/>
        </a:p>
      </dgm:t>
    </dgm:pt>
    <dgm:pt modelId="{9EB99118-FC81-46B4-93A1-299C97A5FD09}" type="sibTrans" cxnId="{7C781DCE-2F17-4790-B974-81A8954D54A9}">
      <dgm:prSet/>
      <dgm:spPr/>
      <dgm:t>
        <a:bodyPr/>
        <a:lstStyle/>
        <a:p>
          <a:pPr latinLnBrk="1"/>
          <a:endParaRPr lang="ko-KR" altLang="en-US"/>
        </a:p>
      </dgm:t>
    </dgm:pt>
    <dgm:pt modelId="{9CF6EC66-F15A-4B35-ABAB-EADADAC0D23E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대기오염 연구자료</a:t>
          </a:r>
          <a:endParaRPr lang="ko-KR" altLang="en-US" sz="1800" dirty="0"/>
        </a:p>
      </dgm:t>
    </dgm:pt>
    <dgm:pt modelId="{1A47D2F3-57B4-4EB3-8F93-5562685FD00F}" type="parTrans" cxnId="{C5353626-687B-400C-A915-92CCB144CA24}">
      <dgm:prSet/>
      <dgm:spPr/>
      <dgm:t>
        <a:bodyPr/>
        <a:lstStyle/>
        <a:p>
          <a:pPr latinLnBrk="1"/>
          <a:endParaRPr lang="ko-KR" altLang="en-US"/>
        </a:p>
      </dgm:t>
    </dgm:pt>
    <dgm:pt modelId="{505A9343-D37B-4204-807A-2F974F80B3C9}" type="sibTrans" cxnId="{C5353626-687B-400C-A915-92CCB144CA24}">
      <dgm:prSet/>
      <dgm:spPr/>
      <dgm:t>
        <a:bodyPr/>
        <a:lstStyle/>
        <a:p>
          <a:pPr latinLnBrk="1"/>
          <a:endParaRPr lang="ko-KR" altLang="en-US"/>
        </a:p>
      </dgm:t>
    </dgm:pt>
    <dgm:pt modelId="{7C0EC393-A5F9-4F91-9255-5EFC1FF05574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신청 시 추가 예정</a:t>
          </a:r>
          <a:endParaRPr lang="ko-KR" altLang="en-US" sz="1800" dirty="0"/>
        </a:p>
      </dgm:t>
    </dgm:pt>
    <dgm:pt modelId="{70C04751-C86B-4C4E-828D-471D7400D170}" type="parTrans" cxnId="{5BC385AA-3D04-4ADB-B6A7-E7843D40BD24}">
      <dgm:prSet/>
      <dgm:spPr/>
    </dgm:pt>
    <dgm:pt modelId="{163C9551-05A1-46A4-BE38-89D2B32B5C2B}" type="sibTrans" cxnId="{5BC385AA-3D04-4ADB-B6A7-E7843D40BD24}">
      <dgm:prSet/>
      <dgm:spPr/>
    </dgm:pt>
    <dgm:pt modelId="{ABAE7734-36AE-4AD4-B898-B23C89DFFBA1}" type="pres">
      <dgm:prSet presAssocID="{5C854AA1-1F7E-4CB7-A0E9-01EF0A27D1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40A0D3-9429-4FE1-9FEB-7B1DBE7929BD}" type="pres">
      <dgm:prSet presAssocID="{1457D191-6D1C-41DF-949B-F998DE01E7F9}" presName="linNode" presStyleCnt="0"/>
      <dgm:spPr/>
    </dgm:pt>
    <dgm:pt modelId="{B31468CC-859F-4EF6-B8A4-4A9AB5780A9A}" type="pres">
      <dgm:prSet presAssocID="{1457D191-6D1C-41DF-949B-F998DE01E7F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9939FD-0F83-403E-AF99-899526263078}" type="pres">
      <dgm:prSet presAssocID="{1457D191-6D1C-41DF-949B-F998DE01E7F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57F099-DB72-4423-B01B-E3E145C7626F}" type="pres">
      <dgm:prSet presAssocID="{F5CF9405-4FB3-4ACD-BAC4-3692B3F102E7}" presName="sp" presStyleCnt="0"/>
      <dgm:spPr/>
    </dgm:pt>
    <dgm:pt modelId="{6AFFABC5-AE77-4E29-A88A-E9A54035D99B}" type="pres">
      <dgm:prSet presAssocID="{CEB8194D-D909-44A9-9E92-7B163E6143FB}" presName="linNode" presStyleCnt="0"/>
      <dgm:spPr/>
    </dgm:pt>
    <dgm:pt modelId="{208099B1-4554-490C-9C6D-9B1417D77E47}" type="pres">
      <dgm:prSet presAssocID="{CEB8194D-D909-44A9-9E92-7B163E6143F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C64780-6481-48D1-AE00-21ACAE48F4ED}" type="pres">
      <dgm:prSet presAssocID="{CEB8194D-D909-44A9-9E92-7B163E6143F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FEBB02-954C-4011-8213-50D1D6B547F7}" type="pres">
      <dgm:prSet presAssocID="{05DD45FF-9958-4A1F-BA0B-A31773AC49CB}" presName="sp" presStyleCnt="0"/>
      <dgm:spPr/>
    </dgm:pt>
    <dgm:pt modelId="{5B0BEFCF-B120-4ADA-94DD-938648981D91}" type="pres">
      <dgm:prSet presAssocID="{F821928E-4A01-4BD9-B921-0714039539A5}" presName="linNode" presStyleCnt="0"/>
      <dgm:spPr/>
    </dgm:pt>
    <dgm:pt modelId="{A32E638F-18F1-4D53-B7FF-6D97E15D22C3}" type="pres">
      <dgm:prSet presAssocID="{F821928E-4A01-4BD9-B921-0714039539A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0591CC-B93E-4A82-ABF3-DCA9F7D78CF8}" type="pres">
      <dgm:prSet presAssocID="{F821928E-4A01-4BD9-B921-0714039539A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457C70-0DD6-45B2-BA80-7C4B7054A305}" type="presOf" srcId="{5C854AA1-1F7E-4CB7-A0E9-01EF0A27D15C}" destId="{ABAE7734-36AE-4AD4-B898-B23C89DFFBA1}" srcOrd="0" destOrd="0" presId="urn:microsoft.com/office/officeart/2005/8/layout/vList5"/>
    <dgm:cxn modelId="{C4ABE664-5F80-4A6B-8F31-9F9CD41F99EA}" srcId="{5C854AA1-1F7E-4CB7-A0E9-01EF0A27D15C}" destId="{CEB8194D-D909-44A9-9E92-7B163E6143FB}" srcOrd="1" destOrd="0" parTransId="{24A3E6D5-F224-4F72-97A2-041815E4261D}" sibTransId="{05DD45FF-9958-4A1F-BA0B-A31773AC49CB}"/>
    <dgm:cxn modelId="{3A56AAA2-2435-4D60-B843-CF3DD8079FB6}" type="presOf" srcId="{9CF6EC66-F15A-4B35-ABAB-EADADAC0D23E}" destId="{0B0591CC-B93E-4A82-ABF3-DCA9F7D78CF8}" srcOrd="0" destOrd="0" presId="urn:microsoft.com/office/officeart/2005/8/layout/vList5"/>
    <dgm:cxn modelId="{446DAE79-0740-4374-B52B-1F07A661E209}" srcId="{1457D191-6D1C-41DF-949B-F998DE01E7F9}" destId="{A68F21F8-90E5-4D8E-BE96-70015D7E3074}" srcOrd="0" destOrd="0" parTransId="{3501CD79-2996-437E-9438-07D806D2413F}" sibTransId="{2B129566-B581-4BDA-BA69-4CAC64E457CF}"/>
    <dgm:cxn modelId="{253A7F75-F539-4B65-974E-221577DDF06E}" srcId="{5C854AA1-1F7E-4CB7-A0E9-01EF0A27D15C}" destId="{1457D191-6D1C-41DF-949B-F998DE01E7F9}" srcOrd="0" destOrd="0" parTransId="{C6B4F340-6380-43E8-96B0-B8CDBC826496}" sibTransId="{F5CF9405-4FB3-4ACD-BAC4-3692B3F102E7}"/>
    <dgm:cxn modelId="{976216BB-0DFA-4E6B-B532-EA9CB1CAAA2E}" type="presOf" srcId="{7C0EC393-A5F9-4F91-9255-5EFC1FF05574}" destId="{0B0591CC-B93E-4A82-ABF3-DCA9F7D78CF8}" srcOrd="0" destOrd="1" presId="urn:microsoft.com/office/officeart/2005/8/layout/vList5"/>
    <dgm:cxn modelId="{5477216D-357E-4A0C-91EA-BE4FE5E2944D}" type="presOf" srcId="{CEB8194D-D909-44A9-9E92-7B163E6143FB}" destId="{208099B1-4554-490C-9C6D-9B1417D77E47}" srcOrd="0" destOrd="0" presId="urn:microsoft.com/office/officeart/2005/8/layout/vList5"/>
    <dgm:cxn modelId="{09314B03-FE30-4301-A061-6822E3EB16C3}" type="presOf" srcId="{A68F21F8-90E5-4D8E-BE96-70015D7E3074}" destId="{9A9939FD-0F83-403E-AF99-899526263078}" srcOrd="0" destOrd="0" presId="urn:microsoft.com/office/officeart/2005/8/layout/vList5"/>
    <dgm:cxn modelId="{7C781DCE-2F17-4790-B974-81A8954D54A9}" srcId="{5C854AA1-1F7E-4CB7-A0E9-01EF0A27D15C}" destId="{F821928E-4A01-4BD9-B921-0714039539A5}" srcOrd="2" destOrd="0" parTransId="{3EF43E90-161E-4D8B-82E0-46301A8FB0B8}" sibTransId="{9EB99118-FC81-46B4-93A1-299C97A5FD09}"/>
    <dgm:cxn modelId="{C5353626-687B-400C-A915-92CCB144CA24}" srcId="{F821928E-4A01-4BD9-B921-0714039539A5}" destId="{9CF6EC66-F15A-4B35-ABAB-EADADAC0D23E}" srcOrd="0" destOrd="0" parTransId="{1A47D2F3-57B4-4EB3-8F93-5562685FD00F}" sibTransId="{505A9343-D37B-4204-807A-2F974F80B3C9}"/>
    <dgm:cxn modelId="{BAF2BC97-9D79-42C5-96C0-212414A529C7}" type="presOf" srcId="{1457D191-6D1C-41DF-949B-F998DE01E7F9}" destId="{B31468CC-859F-4EF6-B8A4-4A9AB5780A9A}" srcOrd="0" destOrd="0" presId="urn:microsoft.com/office/officeart/2005/8/layout/vList5"/>
    <dgm:cxn modelId="{1CCD70B0-E7F7-4EB1-A93C-7B2C67BEF899}" type="presOf" srcId="{F821928E-4A01-4BD9-B921-0714039539A5}" destId="{A32E638F-18F1-4D53-B7FF-6D97E15D22C3}" srcOrd="0" destOrd="0" presId="urn:microsoft.com/office/officeart/2005/8/layout/vList5"/>
    <dgm:cxn modelId="{F6D931F6-4E96-4F06-BFF6-6C3D832D15BF}" srcId="{CEB8194D-D909-44A9-9E92-7B163E6143FB}" destId="{9C9A7D27-91EF-4A32-ABD8-B67DCF6CFDA5}" srcOrd="0" destOrd="0" parTransId="{2E846781-5C1E-4E60-96D3-F9F2FA1F3637}" sibTransId="{7A6DBCB0-9912-4306-BA99-76C1CA5E8889}"/>
    <dgm:cxn modelId="{9A014D30-F302-4EA0-89B7-4B545FFE2B36}" type="presOf" srcId="{9C9A7D27-91EF-4A32-ABD8-B67DCF6CFDA5}" destId="{ADC64780-6481-48D1-AE00-21ACAE48F4ED}" srcOrd="0" destOrd="0" presId="urn:microsoft.com/office/officeart/2005/8/layout/vList5"/>
    <dgm:cxn modelId="{5BC385AA-3D04-4ADB-B6A7-E7843D40BD24}" srcId="{F821928E-4A01-4BD9-B921-0714039539A5}" destId="{7C0EC393-A5F9-4F91-9255-5EFC1FF05574}" srcOrd="1" destOrd="0" parTransId="{70C04751-C86B-4C4E-828D-471D7400D170}" sibTransId="{163C9551-05A1-46A4-BE38-89D2B32B5C2B}"/>
    <dgm:cxn modelId="{7238B3C8-CD4B-41A8-8486-62676A2E8286}" type="presParOf" srcId="{ABAE7734-36AE-4AD4-B898-B23C89DFFBA1}" destId="{9E40A0D3-9429-4FE1-9FEB-7B1DBE7929BD}" srcOrd="0" destOrd="0" presId="urn:microsoft.com/office/officeart/2005/8/layout/vList5"/>
    <dgm:cxn modelId="{0CE73A9A-91C4-49B0-8907-CD2F2861EDE6}" type="presParOf" srcId="{9E40A0D3-9429-4FE1-9FEB-7B1DBE7929BD}" destId="{B31468CC-859F-4EF6-B8A4-4A9AB5780A9A}" srcOrd="0" destOrd="0" presId="urn:microsoft.com/office/officeart/2005/8/layout/vList5"/>
    <dgm:cxn modelId="{CEA65F36-1449-47CA-9370-6D5D122FB89A}" type="presParOf" srcId="{9E40A0D3-9429-4FE1-9FEB-7B1DBE7929BD}" destId="{9A9939FD-0F83-403E-AF99-899526263078}" srcOrd="1" destOrd="0" presId="urn:microsoft.com/office/officeart/2005/8/layout/vList5"/>
    <dgm:cxn modelId="{E5BCBB5A-2236-4603-AFAB-AA6C421F97DE}" type="presParOf" srcId="{ABAE7734-36AE-4AD4-B898-B23C89DFFBA1}" destId="{CD57F099-DB72-4423-B01B-E3E145C7626F}" srcOrd="1" destOrd="0" presId="urn:microsoft.com/office/officeart/2005/8/layout/vList5"/>
    <dgm:cxn modelId="{A343717F-93D2-40CD-97AE-660870A21E81}" type="presParOf" srcId="{ABAE7734-36AE-4AD4-B898-B23C89DFFBA1}" destId="{6AFFABC5-AE77-4E29-A88A-E9A54035D99B}" srcOrd="2" destOrd="0" presId="urn:microsoft.com/office/officeart/2005/8/layout/vList5"/>
    <dgm:cxn modelId="{0FCE4552-517D-436E-8F86-671AA546AC69}" type="presParOf" srcId="{6AFFABC5-AE77-4E29-A88A-E9A54035D99B}" destId="{208099B1-4554-490C-9C6D-9B1417D77E47}" srcOrd="0" destOrd="0" presId="urn:microsoft.com/office/officeart/2005/8/layout/vList5"/>
    <dgm:cxn modelId="{31C1AAEE-3B0A-4D51-BB20-6EE063C7C0C2}" type="presParOf" srcId="{6AFFABC5-AE77-4E29-A88A-E9A54035D99B}" destId="{ADC64780-6481-48D1-AE00-21ACAE48F4ED}" srcOrd="1" destOrd="0" presId="urn:microsoft.com/office/officeart/2005/8/layout/vList5"/>
    <dgm:cxn modelId="{82ED08AA-C247-417F-B0D4-966532DD77D9}" type="presParOf" srcId="{ABAE7734-36AE-4AD4-B898-B23C89DFFBA1}" destId="{BCFEBB02-954C-4011-8213-50D1D6B547F7}" srcOrd="3" destOrd="0" presId="urn:microsoft.com/office/officeart/2005/8/layout/vList5"/>
    <dgm:cxn modelId="{9780DF70-DDB8-4154-8339-776CFCE73778}" type="presParOf" srcId="{ABAE7734-36AE-4AD4-B898-B23C89DFFBA1}" destId="{5B0BEFCF-B120-4ADA-94DD-938648981D91}" srcOrd="4" destOrd="0" presId="urn:microsoft.com/office/officeart/2005/8/layout/vList5"/>
    <dgm:cxn modelId="{A6DEACE8-511A-417E-99EC-15CA2553BE22}" type="presParOf" srcId="{5B0BEFCF-B120-4ADA-94DD-938648981D91}" destId="{A32E638F-18F1-4D53-B7FF-6D97E15D22C3}" srcOrd="0" destOrd="0" presId="urn:microsoft.com/office/officeart/2005/8/layout/vList5"/>
    <dgm:cxn modelId="{6F6C9D61-C774-4BB5-B180-1124EA00C2EF}" type="presParOf" srcId="{5B0BEFCF-B120-4ADA-94DD-938648981D91}" destId="{0B0591CC-B93E-4A82-ABF3-DCA9F7D78C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939FD-0F83-403E-AF99-899526263078}">
      <dsp:nvSpPr>
        <dsp:cNvPr id="0" name=""/>
        <dsp:cNvSpPr/>
      </dsp:nvSpPr>
      <dsp:spPr>
        <a:xfrm rot="5400000">
          <a:off x="3057705" y="-891855"/>
          <a:ext cx="1397000" cy="35352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여러 기관에서 공통으로 사용하는 표준화된 공통 모델</a:t>
          </a:r>
          <a:endParaRPr lang="ko-KR" altLang="en-US" sz="1800" kern="1200" dirty="0"/>
        </a:p>
      </dsp:txBody>
      <dsp:txXfrm rot="-5400000">
        <a:off x="1988579" y="245467"/>
        <a:ext cx="3467056" cy="1260608"/>
      </dsp:txXfrm>
    </dsp:sp>
    <dsp:sp modelId="{B31468CC-859F-4EF6-B8A4-4A9AB5780A9A}">
      <dsp:nvSpPr>
        <dsp:cNvPr id="0" name=""/>
        <dsp:cNvSpPr/>
      </dsp:nvSpPr>
      <dsp:spPr>
        <a:xfrm>
          <a:off x="0" y="2645"/>
          <a:ext cx="1988579" cy="1746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CDM</a:t>
          </a:r>
          <a:endParaRPr lang="ko-KR" altLang="en-US" sz="2800" kern="1200" dirty="0"/>
        </a:p>
      </dsp:txBody>
      <dsp:txXfrm>
        <a:off x="85245" y="87890"/>
        <a:ext cx="1818089" cy="1575760"/>
      </dsp:txXfrm>
    </dsp:sp>
    <dsp:sp modelId="{ADC64780-6481-48D1-AE00-21ACAE48F4ED}">
      <dsp:nvSpPr>
        <dsp:cNvPr id="0" name=""/>
        <dsp:cNvSpPr/>
      </dsp:nvSpPr>
      <dsp:spPr>
        <a:xfrm rot="5400000">
          <a:off x="3057705" y="941707"/>
          <a:ext cx="1397000" cy="35352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Beth Israel Deaconess Medical Center</a:t>
          </a:r>
          <a:r>
            <a:rPr lang="ko-KR" altLang="en-US" sz="1800" kern="1200" dirty="0" smtClean="0"/>
            <a:t>의 </a:t>
          </a:r>
          <a:r>
            <a:rPr lang="en-US" altLang="ko-KR" sz="1800" kern="1200" dirty="0" smtClean="0"/>
            <a:t>ICU </a:t>
          </a:r>
          <a:r>
            <a:rPr lang="ko-KR" altLang="en-US" sz="1800" kern="1200" dirty="0" smtClean="0"/>
            <a:t>환자 데이터</a:t>
          </a:r>
          <a:endParaRPr lang="ko-KR" altLang="en-US" sz="1800" kern="1200" dirty="0"/>
        </a:p>
      </dsp:txBody>
      <dsp:txXfrm rot="-5400000">
        <a:off x="1988579" y="2079029"/>
        <a:ext cx="3467056" cy="1260608"/>
      </dsp:txXfrm>
    </dsp:sp>
    <dsp:sp modelId="{208099B1-4554-490C-9C6D-9B1417D77E47}">
      <dsp:nvSpPr>
        <dsp:cNvPr id="0" name=""/>
        <dsp:cNvSpPr/>
      </dsp:nvSpPr>
      <dsp:spPr>
        <a:xfrm>
          <a:off x="0" y="1836208"/>
          <a:ext cx="1988579" cy="1746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MIMIC</a:t>
          </a:r>
          <a:endParaRPr lang="ko-KR" altLang="en-US" sz="2800" kern="1200" dirty="0"/>
        </a:p>
      </dsp:txBody>
      <dsp:txXfrm>
        <a:off x="85245" y="1921453"/>
        <a:ext cx="1818089" cy="1575760"/>
      </dsp:txXfrm>
    </dsp:sp>
    <dsp:sp modelId="{0B0591CC-B93E-4A82-ABF3-DCA9F7D78CF8}">
      <dsp:nvSpPr>
        <dsp:cNvPr id="0" name=""/>
        <dsp:cNvSpPr/>
      </dsp:nvSpPr>
      <dsp:spPr>
        <a:xfrm rot="5400000">
          <a:off x="3057705" y="2775269"/>
          <a:ext cx="1397000" cy="35352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유방암</a:t>
          </a:r>
          <a:r>
            <a:rPr lang="en-US" altLang="ko-KR" sz="1800" kern="1200" dirty="0" smtClean="0"/>
            <a:t>, </a:t>
          </a:r>
          <a:r>
            <a:rPr lang="ko-KR" altLang="en-US" sz="1800" kern="1200" dirty="0" smtClean="0"/>
            <a:t>대장암</a:t>
          </a:r>
          <a:r>
            <a:rPr lang="en-US" altLang="ko-KR" sz="1800" kern="1200" dirty="0" smtClean="0"/>
            <a:t>, </a:t>
          </a:r>
          <a:r>
            <a:rPr lang="ko-KR" altLang="en-US" sz="1800" kern="1200" dirty="0" smtClean="0"/>
            <a:t>위암</a:t>
          </a:r>
          <a:r>
            <a:rPr lang="en-US" altLang="ko-KR" sz="1800" kern="1200" dirty="0" smtClean="0"/>
            <a:t>, </a:t>
          </a:r>
          <a:r>
            <a:rPr lang="ko-KR" altLang="en-US" sz="1800" kern="1200" dirty="0" smtClean="0"/>
            <a:t>폐암</a:t>
          </a:r>
          <a:r>
            <a:rPr lang="en-US" altLang="ko-KR" sz="1800" kern="1200" dirty="0" smtClean="0"/>
            <a:t>, </a:t>
          </a:r>
          <a:r>
            <a:rPr lang="ko-KR" altLang="en-US" sz="1800" kern="1200" dirty="0" smtClean="0"/>
            <a:t>간암 총 </a:t>
          </a:r>
          <a:r>
            <a:rPr lang="en-US" altLang="ko-KR" sz="1800" kern="1200" dirty="0" smtClean="0"/>
            <a:t>5</a:t>
          </a:r>
          <a:r>
            <a:rPr lang="ko-KR" altLang="en-US" sz="1800" kern="1200" dirty="0" smtClean="0"/>
            <a:t>가지 환자정보</a:t>
          </a:r>
          <a:endParaRPr lang="ko-KR" altLang="en-US" sz="1800" kern="1200" dirty="0"/>
        </a:p>
      </dsp:txBody>
      <dsp:txXfrm rot="-5400000">
        <a:off x="1988579" y="3912591"/>
        <a:ext cx="3467056" cy="1260608"/>
      </dsp:txXfrm>
    </dsp:sp>
    <dsp:sp modelId="{A32E638F-18F1-4D53-B7FF-6D97E15D22C3}">
      <dsp:nvSpPr>
        <dsp:cNvPr id="0" name=""/>
        <dsp:cNvSpPr/>
      </dsp:nvSpPr>
      <dsp:spPr>
        <a:xfrm>
          <a:off x="0" y="3669771"/>
          <a:ext cx="1988579" cy="1746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NIA </a:t>
          </a:r>
          <a:r>
            <a:rPr lang="ko-KR" altLang="en-US" sz="2800" kern="1200" dirty="0" smtClean="0"/>
            <a:t>암 </a:t>
          </a:r>
          <a:endParaRPr lang="en-US" altLang="ko-KR" sz="2800" kern="1200" dirty="0" smtClean="0"/>
        </a:p>
        <a:p>
          <a:pPr lvl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빅데이터</a:t>
          </a:r>
          <a:endParaRPr lang="ko-KR" altLang="en-US" sz="2800" kern="1200" dirty="0"/>
        </a:p>
      </dsp:txBody>
      <dsp:txXfrm>
        <a:off x="85245" y="3755016"/>
        <a:ext cx="1818089" cy="1575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939FD-0F83-403E-AF99-899526263078}">
      <dsp:nvSpPr>
        <dsp:cNvPr id="0" name=""/>
        <dsp:cNvSpPr/>
      </dsp:nvSpPr>
      <dsp:spPr>
        <a:xfrm rot="5400000">
          <a:off x="3057705" y="-891855"/>
          <a:ext cx="1397000" cy="35352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경기도 내 소방구급환자 데이터 모델</a:t>
          </a:r>
          <a:endParaRPr lang="ko-KR" altLang="en-US" sz="1800" kern="1200" dirty="0"/>
        </a:p>
      </dsp:txBody>
      <dsp:txXfrm rot="-5400000">
        <a:off x="1988579" y="245467"/>
        <a:ext cx="3467056" cy="1260608"/>
      </dsp:txXfrm>
    </dsp:sp>
    <dsp:sp modelId="{B31468CC-859F-4EF6-B8A4-4A9AB5780A9A}">
      <dsp:nvSpPr>
        <dsp:cNvPr id="0" name=""/>
        <dsp:cNvSpPr/>
      </dsp:nvSpPr>
      <dsp:spPr>
        <a:xfrm>
          <a:off x="0" y="2645"/>
          <a:ext cx="1988579" cy="1746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소방 </a:t>
          </a:r>
          <a:endParaRPr lang="en-US" altLang="ko-KR" sz="2500" kern="1200" dirty="0" smtClean="0"/>
        </a:p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err="1" smtClean="0"/>
            <a:t>구급데이터</a:t>
          </a:r>
          <a:endParaRPr lang="ko-KR" altLang="en-US" sz="2500" kern="1200" dirty="0"/>
        </a:p>
      </dsp:txBody>
      <dsp:txXfrm>
        <a:off x="85245" y="87890"/>
        <a:ext cx="1818089" cy="1575760"/>
      </dsp:txXfrm>
    </dsp:sp>
    <dsp:sp modelId="{ADC64780-6481-48D1-AE00-21ACAE48F4ED}">
      <dsp:nvSpPr>
        <dsp:cNvPr id="0" name=""/>
        <dsp:cNvSpPr/>
      </dsp:nvSpPr>
      <dsp:spPr>
        <a:xfrm rot="5400000">
          <a:off x="3057705" y="941707"/>
          <a:ext cx="1397000" cy="35352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원내청구자료를 건강보험공단 표본 </a:t>
          </a:r>
          <a:r>
            <a:rPr lang="ko-KR" altLang="en-US" sz="1800" kern="1200" dirty="0" err="1" smtClean="0"/>
            <a:t>코호트</a:t>
          </a:r>
          <a:r>
            <a:rPr lang="ko-KR" altLang="en-US" sz="1800" kern="1200" dirty="0" smtClean="0"/>
            <a:t> </a:t>
          </a:r>
          <a:r>
            <a:rPr lang="en-US" altLang="ko-KR" sz="1800" kern="1200" dirty="0" smtClean="0"/>
            <a:t>2.0 </a:t>
          </a:r>
          <a:r>
            <a:rPr lang="ko-KR" altLang="en-US" sz="1800" kern="1200" dirty="0" smtClean="0"/>
            <a:t>구조로 변환</a:t>
          </a:r>
          <a:endParaRPr lang="ko-KR" altLang="en-US" sz="1800" kern="1200" dirty="0"/>
        </a:p>
      </dsp:txBody>
      <dsp:txXfrm rot="-5400000">
        <a:off x="1988579" y="2079029"/>
        <a:ext cx="3467056" cy="1260608"/>
      </dsp:txXfrm>
    </dsp:sp>
    <dsp:sp modelId="{208099B1-4554-490C-9C6D-9B1417D77E47}">
      <dsp:nvSpPr>
        <dsp:cNvPr id="0" name=""/>
        <dsp:cNvSpPr/>
      </dsp:nvSpPr>
      <dsp:spPr>
        <a:xfrm>
          <a:off x="0" y="1836208"/>
          <a:ext cx="1988579" cy="1746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E-Claim</a:t>
          </a:r>
          <a:endParaRPr lang="ko-KR" altLang="en-US" sz="2500" kern="1200" dirty="0"/>
        </a:p>
      </dsp:txBody>
      <dsp:txXfrm>
        <a:off x="85245" y="1921453"/>
        <a:ext cx="1818089" cy="1575760"/>
      </dsp:txXfrm>
    </dsp:sp>
    <dsp:sp modelId="{0B0591CC-B93E-4A82-ABF3-DCA9F7D78CF8}">
      <dsp:nvSpPr>
        <dsp:cNvPr id="0" name=""/>
        <dsp:cNvSpPr/>
      </dsp:nvSpPr>
      <dsp:spPr>
        <a:xfrm rot="5400000">
          <a:off x="3057705" y="2775269"/>
          <a:ext cx="1397000" cy="35352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대기오염 연구자료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신청 시 추가 예정</a:t>
          </a:r>
          <a:endParaRPr lang="ko-KR" altLang="en-US" sz="1800" kern="1200" dirty="0"/>
        </a:p>
      </dsp:txBody>
      <dsp:txXfrm rot="-5400000">
        <a:off x="1988579" y="3912591"/>
        <a:ext cx="3467056" cy="1260608"/>
      </dsp:txXfrm>
    </dsp:sp>
    <dsp:sp modelId="{A32E638F-18F1-4D53-B7FF-6D97E15D22C3}">
      <dsp:nvSpPr>
        <dsp:cNvPr id="0" name=""/>
        <dsp:cNvSpPr/>
      </dsp:nvSpPr>
      <dsp:spPr>
        <a:xfrm>
          <a:off x="0" y="3669771"/>
          <a:ext cx="1988579" cy="17462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공공 </a:t>
          </a:r>
          <a:endParaRPr lang="en-US" altLang="ko-KR" sz="2500" kern="1200" dirty="0" smtClean="0"/>
        </a:p>
        <a:p>
          <a:pPr lvl="0" algn="ctr" defTabSz="11112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데이터</a:t>
          </a:r>
          <a:endParaRPr lang="ko-KR" altLang="en-US" sz="2500" kern="1200" dirty="0"/>
        </a:p>
      </dsp:txBody>
      <dsp:txXfrm>
        <a:off x="85245" y="3755016"/>
        <a:ext cx="1818089" cy="1575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44568-39EE-44D4-B8DB-031F93DAD3B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61B97-88BD-4D90-9170-65401E8130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99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C895-A9FB-4754-AB39-0288CC4B9D5C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9EE4-B7C0-4A43-B3CE-B9870F9B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21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C895-A9FB-4754-AB39-0288CC4B9D5C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9EE4-B7C0-4A43-B3CE-B9870F9B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6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C895-A9FB-4754-AB39-0288CC4B9D5C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9EE4-B7C0-4A43-B3CE-B9870F9B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766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C895-A9FB-4754-AB39-0288CC4B9D5C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9EE4-B7C0-4A43-B3CE-B9870F9B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534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C895-A9FB-4754-AB39-0288CC4B9D5C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9EE4-B7C0-4A43-B3CE-B9870F9B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2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C895-A9FB-4754-AB39-0288CC4B9D5C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9EE4-B7C0-4A43-B3CE-B9870F9B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308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C895-A9FB-4754-AB39-0288CC4B9D5C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9EE4-B7C0-4A43-B3CE-B9870F9B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85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C895-A9FB-4754-AB39-0288CC4B9D5C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9EE4-B7C0-4A43-B3CE-B9870F9B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50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C895-A9FB-4754-AB39-0288CC4B9D5C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9EE4-B7C0-4A43-B3CE-B9870F9B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50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C895-A9FB-4754-AB39-0288CC4B9D5C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9EE4-B7C0-4A43-B3CE-B9870F9B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75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C895-A9FB-4754-AB39-0288CC4B9D5C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9EE4-B7C0-4A43-B3CE-B9870F9B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68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555896" cy="478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800" y="1022910"/>
            <a:ext cx="11555896" cy="515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04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5C895-A9FB-4754-AB39-0288CC4B9D5C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5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1749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9EE4-B7C0-4A43-B3CE-B9870F9BFE7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304800" y="843523"/>
            <a:ext cx="11555896" cy="259135"/>
            <a:chOff x="251520" y="556269"/>
            <a:chExt cx="8640960" cy="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251520" y="556269"/>
              <a:ext cx="864096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51520" y="556269"/>
              <a:ext cx="2160240" cy="0"/>
            </a:xfrm>
            <a:prstGeom prst="line">
              <a:avLst/>
            </a:prstGeom>
            <a:ln w="28575">
              <a:solidFill>
                <a:srgbClr val="2453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 descr="E:\새 폴더\PPT(bg_icon_logo)\PPT(bg_icon_logo)\로고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071" y="6356350"/>
            <a:ext cx="214404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38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34947" y="5050969"/>
            <a:ext cx="9431032" cy="1487160"/>
          </a:xfrm>
          <a:prstGeom prst="rect">
            <a:avLst/>
          </a:prstGeom>
        </p:spPr>
        <p:txBody>
          <a:bodyPr wrap="none" lIns="62400" rIns="0" anchor="ctr">
            <a:no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경기천년제목 Medium" panose="02020603020101020101" pitchFamily="18" charset="-127"/>
              </a:rPr>
              <a:t>연구용 </a:t>
            </a:r>
            <a:r>
              <a:rPr lang="ko-KR" altLang="en-US" sz="4800" dirty="0" err="1">
                <a:solidFill>
                  <a:schemeClr val="bg1"/>
                </a:solidFill>
                <a:latin typeface="+mj-lt"/>
                <a:ea typeface="경기천년제목 Medium" panose="02020603020101020101" pitchFamily="18" charset="-127"/>
              </a:rPr>
              <a:t>의료데이터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경기천년제목 Medium" panose="02020603020101020101" pitchFamily="18" charset="-127"/>
              </a:rPr>
              <a:t> 추출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경기천년제목 Medium" panose="02020603020101020101" pitchFamily="18" charset="-127"/>
              </a:rPr>
              <a:t/>
            </a:r>
            <a:br>
              <a:rPr lang="en-US" altLang="ko-KR" sz="4800" dirty="0">
                <a:solidFill>
                  <a:schemeClr val="bg1"/>
                </a:solidFill>
                <a:latin typeface="+mj-lt"/>
                <a:ea typeface="경기천년제목 Medium" panose="02020603020101020101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+mj-lt"/>
                <a:ea typeface="경기천년제목 Medium" panose="02020603020101020101" pitchFamily="18" charset="-127"/>
              </a:rPr>
              <a:t>: </a:t>
            </a:r>
            <a:r>
              <a:rPr lang="ko-KR" altLang="en-US" sz="3600" dirty="0">
                <a:solidFill>
                  <a:schemeClr val="bg1"/>
                </a:solidFill>
                <a:latin typeface="+mj-lt"/>
                <a:ea typeface="경기천년제목 Medium" panose="02020603020101020101" pitchFamily="18" charset="-127"/>
              </a:rPr>
              <a:t>기초부터 실전까지 </a:t>
            </a:r>
            <a:r>
              <a:rPr lang="en-US" altLang="ko-KR" sz="3600" dirty="0">
                <a:solidFill>
                  <a:schemeClr val="bg1"/>
                </a:solidFill>
                <a:latin typeface="+mj-lt"/>
                <a:ea typeface="경기천년제목 Medium" panose="02020603020101020101" pitchFamily="18" charset="-127"/>
              </a:rPr>
              <a:t>(</a:t>
            </a:r>
            <a:r>
              <a:rPr lang="ko-KR" altLang="en-US" sz="3600" dirty="0">
                <a:solidFill>
                  <a:schemeClr val="bg1"/>
                </a:solidFill>
                <a:latin typeface="+mj-lt"/>
                <a:ea typeface="경기천년제목 Medium" panose="02020603020101020101" pitchFamily="18" charset="-127"/>
              </a:rPr>
              <a:t>실전</a:t>
            </a:r>
            <a:r>
              <a:rPr lang="en-US" altLang="ko-KR" sz="3600" dirty="0">
                <a:solidFill>
                  <a:schemeClr val="bg1"/>
                </a:solidFill>
                <a:latin typeface="+mj-lt"/>
                <a:ea typeface="경기천년제목 Medium" panose="02020603020101020101" pitchFamily="18" charset="-127"/>
              </a:rPr>
              <a:t>)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65978" y="6082571"/>
            <a:ext cx="1854813" cy="21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58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대장암</a:t>
            </a:r>
            <a:r>
              <a:rPr lang="en-US" altLang="ko-KR" dirty="0"/>
              <a:t>(C18-20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ko-KR" altLang="en-US" dirty="0"/>
              <a:t>진단받은 한 </a:t>
            </a:r>
            <a:r>
              <a:rPr lang="ko-KR" altLang="en-US" dirty="0" smtClean="0"/>
              <a:t>환자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01015"/>
            <a:ext cx="14847527" cy="4705878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7728563" y="1055132"/>
            <a:ext cx="3942069" cy="2323304"/>
            <a:chOff x="7411452" y="1404048"/>
            <a:chExt cx="2959769" cy="2323304"/>
          </a:xfrm>
        </p:grpSpPr>
        <p:sp>
          <p:nvSpPr>
            <p:cNvPr id="10" name="모서리가 접힌 도형 9"/>
            <p:cNvSpPr/>
            <p:nvPr/>
          </p:nvSpPr>
          <p:spPr>
            <a:xfrm>
              <a:off x="7411452" y="1404048"/>
              <a:ext cx="2959769" cy="2323304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6724" y="1638931"/>
              <a:ext cx="2583797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Select * </a:t>
              </a:r>
            </a:p>
            <a:p>
              <a:r>
                <a:rPr lang="en-US" altLang="ko-KR" dirty="0" smtClean="0"/>
                <a:t>From </a:t>
              </a:r>
              <a:r>
                <a:rPr lang="en-US" altLang="ko-KR" dirty="0"/>
                <a:t>[DB].[Table</a:t>
              </a:r>
              <a:r>
                <a:rPr lang="en-US" altLang="ko-KR" dirty="0" smtClean="0"/>
                <a:t>] ;</a:t>
              </a:r>
            </a:p>
            <a:p>
              <a:r>
                <a:rPr lang="ko-KR" altLang="en-US" dirty="0" smtClean="0"/>
                <a:t>실행 </a:t>
              </a:r>
              <a:r>
                <a:rPr lang="en-US" altLang="ko-KR" dirty="0" smtClean="0"/>
                <a:t>: </a:t>
              </a:r>
              <a:r>
                <a:rPr lang="en-US" altLang="ko-KR" dirty="0" err="1" smtClean="0"/>
                <a:t>Cntl</a:t>
              </a:r>
              <a:r>
                <a:rPr lang="en-US" altLang="ko-KR" dirty="0" smtClean="0"/>
                <a:t> + Enter</a:t>
              </a:r>
            </a:p>
            <a:p>
              <a:r>
                <a:rPr lang="en-US" altLang="ko-KR" sz="1400" dirty="0" smtClean="0">
                  <a:solidFill>
                    <a:srgbClr val="0070C0"/>
                  </a:solidFill>
                </a:rPr>
                <a:t>※ 242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서버에서 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data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조회 시 날짜가 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null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로 표기되는 오류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(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실제로는 값이 있음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)</a:t>
              </a:r>
            </a:p>
            <a:p>
              <a:r>
                <a:rPr lang="en-US" altLang="ko-KR" sz="1400" b="1" dirty="0" err="1" smtClean="0">
                  <a:solidFill>
                    <a:srgbClr val="0070C0"/>
                  </a:solidFill>
                </a:rPr>
                <a:t>To_char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(</a:t>
              </a:r>
              <a:r>
                <a:rPr lang="ko-KR" altLang="en-US" sz="1400" b="1" dirty="0" err="1" smtClean="0">
                  <a:solidFill>
                    <a:srgbClr val="0070C0"/>
                  </a:solidFill>
                </a:rPr>
                <a:t>날짜컬럼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, ‘YYYY/MM/DD’)</a:t>
              </a:r>
              <a:r>
                <a:rPr lang="ko-KR" altLang="en-US" sz="1400" b="1" dirty="0" smtClean="0">
                  <a:solidFill>
                    <a:srgbClr val="0070C0"/>
                  </a:solidFill>
                </a:rPr>
                <a:t> </a:t>
              </a:r>
              <a:endParaRPr lang="en-US" altLang="ko-KR" sz="14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3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대장암</a:t>
            </a:r>
            <a:r>
              <a:rPr lang="en-US" altLang="ko-KR" dirty="0"/>
              <a:t>(C18-20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ko-KR" altLang="en-US" dirty="0"/>
              <a:t>진단받은 한 </a:t>
            </a:r>
            <a:r>
              <a:rPr lang="ko-KR" altLang="en-US" dirty="0" smtClean="0"/>
              <a:t>환자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16917"/>
            <a:ext cx="10186737" cy="5292108"/>
          </a:xfrm>
          <a:prstGeom prst="rect">
            <a:avLst/>
          </a:prstGeom>
        </p:spPr>
      </p:pic>
      <p:sp>
        <p:nvSpPr>
          <p:cNvPr id="13" name="모서리가 접힌 도형 12"/>
          <p:cNvSpPr/>
          <p:nvPr/>
        </p:nvSpPr>
        <p:spPr>
          <a:xfrm>
            <a:off x="7844589" y="604324"/>
            <a:ext cx="3447039" cy="2705793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76938" y="1009364"/>
            <a:ext cx="331469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 [</a:t>
            </a:r>
            <a:r>
              <a:rPr lang="ko-KR" altLang="en-US" dirty="0" smtClean="0"/>
              <a:t>보고싶은 </a:t>
            </a:r>
            <a:r>
              <a:rPr lang="en-US" altLang="ko-KR" dirty="0" smtClean="0"/>
              <a:t>column]</a:t>
            </a:r>
          </a:p>
          <a:p>
            <a:r>
              <a:rPr lang="en-US" altLang="ko-KR" dirty="0" smtClean="0"/>
              <a:t>From [DB].[Table]</a:t>
            </a:r>
          </a:p>
          <a:p>
            <a:r>
              <a:rPr lang="en-US" altLang="ko-KR" dirty="0" smtClean="0"/>
              <a:t>Where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※ *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</a:rPr>
              <a:t>: </a:t>
            </a:r>
            <a:r>
              <a:rPr lang="ko-KR" altLang="en-US" sz="1400" dirty="0" smtClean="0">
                <a:solidFill>
                  <a:srgbClr val="0070C0"/>
                </a:solidFill>
              </a:rPr>
              <a:t>전체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※ like ‘%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특정문자</a:t>
            </a:r>
            <a:r>
              <a:rPr lang="en-US" altLang="ko-KR" sz="1400" dirty="0" smtClean="0">
                <a:solidFill>
                  <a:srgbClr val="0070C0"/>
                </a:solidFill>
              </a:rPr>
              <a:t>%’ :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특정문자를</a:t>
            </a:r>
            <a:r>
              <a:rPr lang="ko-KR" altLang="en-US" sz="1400" dirty="0" smtClean="0">
                <a:solidFill>
                  <a:srgbClr val="0070C0"/>
                </a:solidFill>
              </a:rPr>
              <a:t> 포함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※ </a:t>
            </a:r>
            <a:r>
              <a:rPr lang="ko-KR" altLang="en-US" sz="1400" dirty="0" smtClean="0">
                <a:solidFill>
                  <a:srgbClr val="0070C0"/>
                </a:solidFill>
              </a:rPr>
              <a:t>조건에서 </a:t>
            </a:r>
            <a:r>
              <a:rPr lang="en-US" altLang="ko-KR" sz="1400" dirty="0" smtClean="0">
                <a:solidFill>
                  <a:srgbClr val="0070C0"/>
                </a:solidFill>
              </a:rPr>
              <a:t>and or ( )</a:t>
            </a:r>
            <a:r>
              <a:rPr lang="ko-KR" altLang="en-US" sz="1400" dirty="0" smtClean="0">
                <a:solidFill>
                  <a:srgbClr val="0070C0"/>
                </a:solidFill>
              </a:rPr>
              <a:t>을 활용</a:t>
            </a:r>
            <a:r>
              <a:rPr lang="en-US" altLang="ko-KR" sz="1400" dirty="0" smtClean="0">
                <a:solidFill>
                  <a:srgbClr val="0070C0"/>
                </a:solidFill>
              </a:rPr>
              <a:t>!!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환자 정보</a:t>
            </a:r>
            <a:r>
              <a:rPr lang="en-US" altLang="ko-KR" dirty="0"/>
              <a:t>(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 err="1" smtClean="0"/>
              <a:t>수진기간</a:t>
            </a:r>
            <a:r>
              <a:rPr lang="en-US" altLang="ko-KR" dirty="0"/>
              <a:t>, </a:t>
            </a:r>
            <a:r>
              <a:rPr lang="ko-KR" altLang="en-US" dirty="0"/>
              <a:t>사망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745065" y="2805116"/>
            <a:ext cx="7053403" cy="3638550"/>
            <a:chOff x="652322" y="1343456"/>
            <a:chExt cx="3201292" cy="1143476"/>
          </a:xfrm>
        </p:grpSpPr>
        <p:sp>
          <p:nvSpPr>
            <p:cNvPr id="28" name="직사각형 27"/>
            <p:cNvSpPr/>
            <p:nvPr/>
          </p:nvSpPr>
          <p:spPr>
            <a:xfrm>
              <a:off x="652322" y="1343539"/>
              <a:ext cx="800100" cy="1143393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PERSON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환자 생년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성별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52422" y="1343538"/>
              <a:ext cx="800100" cy="1143393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CONDITION_OCCURRNECE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환자 진단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52968" y="1343456"/>
              <a:ext cx="800100" cy="1143393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VISIT_OCCURRENCE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환자 방문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053514" y="1343538"/>
              <a:ext cx="800100" cy="76206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DEATH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환자 사망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33" name="모서리가 접힌 도형 32"/>
          <p:cNvSpPr/>
          <p:nvPr/>
        </p:nvSpPr>
        <p:spPr>
          <a:xfrm>
            <a:off x="8578516" y="1097617"/>
            <a:ext cx="3447039" cy="341499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701835" y="1434851"/>
            <a:ext cx="320039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●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을 합칠 때 어떤 방법으로 할지 </a:t>
            </a:r>
            <a:r>
              <a:rPr lang="en-US" altLang="ko-KR" dirty="0" smtClean="0"/>
              <a:t>– inner, outer, left, right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※ join(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defult</a:t>
            </a:r>
            <a:r>
              <a:rPr lang="en-US" altLang="ko-KR" sz="1400" dirty="0" smtClean="0">
                <a:solidFill>
                  <a:srgbClr val="0070C0"/>
                </a:solidFill>
              </a:rPr>
              <a:t>) : inner join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●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로 자주 사용되는 값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person_id</a:t>
            </a:r>
            <a:r>
              <a:rPr lang="en-US" altLang="ko-KR" dirty="0" smtClean="0"/>
              <a:t>(</a:t>
            </a:r>
            <a:r>
              <a:rPr lang="ko-KR" altLang="en-US" dirty="0" smtClean="0"/>
              <a:t>환자 </a:t>
            </a:r>
            <a:r>
              <a:rPr lang="en-US" altLang="ko-KR" dirty="0" smtClean="0"/>
              <a:t>ID), </a:t>
            </a:r>
            <a:r>
              <a:rPr lang="en-US" altLang="ko-KR" dirty="0" err="1" smtClean="0"/>
              <a:t>visit_occurrence_id</a:t>
            </a:r>
            <a:r>
              <a:rPr lang="en-US" altLang="ko-KR" dirty="0" smtClean="0"/>
              <a:t>(</a:t>
            </a:r>
            <a:r>
              <a:rPr lang="ko-KR" altLang="en-US" dirty="0" smtClean="0"/>
              <a:t>방문 </a:t>
            </a:r>
            <a:r>
              <a:rPr lang="en-US" altLang="ko-KR" dirty="0" smtClean="0"/>
              <a:t>ID)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/>
              <a:t>●</a:t>
            </a:r>
            <a:r>
              <a:rPr lang="en-US" altLang="ko-KR" dirty="0"/>
              <a:t> Table</a:t>
            </a:r>
            <a:r>
              <a:rPr lang="ko-KR" altLang="en-US" dirty="0"/>
              <a:t>의 별칭</a:t>
            </a:r>
            <a:r>
              <a:rPr lang="en-US" altLang="ko-KR" dirty="0"/>
              <a:t>(Alias) </a:t>
            </a:r>
            <a:r>
              <a:rPr lang="ko-KR" altLang="en-US" dirty="0"/>
              <a:t>활용</a:t>
            </a:r>
            <a:endParaRPr lang="en-US" altLang="ko-KR" dirty="0"/>
          </a:p>
          <a:p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79" name="왼쪽 대괄호 78"/>
          <p:cNvSpPr/>
          <p:nvPr/>
        </p:nvSpPr>
        <p:spPr>
          <a:xfrm rot="5400000">
            <a:off x="2323267" y="2012201"/>
            <a:ext cx="324852" cy="1140657"/>
          </a:xfrm>
          <a:prstGeom prst="leftBracket">
            <a:avLst>
              <a:gd name="adj" fmla="val 861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1848929" y="2050768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(inner) join</a:t>
            </a:r>
            <a:endParaRPr lang="ko-KR" altLang="en-US" dirty="0"/>
          </a:p>
        </p:txBody>
      </p:sp>
      <p:sp>
        <p:nvSpPr>
          <p:cNvPr id="81" name="왼쪽 대괄호 80"/>
          <p:cNvSpPr/>
          <p:nvPr/>
        </p:nvSpPr>
        <p:spPr>
          <a:xfrm rot="5400000">
            <a:off x="3074546" y="682017"/>
            <a:ext cx="694183" cy="3431690"/>
          </a:xfrm>
          <a:prstGeom prst="leftBracket">
            <a:avLst>
              <a:gd name="adj" fmla="val 861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666392" y="165122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(inner) join</a:t>
            </a:r>
            <a:endParaRPr lang="ko-KR" altLang="en-US" dirty="0"/>
          </a:p>
        </p:txBody>
      </p:sp>
      <p:sp>
        <p:nvSpPr>
          <p:cNvPr id="84" name="왼쪽 대괄호 83"/>
          <p:cNvSpPr/>
          <p:nvPr/>
        </p:nvSpPr>
        <p:spPr>
          <a:xfrm rot="5400000">
            <a:off x="3634811" y="-532512"/>
            <a:ext cx="1087580" cy="5455056"/>
          </a:xfrm>
          <a:prstGeom prst="leftBracket">
            <a:avLst>
              <a:gd name="adj" fmla="val 861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421637" y="1215319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4780"/>
          <a:stretch/>
        </p:blipFill>
        <p:spPr>
          <a:xfrm>
            <a:off x="157019" y="940978"/>
            <a:ext cx="9535202" cy="5811253"/>
          </a:xfrm>
          <a:prstGeom prst="rect">
            <a:avLst/>
          </a:prstGeom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환자 정보</a:t>
            </a:r>
            <a:r>
              <a:rPr lang="en-US" altLang="ko-KR" dirty="0"/>
              <a:t>(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 err="1" smtClean="0"/>
              <a:t>수진기간</a:t>
            </a:r>
            <a:r>
              <a:rPr lang="en-US" altLang="ko-KR" dirty="0"/>
              <a:t>, </a:t>
            </a:r>
            <a:r>
              <a:rPr lang="ko-KR" altLang="en-US" dirty="0"/>
              <a:t>사망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모서리가 접힌 도형 6"/>
          <p:cNvSpPr/>
          <p:nvPr/>
        </p:nvSpPr>
        <p:spPr>
          <a:xfrm>
            <a:off x="7844589" y="604324"/>
            <a:ext cx="3447039" cy="329390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76938" y="1009364"/>
            <a:ext cx="32003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내에서 연산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70C0"/>
                </a:solidFill>
              </a:rPr>
              <a:t>※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trunc</a:t>
            </a:r>
            <a:r>
              <a:rPr lang="en-US" altLang="ko-KR" sz="1400" dirty="0" smtClean="0">
                <a:solidFill>
                  <a:srgbClr val="0070C0"/>
                </a:solidFill>
              </a:rPr>
              <a:t>:</a:t>
            </a:r>
            <a:r>
              <a:rPr lang="ko-KR" altLang="en-US" sz="1400" dirty="0" smtClean="0">
                <a:solidFill>
                  <a:srgbClr val="0070C0"/>
                </a:solidFill>
              </a:rPr>
              <a:t>버림</a:t>
            </a:r>
            <a:r>
              <a:rPr lang="en-US" altLang="ko-KR" sz="1400" dirty="0" smtClean="0">
                <a:solidFill>
                  <a:srgbClr val="0070C0"/>
                </a:solidFill>
              </a:rPr>
              <a:t>, round:</a:t>
            </a:r>
            <a:r>
              <a:rPr lang="ko-KR" altLang="en-US" sz="1400" dirty="0" smtClean="0">
                <a:solidFill>
                  <a:srgbClr val="0070C0"/>
                </a:solidFill>
              </a:rPr>
              <a:t>반올림</a:t>
            </a:r>
            <a:r>
              <a:rPr lang="en-US" altLang="ko-KR" sz="1400" dirty="0" smtClean="0">
                <a:solidFill>
                  <a:srgbClr val="0070C0"/>
                </a:solidFill>
              </a:rPr>
              <a:t>, ceil:</a:t>
            </a:r>
            <a:r>
              <a:rPr lang="ko-KR" altLang="en-US" sz="1400" dirty="0" smtClean="0">
                <a:solidFill>
                  <a:srgbClr val="0070C0"/>
                </a:solidFill>
              </a:rPr>
              <a:t>올림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en-US" altLang="ko-KR" dirty="0" smtClean="0"/>
              <a:t>[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] join [</a:t>
            </a:r>
            <a:r>
              <a:rPr lang="ko-KR" altLang="en-US" dirty="0" err="1" smtClean="0"/>
              <a:t>테이블이름</a:t>
            </a:r>
            <a:r>
              <a:rPr lang="en-US" altLang="ko-KR" dirty="0" smtClean="0"/>
              <a:t>] on [join key]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</a:rPr>
              <a:t>※ </a:t>
            </a:r>
            <a:r>
              <a:rPr lang="en-US" altLang="ko-KR" sz="1400" dirty="0" smtClean="0">
                <a:solidFill>
                  <a:srgbClr val="0070C0"/>
                </a:solidFill>
              </a:rPr>
              <a:t>on </a:t>
            </a:r>
            <a:r>
              <a:rPr lang="ko-KR" altLang="en-US" sz="1400" dirty="0" smtClean="0">
                <a:solidFill>
                  <a:srgbClr val="0070C0"/>
                </a:solidFill>
              </a:rPr>
              <a:t>안에서 조건 가능</a:t>
            </a:r>
            <a:endParaRPr lang="en-US" altLang="ko-KR" sz="1400" dirty="0" smtClean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3818" y="4929447"/>
            <a:ext cx="1070811" cy="182278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64330" y="4929447"/>
            <a:ext cx="440550" cy="182278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2981" y="1165428"/>
            <a:ext cx="800100" cy="17007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16731" y="1352683"/>
            <a:ext cx="1752600" cy="17007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78681" y="2285401"/>
            <a:ext cx="1534319" cy="17007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5790" y="1725481"/>
            <a:ext cx="3475981" cy="178599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5790" y="1921897"/>
            <a:ext cx="3141437" cy="184904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086408" y="4944760"/>
            <a:ext cx="1882131" cy="1807471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98288" y="4929447"/>
            <a:ext cx="2466474" cy="1822784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861097" y="1165428"/>
            <a:ext cx="1563141" cy="169438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697642" y="4929447"/>
            <a:ext cx="1439779" cy="1839962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11575" y="2128230"/>
            <a:ext cx="1155299" cy="138718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495357" y="4961814"/>
            <a:ext cx="1155299" cy="203937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495356" y="5388685"/>
            <a:ext cx="1155299" cy="570306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8681" y="2487516"/>
            <a:ext cx="2545557" cy="178599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78682" y="2688583"/>
            <a:ext cx="2266178" cy="147610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15431" y="3248133"/>
            <a:ext cx="1346794" cy="138718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해당 환자의 첫번째 </a:t>
            </a:r>
            <a:r>
              <a:rPr lang="en-US" altLang="ko-KR" dirty="0"/>
              <a:t>lab data(Creatinine)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17357" y="3093875"/>
            <a:ext cx="4335204" cy="2982073"/>
            <a:chOff x="624749" y="2420106"/>
            <a:chExt cx="5289561" cy="3638550"/>
          </a:xfrm>
        </p:grpSpPr>
        <p:sp>
          <p:nvSpPr>
            <p:cNvPr id="7" name="직사각형 6"/>
            <p:cNvSpPr/>
            <p:nvPr/>
          </p:nvSpPr>
          <p:spPr>
            <a:xfrm>
              <a:off x="624749" y="2420370"/>
              <a:ext cx="1762859" cy="3638286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PERSON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환자 정보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87608" y="2420367"/>
              <a:ext cx="1762859" cy="363828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CONDITION_OCCURRNECE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환자 진단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151451" y="2420106"/>
              <a:ext cx="1762859" cy="3638286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VISIT_OCCURRENCE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환자 방문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17357" y="1167063"/>
            <a:ext cx="6779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Tip. </a:t>
            </a:r>
            <a:r>
              <a:rPr lang="ko-KR" altLang="en-US" dirty="0" smtClean="0"/>
              <a:t>중요한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table join</a:t>
            </a:r>
            <a:r>
              <a:rPr lang="ko-KR" altLang="en-US" dirty="0" smtClean="0"/>
              <a:t>할 때 고려해야할 사항들 →기준 </a:t>
            </a:r>
            <a:r>
              <a:rPr lang="en-US" altLang="ko-KR" dirty="0" smtClean="0"/>
              <a:t>set</a:t>
            </a:r>
          </a:p>
          <a:p>
            <a:r>
              <a:rPr lang="ko-KR" altLang="en-US" dirty="0" smtClean="0"/>
              <a:t>기준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은 따로 </a:t>
            </a:r>
            <a:r>
              <a:rPr lang="ko-KR" altLang="en-US" dirty="0" err="1" smtClean="0"/>
              <a:t>빼두고</a:t>
            </a:r>
            <a:r>
              <a:rPr lang="ko-KR" altLang="en-US" dirty="0" smtClean="0"/>
              <a:t> 프로그램</a:t>
            </a:r>
            <a:r>
              <a:rPr lang="en-US" altLang="ko-KR" dirty="0" smtClean="0"/>
              <a:t>(R, python) </a:t>
            </a:r>
            <a:r>
              <a:rPr lang="ko-KR" altLang="en-US" dirty="0" smtClean="0"/>
              <a:t>내에서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하거나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With</a:t>
            </a:r>
            <a:r>
              <a:rPr lang="ko-KR" altLang="en-US" dirty="0" smtClean="0"/>
              <a:t>문으로 묶어서 다른 테이블을 붙이거나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추출 후 테이블을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업로드해서 사용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786" y="2027322"/>
            <a:ext cx="7172325" cy="43434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426239" y="4150897"/>
            <a:ext cx="673769" cy="168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133348" y="3585412"/>
            <a:ext cx="1311442" cy="168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개인정보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8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해당 환자의 첫번째 </a:t>
            </a:r>
            <a:r>
              <a:rPr lang="en-US" altLang="ko-KR" dirty="0"/>
              <a:t>lab data(Creatinine)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902866"/>
            <a:ext cx="6684070" cy="26896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813191"/>
            <a:ext cx="6817895" cy="296075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7042" y="4439653"/>
            <a:ext cx="6591829" cy="2045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14400" y="4138864"/>
            <a:ext cx="372979" cy="30079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7728563" y="1055132"/>
            <a:ext cx="2959769" cy="2323304"/>
            <a:chOff x="7411452" y="1404048"/>
            <a:chExt cx="2959769" cy="2323304"/>
          </a:xfrm>
        </p:grpSpPr>
        <p:sp>
          <p:nvSpPr>
            <p:cNvPr id="18" name="모서리가 접힌 도형 17"/>
            <p:cNvSpPr/>
            <p:nvPr/>
          </p:nvSpPr>
          <p:spPr>
            <a:xfrm>
              <a:off x="7411452" y="1404048"/>
              <a:ext cx="2959769" cy="2323304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26724" y="1638931"/>
              <a:ext cx="26121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● </a:t>
              </a:r>
              <a:r>
                <a:rPr lang="ko-KR" altLang="en-US" dirty="0" err="1" smtClean="0"/>
                <a:t>중복제거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: distinct</a:t>
              </a:r>
            </a:p>
            <a:p>
              <a:endParaRPr lang="en-US" altLang="ko-KR" dirty="0" smtClean="0"/>
            </a:p>
            <a:p>
              <a:r>
                <a:rPr lang="ko-KR" altLang="en-US" dirty="0" smtClean="0"/>
                <a:t>● </a:t>
              </a:r>
              <a:r>
                <a:rPr lang="en-US" altLang="ko-KR" dirty="0" smtClean="0"/>
                <a:t>with </a:t>
              </a:r>
              <a:r>
                <a:rPr lang="ko-KR" altLang="en-US" dirty="0" smtClean="0"/>
                <a:t>활용</a:t>
              </a:r>
              <a:endParaRPr lang="en-US" altLang="ko-KR" dirty="0" smtClean="0"/>
            </a:p>
            <a:p>
              <a:r>
                <a:rPr lang="en-US" altLang="ko-KR" dirty="0" smtClean="0"/>
                <a:t>With </a:t>
              </a:r>
              <a:r>
                <a:rPr lang="ko-KR" altLang="en-US" dirty="0"/>
                <a:t>테이블 이름 </a:t>
              </a:r>
              <a:r>
                <a:rPr lang="en-US" altLang="ko-KR" dirty="0"/>
                <a:t>as </a:t>
              </a:r>
              <a:endParaRPr lang="en-US" altLang="ko-KR" dirty="0" smtClean="0"/>
            </a:p>
            <a:p>
              <a:r>
                <a:rPr lang="en-US" altLang="ko-KR" dirty="0" smtClean="0"/>
                <a:t>( </a:t>
              </a:r>
              <a:r>
                <a:rPr lang="ko-KR" altLang="en-US" dirty="0" smtClean="0"/>
                <a:t>테이블 내용</a:t>
              </a:r>
              <a:r>
                <a:rPr lang="en-US" altLang="ko-KR" dirty="0" smtClean="0"/>
                <a:t> )</a:t>
              </a:r>
              <a:endParaRPr lang="ko-KR" altLang="en-US" dirty="0"/>
            </a:p>
          </p:txBody>
        </p:sp>
      </p:grpSp>
      <p:sp>
        <p:nvSpPr>
          <p:cNvPr id="21" name="왼쪽 화살표 20"/>
          <p:cNvSpPr/>
          <p:nvPr/>
        </p:nvSpPr>
        <p:spPr>
          <a:xfrm rot="16200000">
            <a:off x="3533750" y="3672594"/>
            <a:ext cx="689058" cy="4036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0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해당 환자의 첫번째 </a:t>
            </a:r>
            <a:r>
              <a:rPr lang="en-US" altLang="ko-KR" dirty="0"/>
              <a:t>lab data(Creatinine)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38422"/>
            <a:ext cx="11479054" cy="34509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1056306"/>
            <a:ext cx="704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수치 등 </a:t>
            </a:r>
            <a:r>
              <a:rPr lang="en-US" altLang="ko-KR" dirty="0" smtClean="0"/>
              <a:t>code id </a:t>
            </a:r>
            <a:r>
              <a:rPr lang="ko-KR" altLang="en-US" dirty="0" smtClean="0"/>
              <a:t>찾기 → </a:t>
            </a:r>
            <a:r>
              <a:rPr lang="en-US" altLang="ko-KR" dirty="0" smtClean="0"/>
              <a:t>SOURCE_CODE_DESCRIPTION table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561091"/>
            <a:ext cx="172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Measurement_source_value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0"/>
          </p:cNvCxnSpPr>
          <p:nvPr/>
        </p:nvCxnSpPr>
        <p:spPr>
          <a:xfrm flipV="1">
            <a:off x="1169069" y="5089358"/>
            <a:ext cx="22057" cy="4717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53653" y="5561091"/>
            <a:ext cx="2105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Measurement_</a:t>
            </a:r>
          </a:p>
          <a:p>
            <a:r>
              <a:rPr lang="en-US" altLang="ko-KR" dirty="0" err="1" smtClean="0"/>
              <a:t>source_concept_id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4" idx="0"/>
          </p:cNvCxnSpPr>
          <p:nvPr/>
        </p:nvCxnSpPr>
        <p:spPr>
          <a:xfrm flipH="1" flipV="1">
            <a:off x="3200400" y="5089358"/>
            <a:ext cx="6016" cy="4717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30202" y="5561091"/>
            <a:ext cx="2105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Measurement_</a:t>
            </a:r>
          </a:p>
          <a:p>
            <a:r>
              <a:rPr lang="en-US" altLang="ko-KR" dirty="0" err="1" smtClean="0"/>
              <a:t>concept_id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23" idx="0"/>
          </p:cNvCxnSpPr>
          <p:nvPr/>
        </p:nvCxnSpPr>
        <p:spPr>
          <a:xfrm flipH="1" flipV="1">
            <a:off x="10676949" y="5089358"/>
            <a:ext cx="6016" cy="4717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6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해당 환자의 첫번째 </a:t>
            </a:r>
            <a:r>
              <a:rPr lang="en-US" altLang="ko-KR" dirty="0"/>
              <a:t>lab data(Creatinine)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304800" y="890337"/>
            <a:ext cx="9067800" cy="5871410"/>
            <a:chOff x="304800" y="888212"/>
            <a:chExt cx="8426473" cy="545243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t="755" b="7115"/>
            <a:stretch/>
          </p:blipFill>
          <p:spPr>
            <a:xfrm>
              <a:off x="304800" y="888212"/>
              <a:ext cx="8426473" cy="545243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57200" y="5101390"/>
              <a:ext cx="8262041" cy="385011"/>
            </a:xfrm>
            <a:prstGeom prst="rect">
              <a:avLst/>
            </a:prstGeom>
            <a:solidFill>
              <a:srgbClr val="00B0F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9207" y="5510461"/>
              <a:ext cx="8262041" cy="565486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왼쪽 화살표 5"/>
          <p:cNvSpPr/>
          <p:nvPr/>
        </p:nvSpPr>
        <p:spPr>
          <a:xfrm>
            <a:off x="9372600" y="5351069"/>
            <a:ext cx="842210" cy="4932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227758" y="5290648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당</a:t>
            </a:r>
            <a:endParaRPr lang="en-US" altLang="ko-KR" dirty="0" smtClean="0"/>
          </a:p>
          <a:p>
            <a:r>
              <a:rPr lang="ko-KR" altLang="en-US" dirty="0" smtClean="0"/>
              <a:t>결과가 여러 개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943835" y="1290015"/>
            <a:ext cx="2612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● </a:t>
            </a:r>
            <a:r>
              <a:rPr lang="ko-KR" altLang="en-US" dirty="0" err="1" smtClean="0"/>
              <a:t>중복제거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distinct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● </a:t>
            </a:r>
            <a:r>
              <a:rPr lang="en-US" altLang="ko-KR" dirty="0" smtClean="0"/>
              <a:t>with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en-US" altLang="ko-KR" dirty="0" smtClean="0"/>
              <a:t>With </a:t>
            </a:r>
            <a:r>
              <a:rPr lang="ko-KR" altLang="en-US" dirty="0"/>
              <a:t>테이블 이름 </a:t>
            </a:r>
            <a:r>
              <a:rPr lang="en-US" altLang="ko-KR" dirty="0"/>
              <a:t>as </a:t>
            </a:r>
            <a:endParaRPr lang="en-US" altLang="ko-KR" dirty="0" smtClean="0"/>
          </a:p>
          <a:p>
            <a:r>
              <a:rPr lang="en-US" altLang="ko-KR" dirty="0" smtClean="0"/>
              <a:t>( </a:t>
            </a:r>
            <a:r>
              <a:rPr lang="ko-KR" altLang="en-US" dirty="0" smtClean="0"/>
              <a:t>테이블 내용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7728563" y="1055131"/>
            <a:ext cx="2959769" cy="2586109"/>
            <a:chOff x="7411452" y="1404047"/>
            <a:chExt cx="2959769" cy="2586109"/>
          </a:xfrm>
        </p:grpSpPr>
        <p:sp>
          <p:nvSpPr>
            <p:cNvPr id="10" name="모서리가 접힌 도형 9"/>
            <p:cNvSpPr/>
            <p:nvPr/>
          </p:nvSpPr>
          <p:spPr>
            <a:xfrm>
              <a:off x="7411452" y="1404047"/>
              <a:ext cx="2959769" cy="2586109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26724" y="1638931"/>
              <a:ext cx="261214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● </a:t>
              </a:r>
              <a:r>
                <a:rPr lang="en-US" altLang="ko-KR" dirty="0" smtClean="0"/>
                <a:t>order by </a:t>
              </a:r>
              <a:r>
                <a:rPr lang="ko-KR" altLang="en-US" dirty="0" err="1" smtClean="0"/>
                <a:t>컬럼이름</a:t>
              </a:r>
              <a:r>
                <a:rPr lang="ko-KR" altLang="en-US" dirty="0" smtClean="0"/>
                <a:t> 또는 순서</a:t>
              </a:r>
              <a:endParaRPr lang="en-US" altLang="ko-KR" dirty="0" smtClean="0"/>
            </a:p>
            <a:p>
              <a:r>
                <a:rPr lang="en-US" altLang="ko-KR" sz="1400" dirty="0" smtClean="0">
                  <a:solidFill>
                    <a:srgbClr val="0070C0"/>
                  </a:solidFill>
                </a:rPr>
                <a:t>※ default : 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오름차순</a:t>
              </a:r>
              <a:endParaRPr lang="en-US" altLang="ko-KR" sz="1400" dirty="0" smtClean="0">
                <a:solidFill>
                  <a:srgbClr val="0070C0"/>
                </a:solidFill>
              </a:endParaRPr>
            </a:p>
            <a:p>
              <a:r>
                <a:rPr lang="ko-KR" altLang="en-US" sz="1400" dirty="0" smtClean="0">
                  <a:solidFill>
                    <a:srgbClr val="0070C0"/>
                  </a:solidFill>
                </a:rPr>
                <a:t>내림차순 하려면 뒤에 </a:t>
              </a:r>
              <a:r>
                <a:rPr lang="en-US" altLang="ko-KR" sz="1400" dirty="0" err="1" smtClean="0">
                  <a:solidFill>
                    <a:srgbClr val="0070C0"/>
                  </a:solidFill>
                </a:rPr>
                <a:t>desc</a:t>
              </a:r>
              <a:endParaRPr lang="en-US" altLang="ko-KR" sz="1400" dirty="0" smtClean="0">
                <a:solidFill>
                  <a:srgbClr val="0070C0"/>
                </a:solidFill>
              </a:endParaRPr>
            </a:p>
            <a:p>
              <a:endParaRPr lang="en-US" altLang="ko-KR" dirty="0" smtClean="0"/>
            </a:p>
            <a:p>
              <a:r>
                <a:rPr lang="ko-KR" altLang="en-US" dirty="0" smtClean="0"/>
                <a:t>● </a:t>
              </a:r>
              <a:r>
                <a:rPr lang="en-US" altLang="ko-KR" dirty="0" smtClean="0"/>
                <a:t>with </a:t>
              </a:r>
              <a:r>
                <a:rPr lang="ko-KR" altLang="en-US" dirty="0" smtClean="0"/>
                <a:t>활용</a:t>
              </a:r>
              <a:endParaRPr lang="en-US" altLang="ko-KR" dirty="0" smtClean="0"/>
            </a:p>
            <a:p>
              <a:r>
                <a:rPr lang="en-US" altLang="ko-KR" dirty="0" smtClean="0"/>
                <a:t>With </a:t>
              </a:r>
              <a:r>
                <a:rPr lang="ko-KR" altLang="en-US" dirty="0"/>
                <a:t>테이블 이름 </a:t>
              </a:r>
              <a:r>
                <a:rPr lang="en-US" altLang="ko-KR" dirty="0"/>
                <a:t>as </a:t>
              </a:r>
              <a:endParaRPr lang="en-US" altLang="ko-KR" dirty="0" smtClean="0"/>
            </a:p>
            <a:p>
              <a:r>
                <a:rPr lang="en-US" altLang="ko-KR" dirty="0" smtClean="0"/>
                <a:t>( </a:t>
              </a:r>
              <a:r>
                <a:rPr lang="ko-KR" altLang="en-US" dirty="0" smtClean="0"/>
                <a:t>테이블 내용</a:t>
              </a:r>
              <a:r>
                <a:rPr lang="en-US" altLang="ko-KR" dirty="0" smtClean="0"/>
                <a:t> 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44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49239"/>
            <a:ext cx="11531058" cy="4441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해당 환자의 첫번째 </a:t>
            </a:r>
            <a:r>
              <a:rPr lang="en-US" altLang="ko-KR" dirty="0"/>
              <a:t>lab data(Creatinine)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69232" y="4582729"/>
            <a:ext cx="11326532" cy="2539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00144" y="5610928"/>
            <a:ext cx="4517583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수진</a:t>
            </a:r>
            <a:r>
              <a:rPr lang="en-US" altLang="ko-KR" dirty="0" smtClean="0"/>
              <a:t>id(</a:t>
            </a:r>
            <a:r>
              <a:rPr lang="en-US" altLang="ko-KR" dirty="0" err="1" smtClean="0"/>
              <a:t>Visit_occurrence_id</a:t>
            </a:r>
            <a:r>
              <a:rPr lang="en-US" altLang="ko-KR" dirty="0" smtClean="0"/>
              <a:t>) </a:t>
            </a:r>
            <a:r>
              <a:rPr lang="ko-KR" altLang="en-US" dirty="0" smtClean="0"/>
              <a:t>마다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Creatinine </a:t>
            </a:r>
            <a:r>
              <a:rPr lang="ko-KR" altLang="en-US" dirty="0" smtClean="0"/>
              <a:t>측정 일자 빠른 순으로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중복이 있으면 </a:t>
            </a:r>
            <a:r>
              <a:rPr lang="ko-KR" altLang="en-US" dirty="0" err="1" smtClean="0"/>
              <a:t>진단일자</a:t>
            </a:r>
            <a:r>
              <a:rPr lang="ko-KR" altLang="en-US" dirty="0" smtClean="0"/>
              <a:t> 빠른 순으로 </a:t>
            </a:r>
            <a:r>
              <a:rPr lang="ko-KR" altLang="en-US" b="1" dirty="0" smtClean="0">
                <a:solidFill>
                  <a:srgbClr val="FF0000"/>
                </a:solidFill>
              </a:rPr>
              <a:t>순서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구부러진 연결선 7"/>
          <p:cNvCxnSpPr/>
          <p:nvPr/>
        </p:nvCxnSpPr>
        <p:spPr>
          <a:xfrm rot="5400000">
            <a:off x="9175756" y="4973381"/>
            <a:ext cx="995266" cy="962526"/>
          </a:xfrm>
          <a:prstGeom prst="curvedConnector3">
            <a:avLst>
              <a:gd name="adj1" fmla="val 9835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해당 환자의 첫번째 </a:t>
            </a:r>
            <a:r>
              <a:rPr lang="en-US" altLang="ko-KR" dirty="0"/>
              <a:t>lab data(Creatinine)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031457"/>
            <a:ext cx="11282609" cy="51888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97043" y="5895474"/>
            <a:ext cx="4355431" cy="324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728563" y="1055132"/>
            <a:ext cx="2959769" cy="2337773"/>
            <a:chOff x="7411452" y="1404047"/>
            <a:chExt cx="2959769" cy="2913532"/>
          </a:xfrm>
        </p:grpSpPr>
        <p:sp>
          <p:nvSpPr>
            <p:cNvPr id="6" name="모서리가 접힌 도형 5"/>
            <p:cNvSpPr/>
            <p:nvPr/>
          </p:nvSpPr>
          <p:spPr>
            <a:xfrm>
              <a:off x="7411452" y="1404047"/>
              <a:ext cx="2959769" cy="2586109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6724" y="1638931"/>
              <a:ext cx="2612149" cy="2678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● </a:t>
              </a:r>
              <a:r>
                <a:rPr lang="en-US" altLang="ko-KR" dirty="0" smtClean="0"/>
                <a:t>with</a:t>
              </a:r>
              <a:r>
                <a:rPr lang="ko-KR" altLang="en-US" dirty="0" smtClean="0"/>
                <a:t>로 테이블 여러 개 정의 가능</a:t>
              </a:r>
              <a:endParaRPr lang="en-US" altLang="ko-KR" sz="1400" dirty="0" smtClean="0">
                <a:solidFill>
                  <a:srgbClr val="0070C0"/>
                </a:solidFill>
              </a:endParaRPr>
            </a:p>
            <a:p>
              <a:r>
                <a:rPr lang="en-US" altLang="ko-KR" sz="1400" dirty="0" smtClean="0">
                  <a:solidFill>
                    <a:srgbClr val="0070C0"/>
                  </a:solidFill>
                </a:rPr>
                <a:t>※ 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두번째 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with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문에서는 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with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글자 생략</a:t>
              </a:r>
              <a:endParaRPr lang="en-US" altLang="ko-KR" sz="1400" dirty="0" smtClean="0">
                <a:solidFill>
                  <a:srgbClr val="0070C0"/>
                </a:solidFill>
              </a:endParaRPr>
            </a:p>
            <a:p>
              <a:r>
                <a:rPr lang="en-US" altLang="ko-KR" sz="1400" dirty="0" smtClean="0">
                  <a:solidFill>
                    <a:srgbClr val="0070C0"/>
                  </a:solidFill>
                </a:rPr>
                <a:t>※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구조</a:t>
              </a:r>
              <a:endParaRPr lang="en-US" altLang="ko-KR" sz="1400" dirty="0" smtClean="0">
                <a:solidFill>
                  <a:srgbClr val="0070C0"/>
                </a:solidFill>
              </a:endParaRPr>
            </a:p>
            <a:p>
              <a:r>
                <a:rPr lang="en-US" altLang="ko-KR" sz="1400" dirty="0" smtClean="0">
                  <a:solidFill>
                    <a:srgbClr val="0070C0"/>
                  </a:solidFill>
                </a:rPr>
                <a:t>With </a:t>
              </a:r>
              <a:r>
                <a:rPr lang="ko-KR" altLang="en-US" sz="1400" dirty="0" err="1" smtClean="0">
                  <a:solidFill>
                    <a:srgbClr val="0070C0"/>
                  </a:solidFill>
                </a:rPr>
                <a:t>테이블이름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1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as (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내용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),</a:t>
              </a:r>
            </a:p>
            <a:p>
              <a:r>
                <a:rPr lang="ko-KR" altLang="en-US" sz="1400" dirty="0" err="1" smtClean="0">
                  <a:solidFill>
                    <a:srgbClr val="0070C0"/>
                  </a:solidFill>
                </a:rPr>
                <a:t>테이블이름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2 as (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내용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)</a:t>
              </a:r>
            </a:p>
          </p:txBody>
        </p:sp>
      </p:grpSp>
      <p:sp>
        <p:nvSpPr>
          <p:cNvPr id="8" name="타원 7"/>
          <p:cNvSpPr/>
          <p:nvPr/>
        </p:nvSpPr>
        <p:spPr>
          <a:xfrm>
            <a:off x="397043" y="3753853"/>
            <a:ext cx="385010" cy="3368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47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원내 </a:t>
            </a:r>
            <a:r>
              <a:rPr lang="ko-KR" altLang="en-US" dirty="0" err="1"/>
              <a:t>의료데이터</a:t>
            </a:r>
            <a:r>
              <a:rPr lang="ko-KR" altLang="en-US" dirty="0"/>
              <a:t> 소개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실습 </a:t>
            </a:r>
            <a:r>
              <a:rPr lang="ko-KR" altLang="en-US" dirty="0" smtClean="0"/>
              <a:t>목표 소개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실습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04800" y="5168348"/>
            <a:ext cx="11555896" cy="10086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196" b="7455"/>
          <a:stretch/>
        </p:blipFill>
        <p:spPr>
          <a:xfrm>
            <a:off x="304800" y="1425639"/>
            <a:ext cx="11183389" cy="41272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해당 </a:t>
            </a:r>
            <a:r>
              <a:rPr lang="ko-KR" altLang="en-US" dirty="0" smtClean="0"/>
              <a:t>환자의 시술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56306"/>
            <a:ext cx="704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수치 등 </a:t>
            </a:r>
            <a:r>
              <a:rPr lang="en-US" altLang="ko-KR" dirty="0" smtClean="0"/>
              <a:t>code id </a:t>
            </a:r>
            <a:r>
              <a:rPr lang="ko-KR" altLang="en-US" dirty="0" smtClean="0"/>
              <a:t>찾기 → </a:t>
            </a:r>
            <a:r>
              <a:rPr lang="en-US" altLang="ko-KR" dirty="0" smtClean="0"/>
              <a:t>SOURCE_CODE_DESCRIPTION table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5647010"/>
            <a:ext cx="172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procedure_</a:t>
            </a:r>
          </a:p>
          <a:p>
            <a:r>
              <a:rPr lang="en-US" altLang="ko-KR" dirty="0" err="1" smtClean="0"/>
              <a:t>source_value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0"/>
          </p:cNvCxnSpPr>
          <p:nvPr/>
        </p:nvCxnSpPr>
        <p:spPr>
          <a:xfrm flipV="1">
            <a:off x="1169069" y="5175278"/>
            <a:ext cx="22057" cy="4717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53653" y="5647010"/>
            <a:ext cx="2105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procedure_</a:t>
            </a:r>
          </a:p>
          <a:p>
            <a:r>
              <a:rPr lang="en-US" altLang="ko-KR" dirty="0" err="1" smtClean="0"/>
              <a:t>source_concept_id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1" idx="0"/>
          </p:cNvCxnSpPr>
          <p:nvPr/>
        </p:nvCxnSpPr>
        <p:spPr>
          <a:xfrm flipH="1" flipV="1">
            <a:off x="3200400" y="5175277"/>
            <a:ext cx="6016" cy="4717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30202" y="5647010"/>
            <a:ext cx="2105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procedure_</a:t>
            </a:r>
          </a:p>
          <a:p>
            <a:r>
              <a:rPr lang="en-US" altLang="ko-KR" dirty="0" err="1" smtClean="0"/>
              <a:t>concept_id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0"/>
          </p:cNvCxnSpPr>
          <p:nvPr/>
        </p:nvCxnSpPr>
        <p:spPr>
          <a:xfrm flipH="1" flipV="1">
            <a:off x="10676949" y="5175277"/>
            <a:ext cx="6016" cy="4717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0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/>
              <a:t>해당 환자의 </a:t>
            </a:r>
            <a:r>
              <a:rPr lang="ko-KR" altLang="en-US" dirty="0" smtClean="0"/>
              <a:t>시술 </a:t>
            </a:r>
            <a:r>
              <a:rPr lang="ko-KR" altLang="en-US" dirty="0"/>
              <a:t>전 가장 가까운 </a:t>
            </a:r>
            <a:r>
              <a:rPr lang="en-US" altLang="ko-KR" dirty="0"/>
              <a:t>CEA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90374"/>
            <a:ext cx="11551876" cy="388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/>
              <a:t>환자 </a:t>
            </a:r>
            <a:r>
              <a:rPr lang="ko-KR" altLang="en-US" dirty="0" err="1"/>
              <a:t>기저질환</a:t>
            </a:r>
            <a:r>
              <a:rPr lang="en-US" altLang="ko-KR" dirty="0"/>
              <a:t>(</a:t>
            </a:r>
            <a:r>
              <a:rPr lang="ko-KR" altLang="en-US" dirty="0"/>
              <a:t>고혈압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/>
              <a:t>붙여서 추출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6306"/>
          <a:stretch/>
        </p:blipFill>
        <p:spPr>
          <a:xfrm>
            <a:off x="304799" y="843524"/>
            <a:ext cx="10732287" cy="591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5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원내 </a:t>
            </a:r>
            <a:r>
              <a:rPr lang="ko-KR" altLang="en-US" dirty="0" err="1"/>
              <a:t>의료데이터</a:t>
            </a:r>
            <a:r>
              <a:rPr lang="ko-KR" altLang="en-US" dirty="0"/>
              <a:t> 소개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748326590"/>
              </p:ext>
            </p:extLst>
          </p:nvPr>
        </p:nvGraphicFramePr>
        <p:xfrm>
          <a:off x="203200" y="1128740"/>
          <a:ext cx="552383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185218496"/>
              </p:ext>
            </p:extLst>
          </p:nvPr>
        </p:nvGraphicFramePr>
        <p:xfrm>
          <a:off x="6336864" y="1128740"/>
          <a:ext cx="552383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5624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원내 </a:t>
            </a:r>
            <a:r>
              <a:rPr lang="ko-KR" altLang="en-US" dirty="0" err="1"/>
              <a:t>의료데이터</a:t>
            </a:r>
            <a:r>
              <a:rPr lang="ko-KR" altLang="en-US" dirty="0"/>
              <a:t> 소개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500" y="931711"/>
            <a:ext cx="6326543" cy="564956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16" y="1723262"/>
            <a:ext cx="5363255" cy="4725665"/>
          </a:xfrm>
          <a:prstGeom prst="rect">
            <a:avLst/>
          </a:prstGeom>
        </p:spPr>
      </p:pic>
      <p:sp>
        <p:nvSpPr>
          <p:cNvPr id="13" name="왼쪽 화살표 12"/>
          <p:cNvSpPr/>
          <p:nvPr/>
        </p:nvSpPr>
        <p:spPr>
          <a:xfrm rot="4519550">
            <a:off x="3344779" y="3658054"/>
            <a:ext cx="649705" cy="5387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" y="1221297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신청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그룹웨어 → 결재 → </a:t>
            </a:r>
            <a:r>
              <a:rPr lang="ko-KR" altLang="en-US" b="1" dirty="0" err="1" smtClean="0"/>
              <a:t>결재작성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158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ko-KR" altLang="en-US" dirty="0" smtClean="0"/>
              <a:t>목표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3200" b="1" dirty="0"/>
              <a:t>목표 </a:t>
            </a:r>
            <a:r>
              <a:rPr lang="en-US" altLang="ko-KR" sz="3200" b="1" dirty="0"/>
              <a:t>: </a:t>
            </a:r>
            <a:r>
              <a:rPr lang="ko-KR" altLang="en-US" sz="3200" b="1" dirty="0" smtClean="0"/>
              <a:t>대장암 </a:t>
            </a:r>
            <a:r>
              <a:rPr lang="ko-KR" altLang="en-US" sz="3200" b="1" dirty="0"/>
              <a:t>환자 경과 확인</a:t>
            </a:r>
            <a:endParaRPr lang="en-US" altLang="ko-KR" sz="32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Application sever</a:t>
            </a:r>
            <a:r>
              <a:rPr lang="ko-KR" altLang="en-US" sz="2000" dirty="0" smtClean="0"/>
              <a:t>에서 원내 </a:t>
            </a:r>
            <a:r>
              <a:rPr lang="en-US" altLang="ko-KR" sz="2000" dirty="0" smtClean="0"/>
              <a:t>CDM DB </a:t>
            </a:r>
            <a:r>
              <a:rPr lang="ko-KR" altLang="en-US" sz="2000" dirty="0"/>
              <a:t>접근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대장암</a:t>
            </a:r>
            <a:r>
              <a:rPr lang="en-US" altLang="ko-KR" sz="2000" dirty="0"/>
              <a:t>(C18-20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으로 </a:t>
            </a:r>
            <a:r>
              <a:rPr lang="ko-KR" altLang="en-US" sz="2000" dirty="0"/>
              <a:t>진단받은 한 환자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환자 정보</a:t>
            </a:r>
            <a:r>
              <a:rPr lang="en-US" altLang="ko-KR" sz="2000" dirty="0"/>
              <a:t>(</a:t>
            </a:r>
            <a:r>
              <a:rPr lang="ko-KR" altLang="en-US" sz="2000" dirty="0"/>
              <a:t>나이</a:t>
            </a:r>
            <a:r>
              <a:rPr lang="en-US" altLang="ko-KR" sz="2000" dirty="0"/>
              <a:t>, </a:t>
            </a:r>
            <a:r>
              <a:rPr lang="ko-KR" altLang="en-US" sz="2000" dirty="0"/>
              <a:t>성별</a:t>
            </a:r>
            <a:r>
              <a:rPr lang="en-US" altLang="ko-KR" sz="2000" dirty="0"/>
              <a:t>, </a:t>
            </a:r>
            <a:r>
              <a:rPr lang="ko-KR" altLang="en-US" sz="2000" dirty="0" err="1" smtClean="0"/>
              <a:t>수진기간</a:t>
            </a:r>
            <a:r>
              <a:rPr lang="en-US" altLang="ko-KR" sz="2000" dirty="0"/>
              <a:t>, </a:t>
            </a:r>
            <a:r>
              <a:rPr lang="ko-KR" altLang="en-US" sz="2000" dirty="0"/>
              <a:t>사망</a:t>
            </a:r>
            <a:r>
              <a:rPr lang="en-US" altLang="ko-KR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/>
              <a:t>해당 </a:t>
            </a:r>
            <a:r>
              <a:rPr lang="ko-KR" altLang="en-US" sz="2000" dirty="0"/>
              <a:t>환자의 첫번째 </a:t>
            </a:r>
            <a:r>
              <a:rPr lang="en-US" altLang="ko-KR" sz="2000" dirty="0"/>
              <a:t>lab data(Creatinine</a:t>
            </a:r>
            <a:r>
              <a:rPr lang="en-US" altLang="ko-KR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해당 환자의 </a:t>
            </a:r>
            <a:r>
              <a:rPr lang="ko-KR" altLang="en-US" sz="2000" dirty="0" smtClean="0"/>
              <a:t>시술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해당 환자의 </a:t>
            </a:r>
            <a:r>
              <a:rPr lang="ko-KR" altLang="en-US" sz="2000" dirty="0" smtClean="0"/>
              <a:t>시술 </a:t>
            </a:r>
            <a:r>
              <a:rPr lang="ko-KR" altLang="en-US" sz="2000" dirty="0"/>
              <a:t>전 가장 가까운 </a:t>
            </a:r>
            <a:r>
              <a:rPr lang="en-US" altLang="ko-KR" sz="2000" dirty="0" smtClean="0"/>
              <a:t>CEA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/>
              <a:t>환자 </a:t>
            </a:r>
            <a:r>
              <a:rPr lang="ko-KR" altLang="en-US" sz="2000" dirty="0" err="1"/>
              <a:t>기저질환</a:t>
            </a:r>
            <a:r>
              <a:rPr lang="en-US" altLang="ko-KR" sz="2000" dirty="0"/>
              <a:t>(</a:t>
            </a:r>
            <a:r>
              <a:rPr lang="ko-KR" altLang="en-US" sz="2000" dirty="0"/>
              <a:t>고혈압</a:t>
            </a:r>
            <a:r>
              <a:rPr lang="en-US" altLang="ko-KR" sz="2000" dirty="0"/>
              <a:t>)</a:t>
            </a:r>
            <a:r>
              <a:rPr lang="ko-KR" altLang="en-US" sz="2000" dirty="0"/>
              <a:t>을 붙여서 추출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4800" y="5168348"/>
            <a:ext cx="11555896" cy="10086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4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72677"/>
            <a:ext cx="2997794" cy="34407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/>
              <a:t>Application sever</a:t>
            </a:r>
            <a:r>
              <a:rPr lang="ko-KR" altLang="en-US" dirty="0"/>
              <a:t>에서 원내 </a:t>
            </a:r>
            <a:r>
              <a:rPr lang="en-US" altLang="ko-KR" dirty="0"/>
              <a:t>CDM DB </a:t>
            </a:r>
            <a:r>
              <a:rPr lang="ko-KR" altLang="en-US" dirty="0"/>
              <a:t>접근</a:t>
            </a:r>
            <a:endParaRPr lang="en-US" altLang="ko-KR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04800" y="1022910"/>
            <a:ext cx="11555896" cy="5154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원격데스크탑 연결</a:t>
            </a:r>
            <a:r>
              <a:rPr lang="en-US" altLang="ko-KR" sz="2000" dirty="0" smtClean="0"/>
              <a:t>(windows </a:t>
            </a:r>
            <a:r>
              <a:rPr lang="ko-KR" altLang="en-US" sz="2000" dirty="0" err="1" smtClean="0"/>
              <a:t>검색창에</a:t>
            </a:r>
            <a:r>
              <a:rPr lang="ko-KR" altLang="en-US" sz="2000" dirty="0" smtClean="0"/>
              <a:t> 원격 </a:t>
            </a:r>
            <a:r>
              <a:rPr lang="en-US" altLang="ko-KR" sz="2000" dirty="0" smtClean="0"/>
              <a:t>or </a:t>
            </a:r>
            <a:r>
              <a:rPr lang="en-US" altLang="ko-KR" sz="2000" dirty="0" err="1" smtClean="0"/>
              <a:t>mstsc</a:t>
            </a:r>
            <a:r>
              <a:rPr lang="ko-KR" altLang="en-US" sz="2000" dirty="0" smtClean="0"/>
              <a:t>검색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02" y="1472677"/>
            <a:ext cx="1968744" cy="3245904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734408" y="1978269"/>
            <a:ext cx="536330" cy="272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57235" y="2637692"/>
            <a:ext cx="3451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 </a:t>
            </a:r>
            <a:r>
              <a:rPr lang="en-US" altLang="ko-KR" dirty="0" smtClean="0"/>
              <a:t>: 172.28.40.242:100**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ko-KR" altLang="en-US" dirty="0" smtClean="0"/>
              <a:t>사용자 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21369" y="2727848"/>
            <a:ext cx="2391508" cy="48134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7" idx="1"/>
          </p:cNvCxnSpPr>
          <p:nvPr/>
        </p:nvCxnSpPr>
        <p:spPr>
          <a:xfrm>
            <a:off x="6312877" y="2848708"/>
            <a:ext cx="544358" cy="112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11884" y="3210570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cf.</a:t>
            </a:r>
            <a:r>
              <a:rPr lang="ko-KR" altLang="en-US" sz="1400" dirty="0" smtClean="0"/>
              <a:t> 사용자 이름은 </a:t>
            </a:r>
            <a:endParaRPr lang="en-US" altLang="ko-KR" sz="1400" dirty="0" smtClean="0"/>
          </a:p>
          <a:p>
            <a:r>
              <a:rPr lang="ko-KR" altLang="en-US" sz="1400" dirty="0" smtClean="0"/>
              <a:t>발급 안내 메일 내 개인 </a:t>
            </a:r>
            <a:r>
              <a:rPr lang="en-US" altLang="ko-KR" sz="1400" dirty="0" smtClean="0"/>
              <a:t>ID </a:t>
            </a:r>
            <a:r>
              <a:rPr lang="ko-KR" altLang="en-US" sz="1400" dirty="0" smtClean="0"/>
              <a:t>입력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786223" y="4660054"/>
            <a:ext cx="1071012" cy="126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614863" y="2814638"/>
            <a:ext cx="785812" cy="797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07285" y="3038475"/>
            <a:ext cx="785812" cy="112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57235" y="4475388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 후 연결 클릭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" y="6321011"/>
            <a:ext cx="691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Ref. 172.28.40.249/manual/</a:t>
            </a:r>
            <a:r>
              <a:rPr lang="ko-KR" altLang="en-US" dirty="0" smtClean="0"/>
              <a:t>어플리케이션서버 사용자 매뉴얼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pptx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5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/>
              <a:t>Application sever</a:t>
            </a:r>
            <a:r>
              <a:rPr lang="ko-KR" altLang="en-US" dirty="0"/>
              <a:t>에서 원내 </a:t>
            </a:r>
            <a:r>
              <a:rPr lang="en-US" altLang="ko-KR" dirty="0"/>
              <a:t>CDM DB </a:t>
            </a:r>
            <a:r>
              <a:rPr lang="ko-KR" altLang="en-US" dirty="0"/>
              <a:t>접근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" y="6321011"/>
            <a:ext cx="691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Ref. 172.28.40.249/manual/</a:t>
            </a:r>
            <a:r>
              <a:rPr lang="ko-KR" altLang="en-US" dirty="0" smtClean="0"/>
              <a:t>어플리케이션서버 사용자 매뉴얼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pptx</a:t>
            </a:r>
            <a:endParaRPr lang="ko-KR" altLang="en-US" dirty="0"/>
          </a:p>
        </p:txBody>
      </p:sp>
      <p:sp>
        <p:nvSpPr>
          <p:cNvPr id="17" name="내용 개체 틀 5"/>
          <p:cNvSpPr>
            <a:spLocks noGrp="1"/>
          </p:cNvSpPr>
          <p:nvPr>
            <p:ph idx="1"/>
          </p:nvPr>
        </p:nvSpPr>
        <p:spPr>
          <a:xfrm>
            <a:off x="304800" y="1022910"/>
            <a:ext cx="11555896" cy="5154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자격증명 확인 및 비밀번호 입력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859" y="1691624"/>
            <a:ext cx="4288082" cy="27354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082517" y="3392934"/>
            <a:ext cx="1503485" cy="5187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21" idx="1"/>
          </p:cNvCxnSpPr>
          <p:nvPr/>
        </p:nvCxnSpPr>
        <p:spPr>
          <a:xfrm flipV="1">
            <a:off x="8586002" y="3392934"/>
            <a:ext cx="1595255" cy="276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181257" y="3069768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발급 </a:t>
            </a:r>
            <a:r>
              <a:rPr lang="ko-KR" altLang="en-US" dirty="0" err="1" smtClean="0"/>
              <a:t>안내메일</a:t>
            </a:r>
            <a:endParaRPr lang="en-US" altLang="ko-KR" dirty="0" smtClean="0"/>
          </a:p>
          <a:p>
            <a:r>
              <a:rPr lang="ko-KR" altLang="en-US" dirty="0" smtClean="0"/>
              <a:t>비밀번호 입력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54" y="1669444"/>
            <a:ext cx="2497150" cy="285237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612631" y="3392934"/>
            <a:ext cx="893177" cy="5187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505808" y="3392934"/>
            <a:ext cx="668215" cy="293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53858" y="3069768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(Y)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>
          <a:xfrm>
            <a:off x="4384081" y="2533230"/>
            <a:ext cx="847342" cy="447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/>
              <a:t>Application sever</a:t>
            </a:r>
            <a:r>
              <a:rPr lang="ko-KR" altLang="en-US" dirty="0"/>
              <a:t>에서 원내 </a:t>
            </a:r>
            <a:r>
              <a:rPr lang="en-US" altLang="ko-KR" dirty="0"/>
              <a:t>CDM DB </a:t>
            </a:r>
            <a:r>
              <a:rPr lang="ko-KR" altLang="en-US" dirty="0"/>
              <a:t>접근</a:t>
            </a:r>
            <a:endParaRPr lang="en-US" altLang="ko-KR" dirty="0"/>
          </a:p>
        </p:txBody>
      </p:sp>
      <p:sp>
        <p:nvSpPr>
          <p:cNvPr id="27" name="내용 개체 틀 2"/>
          <p:cNvSpPr>
            <a:spLocks noGrp="1"/>
          </p:cNvSpPr>
          <p:nvPr>
            <p:ph idx="1"/>
          </p:nvPr>
        </p:nvSpPr>
        <p:spPr>
          <a:xfrm>
            <a:off x="304800" y="1022910"/>
            <a:ext cx="11555896" cy="515405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3. CDM DB </a:t>
            </a:r>
            <a:r>
              <a:rPr lang="ko-KR" altLang="en-US" sz="2000" dirty="0" smtClean="0"/>
              <a:t>접근</a:t>
            </a:r>
            <a:endParaRPr lang="en-US" altLang="ko-KR" sz="2000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ko-KR" altLang="ko-KR" sz="1800" dirty="0"/>
              <a:t>방법</a:t>
            </a:r>
            <a:r>
              <a:rPr lang="en-US" altLang="ko-KR" sz="1800" dirty="0"/>
              <a:t>1. </a:t>
            </a:r>
            <a:r>
              <a:rPr lang="en-US" altLang="ko-KR" sz="1800" b="1" dirty="0" err="1"/>
              <a:t>sqldeveloper</a:t>
            </a:r>
            <a:r>
              <a:rPr lang="en-US" altLang="ko-KR" sz="1800" b="1" dirty="0"/>
              <a:t>(Oracle)</a:t>
            </a:r>
            <a:r>
              <a:rPr lang="ko-KR" altLang="ko-KR" sz="1800" dirty="0"/>
              <a:t>에서 </a:t>
            </a:r>
            <a:r>
              <a:rPr lang="ko-KR" altLang="ko-KR" sz="1800" dirty="0" smtClean="0"/>
              <a:t>접근</a:t>
            </a: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/>
              <a:t>172.28.40.249/manual</a:t>
            </a:r>
            <a:r>
              <a:rPr lang="en-US" altLang="ko-KR" sz="1600" dirty="0"/>
              <a:t>/</a:t>
            </a:r>
            <a:r>
              <a:rPr lang="ko-KR" altLang="en-US" sz="1600" b="1" dirty="0"/>
              <a:t>어플리케이션서버 사용자 매뉴얼</a:t>
            </a:r>
            <a:r>
              <a:rPr lang="en-US" altLang="ko-KR" sz="1600" b="1" dirty="0"/>
              <a:t>.</a:t>
            </a:r>
            <a:r>
              <a:rPr lang="en-US" altLang="ko-KR" sz="1600" b="1" dirty="0" err="1"/>
              <a:t>pptx</a:t>
            </a:r>
            <a:endParaRPr lang="ko-KR" altLang="en-US" sz="1600" b="1" dirty="0"/>
          </a:p>
          <a:p>
            <a:pPr marL="0" lvl="0" indent="0">
              <a:lnSpc>
                <a:spcPct val="150000"/>
              </a:lnSpc>
              <a:buNone/>
            </a:pPr>
            <a:endParaRPr lang="en-US" altLang="ko-K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ko-KR" sz="1800" dirty="0"/>
              <a:t>방법</a:t>
            </a:r>
            <a:r>
              <a:rPr lang="en-US" altLang="ko-KR" sz="1800" dirty="0"/>
              <a:t>2. </a:t>
            </a:r>
            <a:r>
              <a:rPr lang="en-US" altLang="ko-KR" sz="1800" b="1" dirty="0" smtClean="0"/>
              <a:t>R studio(R)</a:t>
            </a:r>
            <a:r>
              <a:rPr lang="ko-KR" altLang="ko-KR" sz="1800" dirty="0" smtClean="0"/>
              <a:t>에서 접근</a:t>
            </a: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/>
              <a:t>172.28.40.249/manual/R/</a:t>
            </a:r>
            <a:r>
              <a:rPr lang="en-US" altLang="ko-KR" sz="1600" b="1" dirty="0" smtClean="0"/>
              <a:t>R </a:t>
            </a:r>
            <a:r>
              <a:rPr lang="ko-KR" altLang="en-US" sz="1600" b="1" dirty="0" smtClean="0"/>
              <a:t>오라클 연결 방법</a:t>
            </a:r>
            <a:r>
              <a:rPr lang="en-US" altLang="ko-KR" sz="1600" b="1" dirty="0" smtClean="0"/>
              <a:t>.</a:t>
            </a:r>
            <a:r>
              <a:rPr lang="en-US" altLang="ko-KR" sz="1600" b="1" dirty="0" err="1" smtClean="0"/>
              <a:t>pptx</a:t>
            </a:r>
            <a:endParaRPr lang="ko-KR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ko-KR" sz="1800" dirty="0" smtClean="0"/>
              <a:t>방법</a:t>
            </a:r>
            <a:r>
              <a:rPr lang="en-US" altLang="ko-KR" sz="1800" dirty="0"/>
              <a:t>3. </a:t>
            </a:r>
            <a:r>
              <a:rPr lang="en-US" altLang="ko-KR" sz="1800" b="1" dirty="0" err="1"/>
              <a:t>Jupyter</a:t>
            </a:r>
            <a:r>
              <a:rPr lang="en-US" altLang="ko-KR" sz="1800" b="1" dirty="0"/>
              <a:t> </a:t>
            </a:r>
            <a:r>
              <a:rPr lang="en-US" altLang="ko-KR" sz="1800" b="1" dirty="0" smtClean="0"/>
              <a:t>notebook(Python)</a:t>
            </a:r>
            <a:r>
              <a:rPr lang="ko-KR" altLang="ko-KR" sz="1800" dirty="0" smtClean="0"/>
              <a:t>에서 접근</a:t>
            </a: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/>
              <a:t>172.28.40.249/manual/Python/</a:t>
            </a:r>
            <a:r>
              <a:rPr lang="en-US" altLang="ko-KR" sz="1600" b="1" dirty="0" smtClean="0"/>
              <a:t>Python </a:t>
            </a:r>
            <a:r>
              <a:rPr lang="ko-KR" altLang="en-US" sz="1600" b="1" dirty="0" smtClean="0"/>
              <a:t>오라클 연결 방법</a:t>
            </a:r>
            <a:r>
              <a:rPr lang="en-US" altLang="ko-KR" sz="1600" b="1" dirty="0" smtClean="0"/>
              <a:t>.</a:t>
            </a:r>
            <a:r>
              <a:rPr lang="en-US" altLang="ko-KR" sz="1600" b="1" dirty="0" err="1" smtClean="0"/>
              <a:t>pptx</a:t>
            </a:r>
            <a:endParaRPr lang="ko-KR" altLang="ko-KR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485" y="894836"/>
            <a:ext cx="5672515" cy="4964543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6003757" y="3392904"/>
            <a:ext cx="503696" cy="26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6003757" y="4544516"/>
            <a:ext cx="503696" cy="26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6007476" y="4800898"/>
            <a:ext cx="503696" cy="26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7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대장암</a:t>
            </a:r>
            <a:r>
              <a:rPr lang="en-US" altLang="ko-KR" dirty="0"/>
              <a:t>(C18-20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ko-KR" altLang="en-US" dirty="0"/>
              <a:t>진단받은 한 </a:t>
            </a:r>
            <a:r>
              <a:rPr lang="ko-KR" altLang="en-US" dirty="0" smtClean="0"/>
              <a:t>환자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034716"/>
            <a:ext cx="889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진단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주호소</a:t>
            </a:r>
            <a:r>
              <a:rPr lang="ko-KR" altLang="en-US" dirty="0" smtClean="0"/>
              <a:t> 정보 </a:t>
            </a:r>
            <a:r>
              <a:rPr lang="en-US" altLang="ko-KR" dirty="0" smtClean="0"/>
              <a:t>: CONDITION_OCCURRENCE  (ref. SNUBH CDM_2021 ETL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67952"/>
            <a:ext cx="112966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1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11888</TotalTime>
  <Words>829</Words>
  <Application>Microsoft Office PowerPoint</Application>
  <PresentationFormat>와이드스크린</PresentationFormat>
  <Paragraphs>178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경기천년제목 Medium</vt:lpstr>
      <vt:lpstr>맑은 고딕</vt:lpstr>
      <vt:lpstr>Arial</vt:lpstr>
      <vt:lpstr>Office 테마</vt:lpstr>
      <vt:lpstr>PowerPoint 프레젠테이션</vt:lpstr>
      <vt:lpstr>차례</vt:lpstr>
      <vt:lpstr>원내 의료데이터 소개</vt:lpstr>
      <vt:lpstr>원내 의료데이터 소개</vt:lpstr>
      <vt:lpstr>실습 목표 소개</vt:lpstr>
      <vt:lpstr>1. Application sever에서 원내 CDM DB 접근</vt:lpstr>
      <vt:lpstr>1. Application sever에서 원내 CDM DB 접근</vt:lpstr>
      <vt:lpstr>1. Application sever에서 원내 CDM DB 접근</vt:lpstr>
      <vt:lpstr>2. 대장암(C18-20)으로 진단받은 한 환자</vt:lpstr>
      <vt:lpstr>2. 대장암(C18-20)으로 진단받은 한 환자</vt:lpstr>
      <vt:lpstr>2. 대장암(C18-20)으로 진단받은 한 환자</vt:lpstr>
      <vt:lpstr>3. 환자 정보(나이, 성별, 수진기간, 사망)</vt:lpstr>
      <vt:lpstr>3. 환자 정보(나이, 성별, 수진기간, 사망)</vt:lpstr>
      <vt:lpstr>4. 해당 환자의 첫번째 lab data(Creatinine)</vt:lpstr>
      <vt:lpstr>4. 해당 환자의 첫번째 lab data(Creatinine)</vt:lpstr>
      <vt:lpstr>4. 해당 환자의 첫번째 lab data(Creatinine)</vt:lpstr>
      <vt:lpstr>4. 해당 환자의 첫번째 lab data(Creatinine)</vt:lpstr>
      <vt:lpstr>4. 해당 환자의 첫번째 lab data(Creatinine)</vt:lpstr>
      <vt:lpstr>4. 해당 환자의 첫번째 lab data(Creatinine)</vt:lpstr>
      <vt:lpstr>5. 해당 환자의 시술</vt:lpstr>
      <vt:lpstr>6. 해당 환자의 시술 전 가장 가까운 CEA</vt:lpstr>
      <vt:lpstr>7. 환자 기저질환(고혈압)을 붙여서 추출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vdiadmin</cp:lastModifiedBy>
  <cp:revision>114</cp:revision>
  <dcterms:created xsi:type="dcterms:W3CDTF">2020-07-28T05:51:16Z</dcterms:created>
  <dcterms:modified xsi:type="dcterms:W3CDTF">2023-07-14T03:22:44Z</dcterms:modified>
</cp:coreProperties>
</file>