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1" r:id="rId3"/>
    <p:sldId id="286" r:id="rId4"/>
    <p:sldId id="287" r:id="rId5"/>
    <p:sldId id="288" r:id="rId6"/>
    <p:sldId id="289" r:id="rId7"/>
    <p:sldId id="292" r:id="rId8"/>
    <p:sldId id="290" r:id="rId9"/>
    <p:sldId id="294" r:id="rId10"/>
    <p:sldId id="297" r:id="rId11"/>
    <p:sldId id="295" r:id="rId12"/>
    <p:sldId id="296" r:id="rId13"/>
    <p:sldId id="291" r:id="rId14"/>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22" autoAdjust="0"/>
  </p:normalViewPr>
  <p:slideViewPr>
    <p:cSldViewPr>
      <p:cViewPr varScale="1">
        <p:scale>
          <a:sx n="75" d="100"/>
          <a:sy n="75" d="100"/>
        </p:scale>
        <p:origin x="-166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50836" y="0"/>
            <a:ext cx="2945659" cy="496332"/>
          </a:xfrm>
          <a:prstGeom prst="rect">
            <a:avLst/>
          </a:prstGeom>
        </p:spPr>
        <p:txBody>
          <a:bodyPr vert="horz" lIns="91440" tIns="45720" rIns="91440" bIns="45720" rtlCol="0"/>
          <a:lstStyle>
            <a:lvl1pPr algn="r">
              <a:defRPr sz="1200"/>
            </a:lvl1pPr>
          </a:lstStyle>
          <a:p>
            <a:fld id="{567C009A-8180-40EF-8E24-021AFF5198CF}" type="datetimeFigureOut">
              <a:rPr lang="ko-KR" altLang="en-US" smtClean="0"/>
              <a:pPr/>
              <a:t>2017-11-10</a:t>
            </a:fld>
            <a:endParaRPr lang="ko-KR" altLang="en-US"/>
          </a:p>
        </p:txBody>
      </p:sp>
      <p:sp>
        <p:nvSpPr>
          <p:cNvPr id="4" name="Footer Placeholder 3"/>
          <p:cNvSpPr>
            <a:spLocks noGrp="1"/>
          </p:cNvSpPr>
          <p:nvPr>
            <p:ph type="ftr" sz="quarter" idx="2"/>
          </p:nvPr>
        </p:nvSpPr>
        <p:spPr>
          <a:xfrm>
            <a:off x="0" y="9428009"/>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50836" y="9428009"/>
            <a:ext cx="2945659" cy="496332"/>
          </a:xfrm>
          <a:prstGeom prst="rect">
            <a:avLst/>
          </a:prstGeom>
        </p:spPr>
        <p:txBody>
          <a:bodyPr vert="horz" lIns="91440" tIns="45720" rIns="91440" bIns="45720" rtlCol="0" anchor="b"/>
          <a:lstStyle>
            <a:lvl1pPr algn="r">
              <a:defRPr sz="1200"/>
            </a:lvl1pPr>
          </a:lstStyle>
          <a:p>
            <a:fld id="{7075B14D-1393-4E68-B601-C9BD8087F4C6}" type="slidenum">
              <a:rPr lang="ko-KR" altLang="en-US" smtClean="0"/>
              <a:pPr/>
              <a:t>‹#›</a:t>
            </a:fld>
            <a:endParaRPr lang="ko-KR" altLang="en-US"/>
          </a:p>
        </p:txBody>
      </p:sp>
    </p:spTree>
    <p:extLst>
      <p:ext uri="{BB962C8B-B14F-4D97-AF65-F5344CB8AC3E}">
        <p14:creationId xmlns:p14="http://schemas.microsoft.com/office/powerpoint/2010/main" val="163344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E8CFE4A-A0DC-4E42-A824-D00F2FF974F2}" type="datetimeFigureOut">
              <a:rPr lang="ko-KR" altLang="en-US" smtClean="0"/>
              <a:pPr/>
              <a:t>2017-11-10</a:t>
            </a:fld>
            <a:endParaRPr lang="ko-KR"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vl1pPr>
          </a:lstStyle>
          <a:p>
            <a:fld id="{18D075AE-9A18-45BE-BFD5-D85F8BA5E03B}" type="slidenum">
              <a:rPr lang="ko-KR" altLang="en-US" smtClean="0"/>
              <a:pPr/>
              <a:t>‹#›</a:t>
            </a:fld>
            <a:endParaRPr lang="ko-KR" altLang="en-US"/>
          </a:p>
        </p:txBody>
      </p:sp>
    </p:spTree>
    <p:extLst>
      <p:ext uri="{BB962C8B-B14F-4D97-AF65-F5344CB8AC3E}">
        <p14:creationId xmlns:p14="http://schemas.microsoft.com/office/powerpoint/2010/main" val="428973937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8D075AE-9A18-45BE-BFD5-D85F8BA5E03B}" type="slidenum">
              <a:rPr lang="ko-KR" altLang="en-US" smtClean="0"/>
              <a:pPr/>
              <a:t>1</a:t>
            </a:fld>
            <a:endParaRPr lang="ko-KR" altLang="en-US" dirty="0"/>
          </a:p>
        </p:txBody>
      </p:sp>
    </p:spTree>
    <p:extLst>
      <p:ext uri="{BB962C8B-B14F-4D97-AF65-F5344CB8AC3E}">
        <p14:creationId xmlns:p14="http://schemas.microsoft.com/office/powerpoint/2010/main" val="150166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228600" indent="-228600">
              <a:buAutoNum type="arabicPeriod"/>
            </a:pPr>
            <a:r>
              <a:rPr lang="en-US" sz="1200" b="0" i="0" kern="1200" dirty="0" smtClean="0">
                <a:solidFill>
                  <a:schemeClr val="tx1"/>
                </a:solidFill>
                <a:latin typeface="+mn-lt"/>
                <a:ea typeface="+mn-ea"/>
                <a:cs typeface="+mn-cs"/>
              </a:rPr>
              <a:t>This is an outlier for the dilated </a:t>
            </a:r>
            <a:r>
              <a:rPr lang="en-US" sz="1200" b="0" i="0" kern="1200" dirty="0" err="1" smtClean="0">
                <a:solidFill>
                  <a:schemeClr val="tx1"/>
                </a:solidFill>
                <a:latin typeface="+mn-lt"/>
                <a:ea typeface="+mn-ea"/>
                <a:cs typeface="+mn-cs"/>
              </a:rPr>
              <a:t>densenet</a:t>
            </a:r>
            <a:r>
              <a:rPr lang="en-US" sz="1200" b="0" i="0" kern="1200" dirty="0" smtClean="0">
                <a:solidFill>
                  <a:schemeClr val="tx1"/>
                </a:solidFill>
                <a:latin typeface="+mn-lt"/>
                <a:ea typeface="+mn-ea"/>
                <a:cs typeface="+mn-cs"/>
              </a:rPr>
              <a:t> on the validation set:</a:t>
            </a:r>
          </a:p>
          <a:p>
            <a:pPr marL="228600" indent="-228600">
              <a:buAutoNum type="arabicPeriod"/>
            </a:pPr>
            <a:endParaRPr lang="en-US" altLang="ko-KR" sz="1200" b="0" i="0" kern="1200" dirty="0" smtClean="0">
              <a:solidFill>
                <a:schemeClr val="tx1"/>
              </a:solidFill>
              <a:latin typeface="+mn-lt"/>
              <a:ea typeface="+mn-ea"/>
              <a:cs typeface="+mn-cs"/>
            </a:endParaRPr>
          </a:p>
          <a:p>
            <a:pPr marL="228600" indent="-228600">
              <a:buAutoNum type="arabicPeriod"/>
            </a:pPr>
            <a:r>
              <a:rPr lang="ko-KR" altLang="en-US" dirty="0" smtClean="0"/>
              <a:t>특이 치를 검사하면</a:t>
            </a:r>
            <a:r>
              <a:rPr lang="en-US" altLang="ko-KR" dirty="0" smtClean="0"/>
              <a:t>, RV</a:t>
            </a:r>
            <a:r>
              <a:rPr lang="ko-KR" altLang="en-US" dirty="0" smtClean="0"/>
              <a:t>가 식별하기 어려운 심장의 정점 조각 </a:t>
            </a:r>
            <a:r>
              <a:rPr lang="en-US" altLang="ko-KR" dirty="0" smtClean="0"/>
              <a:t>(</a:t>
            </a:r>
            <a:r>
              <a:rPr lang="ko-KR" altLang="en-US" dirty="0" smtClean="0"/>
              <a:t>아래쪽 끝 근처</a:t>
            </a:r>
            <a:r>
              <a:rPr lang="en-US" altLang="ko-KR" dirty="0" smtClean="0"/>
              <a:t>)</a:t>
            </a:r>
            <a:r>
              <a:rPr lang="ko-KR" altLang="en-US" dirty="0" smtClean="0"/>
              <a:t>에서 주로 발생합니다</a:t>
            </a:r>
            <a:r>
              <a:rPr lang="en-US" altLang="ko-KR" dirty="0" smtClean="0"/>
              <a:t>. </a:t>
            </a:r>
            <a:r>
              <a:rPr lang="ko-KR" altLang="en-US" dirty="0" smtClean="0"/>
              <a:t>유효성 검사 세트에서 확대 된 </a:t>
            </a:r>
            <a:r>
              <a:rPr lang="en-US" altLang="ko-KR" dirty="0" err="1" smtClean="0"/>
              <a:t>densenet</a:t>
            </a:r>
            <a:r>
              <a:rPr lang="ko-KR" altLang="en-US" dirty="0" smtClean="0"/>
              <a:t>에 대한 특이점입니다</a:t>
            </a:r>
            <a:r>
              <a:rPr lang="en-US" altLang="ko-KR" dirty="0" smtClean="0"/>
              <a:t>.</a:t>
            </a:r>
          </a:p>
          <a:p>
            <a:pPr marL="228600" indent="-228600">
              <a:buAutoNum type="arabicPeriod"/>
            </a:pPr>
            <a:endParaRPr lang="en-US" altLang="ko-KR" dirty="0" smtClean="0"/>
          </a:p>
          <a:p>
            <a:pPr marL="228600" indent="-228600">
              <a:buAutoNum type="arabicPeriod"/>
            </a:pPr>
            <a:endParaRPr lang="en-US" altLang="ko-KR" dirty="0" smtClean="0"/>
          </a:p>
          <a:p>
            <a:pPr marL="228600" indent="-228600">
              <a:buAutoNum type="arabicPeriod"/>
            </a:pPr>
            <a:r>
              <a:rPr lang="ko-KR" altLang="en-US" sz="1200" b="0" i="0" kern="1200" dirty="0" smtClean="0">
                <a:solidFill>
                  <a:schemeClr val="tx1"/>
                </a:solidFill>
                <a:latin typeface="+mn-lt"/>
                <a:ea typeface="+mn-ea"/>
                <a:cs typeface="+mn-cs"/>
              </a:rPr>
              <a:t>이러한 첨단 사례를 고려해 볼 때</a:t>
            </a:r>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이러한 모델이 직면 한 커다란 도전은 치명적인 실패를 없애는 데 있으며</a:t>
            </a:r>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이는 심장의 부피가 왜곡 될 수 있음을 의미합니다</a:t>
            </a:r>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이러한 이상 치를 제거하여 표준 편차를 줄이는 데 </a:t>
            </a:r>
            <a:r>
              <a:rPr lang="ko-KR" altLang="en-US" sz="1200" b="0" i="0" kern="1200" dirty="0" err="1" smtClean="0">
                <a:solidFill>
                  <a:schemeClr val="tx1"/>
                </a:solidFill>
                <a:latin typeface="+mn-lt"/>
                <a:ea typeface="+mn-ea"/>
                <a:cs typeface="+mn-cs"/>
              </a:rPr>
              <a:t>중점을두면</a:t>
            </a:r>
            <a:r>
              <a:rPr lang="ko-KR" altLang="en-US" sz="1200" b="0" i="0" kern="1200" dirty="0" smtClean="0">
                <a:solidFill>
                  <a:schemeClr val="tx1"/>
                </a:solidFill>
                <a:latin typeface="+mn-lt"/>
                <a:ea typeface="+mn-ea"/>
                <a:cs typeface="+mn-cs"/>
              </a:rPr>
              <a:t> 평균 주사위 점수가 올라갑니다</a:t>
            </a:r>
            <a:r>
              <a:rPr lang="en-US" altLang="ko-KR" sz="1200" b="0" i="0" kern="1200" dirty="0" smtClean="0">
                <a:solidFill>
                  <a:schemeClr val="tx1"/>
                </a:solidFill>
                <a:latin typeface="+mn-lt"/>
                <a:ea typeface="+mn-ea"/>
                <a:cs typeface="+mn-cs"/>
              </a:rPr>
              <a:t>.</a:t>
            </a:r>
          </a:p>
          <a:p>
            <a:pPr marL="228600" indent="-228600">
              <a:buAutoNum type="arabicPeriod"/>
            </a:pPr>
            <a:r>
              <a:rPr lang="en-US" sz="1200" b="0" i="0" kern="1200" dirty="0" smtClean="0">
                <a:solidFill>
                  <a:schemeClr val="tx1"/>
                </a:solidFill>
                <a:latin typeface="+mn-lt"/>
                <a:ea typeface="+mn-ea"/>
                <a:cs typeface="+mn-cs"/>
              </a:rPr>
              <a:t>Considering these edge cases, it’s clear that a big challenge facing these models lies in eliminating catastrophic failures, as they would lead to skewed cardiac volumes. Focusing on reducing the standard deviation by eliminating these outliers will raise the mean dice scores</a:t>
            </a:r>
            <a:endParaRPr lang="en-US" altLang="ko-KR" sz="1200" b="0" i="0" kern="1200" dirty="0" smtClean="0">
              <a:solidFill>
                <a:schemeClr val="tx1"/>
              </a:solidFill>
              <a:latin typeface="+mn-lt"/>
              <a:ea typeface="+mn-ea"/>
              <a:cs typeface="+mn-cs"/>
            </a:endParaRPr>
          </a:p>
          <a:p>
            <a:pPr marL="228600" indent="-228600">
              <a:buAutoNum type="arabicPeriod"/>
            </a:pPr>
            <a:r>
              <a:rPr lang="ko-KR" altLang="en-US" sz="1200" b="0" i="0" kern="1200" dirty="0" smtClean="0">
                <a:solidFill>
                  <a:schemeClr val="tx1"/>
                </a:solidFill>
                <a:latin typeface="+mn-lt"/>
                <a:ea typeface="+mn-ea"/>
                <a:cs typeface="+mn-cs"/>
              </a:rPr>
              <a:t>아래</a:t>
            </a:r>
            <a:r>
              <a:rPr lang="en-US" altLang="ko-KR" sz="1200" b="0" i="0" kern="1200" baseline="0" dirty="0" smtClean="0">
                <a:solidFill>
                  <a:schemeClr val="tx1"/>
                </a:solidFill>
                <a:latin typeface="+mn-lt"/>
                <a:ea typeface="+mn-ea"/>
                <a:cs typeface="+mn-cs"/>
              </a:rPr>
              <a:t> </a:t>
            </a:r>
            <a:r>
              <a:rPr lang="ko-KR" altLang="en-US" sz="1200" b="0" i="0" kern="1200" baseline="0" dirty="0" smtClean="0">
                <a:solidFill>
                  <a:schemeClr val="tx1"/>
                </a:solidFill>
                <a:latin typeface="+mn-lt"/>
                <a:ea typeface="+mn-ea"/>
                <a:cs typeface="+mn-cs"/>
              </a:rPr>
              <a:t>사진처럼 부피가 큰 </a:t>
            </a:r>
            <a:r>
              <a:rPr lang="ko-KR" altLang="en-US" sz="1200" b="0" i="0" kern="1200" baseline="0" dirty="0" err="1" smtClean="0">
                <a:solidFill>
                  <a:schemeClr val="tx1"/>
                </a:solidFill>
                <a:latin typeface="+mn-lt"/>
                <a:ea typeface="+mn-ea"/>
                <a:cs typeface="+mn-cs"/>
              </a:rPr>
              <a:t>데이터셋들이</a:t>
            </a:r>
            <a:r>
              <a:rPr lang="ko-KR" altLang="en-US" sz="1200" b="0" i="0" kern="1200" baseline="0" dirty="0" smtClean="0">
                <a:solidFill>
                  <a:schemeClr val="tx1"/>
                </a:solidFill>
                <a:latin typeface="+mn-lt"/>
                <a:ea typeface="+mn-ea"/>
                <a:cs typeface="+mn-cs"/>
              </a:rPr>
              <a:t> </a:t>
            </a:r>
            <a:r>
              <a:rPr lang="ko-KR" altLang="en-US" sz="1200" b="0" i="0" kern="1200" baseline="0" dirty="0" err="1" smtClean="0">
                <a:solidFill>
                  <a:schemeClr val="tx1"/>
                </a:solidFill>
                <a:latin typeface="+mn-lt"/>
                <a:ea typeface="+mn-ea"/>
                <a:cs typeface="+mn-cs"/>
              </a:rPr>
              <a:t>세그멘테이션</a:t>
            </a:r>
            <a:r>
              <a:rPr lang="ko-KR" altLang="en-US" sz="1200" b="0" i="0" kern="1200" baseline="0" dirty="0" smtClean="0">
                <a:solidFill>
                  <a:schemeClr val="tx1"/>
                </a:solidFill>
                <a:latin typeface="+mn-lt"/>
                <a:ea typeface="+mn-ea"/>
                <a:cs typeface="+mn-cs"/>
              </a:rPr>
              <a:t> 왜곡을 하기도 한다</a:t>
            </a:r>
            <a:endParaRPr lang="en-US" altLang="ko-KR" sz="1200" b="0" i="0" kern="1200" baseline="0" dirty="0" smtClean="0">
              <a:solidFill>
                <a:schemeClr val="tx1"/>
              </a:solidFill>
              <a:latin typeface="+mn-lt"/>
              <a:ea typeface="+mn-ea"/>
              <a:cs typeface="+mn-cs"/>
            </a:endParaRPr>
          </a:p>
          <a:p>
            <a:pPr marL="228600" indent="-228600">
              <a:buAutoNum type="arabicPeriod"/>
            </a:pPr>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11</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8D075AE-9A18-45BE-BFD5-D85F8BA5E03B}" type="slidenum">
              <a:rPr lang="ko-KR" altLang="en-US" smtClean="0"/>
              <a:pPr/>
              <a:t>13</a:t>
            </a:fld>
            <a:endParaRPr lang="ko-KR" altLang="en-US"/>
          </a:p>
        </p:txBody>
      </p:sp>
    </p:spTree>
    <p:extLst>
      <p:ext uri="{BB962C8B-B14F-4D97-AF65-F5344CB8AC3E}">
        <p14:creationId xmlns:p14="http://schemas.microsoft.com/office/powerpoint/2010/main" val="185898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200" b="0" i="0" kern="1200" dirty="0" smtClean="0">
                <a:solidFill>
                  <a:schemeClr val="tx1"/>
                </a:solidFill>
                <a:latin typeface="+mn-lt"/>
                <a:ea typeface="+mn-ea"/>
                <a:cs typeface="+mn-cs"/>
              </a:rPr>
              <a:t>좌심실은 두꺼운 원 모양의 원이고</a:t>
            </a:r>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오른쪽 심실은 때로는 주위 조직과 섞이는 얇은 벽을 가진 불규칙한 모양의 물체</a:t>
            </a:r>
            <a:endParaRPr lang="en-US" altLang="ko-KR" sz="1200" b="0" i="0" kern="1200" dirty="0" smtClean="0">
              <a:solidFill>
                <a:schemeClr val="tx1"/>
              </a:solidFill>
              <a:latin typeface="+mn-lt"/>
              <a:ea typeface="+mn-ea"/>
              <a:cs typeface="+mn-cs"/>
            </a:endParaRPr>
          </a:p>
          <a:p>
            <a:endParaRPr lang="en-US" altLang="ko-KR" sz="1200" b="0" i="0" kern="1200" baseline="0" dirty="0" smtClean="0">
              <a:solidFill>
                <a:schemeClr val="tx1"/>
              </a:solidFill>
              <a:latin typeface="+mn-lt"/>
              <a:ea typeface="+mn-ea"/>
              <a:cs typeface="+mn-cs"/>
            </a:endParaRPr>
          </a:p>
          <a:p>
            <a:r>
              <a:rPr lang="ko-KR" altLang="en-US" sz="1200" b="0" i="0" kern="1200" baseline="0" dirty="0" smtClean="0">
                <a:solidFill>
                  <a:schemeClr val="tx1"/>
                </a:solidFill>
                <a:latin typeface="+mn-lt"/>
                <a:ea typeface="+mn-ea"/>
                <a:cs typeface="+mn-cs"/>
              </a:rPr>
              <a:t>세그멘테이션이 어려워서 </a:t>
            </a:r>
            <a:r>
              <a:rPr lang="en-US" altLang="ko-KR" sz="1200" b="0" i="0" kern="1200" baseline="0" dirty="0" smtClean="0">
                <a:solidFill>
                  <a:schemeClr val="tx1"/>
                </a:solidFill>
                <a:latin typeface="+mn-lt"/>
                <a:ea typeface="+mn-ea"/>
                <a:cs typeface="+mn-cs"/>
              </a:rPr>
              <a:t>receptive filed</a:t>
            </a:r>
            <a:r>
              <a:rPr lang="ko-KR" altLang="en-US" sz="1200" b="0" i="0" kern="1200" baseline="0" dirty="0" smtClean="0">
                <a:solidFill>
                  <a:schemeClr val="tx1"/>
                </a:solidFill>
                <a:latin typeface="+mn-lt"/>
                <a:ea typeface="+mn-ea"/>
                <a:cs typeface="+mn-cs"/>
              </a:rPr>
              <a:t>를 키우는 방향으로 테스크 진행</a:t>
            </a:r>
            <a:endParaRPr lang="en-US" altLang="ko-KR" baseline="0" dirty="0" smtClean="0"/>
          </a:p>
        </p:txBody>
      </p:sp>
      <p:sp>
        <p:nvSpPr>
          <p:cNvPr id="4" name="Slide Number Placeholder 3"/>
          <p:cNvSpPr>
            <a:spLocks noGrp="1"/>
          </p:cNvSpPr>
          <p:nvPr>
            <p:ph type="sldNum" sz="quarter" idx="10"/>
          </p:nvPr>
        </p:nvSpPr>
        <p:spPr/>
        <p:txBody>
          <a:bodyPr/>
          <a:lstStyle/>
          <a:p>
            <a:fld id="{18D075AE-9A18-45BE-BFD5-D85F8BA5E03B}" type="slidenum">
              <a:rPr lang="ko-KR" altLang="en-US" smtClean="0"/>
              <a:pPr/>
              <a:t>2</a:t>
            </a:fld>
            <a:endParaRPr lang="ko-KR" altLang="en-US"/>
          </a:p>
        </p:txBody>
      </p:sp>
    </p:spTree>
    <p:extLst>
      <p:ext uri="{BB962C8B-B14F-4D97-AF65-F5344CB8AC3E}">
        <p14:creationId xmlns:p14="http://schemas.microsoft.com/office/powerpoint/2010/main" val="165467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빨간 점에 있는 위치만 </a:t>
            </a:r>
            <a:r>
              <a:rPr lang="en-US" altLang="ko-KR" dirty="0" smtClean="0"/>
              <a:t>convolution </a:t>
            </a:r>
            <a:r>
              <a:rPr lang="ko-KR" altLang="en-US" dirty="0" smtClean="0"/>
              <a:t>수행 </a:t>
            </a:r>
            <a:r>
              <a:rPr lang="en-US" altLang="ko-KR" dirty="0" smtClean="0"/>
              <a:t>-&gt; </a:t>
            </a:r>
            <a:r>
              <a:rPr lang="ko-KR" altLang="en-US" dirty="0" smtClean="0"/>
              <a:t>해상도의 손실이 없이 </a:t>
            </a:r>
            <a:r>
              <a:rPr lang="en-US" altLang="ko-KR" dirty="0" smtClean="0"/>
              <a:t>receptive</a:t>
            </a:r>
            <a:r>
              <a:rPr lang="en-US" altLang="ko-KR" baseline="0" dirty="0" smtClean="0"/>
              <a:t> filed</a:t>
            </a:r>
            <a:r>
              <a:rPr lang="ko-KR" altLang="en-US" baseline="0" dirty="0" smtClean="0"/>
              <a:t>를 확장할 수 있음</a:t>
            </a:r>
            <a:endParaRPr lang="en-US" altLang="ko-KR" baseline="0" dirty="0" smtClean="0"/>
          </a:p>
          <a:p>
            <a:r>
              <a:rPr lang="ko-KR" altLang="en-US" baseline="0" dirty="0" smtClean="0"/>
              <a:t>빨간색 점의 위치만 존재하고 나머지는 </a:t>
            </a:r>
            <a:r>
              <a:rPr lang="en-US" altLang="ko-KR" baseline="0" dirty="0" smtClean="0"/>
              <a:t>0</a:t>
            </a:r>
            <a:r>
              <a:rPr lang="ko-KR" altLang="en-US" baseline="0" dirty="0" smtClean="0"/>
              <a:t>으로 채움</a:t>
            </a:r>
            <a:endParaRPr lang="en-US" altLang="ko-KR" baseline="0" dirty="0" smtClean="0"/>
          </a:p>
          <a:p>
            <a:endParaRPr lang="en-US" altLang="ko-KR" baseline="0" dirty="0" smtClean="0"/>
          </a:p>
          <a:p>
            <a:r>
              <a:rPr lang="en-US" altLang="ko-KR" baseline="0" dirty="0" smtClean="0"/>
              <a:t>Receptive filed  7x7   15x15 </a:t>
            </a:r>
          </a:p>
          <a:p>
            <a:r>
              <a:rPr lang="en-US" altLang="ko-KR" baseline="0" dirty="0" smtClean="0"/>
              <a:t>49</a:t>
            </a:r>
            <a:r>
              <a:rPr lang="ko-KR" altLang="en-US" baseline="0" dirty="0" smtClean="0"/>
              <a:t>개의 점이지만</a:t>
            </a:r>
            <a:r>
              <a:rPr lang="en-US" altLang="ko-KR" baseline="0" dirty="0" smtClean="0"/>
              <a:t>, 9</a:t>
            </a:r>
            <a:r>
              <a:rPr lang="ko-KR" altLang="en-US" baseline="0" dirty="0" smtClean="0"/>
              <a:t>개만 채워지고 나머지는 </a:t>
            </a:r>
            <a:r>
              <a:rPr lang="en-US" altLang="ko-KR" baseline="0" dirty="0" smtClean="0"/>
              <a:t>0</a:t>
            </a:r>
            <a:r>
              <a:rPr lang="ko-KR" altLang="en-US" baseline="0" dirty="0" smtClean="0"/>
              <a:t>으로</a:t>
            </a:r>
            <a:r>
              <a:rPr lang="en-US" altLang="ko-KR" baseline="0" dirty="0" smtClean="0"/>
              <a:t>. </a:t>
            </a:r>
            <a:r>
              <a:rPr lang="ko-KR" altLang="en-US" baseline="0" dirty="0" smtClean="0"/>
              <a:t>사실상 </a:t>
            </a:r>
            <a:r>
              <a:rPr lang="en-US" altLang="ko-KR" baseline="0" dirty="0" smtClean="0"/>
              <a:t>3x3 </a:t>
            </a:r>
            <a:r>
              <a:rPr lang="en-US" altLang="ko-KR" baseline="0" dirty="0" err="1" smtClean="0"/>
              <a:t>fileter</a:t>
            </a:r>
            <a:r>
              <a:rPr lang="en-US" altLang="ko-KR" baseline="0" dirty="0" smtClean="0"/>
              <a:t> </a:t>
            </a:r>
            <a:r>
              <a:rPr lang="ko-KR" altLang="en-US" baseline="0" dirty="0" smtClean="0"/>
              <a:t>처리하는 것과 같다</a:t>
            </a:r>
            <a:endParaRPr lang="en-US" altLang="ko-KR" baseline="0" dirty="0" smtClean="0"/>
          </a:p>
          <a:p>
            <a:r>
              <a:rPr lang="ko-KR" altLang="en-US" baseline="0" dirty="0" smtClean="0"/>
              <a:t>그래서</a:t>
            </a:r>
            <a:r>
              <a:rPr lang="en-US" altLang="ko-KR" baseline="0" dirty="0" smtClean="0"/>
              <a:t>, dilated convolution</a:t>
            </a:r>
            <a:r>
              <a:rPr lang="ko-KR" altLang="en-US" baseline="0" dirty="0" smtClean="0"/>
              <a:t>을 사용하면 </a:t>
            </a:r>
            <a:r>
              <a:rPr lang="en-US" altLang="ko-KR" baseline="0" dirty="0" smtClean="0"/>
              <a:t>receptive filed</a:t>
            </a:r>
            <a:r>
              <a:rPr lang="ko-KR" altLang="en-US" baseline="0" dirty="0" smtClean="0"/>
              <a:t>는 커지지만 파라미터 개수는 늘어나지 않기에 </a:t>
            </a:r>
            <a:r>
              <a:rPr lang="ko-KR" altLang="en-US" baseline="0" dirty="0" err="1" smtClean="0"/>
              <a:t>연산량</a:t>
            </a:r>
            <a:r>
              <a:rPr lang="ko-KR" altLang="en-US" baseline="0" dirty="0" smtClean="0"/>
              <a:t> 효과 있음</a:t>
            </a:r>
            <a:endParaRPr lang="en-US" altLang="ko-KR" baseline="0" dirty="0" smtClean="0"/>
          </a:p>
          <a:p>
            <a:endParaRPr lang="en-US" altLang="ko-KR" baseline="0" dirty="0" smtClean="0"/>
          </a:p>
          <a:p>
            <a:r>
              <a:rPr lang="ko-KR" altLang="en-US" baseline="0" dirty="0" smtClean="0"/>
              <a:t>장점</a:t>
            </a:r>
            <a:r>
              <a:rPr lang="en-US" altLang="ko-KR" baseline="0" dirty="0" smtClean="0"/>
              <a:t>,</a:t>
            </a:r>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해상도의 손실이 없이 </a:t>
            </a:r>
            <a:r>
              <a:rPr lang="en-US" altLang="ko-KR" dirty="0" smtClean="0"/>
              <a:t>receptive</a:t>
            </a:r>
            <a:r>
              <a:rPr lang="en-US" altLang="ko-KR" baseline="0" dirty="0" smtClean="0"/>
              <a:t> filed</a:t>
            </a:r>
            <a:r>
              <a:rPr lang="ko-KR" altLang="en-US" baseline="0" dirty="0" smtClean="0"/>
              <a:t>를 확장할 수 있음</a:t>
            </a:r>
            <a:endParaRPr lang="en-US" altLang="ko-KR" dirty="0" smtClean="0"/>
          </a:p>
          <a:p>
            <a:endParaRPr lang="en-US" altLang="ko-KR" dirty="0" smtClean="0"/>
          </a:p>
          <a:p>
            <a:r>
              <a:rPr lang="en-US" altLang="ko-KR" dirty="0" smtClean="0"/>
              <a:t>Receptive</a:t>
            </a:r>
            <a:r>
              <a:rPr lang="en-US" altLang="ko-KR" baseline="0" dirty="0" smtClean="0"/>
              <a:t> filed </a:t>
            </a:r>
            <a:r>
              <a:rPr lang="ko-KR" altLang="en-US" baseline="0" dirty="0" smtClean="0"/>
              <a:t>가 커지기 때문에 </a:t>
            </a:r>
            <a:r>
              <a:rPr lang="en-US" altLang="ko-KR" baseline="0" dirty="0" smtClean="0"/>
              <a:t>, dilated </a:t>
            </a:r>
            <a:r>
              <a:rPr lang="ko-KR" altLang="en-US" baseline="0" dirty="0" smtClean="0"/>
              <a:t>개수조정하면 </a:t>
            </a:r>
            <a:r>
              <a:rPr lang="en-US" altLang="ko-KR" baseline="0" dirty="0" smtClean="0"/>
              <a:t>scale </a:t>
            </a:r>
            <a:r>
              <a:rPr lang="ko-KR" altLang="en-US" baseline="0" dirty="0" smtClean="0"/>
              <a:t>대응 가능</a:t>
            </a:r>
            <a:endParaRPr lang="en-US" altLang="ko-KR" baseline="0" dirty="0" smtClean="0"/>
          </a:p>
          <a:p>
            <a:endParaRPr lang="en-US" altLang="ko-KR" baseline="0" dirty="0" smtClean="0"/>
          </a:p>
          <a:p>
            <a:r>
              <a:rPr lang="ko-KR" altLang="en-US" baseline="0" dirty="0" smtClean="0"/>
              <a:t>다양한 </a:t>
            </a:r>
            <a:r>
              <a:rPr lang="en-US" altLang="ko-KR" baseline="0" dirty="0" smtClean="0"/>
              <a:t>scale</a:t>
            </a:r>
            <a:r>
              <a:rPr lang="ko-KR" altLang="en-US" baseline="0" dirty="0" smtClean="0"/>
              <a:t>에서  정보 꺼내려면</a:t>
            </a:r>
            <a:r>
              <a:rPr lang="en-US" altLang="ko-KR" baseline="0" dirty="0" smtClean="0"/>
              <a:t>, </a:t>
            </a:r>
            <a:r>
              <a:rPr lang="ko-KR" altLang="en-US" baseline="0" dirty="0" smtClean="0"/>
              <a:t>넓은 </a:t>
            </a:r>
            <a:r>
              <a:rPr lang="en-US" altLang="ko-KR" baseline="0" dirty="0" smtClean="0"/>
              <a:t>receptive filed </a:t>
            </a:r>
            <a:r>
              <a:rPr lang="ko-KR" altLang="en-US" baseline="0" dirty="0" smtClean="0"/>
              <a:t>볼</a:t>
            </a:r>
            <a:r>
              <a:rPr lang="en-US" altLang="ko-KR" baseline="0" dirty="0" smtClean="0"/>
              <a:t> </a:t>
            </a:r>
            <a:r>
              <a:rPr lang="ko-KR" altLang="en-US" baseline="0" dirty="0" smtClean="0"/>
              <a:t>수 있어야 함</a:t>
            </a:r>
            <a:endParaRPr lang="en-US" altLang="ko-KR" baseline="0" dirty="0" smtClean="0"/>
          </a:p>
          <a:p>
            <a:endParaRPr lang="en-US" altLang="ko-KR" dirty="0" smtClean="0"/>
          </a:p>
          <a:p>
            <a:pPr marL="228600" indent="-228600">
              <a:buAutoNum type="alphaLcParenBoth"/>
            </a:pPr>
            <a:r>
              <a:rPr lang="en-US" altLang="ko-KR" dirty="0" smtClean="0"/>
              <a:t>Receptive</a:t>
            </a:r>
            <a:r>
              <a:rPr lang="en-US" altLang="ko-KR" baseline="0" dirty="0" smtClean="0"/>
              <a:t> filed </a:t>
            </a:r>
            <a:r>
              <a:rPr lang="ko-KR" altLang="en-US" baseline="0" dirty="0" smtClean="0"/>
              <a:t>확장하기 위해서 </a:t>
            </a:r>
            <a:r>
              <a:rPr lang="en-US" altLang="ko-KR" baseline="0" dirty="0" smtClean="0"/>
              <a:t>pooling</a:t>
            </a:r>
            <a:r>
              <a:rPr lang="ko-KR" altLang="en-US" baseline="0" dirty="0" smtClean="0"/>
              <a:t>으로 크기를 줄여서 </a:t>
            </a:r>
            <a:r>
              <a:rPr lang="en-US" altLang="ko-KR" baseline="0" dirty="0" smtClean="0"/>
              <a:t>receptive filed</a:t>
            </a:r>
            <a:r>
              <a:rPr lang="ko-KR" altLang="en-US" baseline="0" dirty="0" smtClean="0"/>
              <a:t>를 확장함</a:t>
            </a:r>
            <a:r>
              <a:rPr lang="en-US" altLang="ko-KR" baseline="0" dirty="0" smtClean="0"/>
              <a:t>.</a:t>
            </a:r>
          </a:p>
          <a:p>
            <a:pPr marL="228600" indent="-228600">
              <a:buAutoNum type="alphaLcParenBoth"/>
            </a:pPr>
            <a:r>
              <a:rPr lang="en-US" altLang="ko-KR" baseline="0" dirty="0" smtClean="0"/>
              <a:t>Dilated</a:t>
            </a:r>
            <a:r>
              <a:rPr lang="ko-KR" altLang="en-US" baseline="0" dirty="0" smtClean="0"/>
              <a:t>는 굳이 그럴 필요없이 </a:t>
            </a:r>
            <a:r>
              <a:rPr lang="en-US" altLang="ko-KR" baseline="0" dirty="0" smtClean="0"/>
              <a:t>receptive filed</a:t>
            </a:r>
            <a:r>
              <a:rPr lang="ko-KR" altLang="en-US" baseline="0" dirty="0" smtClean="0"/>
              <a:t>를 확장할 수 있음 </a:t>
            </a:r>
            <a:r>
              <a:rPr lang="en-US" altLang="ko-KR" baseline="0" dirty="0" smtClean="0"/>
              <a:t>-&gt; </a:t>
            </a:r>
            <a:r>
              <a:rPr lang="ko-KR" altLang="en-US" baseline="0" dirty="0" smtClean="0"/>
              <a:t>해상도 손실이 없음</a:t>
            </a:r>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4</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Left</a:t>
            </a:r>
            <a:r>
              <a:rPr lang="en-US" altLang="ko-KR" baseline="0" dirty="0" smtClean="0"/>
              <a:t>  </a:t>
            </a:r>
            <a:r>
              <a:rPr lang="en-US" altLang="ko-KR" baseline="0" dirty="0" err="1" smtClean="0"/>
              <a:t>venticle</a:t>
            </a:r>
            <a:r>
              <a:rPr lang="ko-KR" altLang="en-US" baseline="0" dirty="0" smtClean="0"/>
              <a:t>은 원</a:t>
            </a:r>
            <a:r>
              <a:rPr lang="en-US" altLang="ko-KR" baseline="0" dirty="0" smtClean="0"/>
              <a:t>. Right ventricle</a:t>
            </a:r>
            <a:r>
              <a:rPr lang="ko-KR" altLang="en-US" baseline="0" dirty="0" smtClean="0"/>
              <a:t>은 </a:t>
            </a:r>
            <a:endParaRPr lang="en-US" altLang="ko-KR" baseline="0" dirty="0" smtClean="0"/>
          </a:p>
          <a:p>
            <a:endParaRPr lang="en-US" altLang="ko-KR" baseline="0" dirty="0" smtClean="0"/>
          </a:p>
          <a:p>
            <a:r>
              <a:rPr lang="ko-KR" altLang="en-US" baseline="0" dirty="0" smtClean="0"/>
              <a:t>좌심실</a:t>
            </a:r>
            <a:endParaRPr lang="en-US" altLang="ko-KR" baseline="0" dirty="0" smtClean="0"/>
          </a:p>
          <a:p>
            <a:endParaRPr lang="en-US" altLang="ko-KR" baseline="0" dirty="0" smtClean="0"/>
          </a:p>
          <a:p>
            <a:r>
              <a:rPr lang="ko-KR" altLang="en-US" baseline="0" dirty="0" smtClean="0"/>
              <a:t>우심실은 </a:t>
            </a:r>
            <a:endParaRPr lang="en-US" altLang="ko-KR" baseline="0" dirty="0" smtClean="0"/>
          </a:p>
          <a:p>
            <a:r>
              <a:rPr lang="ko-KR" altLang="en-US" sz="1200" b="0" i="0" kern="1200" dirty="0" smtClean="0">
                <a:solidFill>
                  <a:schemeClr val="tx1"/>
                </a:solidFill>
                <a:latin typeface="+mn-lt"/>
                <a:ea typeface="+mn-ea"/>
                <a:cs typeface="+mn-cs"/>
              </a:rPr>
              <a:t> 주위 조직과 섞이는 얇은 벽을 가진 불규칙한 모양의</a:t>
            </a:r>
            <a:endParaRPr lang="en-US" altLang="ko-KR" sz="1200" b="0" i="0" kern="1200" dirty="0" smtClean="0">
              <a:solidFill>
                <a:schemeClr val="tx1"/>
              </a:solidFill>
              <a:latin typeface="+mn-lt"/>
              <a:ea typeface="+mn-ea"/>
              <a:cs typeface="+mn-cs"/>
            </a:endParaRPr>
          </a:p>
          <a:p>
            <a:endParaRPr lang="en-US" altLang="ko-KR" sz="1200" b="0" i="0" kern="1200" dirty="0" smtClean="0">
              <a:solidFill>
                <a:schemeClr val="tx1"/>
              </a:solidFill>
              <a:latin typeface="+mn-lt"/>
              <a:ea typeface="+mn-ea"/>
              <a:cs typeface="+mn-cs"/>
            </a:endParaRPr>
          </a:p>
          <a:p>
            <a:r>
              <a:rPr lang="ko-KR" altLang="en-US" sz="1200" b="0" i="0" kern="1200" dirty="0" smtClean="0">
                <a:solidFill>
                  <a:schemeClr val="tx1"/>
                </a:solidFill>
                <a:latin typeface="+mn-lt"/>
                <a:ea typeface="+mn-ea"/>
                <a:cs typeface="+mn-cs"/>
              </a:rPr>
              <a:t>의사들도 하기 힘든 </a:t>
            </a:r>
            <a:r>
              <a:rPr lang="ko-KR" altLang="en-US" sz="1200" b="0" i="0" kern="1200" dirty="0" err="1" smtClean="0">
                <a:solidFill>
                  <a:schemeClr val="tx1"/>
                </a:solidFill>
                <a:latin typeface="+mn-lt"/>
                <a:ea typeface="+mn-ea"/>
                <a:cs typeface="+mn-cs"/>
              </a:rPr>
              <a:t>테스크</a:t>
            </a:r>
            <a:endParaRPr lang="en-US" altLang="ko-KR" sz="1200" b="0" i="0" kern="120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5</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네</a:t>
            </a:r>
            <a:r>
              <a:rPr lang="ko-KR" altLang="en-US" sz="1200" b="0" i="0" kern="1200" dirty="0" smtClean="0">
                <a:solidFill>
                  <a:schemeClr val="tx1"/>
                </a:solidFill>
                <a:latin typeface="+mn-lt"/>
                <a:ea typeface="+mn-ea"/>
                <a:cs typeface="+mn-cs"/>
              </a:rPr>
              <a:t>트워크의 어느 부분도 전체 이미지를 </a:t>
            </a:r>
            <a:r>
              <a:rPr lang="en-US" altLang="ko-KR" sz="1200" b="0" i="0" kern="1200" dirty="0" smtClean="0">
                <a:solidFill>
                  <a:schemeClr val="tx1"/>
                </a:solidFill>
                <a:latin typeface="+mn-lt"/>
                <a:ea typeface="+mn-ea"/>
                <a:cs typeface="+mn-cs"/>
              </a:rPr>
              <a:t>"</a:t>
            </a:r>
            <a:r>
              <a:rPr lang="ko-KR" altLang="en-US" sz="1200" b="0" i="0" kern="1200" dirty="0" smtClean="0">
                <a:solidFill>
                  <a:schemeClr val="tx1"/>
                </a:solidFill>
                <a:latin typeface="+mn-lt"/>
                <a:ea typeface="+mn-ea"/>
                <a:cs typeface="+mn-cs"/>
              </a:rPr>
              <a:t>볼</a:t>
            </a:r>
            <a:r>
              <a:rPr lang="en-US" altLang="ko-KR" sz="1200" b="0" i="0" kern="1200" dirty="0" smtClean="0">
                <a:solidFill>
                  <a:schemeClr val="tx1"/>
                </a:solidFill>
                <a:latin typeface="+mn-lt"/>
                <a:ea typeface="+mn-ea"/>
                <a:cs typeface="+mn-cs"/>
              </a:rPr>
              <a:t>"</a:t>
            </a:r>
            <a:r>
              <a:rPr lang="ko-KR" altLang="en-US" sz="1200" b="0" i="0" kern="1200" dirty="0" smtClean="0">
                <a:solidFill>
                  <a:schemeClr val="tx1"/>
                </a:solidFill>
                <a:latin typeface="+mn-lt"/>
                <a:ea typeface="+mn-ea"/>
                <a:cs typeface="+mn-cs"/>
              </a:rPr>
              <a:t>수 없으며</a:t>
            </a:r>
            <a:endParaRPr lang="en-US" altLang="ko-KR" sz="1200" b="0" i="0" kern="1200" dirty="0" smtClean="0">
              <a:solidFill>
                <a:schemeClr val="tx1"/>
              </a:solidFill>
              <a:latin typeface="+mn-lt"/>
              <a:ea typeface="+mn-ea"/>
              <a:cs typeface="+mn-cs"/>
            </a:endParaRPr>
          </a:p>
          <a:p>
            <a:r>
              <a:rPr lang="ko-KR" altLang="en-US" sz="1200" b="0" i="0" kern="1200" dirty="0" smtClean="0">
                <a:solidFill>
                  <a:schemeClr val="tx1"/>
                </a:solidFill>
                <a:latin typeface="+mn-lt"/>
                <a:ea typeface="+mn-ea"/>
                <a:cs typeface="+mn-cs"/>
              </a:rPr>
              <a:t> 세그먼테이션 마스크를 생성하는 데 전역 </a:t>
            </a:r>
            <a:r>
              <a:rPr lang="ko-KR" altLang="en-US" sz="1200" b="0" i="0" kern="1200" dirty="0" err="1" smtClean="0">
                <a:solidFill>
                  <a:schemeClr val="tx1"/>
                </a:solidFill>
                <a:latin typeface="+mn-lt"/>
                <a:ea typeface="+mn-ea"/>
                <a:cs typeface="+mn-cs"/>
              </a:rPr>
              <a:t>컨텍스트를</a:t>
            </a:r>
            <a:r>
              <a:rPr lang="ko-KR" altLang="en-US" sz="1200" b="0" i="0" kern="1200" dirty="0" smtClean="0">
                <a:solidFill>
                  <a:schemeClr val="tx1"/>
                </a:solidFill>
                <a:latin typeface="+mn-lt"/>
                <a:ea typeface="+mn-ea"/>
                <a:cs typeface="+mn-cs"/>
              </a:rPr>
              <a:t> 통합 할 수 없습니다</a:t>
            </a:r>
            <a:r>
              <a:rPr lang="en-US" altLang="ko-KR" sz="1200" b="0" i="0" kern="1200" dirty="0" smtClean="0">
                <a:solidFill>
                  <a:schemeClr val="tx1"/>
                </a:solidFill>
                <a:latin typeface="+mn-lt"/>
                <a:ea typeface="+mn-ea"/>
                <a:cs typeface="+mn-cs"/>
              </a:rPr>
              <a:t>. </a:t>
            </a:r>
          </a:p>
          <a:p>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6</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sz="1200" b="0" i="0" kern="1200" dirty="0" smtClean="0">
                <a:solidFill>
                  <a:schemeClr val="tx1"/>
                </a:solidFill>
                <a:latin typeface="+mn-lt"/>
                <a:ea typeface="+mn-ea"/>
                <a:cs typeface="+mn-cs"/>
              </a:rPr>
              <a:t>그 이유는 인간의 오른쪽 심실이 하나 밖에 없다는 것을 네트워크가 이해하지 못하기 때문입니다</a:t>
            </a:r>
            <a:r>
              <a:rPr lang="en-US" altLang="ko-KR" sz="1200" b="0" i="0" kern="1200" dirty="0" smtClean="0">
                <a:solidFill>
                  <a:schemeClr val="tx1"/>
                </a:solidFill>
                <a:latin typeface="+mn-lt"/>
                <a:ea typeface="+mn-ea"/>
                <a:cs typeface="+mn-cs"/>
              </a:rPr>
              <a:t>.</a:t>
            </a:r>
          </a:p>
          <a:p>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예를 들어 다음 이미지에서 화살표로 표시된 얼룩을 잘못 분류합니다</a:t>
            </a:r>
            <a:r>
              <a:rPr lang="en-US" altLang="ko-KR" sz="1200" b="0" i="0" kern="1200" dirty="0" smtClean="0">
                <a:solidFill>
                  <a:schemeClr val="tx1"/>
                </a:solidFill>
                <a:latin typeface="+mn-lt"/>
                <a:ea typeface="+mn-ea"/>
                <a:cs typeface="+mn-cs"/>
              </a:rPr>
              <a:t>.</a:t>
            </a:r>
          </a:p>
          <a:p>
            <a:endParaRPr lang="en-US" altLang="ko-KR" sz="1200" b="0" i="0" kern="1200" dirty="0" smtClean="0">
              <a:solidFill>
                <a:schemeClr val="tx1"/>
              </a:solidFill>
              <a:latin typeface="+mn-lt"/>
              <a:ea typeface="+mn-ea"/>
              <a:cs typeface="+mn-cs"/>
            </a:endParaRPr>
          </a:p>
          <a:p>
            <a:r>
              <a:rPr lang="en-US" altLang="ko-KR" sz="1200" b="0" i="0" kern="1200" dirty="0" smtClean="0">
                <a:solidFill>
                  <a:schemeClr val="tx1"/>
                </a:solidFill>
                <a:latin typeface="+mn-lt"/>
                <a:ea typeface="+mn-ea"/>
                <a:cs typeface="+mn-cs"/>
              </a:rPr>
              <a:t>-&gt;</a:t>
            </a:r>
            <a:r>
              <a:rPr lang="ko-KR" altLang="en-US" sz="1200" b="0" i="0" kern="1200" dirty="0" smtClean="0">
                <a:solidFill>
                  <a:schemeClr val="tx1"/>
                </a:solidFill>
                <a:latin typeface="+mn-lt"/>
                <a:ea typeface="+mn-ea"/>
                <a:cs typeface="+mn-cs"/>
              </a:rPr>
              <a:t>이미지사이즈 줄이면</a:t>
            </a:r>
            <a:r>
              <a:rPr lang="en-US" altLang="ko-KR" sz="1200" b="0" i="0" kern="1200" dirty="0" smtClean="0">
                <a:solidFill>
                  <a:schemeClr val="tx1"/>
                </a:solidFill>
                <a:latin typeface="+mn-lt"/>
                <a:ea typeface="+mn-ea"/>
                <a:cs typeface="+mn-cs"/>
              </a:rPr>
              <a:t>, </a:t>
            </a:r>
            <a:r>
              <a:rPr lang="ko-KR" altLang="en-US" sz="1200" b="0" i="0" kern="1200" dirty="0" smtClean="0">
                <a:solidFill>
                  <a:schemeClr val="tx1"/>
                </a:solidFill>
                <a:latin typeface="+mn-lt"/>
                <a:ea typeface="+mn-ea"/>
                <a:cs typeface="+mn-cs"/>
              </a:rPr>
              <a:t>작은 픽셀들은 사라질 수 있으니까</a:t>
            </a:r>
            <a:r>
              <a:rPr lang="en-US" altLang="ko-KR" sz="1200" b="0" i="0" kern="1200" dirty="0" smtClean="0">
                <a:solidFill>
                  <a:schemeClr val="tx1"/>
                </a:solidFill>
                <a:latin typeface="+mn-lt"/>
                <a:ea typeface="+mn-ea"/>
                <a:cs typeface="+mn-cs"/>
              </a:rPr>
              <a:t>, receptive</a:t>
            </a:r>
            <a:r>
              <a:rPr lang="en-US" altLang="ko-KR" sz="1200" b="0" i="0" kern="1200" baseline="0" dirty="0" smtClean="0">
                <a:solidFill>
                  <a:schemeClr val="tx1"/>
                </a:solidFill>
                <a:latin typeface="+mn-lt"/>
                <a:ea typeface="+mn-ea"/>
                <a:cs typeface="+mn-cs"/>
              </a:rPr>
              <a:t> field</a:t>
            </a:r>
            <a:r>
              <a:rPr lang="ko-KR" altLang="en-US" sz="1200" b="0" i="0" kern="1200" baseline="0" dirty="0" smtClean="0">
                <a:solidFill>
                  <a:schemeClr val="tx1"/>
                </a:solidFill>
                <a:latin typeface="+mn-lt"/>
                <a:ea typeface="+mn-ea"/>
                <a:cs typeface="+mn-cs"/>
              </a:rPr>
              <a:t>를 키우는 것</a:t>
            </a:r>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7</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As Andrew states, this can be dealt with by getting more data (not possible), regularization (dropout and batch normalization did not help), or trying a new model architecture. </a:t>
            </a:r>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9</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densenet</a:t>
            </a:r>
            <a:r>
              <a:rPr lang="ko-KR" altLang="en-US" sz="1200" b="0" i="0" kern="1200" dirty="0" smtClean="0">
                <a:solidFill>
                  <a:schemeClr val="tx1"/>
                </a:solidFill>
                <a:latin typeface="+mn-lt"/>
                <a:ea typeface="+mn-ea"/>
                <a:cs typeface="+mn-cs"/>
              </a:rPr>
              <a:t>이 </a:t>
            </a:r>
            <a:r>
              <a:rPr lang="en-US" altLang="ko-KR" sz="1200" b="0" i="0" kern="1200" dirty="0" smtClean="0">
                <a:solidFill>
                  <a:schemeClr val="tx1"/>
                </a:solidFill>
                <a:latin typeface="+mn-lt"/>
                <a:ea typeface="+mn-ea"/>
                <a:cs typeface="+mn-cs"/>
              </a:rPr>
              <a:t>u-net </a:t>
            </a:r>
            <a:r>
              <a:rPr lang="ko-KR" altLang="en-US" sz="1200" b="0" i="0" kern="1200" dirty="0" smtClean="0">
                <a:solidFill>
                  <a:schemeClr val="tx1"/>
                </a:solidFill>
                <a:latin typeface="+mn-lt"/>
                <a:ea typeface="+mn-ea"/>
                <a:cs typeface="+mn-cs"/>
              </a:rPr>
              <a:t>및 확장 된 </a:t>
            </a:r>
            <a:r>
              <a:rPr lang="en-US" altLang="ko-KR" sz="1200" b="0" i="0" kern="1200" dirty="0" smtClean="0">
                <a:solidFill>
                  <a:schemeClr val="tx1"/>
                </a:solidFill>
                <a:latin typeface="+mn-lt"/>
                <a:ea typeface="+mn-ea"/>
                <a:cs typeface="+mn-cs"/>
              </a:rPr>
              <a:t>u-net</a:t>
            </a:r>
            <a:r>
              <a:rPr lang="ko-KR" altLang="en-US" sz="1200" b="0" i="0" kern="1200" dirty="0" smtClean="0">
                <a:solidFill>
                  <a:schemeClr val="tx1"/>
                </a:solidFill>
                <a:latin typeface="+mn-lt"/>
                <a:ea typeface="+mn-ea"/>
                <a:cs typeface="+mn-cs"/>
              </a:rPr>
              <a:t>에 비해 얼마나 빨리 배울 수 있는지는 놀랍습니다</a:t>
            </a:r>
            <a:r>
              <a:rPr lang="en-US" altLang="ko-KR" sz="1200" b="0" i="0" kern="1200" dirty="0" smtClean="0">
                <a:solidFill>
                  <a:schemeClr val="tx1"/>
                </a:solidFill>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18D075AE-9A18-45BE-BFD5-D85F8BA5E03B}" type="slidenum">
              <a:rPr lang="ko-KR" altLang="en-US" smtClean="0"/>
              <a:pPr/>
              <a:t>10</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ko-KR" smtClean="0"/>
              <a:t>Click to edit Master title style</a:t>
            </a:r>
            <a:endParaRPr lang="ko-KR"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5A4A2AD4-9D17-48DE-AD5C-9C70CDF6BA3D}" type="datetime1">
              <a:rPr lang="ko-KR" altLang="en-US" smtClean="0"/>
              <a:pPr/>
              <a:t>2017-11-10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306293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1E4FEA6-7C9F-44D4-A5BF-8F78905E3D0F}" type="datetime1">
              <a:rPr lang="ko-KR" altLang="en-US" smtClean="0"/>
              <a:pPr/>
              <a:t>2017-11-10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263682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01C0DB49-5E7B-4AD0-AFF1-7F6AD2D0C4A8}" type="datetime1">
              <a:rPr lang="ko-KR" altLang="en-US" smtClean="0"/>
              <a:pPr/>
              <a:t>2017-11-10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11372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70872C9-67FE-46B7-9357-EF9FC27FE5B4}" type="datetime1">
              <a:rPr lang="ko-KR" altLang="en-US" smtClean="0"/>
              <a:pPr/>
              <a:t>2017-11-10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3446512" y="6356350"/>
            <a:ext cx="2133600" cy="365125"/>
          </a:xfrm>
        </p:spPr>
        <p:txBody>
          <a:bodyPr/>
          <a:lstStyle>
            <a:lvl1pPr algn="ctr">
              <a:defRPr/>
            </a:lvl1p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436497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D7EB83B6-D213-4FAE-A3A8-2FD8107317DF}" type="datetime1">
              <a:rPr lang="ko-KR" altLang="en-US" smtClean="0"/>
              <a:pPr/>
              <a:t>2017-11-10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00907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0354F36A-AB9C-4B96-86A1-3850228C1731}" type="datetime1">
              <a:rPr lang="ko-KR" altLang="en-US" smtClean="0"/>
              <a:pPr/>
              <a:t>2017-11-10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4670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6FE268D5-0B9B-4626-872D-13F054221625}" type="datetime1">
              <a:rPr lang="ko-KR" altLang="en-US" smtClean="0"/>
              <a:pPr/>
              <a:t>2017-11-10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368185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EF00867D-10B3-4E75-A448-900B173E578D}" type="datetime1">
              <a:rPr lang="ko-KR" altLang="en-US" smtClean="0"/>
              <a:pPr/>
              <a:t>2017-11-10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8175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E5EDD-06F4-4C7E-AFAD-6A8B05D2647A}" type="datetime1">
              <a:rPr lang="ko-KR" altLang="en-US" smtClean="0"/>
              <a:pPr/>
              <a:t>2017-11-10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342680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4B504C2B-388F-4368-9A8A-62285EDC6743}" type="datetime1">
              <a:rPr lang="ko-KR" altLang="en-US" smtClean="0"/>
              <a:pPr/>
              <a:t>2017-11-10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98211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1C1883C8-EEAE-48B2-B65C-E74B4C687FDE}" type="datetime1">
              <a:rPr lang="ko-KR" altLang="en-US" smtClean="0"/>
              <a:pPr/>
              <a:t>2017-11-10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1E5088C-1AFB-4387-A6DD-9DD6FDA02659}" type="slidenum">
              <a:rPr lang="ko-KR" altLang="en-US" smtClean="0"/>
              <a:pPr/>
              <a:t>‹#›</a:t>
            </a:fld>
            <a:endParaRPr lang="ko-KR" altLang="en-US"/>
          </a:p>
        </p:txBody>
      </p:sp>
    </p:spTree>
    <p:extLst>
      <p:ext uri="{BB962C8B-B14F-4D97-AF65-F5344CB8AC3E}">
        <p14:creationId xmlns:p14="http://schemas.microsoft.com/office/powerpoint/2010/main" val="196831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4F515-E11C-4E92-A8B4-D089487A3B45}" type="datetime1">
              <a:rPr lang="ko-KR" altLang="en-US" smtClean="0"/>
              <a:pPr/>
              <a:t>2017-11-10</a:t>
            </a:fld>
            <a:endParaRPr lang="ko-KR"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5088C-1AFB-4387-A6DD-9DD6FDA02659}" type="slidenum">
              <a:rPr lang="ko-KR" altLang="en-US" smtClean="0"/>
              <a:pPr/>
              <a:t>‹#›</a:t>
            </a:fld>
            <a:endParaRPr lang="ko-KR" altLang="en-US" dirty="0"/>
          </a:p>
        </p:txBody>
      </p:sp>
      <p:pic>
        <p:nvPicPr>
          <p:cNvPr id="8"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78513" y="6299026"/>
            <a:ext cx="2085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52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4164"/>
            <a:ext cx="9144000" cy="1853398"/>
          </a:xfrm>
        </p:spPr>
        <p:txBody>
          <a:bodyPr>
            <a:noAutofit/>
          </a:bodyPr>
          <a:lstStyle/>
          <a:p>
            <a:r>
              <a:rPr lang="en-US" altLang="ko-KR" sz="3200" b="1" dirty="0"/>
              <a:t>Dilated Convolutional Neural Networks </a:t>
            </a:r>
            <a:r>
              <a:rPr lang="en-US" altLang="ko-KR" sz="3200" b="1" dirty="0" smtClean="0"/>
              <a:t/>
            </a:r>
            <a:br>
              <a:rPr lang="en-US" altLang="ko-KR" sz="3200" b="1" dirty="0" smtClean="0"/>
            </a:br>
            <a:r>
              <a:rPr lang="en-US" altLang="ko-KR" sz="3200" b="1" dirty="0" smtClean="0"/>
              <a:t>for </a:t>
            </a:r>
            <a:r>
              <a:rPr lang="en-US" sz="3200" b="1" dirty="0" smtClean="0"/>
              <a:t>Cardiac MRI Segmentation</a:t>
            </a:r>
            <a:endParaRPr lang="fr-FR" altLang="ko-KR" sz="3200" b="1" dirty="0"/>
          </a:p>
        </p:txBody>
      </p:sp>
      <p:sp>
        <p:nvSpPr>
          <p:cNvPr id="3" name="Subtitle 2"/>
          <p:cNvSpPr>
            <a:spLocks noGrp="1"/>
          </p:cNvSpPr>
          <p:nvPr>
            <p:ph type="subTitle" idx="1"/>
          </p:nvPr>
        </p:nvSpPr>
        <p:spPr>
          <a:xfrm>
            <a:off x="1331640" y="4077072"/>
            <a:ext cx="6400800" cy="1752600"/>
          </a:xfrm>
        </p:spPr>
        <p:txBody>
          <a:bodyPr>
            <a:normAutofit/>
          </a:bodyPr>
          <a:lstStyle/>
          <a:p>
            <a:endParaRPr lang="en-US" altLang="ko-KR" sz="2400" dirty="0" smtClean="0"/>
          </a:p>
          <a:p>
            <a:r>
              <a:rPr lang="en-US" altLang="ko-KR" sz="2400" dirty="0" smtClean="0"/>
              <a:t>2017.11.10.</a:t>
            </a:r>
          </a:p>
          <a:p>
            <a:r>
              <a:rPr lang="en-US" altLang="ko-KR" sz="2400" dirty="0" smtClean="0"/>
              <a:t>AREUM, LEE</a:t>
            </a:r>
          </a:p>
        </p:txBody>
      </p:sp>
    </p:spTree>
    <p:extLst>
      <p:ext uri="{BB962C8B-B14F-4D97-AF65-F5344CB8AC3E}">
        <p14:creationId xmlns:p14="http://schemas.microsoft.com/office/powerpoint/2010/main" val="984004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Experimental Results (3/4)</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10</a:t>
            </a:fld>
            <a:endParaRPr lang="ko-KR" altLang="en-US"/>
          </a:p>
        </p:txBody>
      </p:sp>
      <p:pic>
        <p:nvPicPr>
          <p:cNvPr id="9218" name="Picture 2"/>
          <p:cNvPicPr>
            <a:picLocks noChangeAspect="1" noChangeArrowheads="1"/>
          </p:cNvPicPr>
          <p:nvPr/>
        </p:nvPicPr>
        <p:blipFill>
          <a:blip r:embed="rId3"/>
          <a:srcRect/>
          <a:stretch>
            <a:fillRect/>
          </a:stretch>
        </p:blipFill>
        <p:spPr bwMode="auto">
          <a:xfrm>
            <a:off x="1123950" y="1400175"/>
            <a:ext cx="6896100" cy="54578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Experimental Results (4/4)</a:t>
            </a:r>
            <a:endParaRPr lang="ko-KR" altLang="en-US" b="1"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11</a:t>
            </a:fld>
            <a:endParaRPr lang="ko-KR" altLang="en-US"/>
          </a:p>
        </p:txBody>
      </p:sp>
      <p:pic>
        <p:nvPicPr>
          <p:cNvPr id="8194" name="Picture 2"/>
          <p:cNvPicPr>
            <a:picLocks noChangeAspect="1" noChangeArrowheads="1"/>
          </p:cNvPicPr>
          <p:nvPr/>
        </p:nvPicPr>
        <p:blipFill>
          <a:blip r:embed="rId3"/>
          <a:srcRect/>
          <a:stretch>
            <a:fillRect/>
          </a:stretch>
        </p:blipFill>
        <p:spPr bwMode="auto">
          <a:xfrm>
            <a:off x="1328738" y="1643086"/>
            <a:ext cx="6486525" cy="5143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Conclusion</a:t>
            </a:r>
            <a:endParaRPr lang="ko-KR" altLang="en-US" b="1" dirty="0"/>
          </a:p>
        </p:txBody>
      </p:sp>
      <p:sp>
        <p:nvSpPr>
          <p:cNvPr id="3" name="내용 개체 틀 2"/>
          <p:cNvSpPr>
            <a:spLocks noGrp="1"/>
          </p:cNvSpPr>
          <p:nvPr>
            <p:ph idx="1"/>
          </p:nvPr>
        </p:nvSpPr>
        <p:spPr/>
        <p:txBody>
          <a:bodyPr>
            <a:normAutofit/>
          </a:bodyPr>
          <a:lstStyle/>
          <a:p>
            <a:r>
              <a:rPr lang="en-US" altLang="ko-KR" dirty="0" smtClean="0"/>
              <a:t>Future works</a:t>
            </a:r>
            <a:endParaRPr lang="en-US" altLang="ko-KR" dirty="0" smtClean="0"/>
          </a:p>
          <a:p>
            <a:pPr lvl="1"/>
            <a:r>
              <a:rPr lang="en-US" altLang="ko-KR" dirty="0" smtClean="0"/>
              <a:t>Expend </a:t>
            </a:r>
            <a:r>
              <a:rPr lang="en-US" altLang="ko-KR" dirty="0" smtClean="0"/>
              <a:t>3D </a:t>
            </a:r>
            <a:r>
              <a:rPr lang="en-US" altLang="ko-KR" dirty="0" smtClean="0"/>
              <a:t>models </a:t>
            </a:r>
            <a:endParaRPr lang="en-US" altLang="ko-KR" dirty="0" smtClean="0"/>
          </a:p>
          <a:p>
            <a:pPr lvl="1"/>
            <a:r>
              <a:rPr lang="en-US" altLang="ko-KR" dirty="0" smtClean="0"/>
              <a:t>Explore </a:t>
            </a:r>
            <a:r>
              <a:rPr lang="en-US" altLang="ko-KR" dirty="0" smtClean="0"/>
              <a:t>multistep (localization, registration, segmentation) pipelines.</a:t>
            </a:r>
          </a:p>
          <a:p>
            <a:pPr lvl="1"/>
            <a:r>
              <a:rPr lang="en-US" altLang="ko-KR" dirty="0" smtClean="0"/>
              <a:t>Optimize for the ejection fraction, the final figure of </a:t>
            </a:r>
            <a:r>
              <a:rPr lang="en-US" altLang="ko-KR" dirty="0" smtClean="0"/>
              <a:t>merit</a:t>
            </a:r>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12</a:t>
            </a:fld>
            <a:endParaRPr lang="ko-K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t>Comparison of Results </a:t>
            </a:r>
            <a:r>
              <a:rPr lang="en-US" altLang="ko-KR" dirty="0" smtClean="0"/>
              <a:t>in infarct segmentation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602754316"/>
              </p:ext>
            </p:extLst>
          </p:nvPr>
        </p:nvGraphicFramePr>
        <p:xfrm>
          <a:off x="457200" y="3284984"/>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latinLnBrk="1"/>
                      <a:endParaRPr lang="ko-KR" altLang="en-US" dirty="0"/>
                    </a:p>
                  </a:txBody>
                  <a:tcPr/>
                </a:tc>
                <a:tc>
                  <a:txBody>
                    <a:bodyPr/>
                    <a:lstStyle/>
                    <a:p>
                      <a:pPr algn="ctr" latinLnBrk="1"/>
                      <a:r>
                        <a:rPr lang="en-US" altLang="ko-KR" dirty="0" smtClean="0"/>
                        <a:t>Dice</a:t>
                      </a:r>
                      <a:endParaRPr lang="ko-KR" altLang="en-US" dirty="0"/>
                    </a:p>
                  </a:txBody>
                  <a:tcPr/>
                </a:tc>
                <a:tc>
                  <a:txBody>
                    <a:bodyPr/>
                    <a:lstStyle/>
                    <a:p>
                      <a:pPr algn="ctr" latinLnBrk="1"/>
                      <a:r>
                        <a:rPr lang="en-US" altLang="ko-KR" dirty="0" err="1" smtClean="0"/>
                        <a:t>Jaccard</a:t>
                      </a:r>
                      <a:endParaRPr lang="ko-KR" altLang="en-US" dirty="0"/>
                    </a:p>
                  </a:txBody>
                  <a:tcPr/>
                </a:tc>
              </a:tr>
              <a:tr h="370840">
                <a:tc>
                  <a:txBody>
                    <a:bodyPr/>
                    <a:lstStyle/>
                    <a:p>
                      <a:pPr latinLnBrk="1"/>
                      <a:r>
                        <a:rPr lang="en-US" altLang="ko-KR" dirty="0" smtClean="0"/>
                        <a:t>U-net</a:t>
                      </a:r>
                      <a:r>
                        <a:rPr lang="en-US" altLang="ko-KR" baseline="0" dirty="0" smtClean="0"/>
                        <a:t> 2D (bottleneck 2)</a:t>
                      </a:r>
                      <a:endParaRPr lang="ko-KR" altLang="en-US" dirty="0"/>
                    </a:p>
                  </a:txBody>
                  <a:tcPr/>
                </a:tc>
                <a:tc>
                  <a:txBody>
                    <a:bodyPr/>
                    <a:lstStyle/>
                    <a:p>
                      <a:pPr algn="ctr" latinLnBrk="1"/>
                      <a:r>
                        <a:rPr lang="en-US" altLang="ko-KR" dirty="0" smtClean="0"/>
                        <a:t>0.8275</a:t>
                      </a:r>
                      <a:endParaRPr lang="ko-KR" altLang="en-US" dirty="0"/>
                    </a:p>
                  </a:txBody>
                  <a:tcPr/>
                </a:tc>
                <a:tc>
                  <a:txBody>
                    <a:bodyPr/>
                    <a:lstStyle/>
                    <a:p>
                      <a:pPr algn="ctr" latinLnBrk="1"/>
                      <a:r>
                        <a:rPr lang="en-US" altLang="ko-KR" dirty="0" smtClean="0"/>
                        <a:t>0.7170</a:t>
                      </a:r>
                      <a:endParaRPr lang="ko-KR" altLang="en-US" dirty="0"/>
                    </a:p>
                  </a:txBody>
                  <a:tcPr/>
                </a:tc>
              </a:tr>
              <a:tr h="370840">
                <a:tc>
                  <a:txBody>
                    <a:bodyPr/>
                    <a:lstStyle/>
                    <a:p>
                      <a:pPr latinLnBrk="1"/>
                      <a:r>
                        <a:rPr lang="en-US" altLang="ko-KR" dirty="0" smtClean="0"/>
                        <a:t>Dilated U-net 2D</a:t>
                      </a:r>
                    </a:p>
                  </a:txBody>
                  <a:tcPr/>
                </a:tc>
                <a:tc>
                  <a:txBody>
                    <a:bodyPr/>
                    <a:lstStyle/>
                    <a:p>
                      <a:pPr algn="ctr" latinLnBrk="1"/>
                      <a:r>
                        <a:rPr lang="en-US" altLang="ko-KR" dirty="0" smtClean="0"/>
                        <a:t>0.8260</a:t>
                      </a:r>
                      <a:endParaRPr lang="ko-KR" altLang="en-US" dirty="0"/>
                    </a:p>
                  </a:txBody>
                  <a:tcPr/>
                </a:tc>
                <a:tc>
                  <a:txBody>
                    <a:bodyPr/>
                    <a:lstStyle/>
                    <a:p>
                      <a:pPr algn="ctr" latinLnBrk="1"/>
                      <a:r>
                        <a:rPr lang="en-US" altLang="ko-KR" dirty="0" smtClean="0"/>
                        <a:t>0.7154</a:t>
                      </a:r>
                      <a:endParaRPr lang="ko-KR" altLang="en-US" dirty="0"/>
                    </a:p>
                  </a:txBody>
                  <a:tcPr/>
                </a:tc>
              </a:tr>
              <a:tr h="3708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U-net</a:t>
                      </a:r>
                      <a:r>
                        <a:rPr lang="en-US" altLang="ko-KR" baseline="0" dirty="0" smtClean="0"/>
                        <a:t> 3D </a:t>
                      </a:r>
                      <a:endParaRPr lang="ko-KR" altLang="en-US" dirty="0" smtClean="0"/>
                    </a:p>
                  </a:txBody>
                  <a:tcPr/>
                </a:tc>
                <a:tc>
                  <a:txBody>
                    <a:bodyPr/>
                    <a:lstStyle/>
                    <a:p>
                      <a:pPr algn="ctr" latinLnBrk="1"/>
                      <a:r>
                        <a:rPr lang="en-US" altLang="ko-KR" dirty="0" smtClean="0"/>
                        <a:t>0.7728</a:t>
                      </a:r>
                      <a:endParaRPr lang="ko-KR" altLang="en-US" dirty="0"/>
                    </a:p>
                  </a:txBody>
                  <a:tcPr/>
                </a:tc>
                <a:tc>
                  <a:txBody>
                    <a:bodyPr/>
                    <a:lstStyle/>
                    <a:p>
                      <a:pPr algn="ctr" latinLnBrk="1"/>
                      <a:r>
                        <a:rPr lang="en-US" altLang="ko-KR" dirty="0" smtClean="0"/>
                        <a:t>0.6552</a:t>
                      </a:r>
                      <a:endParaRPr lang="ko-KR" altLang="en-US" dirty="0"/>
                    </a:p>
                  </a:txBody>
                  <a:tcPr/>
                </a:tc>
              </a:tr>
              <a:tr h="370840">
                <a:tc>
                  <a:txBody>
                    <a:bodyPr/>
                    <a:lstStyle/>
                    <a:p>
                      <a:pPr latinLnBrk="1"/>
                      <a:r>
                        <a:rPr lang="en-US" altLang="ko-KR" dirty="0" smtClean="0"/>
                        <a:t>Dilated U-net</a:t>
                      </a:r>
                      <a:r>
                        <a:rPr lang="en-US" altLang="ko-KR" baseline="0" dirty="0" smtClean="0"/>
                        <a:t> 3D</a:t>
                      </a:r>
                      <a:endParaRPr lang="ko-KR" altLang="en-US" dirty="0"/>
                    </a:p>
                  </a:txBody>
                  <a:tcPr/>
                </a:tc>
                <a:tc>
                  <a:txBody>
                    <a:bodyPr/>
                    <a:lstStyle/>
                    <a:p>
                      <a:pPr algn="ctr" rtl="0" fontAlgn="b"/>
                      <a:r>
                        <a:rPr lang="en-US" altLang="ko-KR" dirty="0" smtClean="0">
                          <a:effectLst/>
                        </a:rPr>
                        <a:t>0.7432</a:t>
                      </a:r>
                      <a:endParaRPr lang="en-US" altLang="ko-KR" dirty="0">
                        <a:effectLst/>
                      </a:endParaRPr>
                    </a:p>
                  </a:txBody>
                  <a:tcPr marL="22860" marR="22860" marT="15240" marB="15240" anchor="b"/>
                </a:tc>
                <a:tc>
                  <a:txBody>
                    <a:bodyPr/>
                    <a:lstStyle/>
                    <a:p>
                      <a:pPr algn="ctr" rtl="0" fontAlgn="b"/>
                      <a:r>
                        <a:rPr lang="en-US" altLang="ko-KR" dirty="0" smtClean="0">
                          <a:effectLst/>
                        </a:rPr>
                        <a:t>0.6153</a:t>
                      </a:r>
                      <a:endParaRPr lang="en-US" altLang="ko-KR" dirty="0">
                        <a:effectLst/>
                      </a:endParaRPr>
                    </a:p>
                  </a:txBody>
                  <a:tcPr marL="22860" marR="22860" marT="15240" marB="15240" anchor="b"/>
                </a:tc>
              </a:tr>
            </a:tbl>
          </a:graphicData>
        </a:graphic>
      </p:graphicFrame>
      <p:sp>
        <p:nvSpPr>
          <p:cNvPr id="5" name="내용 개체 틀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Data</a:t>
            </a:r>
          </a:p>
          <a:p>
            <a:pPr lvl="1"/>
            <a:r>
              <a:rPr lang="en-US" altLang="ko-KR" dirty="0"/>
              <a:t>Total : 437</a:t>
            </a:r>
          </a:p>
          <a:p>
            <a:pPr lvl="2"/>
            <a:r>
              <a:rPr lang="en-US" altLang="ko-KR" dirty="0"/>
              <a:t>Train/Val/Test : 253/94/90</a:t>
            </a:r>
          </a:p>
          <a:p>
            <a:endParaRPr lang="ko-KR" altLang="en-US" dirty="0"/>
          </a:p>
        </p:txBody>
      </p:sp>
    </p:spTree>
    <p:extLst>
      <p:ext uri="{BB962C8B-B14F-4D97-AF65-F5344CB8AC3E}">
        <p14:creationId xmlns:p14="http://schemas.microsoft.com/office/powerpoint/2010/main" val="2676640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b="1" dirty="0" smtClean="0"/>
              <a:t>Introduction (1/4)</a:t>
            </a:r>
            <a:endParaRPr lang="ko-KR" altLang="en-US" b="1" dirty="0"/>
          </a:p>
        </p:txBody>
      </p:sp>
      <p:sp>
        <p:nvSpPr>
          <p:cNvPr id="3" name="Content Placeholder 2"/>
          <p:cNvSpPr>
            <a:spLocks noGrp="1"/>
          </p:cNvSpPr>
          <p:nvPr>
            <p:ph idx="1"/>
          </p:nvPr>
        </p:nvSpPr>
        <p:spPr>
          <a:xfrm>
            <a:off x="457200" y="1600200"/>
            <a:ext cx="8229600" cy="4637112"/>
          </a:xfrm>
        </p:spPr>
        <p:txBody>
          <a:bodyPr>
            <a:normAutofit/>
          </a:bodyPr>
          <a:lstStyle/>
          <a:p>
            <a:r>
              <a:rPr lang="en-US" altLang="ko-KR" dirty="0" smtClean="0"/>
              <a:t>Goal</a:t>
            </a:r>
          </a:p>
          <a:p>
            <a:pPr lvl="1"/>
            <a:r>
              <a:rPr lang="en-US" altLang="ko-KR" dirty="0" smtClean="0"/>
              <a:t>Automatic segmentation of the right ventricle in images from cardiac magnetic resonance imaging (MRI) datasets</a:t>
            </a:r>
          </a:p>
          <a:p>
            <a:pPr lvl="2"/>
            <a:r>
              <a:rPr lang="en-US" dirty="0" smtClean="0"/>
              <a:t>It’s </a:t>
            </a:r>
            <a:r>
              <a:rPr lang="en-US" dirty="0" smtClean="0"/>
              <a:t>simply more difficult to identify the RV</a:t>
            </a:r>
            <a:endParaRPr lang="en-US" altLang="ko-KR" dirty="0"/>
          </a:p>
          <a:p>
            <a:endParaRPr lang="en-US" altLang="ko-KR" dirty="0" smtClean="0"/>
          </a:p>
          <a:p>
            <a:pPr marL="0" indent="0">
              <a:buNone/>
            </a:pPr>
            <a:endParaRPr lang="ko-KR" altLang="en-US" dirty="0"/>
          </a:p>
        </p:txBody>
      </p:sp>
      <p:sp>
        <p:nvSpPr>
          <p:cNvPr id="4" name="Slide Number Placeholder 3"/>
          <p:cNvSpPr>
            <a:spLocks noGrp="1"/>
          </p:cNvSpPr>
          <p:nvPr>
            <p:ph type="sldNum" sz="quarter" idx="12"/>
          </p:nvPr>
        </p:nvSpPr>
        <p:spPr/>
        <p:txBody>
          <a:bodyPr/>
          <a:lstStyle/>
          <a:p>
            <a:fld id="{51E5088C-1AFB-4387-A6DD-9DD6FDA02659}" type="slidenum">
              <a:rPr lang="ko-KR" altLang="en-US" smtClean="0"/>
              <a:pPr/>
              <a:t>2</a:t>
            </a:fld>
            <a:endParaRPr lang="ko-KR" altLang="en-US"/>
          </a:p>
        </p:txBody>
      </p:sp>
    </p:spTree>
    <p:extLst>
      <p:ext uri="{BB962C8B-B14F-4D97-AF65-F5344CB8AC3E}">
        <p14:creationId xmlns:p14="http://schemas.microsoft.com/office/powerpoint/2010/main" val="1438954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Introduction (2/4)</a:t>
            </a:r>
            <a:endParaRPr lang="ko-KR" altLang="en-US" b="1" dirty="0"/>
          </a:p>
        </p:txBody>
      </p:sp>
      <p:sp>
        <p:nvSpPr>
          <p:cNvPr id="3" name="내용 개체 틀 2"/>
          <p:cNvSpPr>
            <a:spLocks noGrp="1"/>
          </p:cNvSpPr>
          <p:nvPr>
            <p:ph idx="1"/>
          </p:nvPr>
        </p:nvSpPr>
        <p:spPr/>
        <p:txBody>
          <a:bodyPr/>
          <a:lstStyle/>
          <a:p>
            <a:r>
              <a:rPr lang="en-US" altLang="ko-KR" dirty="0" smtClean="0"/>
              <a:t>Dilated Convolution</a:t>
            </a:r>
          </a:p>
          <a:p>
            <a:endParaRPr lang="en-US" altLang="ko-KR" dirty="0" smtClean="0"/>
          </a:p>
          <a:p>
            <a:endParaRPr lang="en-US" altLang="ko-KR" dirty="0" smtClean="0"/>
          </a:p>
          <a:p>
            <a:endParaRPr lang="en-US" altLang="ko-KR" dirty="0" smtClean="0"/>
          </a:p>
          <a:p>
            <a:endParaRPr lang="en-US" altLang="ko-KR" dirty="0" smtClean="0"/>
          </a:p>
          <a:p>
            <a:pPr lvl="2">
              <a:buNone/>
            </a:pPr>
            <a:endParaRPr lang="en-US" altLang="ko-KR" dirty="0" smtClean="0"/>
          </a:p>
          <a:p>
            <a:pPr lvl="2"/>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3</a:t>
            </a:fld>
            <a:endParaRPr lang="ko-KR" altLang="en-US"/>
          </a:p>
        </p:txBody>
      </p:sp>
      <p:pic>
        <p:nvPicPr>
          <p:cNvPr id="1026" name="Picture 2"/>
          <p:cNvPicPr>
            <a:picLocks noChangeAspect="1" noChangeArrowheads="1"/>
          </p:cNvPicPr>
          <p:nvPr/>
        </p:nvPicPr>
        <p:blipFill>
          <a:blip r:embed="rId3"/>
          <a:srcRect b="12195"/>
          <a:stretch>
            <a:fillRect/>
          </a:stretch>
        </p:blipFill>
        <p:spPr bwMode="auto">
          <a:xfrm>
            <a:off x="731671" y="2143116"/>
            <a:ext cx="7680658" cy="2571768"/>
          </a:xfrm>
          <a:prstGeom prst="rect">
            <a:avLst/>
          </a:prstGeom>
          <a:noFill/>
          <a:ln w="9525">
            <a:noFill/>
            <a:miter lim="800000"/>
            <a:headEnd/>
            <a:tailEnd/>
          </a:ln>
          <a:effectLst/>
        </p:spPr>
      </p:pic>
      <p:sp>
        <p:nvSpPr>
          <p:cNvPr id="6" name="TextBox 5"/>
          <p:cNvSpPr txBox="1"/>
          <p:nvPr/>
        </p:nvSpPr>
        <p:spPr>
          <a:xfrm>
            <a:off x="893800" y="4714884"/>
            <a:ext cx="2214578" cy="307777"/>
          </a:xfrm>
          <a:prstGeom prst="rect">
            <a:avLst/>
          </a:prstGeom>
          <a:noFill/>
        </p:spPr>
        <p:txBody>
          <a:bodyPr wrap="square" rtlCol="0">
            <a:spAutoFit/>
          </a:bodyPr>
          <a:lstStyle/>
          <a:p>
            <a:pPr algn="ctr"/>
            <a:r>
              <a:rPr lang="en-US" altLang="ko-KR" sz="1400" dirty="0" smtClean="0"/>
              <a:t>1-dilated convolution</a:t>
            </a:r>
            <a:endParaRPr lang="ko-KR" altLang="en-US" sz="1400" dirty="0"/>
          </a:p>
        </p:txBody>
      </p:sp>
      <p:sp>
        <p:nvSpPr>
          <p:cNvPr id="7" name="TextBox 6"/>
          <p:cNvSpPr txBox="1"/>
          <p:nvPr/>
        </p:nvSpPr>
        <p:spPr>
          <a:xfrm>
            <a:off x="3428992" y="4714884"/>
            <a:ext cx="2214578" cy="307777"/>
          </a:xfrm>
          <a:prstGeom prst="rect">
            <a:avLst/>
          </a:prstGeom>
          <a:noFill/>
        </p:spPr>
        <p:txBody>
          <a:bodyPr wrap="square" rtlCol="0">
            <a:spAutoFit/>
          </a:bodyPr>
          <a:lstStyle/>
          <a:p>
            <a:pPr algn="ctr"/>
            <a:r>
              <a:rPr lang="en-US" altLang="ko-KR" sz="1400" dirty="0" smtClean="0"/>
              <a:t>2-dilated convolution</a:t>
            </a:r>
            <a:endParaRPr lang="ko-KR" altLang="en-US" sz="1400" dirty="0"/>
          </a:p>
        </p:txBody>
      </p:sp>
      <p:sp>
        <p:nvSpPr>
          <p:cNvPr id="8" name="TextBox 7"/>
          <p:cNvSpPr txBox="1"/>
          <p:nvPr/>
        </p:nvSpPr>
        <p:spPr>
          <a:xfrm>
            <a:off x="5964184" y="4714884"/>
            <a:ext cx="2214578" cy="307777"/>
          </a:xfrm>
          <a:prstGeom prst="rect">
            <a:avLst/>
          </a:prstGeom>
          <a:noFill/>
        </p:spPr>
        <p:txBody>
          <a:bodyPr wrap="square" rtlCol="0">
            <a:spAutoFit/>
          </a:bodyPr>
          <a:lstStyle/>
          <a:p>
            <a:pPr algn="ctr"/>
            <a:r>
              <a:rPr lang="en-US" altLang="ko-KR" sz="1400" dirty="0" smtClean="0"/>
              <a:t>4-dilated convolution</a:t>
            </a:r>
            <a:endParaRPr lang="ko-KR"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Introduction (3/4)</a:t>
            </a:r>
            <a:endParaRPr lang="ko-KR" altLang="en-US" b="1" dirty="0"/>
          </a:p>
        </p:txBody>
      </p:sp>
      <p:sp>
        <p:nvSpPr>
          <p:cNvPr id="3" name="내용 개체 틀 2"/>
          <p:cNvSpPr>
            <a:spLocks noGrp="1"/>
          </p:cNvSpPr>
          <p:nvPr>
            <p:ph idx="1"/>
          </p:nvPr>
        </p:nvSpPr>
        <p:spPr/>
        <p:txBody>
          <a:bodyPr/>
          <a:lstStyle/>
          <a:p>
            <a:pPr marL="342900" lvl="1" indent="-342900">
              <a:buFont typeface="Arial" pitchFamily="34" charset="0"/>
              <a:buChar char="•"/>
            </a:pPr>
            <a:r>
              <a:rPr lang="en-US" altLang="ko-KR" dirty="0" smtClean="0"/>
              <a:t>Advantages of dilated convolution</a:t>
            </a:r>
          </a:p>
          <a:p>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4</a:t>
            </a:fld>
            <a:endParaRPr lang="ko-KR" altLang="en-US"/>
          </a:p>
        </p:txBody>
      </p:sp>
      <p:pic>
        <p:nvPicPr>
          <p:cNvPr id="2051" name="Picture 3"/>
          <p:cNvPicPr>
            <a:picLocks noChangeAspect="1" noChangeArrowheads="1"/>
          </p:cNvPicPr>
          <p:nvPr/>
        </p:nvPicPr>
        <p:blipFill>
          <a:blip r:embed="rId3"/>
          <a:srcRect/>
          <a:stretch>
            <a:fillRect/>
          </a:stretch>
        </p:blipFill>
        <p:spPr bwMode="auto">
          <a:xfrm>
            <a:off x="428596" y="2285992"/>
            <a:ext cx="8201025" cy="21145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77528" y="4500570"/>
            <a:ext cx="7703160" cy="208123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Introduction (4/4)</a:t>
            </a:r>
            <a:endParaRPr lang="ko-KR" altLang="en-US" b="1" dirty="0"/>
          </a:p>
        </p:txBody>
      </p:sp>
      <p:sp>
        <p:nvSpPr>
          <p:cNvPr id="3" name="내용 개체 틀 2"/>
          <p:cNvSpPr>
            <a:spLocks noGrp="1"/>
          </p:cNvSpPr>
          <p:nvPr>
            <p:ph idx="1"/>
          </p:nvPr>
        </p:nvSpPr>
        <p:spPr>
          <a:xfrm>
            <a:off x="457200" y="1600200"/>
            <a:ext cx="7972452" cy="4525963"/>
          </a:xfrm>
        </p:spPr>
        <p:txBody>
          <a:bodyPr/>
          <a:lstStyle/>
          <a:p>
            <a:r>
              <a:rPr lang="en-US" dirty="0" smtClean="0"/>
              <a:t>Segmenting the right ventricle (RV) is more challenging</a:t>
            </a:r>
          </a:p>
          <a:p>
            <a:pPr lvl="1"/>
            <a:r>
              <a:rPr lang="en-US" dirty="0" smtClean="0"/>
              <a:t>An irregularly shaped with the surrounding tissue</a:t>
            </a:r>
            <a:endParaRPr lang="ko-KR" altLang="en-US" dirty="0"/>
          </a:p>
        </p:txBody>
      </p:sp>
      <p:sp>
        <p:nvSpPr>
          <p:cNvPr id="4" name="슬라이드 번호 개체 틀 3"/>
          <p:cNvSpPr>
            <a:spLocks noGrp="1"/>
          </p:cNvSpPr>
          <p:nvPr>
            <p:ph type="sldNum" sz="quarter" idx="12"/>
          </p:nvPr>
        </p:nvSpPr>
        <p:spPr>
          <a:xfrm>
            <a:off x="3446512" y="6070598"/>
            <a:ext cx="2133600" cy="365125"/>
          </a:xfrm>
        </p:spPr>
        <p:txBody>
          <a:bodyPr/>
          <a:lstStyle/>
          <a:p>
            <a:fld id="{51E5088C-1AFB-4387-A6DD-9DD6FDA02659}" type="slidenum">
              <a:rPr lang="ko-KR" altLang="en-US" smtClean="0"/>
              <a:pPr/>
              <a:t>5</a:t>
            </a:fld>
            <a:endParaRPr lang="ko-KR" altLang="en-US"/>
          </a:p>
        </p:txBody>
      </p:sp>
      <p:pic>
        <p:nvPicPr>
          <p:cNvPr id="3074" name="Picture 2"/>
          <p:cNvPicPr>
            <a:picLocks noChangeAspect="1" noChangeArrowheads="1"/>
          </p:cNvPicPr>
          <p:nvPr/>
        </p:nvPicPr>
        <p:blipFill>
          <a:blip r:embed="rId3"/>
          <a:srcRect/>
          <a:stretch>
            <a:fillRect/>
          </a:stretch>
        </p:blipFill>
        <p:spPr bwMode="auto">
          <a:xfrm>
            <a:off x="2571736" y="3571876"/>
            <a:ext cx="3744409" cy="145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71472" y="5107669"/>
            <a:ext cx="3757601" cy="146460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4643438" y="5110982"/>
            <a:ext cx="3744347" cy="145797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Method (</a:t>
            </a:r>
            <a:r>
              <a:rPr lang="en-US" altLang="ko-KR" b="1" dirty="0" smtClean="0"/>
              <a:t>1/2)</a:t>
            </a:r>
            <a:endParaRPr lang="ko-KR" altLang="en-US" b="1" dirty="0"/>
          </a:p>
        </p:txBody>
      </p:sp>
      <p:sp>
        <p:nvSpPr>
          <p:cNvPr id="3" name="내용 개체 틀 2"/>
          <p:cNvSpPr>
            <a:spLocks noGrp="1"/>
          </p:cNvSpPr>
          <p:nvPr>
            <p:ph idx="1"/>
          </p:nvPr>
        </p:nvSpPr>
        <p:spPr>
          <a:xfrm>
            <a:off x="457200" y="1600200"/>
            <a:ext cx="8686800" cy="4525963"/>
          </a:xfrm>
        </p:spPr>
        <p:txBody>
          <a:bodyPr/>
          <a:lstStyle/>
          <a:p>
            <a:r>
              <a:rPr lang="en-US" altLang="ko-KR" dirty="0" smtClean="0"/>
              <a:t>Change of U-net architecture</a:t>
            </a:r>
          </a:p>
          <a:p>
            <a:pPr lvl="1"/>
            <a:r>
              <a:rPr lang="en-US" dirty="0" smtClean="0"/>
              <a:t> Reducing the number of </a:t>
            </a:r>
            <a:r>
              <a:rPr lang="en-US" dirty="0" err="1" smtClean="0"/>
              <a:t>downsampling</a:t>
            </a:r>
            <a:r>
              <a:rPr lang="en-US" dirty="0" smtClean="0"/>
              <a:t> layers in the original model from four to three</a:t>
            </a:r>
            <a:endParaRPr lang="en-US" altLang="ko-KR" dirty="0" smtClean="0"/>
          </a:p>
          <a:p>
            <a:pPr lvl="2"/>
            <a:r>
              <a:rPr lang="en-US" dirty="0" smtClean="0"/>
              <a:t>No part of the network could “see” the entire image</a:t>
            </a:r>
          </a:p>
          <a:p>
            <a:pPr lvl="2"/>
            <a:r>
              <a:rPr lang="en-US" dirty="0" smtClean="0"/>
              <a:t>No integrate global context in producing the mask</a:t>
            </a:r>
          </a:p>
          <a:p>
            <a:pPr lvl="3"/>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6</a:t>
            </a:fld>
            <a:endParaRPr lang="ko-KR" altLang="en-US"/>
          </a:p>
        </p:txBody>
      </p:sp>
      <p:pic>
        <p:nvPicPr>
          <p:cNvPr id="4098" name="Picture 2"/>
          <p:cNvPicPr>
            <a:picLocks noChangeAspect="1" noChangeArrowheads="1"/>
          </p:cNvPicPr>
          <p:nvPr/>
        </p:nvPicPr>
        <p:blipFill>
          <a:blip r:embed="rId3"/>
          <a:srcRect/>
          <a:stretch>
            <a:fillRect/>
          </a:stretch>
        </p:blipFill>
        <p:spPr bwMode="auto">
          <a:xfrm>
            <a:off x="1047750" y="4000504"/>
            <a:ext cx="7048500" cy="285749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Method (</a:t>
            </a:r>
            <a:r>
              <a:rPr lang="en-US" altLang="ko-KR" b="1" dirty="0" smtClean="0"/>
              <a:t>2/2)</a:t>
            </a:r>
            <a:endParaRPr lang="ko-KR" altLang="en-US" b="1" dirty="0"/>
          </a:p>
        </p:txBody>
      </p:sp>
      <p:sp>
        <p:nvSpPr>
          <p:cNvPr id="3" name="내용 개체 틀 2"/>
          <p:cNvSpPr>
            <a:spLocks noGrp="1"/>
          </p:cNvSpPr>
          <p:nvPr>
            <p:ph idx="1"/>
          </p:nvPr>
        </p:nvSpPr>
        <p:spPr>
          <a:xfrm>
            <a:off x="457200" y="1600200"/>
            <a:ext cx="8686800" cy="4525963"/>
          </a:xfrm>
        </p:spPr>
        <p:txBody>
          <a:bodyPr/>
          <a:lstStyle/>
          <a:p>
            <a:r>
              <a:rPr lang="en-US" dirty="0" smtClean="0"/>
              <a:t>Dilated u-net</a:t>
            </a:r>
          </a:p>
          <a:p>
            <a:pPr lvl="1"/>
            <a:r>
              <a:rPr lang="en-US" dirty="0" smtClean="0"/>
              <a:t>Replace the convolution layers producing the feature maps marked in yellow convolutions</a:t>
            </a:r>
          </a:p>
          <a:p>
            <a:pPr lvl="2"/>
            <a:r>
              <a:rPr lang="en-US" dirty="0" err="1" smtClean="0"/>
              <a:t>Downsampling</a:t>
            </a:r>
            <a:r>
              <a:rPr lang="en-US" dirty="0" smtClean="0"/>
              <a:t> block : dilation 1, 2</a:t>
            </a:r>
          </a:p>
          <a:p>
            <a:pPr lvl="2"/>
            <a:r>
              <a:rPr lang="en-US" altLang="ko-KR" dirty="0" smtClean="0"/>
              <a:t>Bottleneck : dilation 1, 2, 4, 8</a:t>
            </a:r>
            <a:endParaRPr lang="ko-KR" altLang="en-US" dirty="0" smtClean="0"/>
          </a:p>
        </p:txBody>
      </p:sp>
      <p:sp>
        <p:nvSpPr>
          <p:cNvPr id="4" name="슬라이드 번호 개체 틀 3"/>
          <p:cNvSpPr>
            <a:spLocks noGrp="1"/>
          </p:cNvSpPr>
          <p:nvPr>
            <p:ph type="sldNum" sz="quarter" idx="12"/>
          </p:nvPr>
        </p:nvSpPr>
        <p:spPr>
          <a:xfrm>
            <a:off x="3446512" y="6248360"/>
            <a:ext cx="2133600" cy="365125"/>
          </a:xfrm>
        </p:spPr>
        <p:txBody>
          <a:bodyPr/>
          <a:lstStyle/>
          <a:p>
            <a:fld id="{51E5088C-1AFB-4387-A6DD-9DD6FDA02659}" type="slidenum">
              <a:rPr lang="ko-KR" altLang="en-US" smtClean="0"/>
              <a:pPr/>
              <a:t>7</a:t>
            </a:fld>
            <a:endParaRPr lang="ko-KR" altLang="en-US"/>
          </a:p>
        </p:txBody>
      </p:sp>
      <p:pic>
        <p:nvPicPr>
          <p:cNvPr id="5122" name="Picture 2"/>
          <p:cNvPicPr>
            <a:picLocks noChangeAspect="1" noChangeArrowheads="1"/>
          </p:cNvPicPr>
          <p:nvPr/>
        </p:nvPicPr>
        <p:blipFill>
          <a:blip r:embed="rId3"/>
          <a:srcRect/>
          <a:stretch>
            <a:fillRect/>
          </a:stretch>
        </p:blipFill>
        <p:spPr bwMode="auto">
          <a:xfrm>
            <a:off x="0" y="4249680"/>
            <a:ext cx="3979504" cy="250033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166000" y="4211292"/>
            <a:ext cx="3978000" cy="2537028"/>
          </a:xfrm>
          <a:prstGeom prst="rect">
            <a:avLst/>
          </a:prstGeom>
          <a:noFill/>
          <a:ln w="9525">
            <a:noFill/>
            <a:miter lim="800000"/>
            <a:headEnd/>
            <a:tailEnd/>
          </a:ln>
          <a:effectLst/>
        </p:spPr>
      </p:pic>
      <p:sp>
        <p:nvSpPr>
          <p:cNvPr id="8" name="오른쪽 화살표 7"/>
          <p:cNvSpPr/>
          <p:nvPr/>
        </p:nvSpPr>
        <p:spPr>
          <a:xfrm>
            <a:off x="4071934" y="5249836"/>
            <a:ext cx="928694"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Experimental Results (1/4)</a:t>
            </a:r>
            <a:endParaRPr lang="ko-KR" altLang="en-US" b="1" dirty="0"/>
          </a:p>
        </p:txBody>
      </p:sp>
      <p:sp>
        <p:nvSpPr>
          <p:cNvPr id="3" name="내용 개체 틀 2"/>
          <p:cNvSpPr>
            <a:spLocks noGrp="1"/>
          </p:cNvSpPr>
          <p:nvPr>
            <p:ph idx="1"/>
          </p:nvPr>
        </p:nvSpPr>
        <p:spPr/>
        <p:txBody>
          <a:bodyPr/>
          <a:lstStyle/>
          <a:p>
            <a:r>
              <a:rPr lang="en-US" altLang="ko-KR" dirty="0" smtClean="0"/>
              <a:t>The dataset</a:t>
            </a:r>
          </a:p>
          <a:p>
            <a:pPr lvl="1"/>
            <a:r>
              <a:rPr lang="en-US" dirty="0" smtClean="0"/>
              <a:t>Training and Testing set </a:t>
            </a:r>
          </a:p>
          <a:p>
            <a:pPr lvl="2"/>
            <a:r>
              <a:rPr lang="en-US" dirty="0" smtClean="0"/>
              <a:t>16 patients / 32 patients </a:t>
            </a:r>
            <a:r>
              <a:rPr lang="de-DE" dirty="0" smtClean="0"/>
              <a:t> </a:t>
            </a:r>
          </a:p>
          <a:p>
            <a:pPr lvl="1"/>
            <a:r>
              <a:rPr lang="de-DE" dirty="0" smtClean="0"/>
              <a:t>216×256 pixels in size</a:t>
            </a:r>
          </a:p>
          <a:p>
            <a:pPr lvl="1"/>
            <a:r>
              <a:rPr lang="de-DE" altLang="ko-KR" dirty="0" smtClean="0"/>
              <a:t>Data augmentations</a:t>
            </a:r>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8</a:t>
            </a:fld>
            <a:endParaRPr lang="ko-KR" altLang="en-US"/>
          </a:p>
        </p:txBody>
      </p:sp>
      <p:pic>
        <p:nvPicPr>
          <p:cNvPr id="6147" name="Picture 3"/>
          <p:cNvPicPr>
            <a:picLocks noChangeAspect="1" noChangeArrowheads="1"/>
          </p:cNvPicPr>
          <p:nvPr/>
        </p:nvPicPr>
        <p:blipFill>
          <a:blip r:embed="rId2"/>
          <a:srcRect/>
          <a:stretch>
            <a:fillRect/>
          </a:stretch>
        </p:blipFill>
        <p:spPr bwMode="auto">
          <a:xfrm>
            <a:off x="1104900" y="4116324"/>
            <a:ext cx="6934200" cy="27051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Experimental Results (2/4)</a:t>
            </a:r>
            <a:endParaRPr lang="ko-KR" altLang="en-US" b="1" dirty="0"/>
          </a:p>
        </p:txBody>
      </p:sp>
      <p:sp>
        <p:nvSpPr>
          <p:cNvPr id="3" name="내용 개체 틀 2"/>
          <p:cNvSpPr>
            <a:spLocks noGrp="1"/>
          </p:cNvSpPr>
          <p:nvPr>
            <p:ph idx="1"/>
          </p:nvPr>
        </p:nvSpPr>
        <p:spPr/>
        <p:txBody>
          <a:bodyPr/>
          <a:lstStyle/>
          <a:p>
            <a:r>
              <a:rPr lang="en-US" dirty="0" smtClean="0"/>
              <a:t>For the </a:t>
            </a:r>
            <a:r>
              <a:rPr lang="en-US" dirty="0" err="1" smtClean="0"/>
              <a:t>endocardium</a:t>
            </a:r>
            <a:r>
              <a:rPr lang="en-US" dirty="0" smtClean="0"/>
              <a:t>:</a:t>
            </a:r>
          </a:p>
          <a:p>
            <a:endParaRPr lang="en-US" altLang="ko-KR" dirty="0" smtClean="0"/>
          </a:p>
          <a:p>
            <a:endParaRPr lang="en-US" altLang="ko-KR" dirty="0" smtClean="0"/>
          </a:p>
          <a:p>
            <a:pPr>
              <a:buNone/>
            </a:pPr>
            <a:endParaRPr lang="en-US" altLang="ko-KR" sz="4000" dirty="0" smtClean="0"/>
          </a:p>
          <a:p>
            <a:r>
              <a:rPr lang="en-US" dirty="0" smtClean="0"/>
              <a:t>For the </a:t>
            </a:r>
            <a:r>
              <a:rPr lang="en-US" dirty="0" err="1" smtClean="0"/>
              <a:t>epicardium</a:t>
            </a:r>
            <a:r>
              <a:rPr lang="en-US" dirty="0" smtClean="0"/>
              <a:t>:</a:t>
            </a:r>
            <a:endParaRPr lang="ko-KR" altLang="en-US" dirty="0"/>
          </a:p>
        </p:txBody>
      </p:sp>
      <p:sp>
        <p:nvSpPr>
          <p:cNvPr id="4" name="슬라이드 번호 개체 틀 3"/>
          <p:cNvSpPr>
            <a:spLocks noGrp="1"/>
          </p:cNvSpPr>
          <p:nvPr>
            <p:ph type="sldNum" sz="quarter" idx="12"/>
          </p:nvPr>
        </p:nvSpPr>
        <p:spPr/>
        <p:txBody>
          <a:bodyPr/>
          <a:lstStyle/>
          <a:p>
            <a:fld id="{51E5088C-1AFB-4387-A6DD-9DD6FDA02659}" type="slidenum">
              <a:rPr lang="ko-KR" altLang="en-US" smtClean="0"/>
              <a:pPr/>
              <a:t>9</a:t>
            </a:fld>
            <a:endParaRPr lang="ko-KR" altLang="en-US"/>
          </a:p>
        </p:txBody>
      </p:sp>
      <p:pic>
        <p:nvPicPr>
          <p:cNvPr id="5" name="Picture 2"/>
          <p:cNvPicPr>
            <a:picLocks noChangeAspect="1" noChangeArrowheads="1"/>
          </p:cNvPicPr>
          <p:nvPr/>
        </p:nvPicPr>
        <p:blipFill>
          <a:blip r:embed="rId3"/>
          <a:srcRect/>
          <a:stretch>
            <a:fillRect/>
          </a:stretch>
        </p:blipFill>
        <p:spPr bwMode="auto">
          <a:xfrm>
            <a:off x="1857356" y="4643446"/>
            <a:ext cx="5534025" cy="2214554"/>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1857356" y="2089966"/>
            <a:ext cx="5448300" cy="214314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7340</TotalTime>
  <Words>552</Words>
  <Application>Microsoft Office PowerPoint</Application>
  <PresentationFormat>On-screen Show (4:3)</PresentationFormat>
  <Paragraphs>134</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Dilated Convolutional Neural Networks  for Cardiac MRI Segmentation</vt:lpstr>
      <vt:lpstr>Introduction (1/4)</vt:lpstr>
      <vt:lpstr>Introduction (2/4)</vt:lpstr>
      <vt:lpstr>Introduction (3/4)</vt:lpstr>
      <vt:lpstr>Introduction (4/4)</vt:lpstr>
      <vt:lpstr>Method (1/2)</vt:lpstr>
      <vt:lpstr>Method (2/2)</vt:lpstr>
      <vt:lpstr>Experimental Results (1/4)</vt:lpstr>
      <vt:lpstr>Experimental Results (2/4)</vt:lpstr>
      <vt:lpstr>Experimental Results (3/4)</vt:lpstr>
      <vt:lpstr>Experimental Results (4/4)</vt:lpstr>
      <vt:lpstr>Conclusion</vt:lpstr>
      <vt:lpstr>Comparison of Results in infarct segmentation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버젼관리 프로그램</dc:title>
  <dc:creator>ismail - [2010]</dc:creator>
  <cp:lastModifiedBy>ismail - [2010]</cp:lastModifiedBy>
  <cp:revision>495</cp:revision>
  <cp:lastPrinted>2017-08-04T01:59:32Z</cp:lastPrinted>
  <dcterms:created xsi:type="dcterms:W3CDTF">2013-09-06T00:08:14Z</dcterms:created>
  <dcterms:modified xsi:type="dcterms:W3CDTF">2017-11-10T05:32:57Z</dcterms:modified>
</cp:coreProperties>
</file>