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1" r:id="rId3"/>
    <p:sldId id="279" r:id="rId4"/>
    <p:sldId id="266" r:id="rId5"/>
    <p:sldId id="280" r:id="rId6"/>
    <p:sldId id="262" r:id="rId7"/>
    <p:sldId id="281" r:id="rId8"/>
    <p:sldId id="263" r:id="rId9"/>
    <p:sldId id="273" r:id="rId10"/>
    <p:sldId id="285" r:id="rId11"/>
    <p:sldId id="257" r:id="rId12"/>
    <p:sldId id="282" r:id="rId13"/>
    <p:sldId id="283" r:id="rId14"/>
    <p:sldId id="284" r:id="rId15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580" autoAdjust="0"/>
  </p:normalViewPr>
  <p:slideViewPr>
    <p:cSldViewPr>
      <p:cViewPr varScale="1">
        <p:scale>
          <a:sx n="63" d="100"/>
          <a:sy n="63" d="100"/>
        </p:scale>
        <p:origin x="-15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836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C009A-8180-40EF-8E24-021AFF5198CF}" type="datetimeFigureOut">
              <a:rPr lang="ko-KR" altLang="en-US" smtClean="0"/>
              <a:pPr/>
              <a:t>2017-11-18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009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836" y="9428009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5B14D-1393-4E68-B601-C9BD8087F4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33440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CFE4A-A0DC-4E42-A824-D00F2FF974F2}" type="datetimeFigureOut">
              <a:rPr lang="ko-KR" altLang="en-US" smtClean="0"/>
              <a:pPr/>
              <a:t>2017-11-18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75AE-9A18-45BE-BFD5-D85F8BA5E0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89739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소프트맥스</a:t>
            </a:r>
            <a:r>
              <a:rPr lang="en-US" altLang="ko-KR" dirty="0" smtClean="0"/>
              <a:t>?  Multiply</a:t>
            </a:r>
            <a:r>
              <a:rPr lang="ko-KR" altLang="en-US" dirty="0" smtClean="0"/>
              <a:t>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75AE-9A18-45BE-BFD5-D85F8BA5E03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01664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75AE-9A18-45BE-BFD5-D85F8BA5E03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77091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75AE-9A18-45BE-BFD5-D85F8BA5E03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err="1" smtClean="0"/>
              <a:t>Gatech</a:t>
            </a:r>
            <a:r>
              <a:rPr lang="en-US" altLang="ko-KR" dirty="0" smtClean="0"/>
              <a:t> dataset</a:t>
            </a:r>
          </a:p>
          <a:p>
            <a:r>
              <a:rPr lang="en-US" altLang="ko-KR" dirty="0" smtClean="0"/>
              <a:t>2d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3d 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. 2d</a:t>
            </a:r>
            <a:r>
              <a:rPr lang="ko-KR" altLang="en-US" dirty="0" smtClean="0"/>
              <a:t>는 시간정보 없음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그런데도 </a:t>
            </a:r>
            <a:r>
              <a:rPr lang="en-US" altLang="ko-KR" dirty="0" smtClean="0"/>
              <a:t>3d </a:t>
            </a:r>
            <a:r>
              <a:rPr lang="ko-KR" altLang="en-US" dirty="0" err="1" smtClean="0"/>
              <a:t>한것보다</a:t>
            </a:r>
            <a:r>
              <a:rPr lang="ko-KR" altLang="en-US" dirty="0" smtClean="0"/>
              <a:t> 성능이 더 좋음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75AE-9A18-45BE-BFD5-D85F8BA5E03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75AE-9A18-45BE-BFD5-D85F8BA5E03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err="1" smtClean="0"/>
              <a:t>Densnet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dirty="0" err="1" smtClean="0"/>
              <a:t>Densenet</a:t>
            </a:r>
            <a:r>
              <a:rPr lang="ko-KR" altLang="en-US" dirty="0" smtClean="0"/>
              <a:t>은 기존 </a:t>
            </a:r>
            <a:r>
              <a:rPr lang="en-US" altLang="ko-KR" dirty="0" smtClean="0"/>
              <a:t>classification</a:t>
            </a:r>
            <a:r>
              <a:rPr lang="en-US" altLang="ko-KR" baseline="0" dirty="0" smtClean="0"/>
              <a:t> task </a:t>
            </a:r>
            <a:r>
              <a:rPr lang="ko-KR" altLang="en-US" baseline="0" dirty="0" smtClean="0"/>
              <a:t>잘 </a:t>
            </a:r>
            <a:r>
              <a:rPr lang="ko-KR" altLang="en-US" baseline="0" dirty="0" err="1" smtClean="0"/>
              <a:t>사용하</a:t>
            </a:r>
            <a:r>
              <a:rPr lang="ko-KR" altLang="en-US" baseline="0" dirty="0" smtClean="0"/>
              <a:t> 것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Dense block and pooling operation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이전 </a:t>
            </a:r>
            <a:r>
              <a:rPr lang="ko-KR" altLang="en-US" baseline="0" dirty="0" err="1" smtClean="0"/>
              <a:t>피쳐맵의</a:t>
            </a:r>
            <a:r>
              <a:rPr lang="ko-KR" altLang="en-US" baseline="0" dirty="0" smtClean="0"/>
              <a:t> 반복적인 </a:t>
            </a:r>
            <a:r>
              <a:rPr lang="ko-KR" altLang="en-US" baseline="0" dirty="0" err="1" smtClean="0"/>
              <a:t>컨켓</a:t>
            </a:r>
            <a:r>
              <a:rPr lang="en-US" altLang="ko-KR" baseline="0" dirty="0" smtClean="0"/>
              <a:t>. (</a:t>
            </a:r>
            <a:r>
              <a:rPr lang="ko-KR" altLang="en-US" baseline="0" dirty="0" err="1" smtClean="0"/>
              <a:t>레즈넷에서도</a:t>
            </a:r>
            <a:r>
              <a:rPr lang="ko-KR" altLang="en-US" baseline="0" dirty="0" smtClean="0"/>
              <a:t> 보임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근데 이전피쳐멥의 서메이션을 함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ㄱ그럴경우 피쳐맵이 점점 커지기 때문에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이런걸 방지하기 위해 덴스넷을 사용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알고리즘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err="1" smtClean="0"/>
              <a:t>Fcn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unet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deeplab</a:t>
            </a:r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75AE-9A18-45BE-BFD5-D85F8BA5E03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54674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baseline="0" dirty="0" err="1" smtClean="0"/>
              <a:t>DenseNets</a:t>
            </a:r>
            <a:r>
              <a:rPr lang="ko-KR" altLang="en-US" baseline="0" dirty="0" smtClean="0"/>
              <a:t>의 아이디어는 각 레이어가 피드 포워드 방식으로 다른 모든 레이어에 직접 연결되면 네트워크가 더 정확하고 쉽게 훈련 될 수 있다는 관찰에 기반합니다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Softmax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이전에 업샘플링을 진행하는데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이렇게 되면 </a:t>
            </a:r>
            <a:r>
              <a:rPr lang="en-US" altLang="ko-KR" baseline="0" dirty="0" smtClean="0"/>
              <a:t>multiply </a:t>
            </a:r>
            <a:r>
              <a:rPr lang="ko-KR" altLang="en-US" baseline="0" dirty="0" smtClean="0"/>
              <a:t>때문에 연산량과 파라미터가 늘어남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이거 해결하기위해</a:t>
            </a:r>
            <a:r>
              <a:rPr lang="en-US" altLang="ko-KR" baseline="0" dirty="0" smtClean="0"/>
              <a:t>. Only </a:t>
            </a:r>
            <a:r>
              <a:rPr lang="ko-KR" altLang="en-US" baseline="0" dirty="0" smtClean="0"/>
              <a:t>업샘플에서만 덴스블락을 사용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풀링레이어 수에 상관없이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업샘플링 패스에 각 </a:t>
            </a:r>
            <a:r>
              <a:rPr lang="en-US" altLang="ko-KR" baseline="0" dirty="0" smtClean="0"/>
              <a:t>resolution </a:t>
            </a:r>
            <a:r>
              <a:rPr lang="ko-KR" altLang="en-US" baseline="0" dirty="0" smtClean="0"/>
              <a:t>마다 덴스블락을 만들 수 있음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게다가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업샘플 덴스블락은 같은 </a:t>
            </a:r>
            <a:r>
              <a:rPr lang="en-US" altLang="ko-KR" baseline="0" dirty="0" smtClean="0"/>
              <a:t>resolution</a:t>
            </a:r>
            <a:r>
              <a:rPr lang="ko-KR" altLang="en-US" baseline="0" dirty="0" smtClean="0"/>
              <a:t>의 다른덴스블락ㅇ 정보를 컴바인 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The higher resolution information is passed by means of a standard skip connection between the </a:t>
            </a:r>
            <a:r>
              <a:rPr lang="en-US" altLang="ko-KR" baseline="0" dirty="0" err="1" smtClean="0"/>
              <a:t>downsampling</a:t>
            </a:r>
            <a:r>
              <a:rPr lang="en-US" altLang="ko-KR" baseline="0" dirty="0" smtClean="0"/>
              <a:t> and the </a:t>
            </a:r>
            <a:r>
              <a:rPr lang="en-US" altLang="ko-KR" baseline="0" dirty="0" err="1" smtClean="0"/>
              <a:t>upsampling</a:t>
            </a:r>
            <a:r>
              <a:rPr lang="en-US" altLang="ko-KR" baseline="0" dirty="0" smtClean="0"/>
              <a:t> paths. 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전체 인풋 </a:t>
            </a:r>
            <a:r>
              <a:rPr lang="en-US" altLang="ko-KR" baseline="0" dirty="0" smtClean="0"/>
              <a:t>resolution recovering </a:t>
            </a:r>
            <a:r>
              <a:rPr lang="ko-KR" altLang="en-US" baseline="0" dirty="0" smtClean="0"/>
              <a:t>위해 업샘플링 패스를 더해 </a:t>
            </a:r>
            <a:r>
              <a:rPr lang="en-US" altLang="ko-KR" baseline="0" dirty="0" err="1" smtClean="0"/>
              <a:t>fcn</a:t>
            </a:r>
            <a:r>
              <a:rPr lang="ko-KR" altLang="en-US" baseline="0" dirty="0" smtClean="0"/>
              <a:t>같은 일을 하도록 확장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이전 피쳐맵의 반복적인 컨켓</a:t>
            </a:r>
            <a:r>
              <a:rPr lang="en-US" altLang="ko-KR" baseline="0" dirty="0" smtClean="0"/>
              <a:t>. (</a:t>
            </a:r>
            <a:r>
              <a:rPr lang="ko-KR" altLang="en-US" baseline="0" dirty="0" err="1" smtClean="0"/>
              <a:t>레즈넷에서도</a:t>
            </a:r>
            <a:r>
              <a:rPr lang="ko-KR" altLang="en-US" baseline="0" dirty="0" smtClean="0"/>
              <a:t> 보임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근데 </a:t>
            </a:r>
            <a:r>
              <a:rPr lang="ko-KR" altLang="en-US" baseline="0" dirty="0" err="1" smtClean="0"/>
              <a:t>이전피쳐멥의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서메이션을</a:t>
            </a:r>
            <a:r>
              <a:rPr lang="ko-KR" altLang="en-US" baseline="0" dirty="0" smtClean="0"/>
              <a:t> 함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% </a:t>
            </a:r>
            <a:r>
              <a:rPr lang="ko-KR" altLang="en-US" baseline="0" dirty="0" smtClean="0"/>
              <a:t>이렇게 함으로써 놀라운 효과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가지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err="1" smtClean="0"/>
              <a:t>파라미터를</a:t>
            </a:r>
            <a:r>
              <a:rPr lang="ko-KR" altLang="en-US" baseline="0" dirty="0" smtClean="0"/>
              <a:t> 효율적으로 사용할 수 있다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en-US" altLang="ko-KR" baseline="0" dirty="0" smtClean="0"/>
          </a:p>
          <a:p>
            <a:pPr marL="228600" indent="-228600">
              <a:buNone/>
            </a:pPr>
            <a:r>
              <a:rPr lang="en-US" altLang="ko-KR" baseline="0" dirty="0" smtClean="0"/>
              <a:t>2. </a:t>
            </a:r>
            <a:r>
              <a:rPr lang="en-US" altLang="ko-KR" baseline="0" dirty="0" err="1" smtClean="0"/>
              <a:t>DenseNets</a:t>
            </a:r>
            <a:r>
              <a:rPr lang="ko-KR" altLang="en-US" baseline="0" dirty="0" smtClean="0"/>
              <a:t>는 아키텍처의 모든 기능 맵에 대한 짧은 경로로 깊은 감독을 수행합니다</a:t>
            </a:r>
            <a:r>
              <a:rPr lang="en-US" altLang="ko-KR" baseline="0" dirty="0" smtClean="0"/>
              <a:t>. </a:t>
            </a:r>
          </a:p>
          <a:p>
            <a:pPr marL="228600" indent="-228600">
              <a:buNone/>
            </a:pPr>
            <a:endParaRPr lang="en-US" altLang="ko-KR" baseline="0" dirty="0" smtClean="0"/>
          </a:p>
          <a:p>
            <a:pPr marL="228600" indent="-228600">
              <a:buNone/>
            </a:pPr>
            <a:r>
              <a:rPr lang="en-US" altLang="ko-KR" baseline="0" dirty="0" smtClean="0"/>
              <a:t>3. </a:t>
            </a:r>
            <a:r>
              <a:rPr lang="ko-KR" altLang="en-US" baseline="0" dirty="0" smtClean="0"/>
              <a:t>모든 </a:t>
            </a:r>
            <a:r>
              <a:rPr lang="ko-KR" altLang="en-US" baseline="0" dirty="0" err="1" smtClean="0"/>
              <a:t>레이어가</a:t>
            </a:r>
            <a:r>
              <a:rPr lang="ko-KR" altLang="en-US" baseline="0" dirty="0" smtClean="0"/>
              <a:t> 이전 계층에 쉽게 액세스 할 수 있으므로 이전에 계산 된 기능 </a:t>
            </a:r>
            <a:r>
              <a:rPr lang="ko-KR" altLang="en-US" baseline="0" dirty="0" err="1" smtClean="0"/>
              <a:t>맵의</a:t>
            </a:r>
            <a:r>
              <a:rPr lang="ko-KR" altLang="en-US" baseline="0" dirty="0" smtClean="0"/>
              <a:t> 정보를 쉽게 재사용 할 수 있습니다</a:t>
            </a:r>
            <a:r>
              <a:rPr lang="en-US" altLang="ko-KR" baseline="0" dirty="0" smtClean="0"/>
              <a:t>. </a:t>
            </a:r>
          </a:p>
          <a:p>
            <a:pPr marL="228600" indent="-228600">
              <a:buNone/>
            </a:pPr>
            <a:endParaRPr lang="en-US" altLang="ko-KR" baseline="0" dirty="0" smtClean="0"/>
          </a:p>
          <a:p>
            <a:pPr marL="228600" indent="-228600">
              <a:buNone/>
            </a:pPr>
            <a:r>
              <a:rPr lang="en-US" altLang="ko-KR" baseline="0" dirty="0" smtClean="0"/>
              <a:t>skip connections and multi-scale supervision. </a:t>
            </a:r>
            <a:r>
              <a:rPr lang="ko-KR" altLang="en-US" baseline="0" dirty="0" smtClean="0"/>
              <a:t>때문에 </a:t>
            </a:r>
            <a:r>
              <a:rPr lang="en-US" altLang="ko-KR" baseline="0" dirty="0" err="1" smtClean="0"/>
              <a:t>sementic</a:t>
            </a:r>
            <a:r>
              <a:rPr lang="en-US" altLang="ko-KR" baseline="0" dirty="0" smtClean="0"/>
              <a:t> segmentation </a:t>
            </a:r>
            <a:r>
              <a:rPr lang="ko-KR" altLang="en-US" baseline="0" dirty="0" smtClean="0"/>
              <a:t>가능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DenseNets</a:t>
            </a:r>
            <a:r>
              <a:rPr lang="ko-KR" altLang="en-US" baseline="0" dirty="0" smtClean="0"/>
              <a:t>의 아이디어는 각 레이어가 </a:t>
            </a:r>
            <a:r>
              <a:rPr lang="ko-KR" altLang="en-US" baseline="0" dirty="0" err="1" smtClean="0"/>
              <a:t>피드</a:t>
            </a:r>
            <a:r>
              <a:rPr lang="ko-KR" altLang="en-US" baseline="0" dirty="0" smtClean="0"/>
              <a:t> 포워드 방식으로 다른 모든 </a:t>
            </a:r>
            <a:r>
              <a:rPr lang="ko-KR" altLang="en-US" baseline="0" dirty="0" err="1" smtClean="0"/>
              <a:t>레이어에</a:t>
            </a:r>
            <a:r>
              <a:rPr lang="ko-KR" altLang="en-US" baseline="0" dirty="0" smtClean="0"/>
              <a:t> 직접 연결되면 네트워크가 더 정확하고 쉽게 훈련 될 수 있다는 관찰에 기반합니다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전체 인풋 </a:t>
            </a:r>
            <a:r>
              <a:rPr lang="en-US" altLang="ko-KR" baseline="0" dirty="0" smtClean="0"/>
              <a:t>resolution </a:t>
            </a:r>
            <a:r>
              <a:rPr lang="ko-KR" altLang="en-US" baseline="0" dirty="0" err="1" smtClean="0"/>
              <a:t>회복하기위한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업샘플링</a:t>
            </a:r>
            <a:r>
              <a:rPr lang="ko-KR" altLang="en-US" baseline="0" dirty="0" smtClean="0"/>
              <a:t> 패스를 더해 </a:t>
            </a:r>
            <a:r>
              <a:rPr lang="en-US" altLang="ko-KR" baseline="0" dirty="0" err="1" smtClean="0"/>
              <a:t>fcn</a:t>
            </a:r>
            <a:r>
              <a:rPr lang="ko-KR" altLang="en-US" baseline="0" dirty="0" smtClean="0"/>
              <a:t>같은 일을 하도록 확장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75AE-9A18-45BE-BFD5-D85F8BA5E03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carefully extend the </a:t>
            </a:r>
            <a:r>
              <a:rPr lang="en-US" dirty="0" err="1" smtClean="0"/>
              <a:t>DenseNet</a:t>
            </a:r>
            <a:r>
              <a:rPr lang="en-US" dirty="0" smtClean="0"/>
              <a:t> architecture [12] to fully </a:t>
            </a:r>
            <a:r>
              <a:rPr lang="en-US" dirty="0" err="1" smtClean="0"/>
              <a:t>convolutional</a:t>
            </a:r>
            <a:r>
              <a:rPr lang="en-US" dirty="0" smtClean="0"/>
              <a:t> networks for semantic segmentation, while mitigating the feature map explosion.</a:t>
            </a:r>
          </a:p>
          <a:p>
            <a:r>
              <a:rPr lang="en-US" dirty="0" smtClean="0"/>
              <a:t>We highlight that the proposed </a:t>
            </a:r>
            <a:r>
              <a:rPr lang="en-US" dirty="0" err="1" smtClean="0"/>
              <a:t>upsampling</a:t>
            </a:r>
            <a:r>
              <a:rPr lang="en-US" dirty="0" smtClean="0"/>
              <a:t> path, built from dense blocks, performs better than </a:t>
            </a:r>
            <a:r>
              <a:rPr lang="en-US" dirty="0" err="1" smtClean="0"/>
              <a:t>upsampling</a:t>
            </a:r>
            <a:r>
              <a:rPr lang="en-US" dirty="0" smtClean="0"/>
              <a:t> path with more standard operations, such as the ones in [26]. </a:t>
            </a:r>
          </a:p>
          <a:p>
            <a:r>
              <a:rPr lang="en-US" dirty="0" smtClean="0"/>
              <a:t>We show that such a network can outperform current state-of-the-art results on standard benchmarks for urban scene understanding without neither using </a:t>
            </a:r>
            <a:r>
              <a:rPr lang="en-US" dirty="0" err="1" smtClean="0"/>
              <a:t>pretrained</a:t>
            </a:r>
            <a:r>
              <a:rPr lang="en-US" dirty="0" smtClean="0"/>
              <a:t> parameters nor any further post-processing.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75AE-9A18-45BE-BFD5-D85F8BA5E03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60919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Fcn</a:t>
            </a:r>
            <a:r>
              <a:rPr lang="ko-KR" altLang="en-US" dirty="0" smtClean="0"/>
              <a:t>을 다운샘플링 페스에 넣고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업샘플링과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스킵커넥션</a:t>
            </a:r>
            <a:r>
              <a:rPr lang="ko-KR" altLang="en-US" dirty="0" smtClean="0"/>
              <a:t> 진행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스킵커넥션은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다운샘플링패스로부터 정보를 얻어와서 </a:t>
            </a:r>
            <a:r>
              <a:rPr lang="ko-KR" altLang="en-US" baseline="0" dirty="0" err="1" smtClean="0"/>
              <a:t>업샘플링패스에</a:t>
            </a:r>
            <a:r>
              <a:rPr lang="ko-KR" altLang="en-US" baseline="0" dirty="0" smtClean="0"/>
              <a:t> 적용한다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이때 </a:t>
            </a:r>
            <a:r>
              <a:rPr lang="ko-KR" altLang="en-US" baseline="0" dirty="0" err="1" smtClean="0"/>
              <a:t>피쳐맵을</a:t>
            </a:r>
            <a:r>
              <a:rPr lang="ko-KR" altLang="en-US" baseline="0" dirty="0" smtClean="0"/>
              <a:t> 다시 사용함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75AE-9A18-45BE-BFD5-D85F8BA5E03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75AE-9A18-45BE-BFD5-D85F8BA5E03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58166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2. Diagram of a dense block of 4 layers. A first layer is applied to the input to create k feature maps, which are concatenated to the input. A second layer is then applied to create another k features maps, which are again concatenated to the previous feature maps. The operation is repeated 4 times. The output of the block is the concatenation of the outputs of the 4 layers, and thus contains 4 ∗ k feature maps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그림 </a:t>
            </a:r>
            <a:r>
              <a:rPr lang="en-US" altLang="ko-KR" dirty="0" smtClean="0"/>
              <a:t>2. 4 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레이어가</a:t>
            </a:r>
            <a:r>
              <a:rPr lang="ko-KR" altLang="en-US" dirty="0" smtClean="0"/>
              <a:t> 밀집된 블록의 다이어그램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첫 번째 </a:t>
            </a:r>
            <a:r>
              <a:rPr lang="ko-KR" altLang="en-US" dirty="0" err="1" smtClean="0"/>
              <a:t>레이어가</a:t>
            </a:r>
            <a:r>
              <a:rPr lang="ko-KR" altLang="en-US" dirty="0" smtClean="0"/>
              <a:t> 입력에 연결되어 </a:t>
            </a:r>
            <a:r>
              <a:rPr lang="en-US" altLang="ko-KR" dirty="0" smtClean="0"/>
              <a:t>k </a:t>
            </a:r>
            <a:r>
              <a:rPr lang="ko-KR" altLang="en-US" dirty="0" smtClean="0"/>
              <a:t>개의 기능 </a:t>
            </a:r>
            <a:r>
              <a:rPr lang="ko-KR" altLang="en-US" dirty="0" err="1" smtClean="0"/>
              <a:t>맵을</a:t>
            </a:r>
            <a:r>
              <a:rPr lang="ko-KR" altLang="en-US" dirty="0" smtClean="0"/>
              <a:t> 만들고 입력에 연결됩니다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그런 다음 두 번째 </a:t>
            </a:r>
            <a:r>
              <a:rPr lang="ko-KR" altLang="en-US" dirty="0" err="1" smtClean="0"/>
              <a:t>레이어를</a:t>
            </a:r>
            <a:r>
              <a:rPr lang="ko-KR" altLang="en-US" dirty="0" smtClean="0"/>
              <a:t> 적용하여 또 다른 </a:t>
            </a:r>
            <a:r>
              <a:rPr lang="en-US" altLang="ko-KR" dirty="0" smtClean="0"/>
              <a:t>k 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피쳐지도를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만들고이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피쳐지도를</a:t>
            </a:r>
            <a:r>
              <a:rPr lang="ko-KR" altLang="en-US" dirty="0" smtClean="0"/>
              <a:t> 이전 </a:t>
            </a:r>
            <a:r>
              <a:rPr lang="ko-KR" altLang="en-US" dirty="0" err="1" smtClean="0"/>
              <a:t>피쳐지도에</a:t>
            </a:r>
            <a:r>
              <a:rPr lang="ko-KR" altLang="en-US" dirty="0" smtClean="0"/>
              <a:t> 다시 연결합니다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작업이 </a:t>
            </a:r>
            <a:r>
              <a:rPr lang="en-US" altLang="ko-KR" dirty="0" smtClean="0"/>
              <a:t>4 </a:t>
            </a:r>
            <a:r>
              <a:rPr lang="ko-KR" altLang="en-US" dirty="0" smtClean="0"/>
              <a:t>번 반복됩니다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블록의 출력은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레이어의</a:t>
            </a:r>
            <a:r>
              <a:rPr lang="ko-KR" altLang="en-US" dirty="0" smtClean="0"/>
              <a:t> 출력을 연결 한 것으로 </a:t>
            </a:r>
            <a:r>
              <a:rPr lang="en-US" altLang="ko-KR" dirty="0" smtClean="0"/>
              <a:t>4 * k </a:t>
            </a:r>
            <a:r>
              <a:rPr lang="ko-KR" altLang="en-US" dirty="0" smtClean="0"/>
              <a:t>개의 특성 </a:t>
            </a:r>
            <a:r>
              <a:rPr lang="ko-KR" altLang="en-US" dirty="0" err="1" smtClean="0"/>
              <a:t>맵을</a:t>
            </a:r>
            <a:r>
              <a:rPr lang="ko-KR" altLang="en-US" dirty="0" smtClean="0"/>
              <a:t> 포함합니다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레이어의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블락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Input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피쳐맵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두번째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레이어는</a:t>
            </a:r>
            <a:r>
              <a:rPr lang="ko-KR" altLang="en-US" dirty="0" smtClean="0"/>
              <a:t> 다른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피처맵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생성하기위해</a:t>
            </a:r>
            <a:r>
              <a:rPr lang="ko-KR" altLang="en-US" dirty="0" smtClean="0"/>
              <a:t> 적용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이전 </a:t>
            </a:r>
            <a:r>
              <a:rPr lang="ko-KR" altLang="en-US" dirty="0" err="1" smtClean="0"/>
              <a:t>피처맵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컨켓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번 반복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블락의</a:t>
            </a:r>
            <a:r>
              <a:rPr lang="ko-KR" altLang="en-US" dirty="0" smtClean="0"/>
              <a:t> 아웃풋은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레이어의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아웃풋이기때문에</a:t>
            </a:r>
            <a:r>
              <a:rPr lang="en-US" altLang="ko-KR" dirty="0" smtClean="0"/>
              <a:t>,  4*k </a:t>
            </a:r>
            <a:r>
              <a:rPr lang="ko-KR" altLang="en-US" dirty="0" err="1" smtClean="0"/>
              <a:t>피처맵이</a:t>
            </a:r>
            <a:r>
              <a:rPr lang="ko-KR" altLang="en-US" dirty="0" smtClean="0"/>
              <a:t> 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75AE-9A18-45BE-BFD5-D85F8BA5E03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업샘플링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스케일이 커지기 때문에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인풋의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덴스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블락은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아웃풋과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컨켓하지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않음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컨볼루션은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마지막에 얻어진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피쳐맵에만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적용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연결된 모든 맵은 아님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그래서 마지막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덴스블락은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같은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resolution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이전에 있던 모든 덴스블락들의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서머리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임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 smtClean="0"/>
          </a:p>
          <a:p>
            <a:r>
              <a:rPr lang="ko-KR" altLang="en-US" dirty="0" smtClean="0"/>
              <a:t>업샘플링 피쳐맵은 스킵커낵션으로 오는 것과 컨켓한다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한계점 극복하기 위해서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덴스 블럭의 입력은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그것의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과 연결하지 않음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transpose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된 컨볼루션은 오직 마지막 덴스블락에 의해 얻어진 피쳐맵에만 적용해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.,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모든 피쳐맵에 적용하진 않음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Unet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fcn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deeplab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 차이는 뒷부분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업샘플링 씀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75AE-9A18-45BE-BFD5-D85F8BA5E03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63830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model is built from 103 </a:t>
            </a:r>
            <a:r>
              <a:rPr lang="en-US" dirty="0" err="1" smtClean="0"/>
              <a:t>convolutional</a:t>
            </a:r>
            <a:r>
              <a:rPr lang="en-US" dirty="0" smtClean="0"/>
              <a:t> layers.</a:t>
            </a:r>
          </a:p>
          <a:p>
            <a:endParaRPr lang="en-US" altLang="ko-KR" dirty="0" smtClean="0"/>
          </a:p>
          <a:p>
            <a:r>
              <a:rPr lang="en-US" dirty="0" smtClean="0"/>
              <a:t>38 layer</a:t>
            </a:r>
            <a:r>
              <a:rPr lang="en-US" baseline="0" dirty="0" smtClean="0"/>
              <a:t> </a:t>
            </a:r>
            <a:r>
              <a:rPr lang="en-US" dirty="0" smtClean="0"/>
              <a:t>in the </a:t>
            </a:r>
            <a:r>
              <a:rPr lang="en-US" dirty="0" err="1" smtClean="0"/>
              <a:t>downsampling</a:t>
            </a:r>
            <a:r>
              <a:rPr lang="en-US" dirty="0" smtClean="0"/>
              <a:t> path, 15 layer in the bottleneck and 38 layer</a:t>
            </a:r>
            <a:r>
              <a:rPr lang="en-US" baseline="0" dirty="0" smtClean="0"/>
              <a:t> </a:t>
            </a:r>
            <a:r>
              <a:rPr lang="en-US" dirty="0" smtClean="0"/>
              <a:t>in the </a:t>
            </a:r>
            <a:r>
              <a:rPr lang="en-US" dirty="0" err="1" smtClean="0"/>
              <a:t>upsampling</a:t>
            </a:r>
            <a:r>
              <a:rPr lang="en-US" dirty="0" smtClean="0"/>
              <a:t> path.</a:t>
            </a:r>
          </a:p>
          <a:p>
            <a:endParaRPr lang="en-US" altLang="ko-KR" dirty="0" smtClean="0"/>
          </a:p>
          <a:p>
            <a:r>
              <a:rPr lang="en-US" dirty="0" smtClean="0"/>
              <a:t>The final layer in the network is  a 1 × 1 convolution followed by a </a:t>
            </a:r>
            <a:r>
              <a:rPr lang="en-US" dirty="0" err="1" smtClean="0"/>
              <a:t>softmax</a:t>
            </a:r>
            <a:r>
              <a:rPr lang="en-US" dirty="0" smtClean="0"/>
              <a:t> non-linearity to provide the per class distribution at each pixel.</a:t>
            </a:r>
          </a:p>
          <a:p>
            <a:endParaRPr lang="en-US" altLang="ko-KR" dirty="0" smtClean="0"/>
          </a:p>
          <a:p>
            <a:r>
              <a:rPr lang="en-US" dirty="0" smtClean="0"/>
              <a:t>the model is trained by minimizing the </a:t>
            </a:r>
            <a:r>
              <a:rPr lang="en-US" dirty="0" err="1" smtClean="0"/>
              <a:t>pixelwise</a:t>
            </a:r>
            <a:r>
              <a:rPr lang="en-US" dirty="0" smtClean="0"/>
              <a:t> cross-entropy loss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75AE-9A18-45BE-BFD5-D85F8BA5E03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2AD4-9D17-48DE-AD5C-9C70CDF6BA3D}" type="datetime1">
              <a:rPr lang="ko-KR" altLang="en-US" smtClean="0"/>
              <a:pPr/>
              <a:t>2017-11-18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088C-1AFB-4387-A6DD-9DD6FDA026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6293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FEA6-7C9F-44D4-A5BF-8F78905E3D0F}" type="datetime1">
              <a:rPr lang="ko-KR" altLang="en-US" smtClean="0"/>
              <a:pPr/>
              <a:t>2017-11-18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088C-1AFB-4387-A6DD-9DD6FDA026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3682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DB49-5E7B-4AD0-AFF1-7F6AD2D0C4A8}" type="datetime1">
              <a:rPr lang="ko-KR" altLang="en-US" smtClean="0"/>
              <a:pPr/>
              <a:t>2017-11-18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088C-1AFB-4387-A6DD-9DD6FDA026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1372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72C9-67FE-46B7-9357-EF9FC27FE5B4}" type="datetime1">
              <a:rPr lang="ko-KR" altLang="en-US" smtClean="0"/>
              <a:pPr/>
              <a:t>2017-11-18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46512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51E5088C-1AFB-4387-A6DD-9DD6FDA026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36497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83B6-D213-4FAE-A3A8-2FD8107317DF}" type="datetime1">
              <a:rPr lang="ko-KR" altLang="en-US" smtClean="0"/>
              <a:pPr/>
              <a:t>2017-11-18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088C-1AFB-4387-A6DD-9DD6FDA026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0907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F36A-AB9C-4B96-86A1-3850228C1731}" type="datetime1">
              <a:rPr lang="ko-KR" altLang="en-US" smtClean="0"/>
              <a:pPr/>
              <a:t>2017-11-18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088C-1AFB-4387-A6DD-9DD6FDA026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6705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68D5-0B9B-4626-872D-13F054221625}" type="datetime1">
              <a:rPr lang="ko-KR" altLang="en-US" smtClean="0"/>
              <a:pPr/>
              <a:t>2017-11-18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088C-1AFB-4387-A6DD-9DD6FDA026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8185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867D-10B3-4E75-A448-900B173E578D}" type="datetime1">
              <a:rPr lang="ko-KR" altLang="en-US" smtClean="0"/>
              <a:pPr/>
              <a:t>2017-11-18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088C-1AFB-4387-A6DD-9DD6FDA026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175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5EDD-06F4-4C7E-AFAD-6A8B05D2647A}" type="datetime1">
              <a:rPr lang="ko-KR" altLang="en-US" smtClean="0"/>
              <a:pPr/>
              <a:t>2017-11-18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088C-1AFB-4387-A6DD-9DD6FDA026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2680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4C2B-388F-4368-9A8A-62285EDC6743}" type="datetime1">
              <a:rPr lang="ko-KR" altLang="en-US" smtClean="0"/>
              <a:pPr/>
              <a:t>2017-11-18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088C-1AFB-4387-A6DD-9DD6FDA026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8211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83C8-EEAE-48B2-B65C-E74B4C687FDE}" type="datetime1">
              <a:rPr lang="ko-KR" altLang="en-US" smtClean="0"/>
              <a:pPr/>
              <a:t>2017-11-18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088C-1AFB-4387-A6DD-9DD6FDA026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6831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4F515-E11C-4E92-A8B4-D089487A3B45}" type="datetime1">
              <a:rPr lang="ko-KR" altLang="en-US" smtClean="0"/>
              <a:pPr/>
              <a:t>2017-11-18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5088C-1AFB-4387-A6DD-9DD6FDA026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78513" y="6299026"/>
            <a:ext cx="2085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5052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72817"/>
            <a:ext cx="9144000" cy="1152127"/>
          </a:xfrm>
        </p:spPr>
        <p:txBody>
          <a:bodyPr>
            <a:noAutofit/>
          </a:bodyPr>
          <a:lstStyle/>
          <a:p>
            <a:r>
              <a:rPr lang="en-US" altLang="ko-KR" sz="2800" b="1" dirty="0" smtClean="0"/>
              <a:t>The One Hundred Layers Tiramisu: Fully </a:t>
            </a:r>
            <a:r>
              <a:rPr lang="en-US" altLang="ko-KR" sz="2800" b="1" dirty="0" err="1" smtClean="0"/>
              <a:t>Convolutional</a:t>
            </a:r>
            <a:r>
              <a:rPr lang="en-US" altLang="ko-KR" sz="2800" b="1" dirty="0" smtClean="0"/>
              <a:t> </a:t>
            </a:r>
            <a:r>
              <a:rPr lang="en-US" altLang="ko-KR" sz="2800" b="1" dirty="0" err="1" smtClean="0"/>
              <a:t>DenseNets</a:t>
            </a:r>
            <a:r>
              <a:rPr lang="en-US" altLang="ko-KR" sz="2800" b="1" dirty="0" smtClean="0"/>
              <a:t> for Semantic Segmentation </a:t>
            </a:r>
            <a:r>
              <a:rPr lang="en-US" altLang="ko-KR" sz="2800" b="1" dirty="0"/>
              <a:t/>
            </a:r>
            <a:br>
              <a:rPr lang="en-US" altLang="ko-KR" sz="2800" b="1" dirty="0"/>
            </a:br>
            <a:r>
              <a:rPr lang="en-US" altLang="ko-KR" sz="2800" b="1" dirty="0" smtClean="0"/>
              <a:t>[</a:t>
            </a:r>
            <a:r>
              <a:rPr lang="en-US" altLang="ko-KR" sz="2800" b="1" dirty="0" err="1" smtClean="0"/>
              <a:t>Jegou</a:t>
            </a:r>
            <a:r>
              <a:rPr lang="en-US" altLang="ko-KR" sz="2800" b="1" dirty="0" smtClean="0"/>
              <a:t> et </a:t>
            </a:r>
            <a:r>
              <a:rPr lang="en-US" altLang="ko-KR" sz="2800" b="1" dirty="0"/>
              <a:t>al., </a:t>
            </a:r>
            <a:r>
              <a:rPr lang="en-US" altLang="ko-KR" sz="2800" b="1" dirty="0" smtClean="0"/>
              <a:t>2016]</a:t>
            </a:r>
            <a:endParaRPr lang="fr-FR" altLang="ko-KR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4077072"/>
            <a:ext cx="6400800" cy="1752600"/>
          </a:xfrm>
        </p:spPr>
        <p:txBody>
          <a:bodyPr>
            <a:normAutofit/>
          </a:bodyPr>
          <a:lstStyle/>
          <a:p>
            <a:endParaRPr lang="en-US" altLang="ko-KR" sz="2400" dirty="0" smtClean="0"/>
          </a:p>
          <a:p>
            <a:r>
              <a:rPr lang="en-US" altLang="ko-KR" sz="2400" smtClean="0"/>
              <a:t>2017.08.04.</a:t>
            </a:r>
          </a:p>
          <a:p>
            <a:r>
              <a:rPr lang="en-US" altLang="ko-KR" sz="2400" smtClean="0"/>
              <a:t>AREUM</a:t>
            </a:r>
            <a:r>
              <a:rPr lang="en-US" altLang="ko-KR" sz="2400" dirty="0" smtClean="0"/>
              <a:t>, LEE</a:t>
            </a:r>
          </a:p>
        </p:txBody>
      </p:sp>
    </p:spTree>
    <p:extLst>
      <p:ext uri="{BB962C8B-B14F-4D97-AF65-F5344CB8AC3E}">
        <p14:creationId xmlns:p14="http://schemas.microsoft.com/office/powerpoint/2010/main" xmlns="" val="9840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088C-1AFB-4387-A6DD-9DD6FDA02659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4192" y="404664"/>
            <a:ext cx="6395616" cy="6342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4647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Experiments (1/3)</a:t>
            </a:r>
            <a:endParaRPr lang="ko-KR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Implementation </a:t>
            </a:r>
            <a:r>
              <a:rPr lang="en-US" altLang="ko-KR" dirty="0" smtClean="0"/>
              <a:t>details</a:t>
            </a:r>
          </a:p>
          <a:p>
            <a:pPr lvl="1"/>
            <a:r>
              <a:rPr lang="en-US" altLang="ko-KR" dirty="0" smtClean="0"/>
              <a:t>LR = 0.001</a:t>
            </a:r>
          </a:p>
          <a:p>
            <a:pPr lvl="1"/>
            <a:r>
              <a:rPr lang="en-US" altLang="ko-KR" dirty="0" smtClean="0"/>
              <a:t>Data augmentation : crops and vertical flips</a:t>
            </a:r>
          </a:p>
          <a:p>
            <a:pPr lvl="1"/>
            <a:r>
              <a:rPr lang="en-US" altLang="ko-KR" dirty="0" smtClean="0"/>
              <a:t>Dropout rate = 0.2</a:t>
            </a:r>
          </a:p>
          <a:p>
            <a:pPr lvl="1"/>
            <a:r>
              <a:rPr lang="en-US" altLang="ko-KR" dirty="0" smtClean="0"/>
              <a:t>Filter size of conv &amp;</a:t>
            </a:r>
            <a:r>
              <a:rPr lang="en-US" altLang="ko-KR" dirty="0" err="1" smtClean="0"/>
              <a:t>deconv</a:t>
            </a:r>
            <a:r>
              <a:rPr lang="en-US" altLang="ko-KR" dirty="0" smtClean="0"/>
              <a:t> layers = 3x3 and </a:t>
            </a:r>
            <a:r>
              <a:rPr lang="en-US" altLang="ko-KR" dirty="0" err="1" smtClean="0"/>
              <a:t>strid</a:t>
            </a:r>
            <a:r>
              <a:rPr lang="en-US" altLang="ko-KR" dirty="0" smtClean="0"/>
              <a:t> 1</a:t>
            </a:r>
          </a:p>
          <a:p>
            <a:pPr lvl="1"/>
            <a:r>
              <a:rPr lang="en-US" altLang="ko-KR" dirty="0" smtClean="0"/>
              <a:t>Batch normalization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088C-1AFB-4387-A6DD-9DD6FDA0265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8366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27188" y="3573016"/>
            <a:ext cx="3635861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Experiments </a:t>
            </a:r>
            <a:r>
              <a:rPr lang="en-US" altLang="ko-KR" b="1" dirty="0" smtClean="0"/>
              <a:t>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Dataset</a:t>
            </a:r>
          </a:p>
          <a:p>
            <a:pPr lvl="1"/>
            <a:r>
              <a:rPr lang="en-US" dirty="0" err="1" smtClean="0"/>
              <a:t>Gatech</a:t>
            </a:r>
            <a:r>
              <a:rPr lang="en-US" dirty="0" smtClean="0"/>
              <a:t> dataset</a:t>
            </a:r>
          </a:p>
          <a:p>
            <a:pPr lvl="2"/>
            <a:r>
              <a:rPr lang="en-US" dirty="0" smtClean="0"/>
              <a:t>Labeled with 8 classes </a:t>
            </a:r>
          </a:p>
          <a:p>
            <a:pPr lvl="3"/>
            <a:r>
              <a:rPr lang="en-US" dirty="0" smtClean="0"/>
              <a:t>sky, ground, buildings, porous, humans, cars, vertical mix and main mix</a:t>
            </a:r>
          </a:p>
          <a:p>
            <a:pPr lvl="2"/>
            <a:r>
              <a:rPr lang="en-US" dirty="0" smtClean="0"/>
              <a:t>Crops of 224 × 224 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atch size 5</a:t>
            </a:r>
          </a:p>
          <a:p>
            <a:pPr lvl="1"/>
            <a:r>
              <a:rPr lang="en-US" dirty="0" err="1" smtClean="0"/>
              <a:t>CamVid</a:t>
            </a:r>
            <a:r>
              <a:rPr lang="en-US" dirty="0" smtClean="0"/>
              <a:t> dataset</a:t>
            </a:r>
          </a:p>
          <a:p>
            <a:pPr lvl="2"/>
            <a:r>
              <a:rPr lang="en-US" dirty="0" smtClean="0"/>
              <a:t>360 × 480 </a:t>
            </a:r>
          </a:p>
          <a:p>
            <a:pPr lvl="2"/>
            <a:r>
              <a:rPr lang="en-US" dirty="0" smtClean="0"/>
              <a:t>labeled with 11 semantic classes</a:t>
            </a:r>
          </a:p>
          <a:p>
            <a:pPr lvl="2"/>
            <a:r>
              <a:rPr lang="en-US" dirty="0" smtClean="0"/>
              <a:t>Crops of 224 × 224 and batch size 3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088C-1AFB-4387-A6DD-9DD6FDA0265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Experiments </a:t>
            </a:r>
            <a:r>
              <a:rPr lang="en-US" altLang="ko-KR" b="1" dirty="0" smtClean="0"/>
              <a:t>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CamVid</a:t>
            </a:r>
            <a:r>
              <a:rPr lang="en-US" dirty="0" smtClean="0"/>
              <a:t> dataset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088C-1AFB-4387-A6DD-9DD6FDA02659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73644" y="2276872"/>
            <a:ext cx="9491289" cy="4429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088C-1AFB-4387-A6DD-9DD6FDA02659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383" y="1645121"/>
            <a:ext cx="8143875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b="1" dirty="0" smtClean="0"/>
              <a:t>Introduction</a:t>
            </a:r>
            <a:endParaRPr lang="ko-KR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Goal</a:t>
            </a:r>
          </a:p>
          <a:p>
            <a:pPr lvl="1"/>
            <a:r>
              <a:rPr lang="en-US" altLang="ko-KR" b="1" u="sng" dirty="0" smtClean="0"/>
              <a:t>Semantic segmentation </a:t>
            </a:r>
            <a:r>
              <a:rPr lang="en-US" altLang="ko-KR" dirty="0" smtClean="0"/>
              <a:t>based on </a:t>
            </a:r>
            <a:r>
              <a:rPr lang="en-US" dirty="0" smtClean="0"/>
              <a:t>Densely Connected </a:t>
            </a:r>
            <a:r>
              <a:rPr lang="en-US" dirty="0" err="1" smtClean="0"/>
              <a:t>Convolutional</a:t>
            </a:r>
            <a:r>
              <a:rPr lang="en-US" dirty="0" smtClean="0"/>
              <a:t> Networks (</a:t>
            </a:r>
            <a:r>
              <a:rPr lang="en-US" altLang="ko-KR" dirty="0" err="1" smtClean="0"/>
              <a:t>DensNets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b="1" u="sng" dirty="0" smtClean="0"/>
              <a:t>Exploit the feature reuse </a:t>
            </a:r>
            <a:r>
              <a:rPr lang="en-US" altLang="ko-KR" dirty="0" smtClean="0"/>
              <a:t>by extending the more sophisticated </a:t>
            </a:r>
            <a:r>
              <a:rPr lang="en-US" altLang="ko-KR" dirty="0" err="1" smtClean="0"/>
              <a:t>DenseNet</a:t>
            </a:r>
            <a:r>
              <a:rPr lang="en-US" altLang="ko-KR" dirty="0" smtClean="0"/>
              <a:t> architecture, while avoiding the feature explosion at the </a:t>
            </a:r>
            <a:r>
              <a:rPr lang="en-US" altLang="ko-KR" dirty="0" err="1" smtClean="0"/>
              <a:t>upsampling</a:t>
            </a:r>
            <a:r>
              <a:rPr lang="en-US" altLang="ko-KR" dirty="0" smtClean="0"/>
              <a:t> path of the network.</a:t>
            </a:r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088C-1AFB-4387-A6DD-9DD6FDA0265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9772" y="6196657"/>
            <a:ext cx="4104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Overview of the proposed method 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xmlns="" val="143895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Framework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088C-1AFB-4387-A6DD-9DD6FDA02659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3461" y="116632"/>
            <a:ext cx="4357718" cy="6646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Contribution</a:t>
            </a:r>
            <a:endParaRPr lang="ko-KR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86766" cy="52578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Extend of the </a:t>
            </a:r>
            <a:r>
              <a:rPr lang="en-US" b="1" u="sng" dirty="0" err="1" smtClean="0"/>
              <a:t>DenseNet</a:t>
            </a:r>
            <a:r>
              <a:rPr lang="en-US" b="1" u="sng" dirty="0" smtClean="0"/>
              <a:t> </a:t>
            </a:r>
            <a:r>
              <a:rPr lang="en-US" dirty="0" smtClean="0"/>
              <a:t>architecture to fully </a:t>
            </a:r>
            <a:r>
              <a:rPr lang="en-US" dirty="0" err="1" smtClean="0"/>
              <a:t>convolutional</a:t>
            </a:r>
            <a:r>
              <a:rPr lang="en-US" dirty="0" smtClean="0"/>
              <a:t> networks for semantic segmentation</a:t>
            </a:r>
          </a:p>
          <a:p>
            <a:r>
              <a:rPr lang="en-US" b="1" u="sng" dirty="0" smtClean="0"/>
              <a:t>Add of </a:t>
            </a:r>
            <a:r>
              <a:rPr lang="en-US" b="1" u="sng" dirty="0" err="1" smtClean="0"/>
              <a:t>upsampling</a:t>
            </a:r>
            <a:r>
              <a:rPr lang="en-US" b="1" u="sng" dirty="0" smtClean="0"/>
              <a:t> path</a:t>
            </a:r>
            <a:r>
              <a:rPr lang="en-US" dirty="0" smtClean="0"/>
              <a:t>, built from dense blocks, performs better than </a:t>
            </a:r>
            <a:r>
              <a:rPr lang="en-US" dirty="0" err="1" smtClean="0"/>
              <a:t>upsampling</a:t>
            </a:r>
            <a:r>
              <a:rPr lang="en-US" dirty="0" smtClean="0"/>
              <a:t> path with more standard operations</a:t>
            </a:r>
          </a:p>
          <a:p>
            <a:r>
              <a:rPr lang="en-US" b="1" u="sng" dirty="0" smtClean="0"/>
              <a:t>Don’t using </a:t>
            </a:r>
            <a:r>
              <a:rPr lang="en-US" b="1" u="sng" dirty="0" err="1" smtClean="0"/>
              <a:t>pretrained</a:t>
            </a:r>
            <a:r>
              <a:rPr lang="en-US" b="1" u="sng" dirty="0" smtClean="0"/>
              <a:t> parameters </a:t>
            </a:r>
            <a:r>
              <a:rPr lang="en-US" dirty="0" smtClean="0"/>
              <a:t>nor any further post-processing.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088C-1AFB-4387-A6DD-9DD6FDA0265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88451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Methods (</a:t>
            </a:r>
            <a:r>
              <a:rPr lang="en-US" altLang="ko-KR" b="1" dirty="0" smtClean="0"/>
              <a:t>1/5)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First, we review the recently </a:t>
            </a:r>
            <a:r>
              <a:rPr lang="en-US" b="1" u="sng" dirty="0" smtClean="0"/>
              <a:t>proposed </a:t>
            </a:r>
            <a:r>
              <a:rPr lang="en-US" b="1" u="sng" dirty="0" err="1" smtClean="0"/>
              <a:t>DenseNet</a:t>
            </a:r>
            <a:r>
              <a:rPr lang="en-US" b="1" u="sng" dirty="0" smtClean="0"/>
              <a:t> architecture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Second, we introduce the construction of the novel </a:t>
            </a:r>
            <a:r>
              <a:rPr lang="en-US" b="1" u="sng" dirty="0" err="1" smtClean="0"/>
              <a:t>upsampling</a:t>
            </a:r>
            <a:r>
              <a:rPr lang="en-US" dirty="0" smtClean="0"/>
              <a:t> path and discuss its advantages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088C-1AFB-4387-A6DD-9DD6FDA0265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8976"/>
          <a:stretch/>
        </p:blipFill>
        <p:spPr bwMode="auto">
          <a:xfrm>
            <a:off x="1257732" y="1998340"/>
            <a:ext cx="550232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07964" y="5944746"/>
            <a:ext cx="49911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93714" y="5373216"/>
            <a:ext cx="44196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93714" y="2893690"/>
            <a:ext cx="44196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Methods (2/5)</a:t>
            </a:r>
            <a:endParaRPr lang="ko-KR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Review of </a:t>
            </a:r>
            <a:r>
              <a:rPr lang="en-US" b="1" u="sng" dirty="0" err="1" smtClean="0"/>
              <a:t>DenseNets</a:t>
            </a:r>
            <a:endParaRPr lang="en-US" b="1" u="sng" dirty="0" smtClean="0"/>
          </a:p>
          <a:p>
            <a:pPr lvl="1"/>
            <a:r>
              <a:rPr lang="en-US" altLang="ko-KR" dirty="0" smtClean="0"/>
              <a:t>    : computation by applying a non-linear transformation 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H is defined as BN, followed by 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, and dropout</a:t>
            </a:r>
          </a:p>
          <a:p>
            <a:pPr lvl="1"/>
            <a:r>
              <a:rPr lang="en-US" altLang="ko-KR" dirty="0" smtClean="0"/>
              <a:t>Output dimension of each layer (l) has k feature maps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feature maps : k x l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088C-1AFB-4387-A6DD-9DD6FDA02659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8966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Methods </a:t>
            </a:r>
            <a:r>
              <a:rPr lang="en-US" altLang="ko-KR" b="1" dirty="0" smtClean="0"/>
              <a:t>(3/5)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595097"/>
            <a:ext cx="6840760" cy="4525963"/>
          </a:xfrm>
        </p:spPr>
        <p:txBody>
          <a:bodyPr/>
          <a:lstStyle/>
          <a:p>
            <a:r>
              <a:rPr lang="en-US" altLang="ko-KR" dirty="0" smtClean="0"/>
              <a:t>Dense block</a:t>
            </a:r>
          </a:p>
          <a:p>
            <a:pPr lvl="1"/>
            <a:r>
              <a:rPr lang="en-US" altLang="ko-KR" dirty="0" smtClean="0"/>
              <a:t>First layer</a:t>
            </a:r>
          </a:p>
          <a:p>
            <a:pPr lvl="2"/>
            <a:r>
              <a:rPr lang="en-US" altLang="ko-KR" dirty="0" smtClean="0"/>
              <a:t>Create k feature maps, which are concatenated to the input</a:t>
            </a:r>
          </a:p>
          <a:p>
            <a:pPr lvl="1"/>
            <a:r>
              <a:rPr lang="en-US" altLang="ko-KR" dirty="0" smtClean="0"/>
              <a:t>Second layer</a:t>
            </a:r>
          </a:p>
          <a:p>
            <a:pPr lvl="2"/>
            <a:r>
              <a:rPr lang="en-US" altLang="ko-KR" dirty="0" smtClean="0"/>
              <a:t>Create another k features maps, </a:t>
            </a:r>
          </a:p>
          <a:p>
            <a:pPr lvl="2"/>
            <a:r>
              <a:rPr lang="en-US" altLang="ko-KR" dirty="0" smtClean="0"/>
              <a:t>Which are again concatenated to the previous feature maps</a:t>
            </a:r>
          </a:p>
          <a:p>
            <a:pPr lvl="1"/>
            <a:r>
              <a:rPr lang="en-US" altLang="ko-KR" dirty="0" smtClean="0"/>
              <a:t>Total 4 layer, 4xk feature maps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088C-1AFB-4387-A6DD-9DD6FDA0265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/>
          <a:srcRect l="16640" t="7044"/>
          <a:stretch/>
        </p:blipFill>
        <p:spPr bwMode="auto">
          <a:xfrm>
            <a:off x="6786880" y="1268758"/>
            <a:ext cx="2798881" cy="51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Methods (4/5)</a:t>
            </a:r>
            <a:endParaRPr lang="ko-KR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Down-sampling path</a:t>
            </a:r>
          </a:p>
          <a:p>
            <a:pPr lvl="1"/>
            <a:r>
              <a:rPr lang="en-US" altLang="ko-KR" dirty="0" err="1" smtClean="0"/>
              <a:t>DenseNets</a:t>
            </a:r>
            <a:r>
              <a:rPr lang="en-US" altLang="ko-KR" dirty="0" smtClean="0"/>
              <a:t> of Fully Convolutional </a:t>
            </a:r>
            <a:r>
              <a:rPr lang="en-US" altLang="ko-KR" dirty="0" err="1" smtClean="0"/>
              <a:t>DenseNets</a:t>
            </a:r>
            <a:endParaRPr lang="en-US" altLang="ko-KR" dirty="0" smtClean="0"/>
          </a:p>
          <a:p>
            <a:pPr lvl="1"/>
            <a:r>
              <a:rPr lang="en-US" dirty="0" smtClean="0"/>
              <a:t>The last layer of the </a:t>
            </a:r>
            <a:r>
              <a:rPr lang="en-US" dirty="0" err="1" smtClean="0"/>
              <a:t>downsampling</a:t>
            </a:r>
            <a:r>
              <a:rPr lang="en-US" dirty="0" smtClean="0"/>
              <a:t> path is referred to as bottleneck</a:t>
            </a:r>
          </a:p>
          <a:p>
            <a:r>
              <a:rPr lang="en-US" altLang="ko-KR" dirty="0" smtClean="0"/>
              <a:t>Up-sampling path</a:t>
            </a:r>
          </a:p>
          <a:p>
            <a:pPr lvl="1"/>
            <a:r>
              <a:rPr lang="en-US" altLang="ko-KR" dirty="0"/>
              <a:t>Since the </a:t>
            </a:r>
            <a:r>
              <a:rPr lang="en-US" altLang="ko-KR" dirty="0" err="1"/>
              <a:t>upsampling</a:t>
            </a:r>
            <a:r>
              <a:rPr lang="en-US" altLang="ko-KR" dirty="0"/>
              <a:t> path increases the feature maps spatial resolution (Too memory demanding)</a:t>
            </a:r>
          </a:p>
          <a:p>
            <a:pPr lvl="2"/>
            <a:r>
              <a:rPr lang="en-US" altLang="ko-KR" dirty="0" smtClean="0"/>
              <a:t>The </a:t>
            </a:r>
            <a:r>
              <a:rPr lang="en-US" altLang="ko-KR" dirty="0"/>
              <a:t>input of a dense block is not concatenated with its output</a:t>
            </a:r>
          </a:p>
          <a:p>
            <a:pPr lvl="2"/>
            <a:r>
              <a:rPr lang="en-US" altLang="ko-KR" dirty="0"/>
              <a:t>T</a:t>
            </a:r>
            <a:r>
              <a:rPr lang="en-US" altLang="ko-KR" dirty="0" smtClean="0"/>
              <a:t>he </a:t>
            </a:r>
            <a:r>
              <a:rPr lang="en-US" altLang="ko-KR" dirty="0"/>
              <a:t>transposed convolution is applied only to the feature maps obtained by the last dense </a:t>
            </a:r>
            <a:r>
              <a:rPr lang="en-US" altLang="ko-KR" dirty="0" smtClean="0"/>
              <a:t>block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3079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Methods </a:t>
            </a:r>
            <a:r>
              <a:rPr lang="en-US" altLang="ko-KR" b="1" dirty="0" smtClean="0"/>
              <a:t>(5/5)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Semantic segmentation architectures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222992" y="6356350"/>
            <a:ext cx="2133600" cy="365125"/>
          </a:xfrm>
        </p:spPr>
        <p:txBody>
          <a:bodyPr/>
          <a:lstStyle/>
          <a:p>
            <a:fld id="{51E5088C-1AFB-4387-A6DD-9DD6FDA02659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7194" y="2357430"/>
            <a:ext cx="2999477" cy="3735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1919" y="2396373"/>
            <a:ext cx="21145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6694" y="3933056"/>
            <a:ext cx="19050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1432" y="5590247"/>
            <a:ext cx="22955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974727" y="5975702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Architecture details of FC-DenseNet103</a:t>
            </a:r>
            <a:endParaRPr lang="ko-KR" altLang="en-US" sz="1100" b="1" dirty="0"/>
          </a:p>
        </p:txBody>
      </p:sp>
      <p:cxnSp>
        <p:nvCxnSpPr>
          <p:cNvPr id="8" name="Straight Arrow Connector 7"/>
          <p:cNvCxnSpPr>
            <a:endCxn id="4101" idx="3"/>
          </p:cNvCxnSpPr>
          <p:nvPr/>
        </p:nvCxnSpPr>
        <p:spPr>
          <a:xfrm flipH="1">
            <a:off x="2471694" y="3308427"/>
            <a:ext cx="2236827" cy="13390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692298" y="5517232"/>
            <a:ext cx="720078" cy="3168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385784" y="3154539"/>
            <a:ext cx="1458640" cy="584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39758232"/>
              </p:ext>
            </p:extLst>
          </p:nvPr>
        </p:nvGraphicFramePr>
        <p:xfrm>
          <a:off x="5830336" y="4221514"/>
          <a:ext cx="53436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368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896</a:t>
                      </a:r>
                      <a:endParaRPr lang="ko-KR" altLang="en-US" sz="10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1088</a:t>
                      </a:r>
                      <a:endParaRPr lang="ko-KR" altLang="en-US" sz="10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816</a:t>
                      </a:r>
                      <a:endParaRPr lang="ko-KR" altLang="en-US" sz="10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576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384</a:t>
                      </a:r>
                      <a:endParaRPr lang="ko-KR" altLang="en-US" sz="10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256</a:t>
                      </a:r>
                      <a:endParaRPr lang="ko-KR" altLang="en-US" sz="1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068560" y="2032647"/>
            <a:ext cx="131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K=16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88640" y="3121223"/>
            <a:ext cx="38164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m</a:t>
            </a:r>
            <a:r>
              <a:rPr lang="en-US" altLang="ko-KR" sz="1400" b="1" dirty="0" smtClean="0"/>
              <a:t> = 16(k) x 4(l) + 48 = 112</a:t>
            </a:r>
          </a:p>
          <a:p>
            <a:r>
              <a:rPr lang="en-US" altLang="ko-KR" sz="1400" b="1" dirty="0"/>
              <a:t>m = 16(k) x </a:t>
            </a:r>
            <a:r>
              <a:rPr lang="en-US" altLang="ko-KR" sz="1400" b="1" dirty="0" smtClean="0"/>
              <a:t>5(l</a:t>
            </a:r>
            <a:r>
              <a:rPr lang="en-US" altLang="ko-KR" sz="1400" b="1" dirty="0"/>
              <a:t>) + </a:t>
            </a:r>
            <a:r>
              <a:rPr lang="en-US" altLang="ko-KR" sz="1400" b="1" dirty="0" smtClean="0"/>
              <a:t>112 </a:t>
            </a:r>
            <a:r>
              <a:rPr lang="en-US" altLang="ko-KR" sz="1400" b="1" dirty="0"/>
              <a:t>= </a:t>
            </a:r>
            <a:r>
              <a:rPr lang="en-US" altLang="ko-KR" sz="1400" b="1" dirty="0" smtClean="0"/>
              <a:t>192</a:t>
            </a:r>
            <a:endParaRPr lang="ko-KR" altLang="en-US" sz="1400" b="1" dirty="0"/>
          </a:p>
          <a:p>
            <a:r>
              <a:rPr lang="en-US" altLang="ko-KR" sz="1400" b="1" dirty="0"/>
              <a:t>m = 16(k) x </a:t>
            </a:r>
            <a:r>
              <a:rPr lang="en-US" altLang="ko-KR" sz="1400" b="1" dirty="0" smtClean="0"/>
              <a:t>7(l</a:t>
            </a:r>
            <a:r>
              <a:rPr lang="en-US" altLang="ko-KR" sz="1400" b="1" dirty="0"/>
              <a:t>) + </a:t>
            </a:r>
            <a:r>
              <a:rPr lang="en-US" altLang="ko-KR" sz="1400" b="1" dirty="0" smtClean="0"/>
              <a:t>192 </a:t>
            </a:r>
            <a:r>
              <a:rPr lang="en-US" altLang="ko-KR" sz="1400" b="1" dirty="0"/>
              <a:t>= </a:t>
            </a:r>
            <a:r>
              <a:rPr lang="en-US" altLang="ko-KR" sz="1400" b="1" dirty="0" smtClean="0"/>
              <a:t>304</a:t>
            </a:r>
            <a:endParaRPr lang="ko-KR" altLang="en-US" sz="1400" b="1" dirty="0"/>
          </a:p>
          <a:p>
            <a:r>
              <a:rPr lang="en-US" altLang="ko-KR" sz="1400" b="1" dirty="0"/>
              <a:t>m = 16(k) x </a:t>
            </a:r>
            <a:r>
              <a:rPr lang="en-US" altLang="ko-KR" sz="1400" b="1" dirty="0" smtClean="0"/>
              <a:t>10(l</a:t>
            </a:r>
            <a:r>
              <a:rPr lang="en-US" altLang="ko-KR" sz="1400" b="1" dirty="0"/>
              <a:t>) + </a:t>
            </a:r>
            <a:r>
              <a:rPr lang="en-US" altLang="ko-KR" sz="1400" b="1" dirty="0" smtClean="0"/>
              <a:t>304 </a:t>
            </a:r>
            <a:r>
              <a:rPr lang="en-US" altLang="ko-KR" sz="1400" b="1" dirty="0"/>
              <a:t>= </a:t>
            </a:r>
            <a:r>
              <a:rPr lang="en-US" altLang="ko-KR" sz="1400" b="1" dirty="0" smtClean="0"/>
              <a:t>464</a:t>
            </a:r>
          </a:p>
          <a:p>
            <a:r>
              <a:rPr lang="en-US" altLang="ko-KR" sz="1400" b="1" dirty="0"/>
              <a:t>m = 16(k) x </a:t>
            </a:r>
            <a:r>
              <a:rPr lang="en-US" altLang="ko-KR" sz="1400" b="1" dirty="0" smtClean="0"/>
              <a:t>12(l</a:t>
            </a:r>
            <a:r>
              <a:rPr lang="en-US" altLang="ko-KR" sz="1400" b="1" dirty="0"/>
              <a:t>) + </a:t>
            </a:r>
            <a:r>
              <a:rPr lang="en-US" altLang="ko-KR" sz="1400" b="1" dirty="0" smtClean="0"/>
              <a:t>464 </a:t>
            </a:r>
            <a:r>
              <a:rPr lang="en-US" altLang="ko-KR" sz="1400" b="1" dirty="0"/>
              <a:t>= </a:t>
            </a:r>
            <a:r>
              <a:rPr lang="en-US" altLang="ko-KR" sz="1400" b="1" dirty="0" smtClean="0"/>
              <a:t>656</a:t>
            </a:r>
            <a:endParaRPr lang="ko-KR" altLang="en-US" sz="1400" b="1" dirty="0"/>
          </a:p>
          <a:p>
            <a:r>
              <a:rPr lang="en-US" altLang="ko-KR" sz="1400" b="1" dirty="0" smtClean="0"/>
              <a:t>         </a:t>
            </a:r>
            <a:r>
              <a:rPr lang="en-US" altLang="ko-KR" sz="1400" b="1" dirty="0"/>
              <a:t>m </a:t>
            </a:r>
            <a:r>
              <a:rPr lang="en-US" altLang="ko-KR" sz="1400" b="1" dirty="0" smtClean="0"/>
              <a:t>= 656 + 16(k</a:t>
            </a:r>
            <a:r>
              <a:rPr lang="en-US" altLang="ko-KR" sz="1400" b="1" dirty="0"/>
              <a:t>) x </a:t>
            </a:r>
            <a:r>
              <a:rPr lang="en-US" altLang="ko-KR" sz="1400" b="1" dirty="0" smtClean="0"/>
              <a:t>15(l) </a:t>
            </a:r>
            <a:r>
              <a:rPr lang="en-US" altLang="ko-KR" sz="1400" b="1" dirty="0"/>
              <a:t>= </a:t>
            </a:r>
            <a:r>
              <a:rPr lang="en-US" altLang="ko-KR" sz="1400" b="1" dirty="0" smtClean="0"/>
              <a:t>896 </a:t>
            </a:r>
            <a:endParaRPr lang="ko-KR" altLang="en-US" sz="1400" b="1" dirty="0"/>
          </a:p>
          <a:p>
            <a:endParaRPr lang="en-US" altLang="ko-KR" sz="1400" b="1" dirty="0" smtClean="0"/>
          </a:p>
          <a:p>
            <a:endParaRPr lang="ko-KR" alt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364704" y="4437112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m = 896 + 16(k) x 12(l) = 1088</a:t>
            </a:r>
            <a:endParaRPr lang="ko-KR" alt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364704" y="4691112"/>
            <a:ext cx="33123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m = 656 + 16(k) x 10(l) = 816</a:t>
            </a:r>
          </a:p>
          <a:p>
            <a:r>
              <a:rPr lang="en-US" altLang="ko-KR" sz="1400" b="1" dirty="0"/>
              <a:t>m = </a:t>
            </a:r>
            <a:r>
              <a:rPr lang="en-US" altLang="ko-KR" sz="1400" b="1" dirty="0" smtClean="0"/>
              <a:t>656 </a:t>
            </a:r>
            <a:r>
              <a:rPr lang="en-US" altLang="ko-KR" sz="1400" b="1" dirty="0"/>
              <a:t>+ 16(k) x </a:t>
            </a:r>
            <a:r>
              <a:rPr lang="en-US" altLang="ko-KR" sz="1400" b="1" dirty="0" smtClean="0"/>
              <a:t>7(l</a:t>
            </a:r>
            <a:r>
              <a:rPr lang="en-US" altLang="ko-KR" sz="1400" b="1" dirty="0"/>
              <a:t>) = </a:t>
            </a:r>
            <a:r>
              <a:rPr lang="en-US" altLang="ko-KR" sz="1400" b="1" dirty="0" smtClean="0"/>
              <a:t>576</a:t>
            </a:r>
            <a:endParaRPr lang="en-US" altLang="ko-KR" sz="1400" b="1" dirty="0"/>
          </a:p>
          <a:p>
            <a:r>
              <a:rPr lang="en-US" altLang="ko-KR" sz="1400" b="1" dirty="0"/>
              <a:t>m = </a:t>
            </a:r>
            <a:r>
              <a:rPr lang="en-US" altLang="ko-KR" sz="1400" b="1" dirty="0" smtClean="0"/>
              <a:t>656 </a:t>
            </a:r>
            <a:r>
              <a:rPr lang="en-US" altLang="ko-KR" sz="1400" b="1" dirty="0"/>
              <a:t>+ 16(k) x </a:t>
            </a:r>
            <a:r>
              <a:rPr lang="en-US" altLang="ko-KR" sz="1400" b="1" dirty="0" smtClean="0"/>
              <a:t>5(l</a:t>
            </a:r>
            <a:r>
              <a:rPr lang="en-US" altLang="ko-KR" sz="1400" b="1" dirty="0"/>
              <a:t>) = </a:t>
            </a:r>
            <a:r>
              <a:rPr lang="en-US" altLang="ko-KR" sz="1400" b="1" dirty="0" smtClean="0"/>
              <a:t>384</a:t>
            </a:r>
            <a:endParaRPr lang="en-US" altLang="ko-KR" sz="1400" b="1" dirty="0"/>
          </a:p>
          <a:p>
            <a:r>
              <a:rPr lang="en-US" altLang="ko-KR" sz="1400" b="1" dirty="0" smtClean="0"/>
              <a:t>m </a:t>
            </a:r>
            <a:r>
              <a:rPr lang="en-US" altLang="ko-KR" sz="1400" b="1" dirty="0"/>
              <a:t>= </a:t>
            </a:r>
            <a:r>
              <a:rPr lang="en-US" altLang="ko-KR" sz="1400" b="1" dirty="0" smtClean="0"/>
              <a:t>656 </a:t>
            </a:r>
            <a:r>
              <a:rPr lang="en-US" altLang="ko-KR" sz="1400" b="1" dirty="0"/>
              <a:t>+ 16(k) x </a:t>
            </a:r>
            <a:r>
              <a:rPr lang="en-US" altLang="ko-KR" sz="1400" b="1" dirty="0" smtClean="0"/>
              <a:t>4(l</a:t>
            </a:r>
            <a:r>
              <a:rPr lang="en-US" altLang="ko-KR" sz="1400" b="1" dirty="0"/>
              <a:t>) = </a:t>
            </a:r>
            <a:r>
              <a:rPr lang="en-US" altLang="ko-KR" sz="1400" b="1" dirty="0" smtClean="0"/>
              <a:t>256</a:t>
            </a:r>
            <a:endParaRPr lang="en-US" altLang="ko-KR" sz="1400" b="1" dirty="0"/>
          </a:p>
          <a:p>
            <a:endParaRPr lang="ko-KR" altLang="en-US" sz="1400" b="1" dirty="0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-3986286" y="0"/>
            <a:ext cx="4357718" cy="6646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2805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7078</TotalTime>
  <Words>1289</Words>
  <Application>Microsoft Office PowerPoint</Application>
  <PresentationFormat>화면 슬라이드 쇼(4:3)</PresentationFormat>
  <Paragraphs>189</Paragraphs>
  <Slides>14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Theme</vt:lpstr>
      <vt:lpstr>The One Hundred Layers Tiramisu: Fully Convolutional DenseNets for Semantic Segmentation  [Jegou et al., 2016]</vt:lpstr>
      <vt:lpstr>Introduction</vt:lpstr>
      <vt:lpstr>Framework</vt:lpstr>
      <vt:lpstr>Contribution</vt:lpstr>
      <vt:lpstr>Methods (1/5)</vt:lpstr>
      <vt:lpstr>Methods (2/5)</vt:lpstr>
      <vt:lpstr>Methods (3/5)</vt:lpstr>
      <vt:lpstr>Methods (4/5)</vt:lpstr>
      <vt:lpstr>Methods (5/5)</vt:lpstr>
      <vt:lpstr>슬라이드 10</vt:lpstr>
      <vt:lpstr>Experiments (1/3)</vt:lpstr>
      <vt:lpstr>Experiments (2/3)</vt:lpstr>
      <vt:lpstr>Experiments (3/3)</vt:lpstr>
      <vt:lpstr>Results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버젼관리 프로그램</dc:title>
  <dc:creator>ismail - [2010]</dc:creator>
  <cp:lastModifiedBy>areumlee</cp:lastModifiedBy>
  <cp:revision>469</cp:revision>
  <cp:lastPrinted>2017-08-04T01:59:32Z</cp:lastPrinted>
  <dcterms:created xsi:type="dcterms:W3CDTF">2013-09-06T00:08:14Z</dcterms:created>
  <dcterms:modified xsi:type="dcterms:W3CDTF">2017-11-18T00:25:39Z</dcterms:modified>
</cp:coreProperties>
</file>