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9" roundtripDataSignature="AMtx7mgl/TVxSQfCPmqcAL94gecYgOVT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459B8FB-F7B6-44A8-88EB-230EEF7CF4AF}">
  <a:tblStyle styleId="{0459B8FB-F7B6-44A8-88EB-230EEF7CF4AF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CA54C2F8-D284-42C4-BF52-1920E64FC4D2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4E8E8"/>
          </a:solidFill>
        </a:fill>
      </a:tcStyle>
    </a:wholeTbl>
    <a:band1H>
      <a:tcTxStyle b="off" i="off"/>
      <a:tcStyle>
        <a:fill>
          <a:solidFill>
            <a:srgbClr val="E8CFC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8CFCF"/>
          </a:solidFill>
        </a:fill>
      </a:tcStyle>
    </a:band1V>
    <a:band2V>
      <a:tcTxStyle b="off" i="off"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 b="off" i="off"/>
    </a:neCell>
    <a:nwCell>
      <a:tcTxStyle b="off" i="off"/>
    </a:nwCell>
  </a:tblStyle>
  <a:tblStyle styleId="{2703292E-9640-45ED-A557-61EB2BFD3D4F}" styleName="Table_2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F3E9"/>
          </a:solidFill>
        </a:fill>
      </a:tcStyle>
    </a:wholeTbl>
    <a:band1H>
      <a:tcTxStyle b="off" i="off"/>
      <a:tcStyle>
        <a:fill>
          <a:solidFill>
            <a:srgbClr val="DEE7D0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EE7D0"/>
          </a:solidFill>
        </a:fill>
      </a:tcStyle>
    </a:band1V>
    <a:band2V>
      <a:tcTxStyle b="off" i="off"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 b="off" i="off"/>
    </a:neCell>
    <a:nwCell>
      <a:tcTxStyle b="off" i="off"/>
    </a:nwCell>
  </a:tblStyle>
  <a:tblStyle styleId="{9D15BC7C-60AE-458B-9717-D167C84BB8A4}" styleName="Table_3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CEAF0"/>
          </a:solidFill>
        </a:fill>
      </a:tcStyle>
    </a:wholeTbl>
    <a:band1H>
      <a:tcTxStyle b="off" i="off"/>
      <a:tcStyle>
        <a:fill>
          <a:solidFill>
            <a:srgbClr val="D7D2D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7D2DF"/>
          </a:solidFill>
        </a:fill>
      </a:tcStyle>
    </a:band1V>
    <a:band2V>
      <a:tcTxStyle b="off" i="off"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4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 b="off" i="off"/>
    </a:neCell>
    <a:nwCell>
      <a:tcTxStyle b="off" i="off"/>
    </a:nwCell>
  </a:tblStyle>
  <a:tblStyle styleId="{307DF906-DB02-4A42-B512-F73D0E0FE669}" styleName="Table_4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 b="off" i="off"/>
    </a:band2H>
    <a:band1V>
      <a:tcTxStyle b="off" i="off"/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 b="off" i="off"/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 b="off" i="off"/>
    </a:seCell>
    <a:swCell>
      <a:tcTxStyle b="off" i="off"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4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※ 외출 모드 OFF(사람 有)에는 ‘쿠킹 모드 ON’과 ‘쿠킹 모드 OFF’ 두 가지 경우로 나누어진다. ‘쿠킹 모드 ON’의 경우, 불꽃이 감지되면 LED가 켜지고 Buzzer는 1분마다 들어오는 메시지가 1시간동안 계속해서 </a:t>
            </a:r>
            <a:r>
              <a:rPr lang="en-US">
                <a:solidFill>
                  <a:srgbClr val="000000"/>
                </a:solidFill>
              </a:rPr>
              <a:t>{“RoomLocation”: value, FlameFlagState”: ”FlameFlagON”}</a:t>
            </a:r>
            <a:r>
              <a:rPr lang="en-US"/>
              <a:t>일 때 3옥타브 ‘도’와 4옥타브 ‘도’를 0.5초 주기로 반복하여 출력한다. (중간에 한번이라도 </a:t>
            </a:r>
            <a:r>
              <a:rPr lang="en-US">
                <a:solidFill>
                  <a:srgbClr val="000000"/>
                </a:solidFill>
              </a:rPr>
              <a:t>{“RoomLocation”: (동일한) value, FlameFlagState”: “FlameFlagOFF”}</a:t>
            </a:r>
            <a:r>
              <a:rPr lang="en-US"/>
              <a:t>가 들어오면 시간을 reset한다.) LED와 Buzzer는 </a:t>
            </a:r>
            <a:r>
              <a:rPr lang="en-US">
                <a:solidFill>
                  <a:srgbClr val="000000"/>
                </a:solidFill>
              </a:rPr>
              <a:t>{“RoomLocation”: (동일한) value, FlameFlagState”: “FlameFlagOFF”}</a:t>
            </a:r>
            <a:r>
              <a:rPr lang="en-US"/>
              <a:t> 메시지가 수신되면 꺼진다.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※ 외출 모드 OFF(사람 有)이면서 ‘쿠킹 모드 OFF’일 때는 </a:t>
            </a:r>
            <a:r>
              <a:rPr lang="en-US">
                <a:solidFill>
                  <a:srgbClr val="000000"/>
                </a:solidFill>
              </a:rPr>
              <a:t>{“RoomLocation”: value, FlameFlagState”: ”FlameFlagON”}</a:t>
            </a:r>
            <a:r>
              <a:rPr lang="en-US"/>
              <a:t>가 들어오면 바로 LED와 함께 Buzzer에서 소리가 출력된다. 이 역시 </a:t>
            </a:r>
            <a:r>
              <a:rPr lang="en-US">
                <a:solidFill>
                  <a:srgbClr val="000000"/>
                </a:solidFill>
              </a:rPr>
              <a:t>{“RoomLocation”: (동일한) value, FlameFlagState”: “FlameFlagOFF”}</a:t>
            </a:r>
            <a:r>
              <a:rPr lang="en-US"/>
              <a:t> 메시지가 수신되면 꺼진다.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※ 외출 모드 ON (사람 無)에는 </a:t>
            </a:r>
            <a:r>
              <a:rPr lang="en-US">
                <a:solidFill>
                  <a:srgbClr val="000000"/>
                </a:solidFill>
              </a:rPr>
              <a:t>{“RoomLocation”: value, FlameFlagState”: ”FlameFlagON”} </a:t>
            </a:r>
            <a:r>
              <a:rPr lang="en-US"/>
              <a:t>메시지가 들어오면 LED는 계속 OFF된 상태로 있지만 Buzzer는 </a:t>
            </a:r>
            <a:r>
              <a:rPr lang="en-US">
                <a:solidFill>
                  <a:srgbClr val="000000"/>
                </a:solidFill>
              </a:rPr>
              <a:t>{“RoomLocation”: value, FlameFlagState”: ”FlameFlagON”} </a:t>
            </a:r>
            <a:r>
              <a:rPr lang="en-US"/>
              <a:t>이 들어온 시간부터 </a:t>
            </a:r>
            <a:r>
              <a:rPr lang="en-US">
                <a:highlight>
                  <a:srgbClr val="FFFF00"/>
                </a:highlight>
              </a:rPr>
              <a:t>5분 동안 </a:t>
            </a:r>
            <a:r>
              <a:rPr lang="en-US"/>
              <a:t>3옥타브 ‘도’와 4옥타브 ‘도’를 0.5초 주기로 반복하여 출력한다. 🡪 주변 사람들에게 집 안에서 문제가 발생했다는 것을 알리기 위함이다.</a:t>
            </a:r>
            <a:endParaRPr/>
          </a:p>
        </p:txBody>
      </p:sp>
      <p:sp>
        <p:nvSpPr>
          <p:cNvPr id="221" name="Google Shape;221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※ 가스 측정 데이터의 범위 설정 및 Level 설정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  150 미만: LOW, 150 이상 450 미만: MIDDLE, 450 이상: HIGH</a:t>
            </a:r>
            <a:endParaRPr/>
          </a:p>
        </p:txBody>
      </p:sp>
      <p:sp>
        <p:nvSpPr>
          <p:cNvPr id="232" name="Google Shape;232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algun Gothic"/>
              <a:buChar char="-"/>
            </a:pPr>
            <a:r>
              <a:rPr lang="en-US" sz="1200">
                <a:solidFill>
                  <a:schemeClr val="accent1"/>
                </a:solidFill>
              </a:rPr>
              <a:t>NodeMCU #2</a:t>
            </a:r>
            <a:r>
              <a:rPr lang="en-US" sz="1200">
                <a:solidFill>
                  <a:srgbClr val="00B0F0"/>
                </a:solidFill>
              </a:rPr>
              <a:t> </a:t>
            </a:r>
            <a:r>
              <a:rPr lang="en-US" sz="1200"/>
              <a:t>자체적으로 조건을 판별하여 컴포넌트의 동작을 제어하는 주기는 위와 같이 설정한다.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en-US" sz="1200"/>
              <a:t>AP가 없기에 메시지 데이터를 확인하여 출력을 갱신하여도 실제로 이것이 전송되지는 못한다.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en-US" sz="1200"/>
              <a:t>level 2와 level 3에서도 같은 주기로 메시지를 확인하여 출력 데이터를 갱신한다.</a:t>
            </a:r>
            <a:endParaRPr sz="1200"/>
          </a:p>
        </p:txBody>
      </p:sp>
      <p:sp>
        <p:nvSpPr>
          <p:cNvPr id="244" name="Google Shape;244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※ {“RoomLocation”: value, “GasValue”: value} (150 이상의 value) 메시지에 의해 LED와 Buzzer가 ON되는 경우, {“RoomLocation”: (동일한) value, “GasValue”: value} (150 미만의 value) 메시지가 수신될 때까지 꺼지지 않는다.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※ {“RoomLocation”: value, “GasValue”: value}</a:t>
            </a:r>
            <a:r>
              <a:rPr b="0" lang="en-US">
                <a:solidFill>
                  <a:schemeClr val="dk1"/>
                </a:solidFill>
              </a:rPr>
              <a:t>의 가스 측정 데이터</a:t>
            </a:r>
            <a:r>
              <a:rPr lang="en-US"/>
              <a:t>에 따라 Buzzer에서 다른 종류의 소리가 나도록 한다. 음계는 일반 사람들이 구분하기 힘들기 때문에 소리의 주기로 결정한다. (2초 주기로 4옥타브 ‘도’ ON/OFF 반복해서 출력하면 ‘MIDDLE’ 상태이며, 0.3초마다 4옥타브 ‘도’의 ON/OFF를 반복하며 출력하면 ‘HIGH’ 상태이다.)</a:t>
            </a:r>
            <a:endParaRPr/>
          </a:p>
        </p:txBody>
      </p:sp>
      <p:sp>
        <p:nvSpPr>
          <p:cNvPr id="269" name="Google Shape;269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※ </a:t>
            </a:r>
            <a:r>
              <a:rPr lang="en-US">
                <a:solidFill>
                  <a:srgbClr val="000000"/>
                </a:solidFill>
              </a:rPr>
              <a:t>{“RoomLocation”: value, LeavingState”: </a:t>
            </a:r>
            <a:r>
              <a:rPr lang="en-US"/>
              <a:t>“LeavingModeON”}에 의해서 5초 동안 위치정보와 “Leaving Mode On” 메시지가 LCD에 출력된 다음, LCD 화면이 꺼진다. (사람 無)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※ </a:t>
            </a:r>
            <a:r>
              <a:rPr lang="en-US">
                <a:solidFill>
                  <a:srgbClr val="000000"/>
                </a:solidFill>
              </a:rPr>
              <a:t>{“RoomLocation”: value, LeavingState”: </a:t>
            </a:r>
            <a:r>
              <a:rPr lang="en-US"/>
              <a:t>“LeavingModeOFF”</a:t>
            </a:r>
            <a:r>
              <a:rPr lang="en-US">
                <a:solidFill>
                  <a:srgbClr val="000000"/>
                </a:solidFill>
              </a:rPr>
              <a:t>}</a:t>
            </a:r>
            <a:r>
              <a:rPr lang="en-US"/>
              <a:t>에 의해서 5초 동안 위치정보와 “Leaving Mode Off” 메시지가 LCD에 출력된 다음, 기본적으로 위치정보와 온습도 데이터가 LCD에 출력된다.</a:t>
            </a:r>
            <a:endParaRPr/>
          </a:p>
        </p:txBody>
      </p:sp>
      <p:sp>
        <p:nvSpPr>
          <p:cNvPr id="280" name="Google Shape;280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20"/>
              <a:t>상황: 공유기 O, 인터넷 X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20"/>
              <a:t>구성: 공유기, NodeMCU 2개</a:t>
            </a:r>
            <a:endParaRPr sz="10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20"/>
              <a:t>동작 방식: 공유기가 AP로 동작하여 Local network 형성</a:t>
            </a:r>
            <a:endParaRPr sz="10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20"/>
              <a:t>통신 방식: Webhook 으로 node간 통신</a:t>
            </a:r>
            <a:endParaRPr sz="10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20"/>
              <a:t>특징: 각 노드가 외부(상대 노드) 컴포넌트로부터 데이터를 읽어 와서 이를 출력한다.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20"/>
              <a:t>==========================================================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정의 : Webhooks are "user-defined HTTP callbacks". They are usually triggered by some event, such as pushing code to a repository or a comment being posted to a blog. </a:t>
            </a:r>
            <a:endParaRPr/>
          </a:p>
          <a:p>
            <a:pPr indent="-7747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t/>
            </a:r>
            <a:endParaRPr b="0" i="0" sz="238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40"/>
              <a:buFont typeface="Arial"/>
              <a:buChar char="•"/>
            </a:pPr>
            <a:r>
              <a:rPr b="0" i="0" lang="en-US" sz="204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마디로 사용자 정의 HTTP 메소드 콜백</a:t>
            </a:r>
            <a:endParaRPr b="0" i="0" sz="204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99059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40"/>
              <a:buFont typeface="Arial"/>
              <a:buChar char="•"/>
            </a:pPr>
            <a:r>
              <a:rPr b="0" i="0" lang="en-US" sz="204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 에서는 </a:t>
            </a:r>
            <a:r>
              <a:rPr b="1" i="0" lang="en-US" sz="204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 GET 콜백을 정의</a:t>
            </a:r>
            <a:r>
              <a:rPr b="0" i="0" lang="en-US" sz="204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하여 노드가 서로 통신하게 됨</a:t>
            </a:r>
            <a:endParaRPr b="0" i="0" sz="204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20"/>
          </a:p>
        </p:txBody>
      </p:sp>
      <p:sp>
        <p:nvSpPr>
          <p:cNvPr id="312" name="Google Shape;312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8" name="Google Shape;338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6ca9dbb07c_1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6ca9dbb07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#define WEBHOOK_PROTOCOL "http://"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#define NODE2_IP “#.#.#.#”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#define WEBHOOK_PROTOCOL "http://"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#define NODE1_IP "192.168.0.104"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" #define WEBHOOK_PATH_TEMP     WEBHOOK_PROTOCOL NODE1_IP "/Temperature/" #define WEBHOOK_PATH_GAS      WEBHOOK_PROTOCOL NODE1_IP "/Gas/"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-US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WEBHOOK_PROTOCOL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"http://"</a:t>
            </a:r>
            <a:endParaRPr sz="900">
              <a:solidFill>
                <a:srgbClr val="032F6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-US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NODE1_IP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"192.168.0.104"</a:t>
            </a:r>
            <a:endParaRPr sz="900">
              <a:solidFill>
                <a:srgbClr val="032F6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900">
              <a:solidFill>
                <a:srgbClr val="032F6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-US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WEBHOOK_PATH_TEMP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WEBHOOK_PROTOCOL NODE1_IP </a:t>
            </a:r>
            <a:r>
              <a:rPr lang="en-US" sz="9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"/Temperature/"</a:t>
            </a:r>
            <a:endParaRPr sz="900">
              <a:solidFill>
                <a:srgbClr val="032F6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-US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WEBHOOK_PATH_GAS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WEBHOOK_PROTOCOL NODE1_IP </a:t>
            </a:r>
            <a:r>
              <a:rPr lang="en-US" sz="9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"/Gas/"</a:t>
            </a:r>
            <a:endParaRPr sz="900">
              <a:solidFill>
                <a:srgbClr val="032F6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g6ca9dbb07c_1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※ 가스 측정 데이터의 범위 설정 및 Level 설정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  150 미만: LOW, 150 이상 450 미만: MIDDLE, 450 이상: HIGH</a:t>
            </a:r>
            <a:endParaRPr/>
          </a:p>
        </p:txBody>
      </p:sp>
      <p:sp>
        <p:nvSpPr>
          <p:cNvPr id="387" name="Google Shape;387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/>
              <a:t>메시지 확인 및 전송 주기 (</a:t>
            </a:r>
            <a:r>
              <a:rPr lang="en-US" sz="1200">
                <a:solidFill>
                  <a:srgbClr val="FF0000"/>
                </a:solidFill>
              </a:rPr>
              <a:t>NodeMCU #1</a:t>
            </a:r>
            <a:r>
              <a:rPr lang="en-US" sz="1200"/>
              <a:t>와 </a:t>
            </a:r>
            <a:r>
              <a:rPr lang="en-US" sz="1200">
                <a:solidFill>
                  <a:schemeClr val="accent1"/>
                </a:solidFill>
              </a:rPr>
              <a:t>NodeMCU #2</a:t>
            </a:r>
            <a:r>
              <a:rPr lang="en-US" sz="1200"/>
              <a:t> 두 가지 모듈의 동작 제어를 위해</a:t>
            </a:r>
            <a:br>
              <a:rPr lang="en-US" sz="1200"/>
            </a:br>
            <a:r>
              <a:rPr lang="en-US" sz="1200"/>
              <a:t>메시지를 확인하고 </a:t>
            </a:r>
            <a:r>
              <a:rPr lang="en-US" sz="1200">
                <a:highlight>
                  <a:srgbClr val="FFFF00"/>
                </a:highlight>
              </a:rPr>
              <a:t>전송</a:t>
            </a:r>
            <a:r>
              <a:rPr lang="en-US" sz="1200"/>
              <a:t>함)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※ Level 1에서의 주기와 같다. bottom-top 형태로 level2와 3에서도 계속해서 유지된다.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※ Level 2에서는 level 1의 기능에 주기마다 </a:t>
            </a:r>
            <a:r>
              <a:rPr lang="en-US">
                <a:highlight>
                  <a:srgbClr val="FFFF00"/>
                </a:highlight>
              </a:rPr>
              <a:t>메시지를 전송하는 기능이 추가</a:t>
            </a:r>
            <a:r>
              <a:rPr lang="en-US"/>
              <a:t>된다.</a:t>
            </a:r>
            <a:endParaRPr/>
          </a:p>
        </p:txBody>
      </p:sp>
      <p:sp>
        <p:nvSpPr>
          <p:cNvPr id="400" name="Google Shape;400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5" name="Google Shape;415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※ 데이터 포맷은 </a:t>
            </a:r>
            <a:r>
              <a:rPr lang="en-US">
                <a:solidFill>
                  <a:schemeClr val="accent1"/>
                </a:solidFill>
              </a:rPr>
              <a:t>NodeMCU #2 </a:t>
            </a:r>
            <a:r>
              <a:rPr lang="en-US"/>
              <a:t>데이터 포맷 (15page) 참조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※ </a:t>
            </a:r>
            <a:r>
              <a:rPr lang="en-US">
                <a:solidFill>
                  <a:srgbClr val="FF0000"/>
                </a:solidFill>
              </a:rPr>
              <a:t>NodeMCU #1</a:t>
            </a:r>
            <a:r>
              <a:rPr lang="en-US"/>
              <a:t>가 전달 받는 온습도 메시지는 의미가 없기 때문에 </a:t>
            </a:r>
            <a:r>
              <a:rPr lang="en-US">
                <a:highlight>
                  <a:srgbClr val="FFFF00"/>
                </a:highlight>
              </a:rPr>
              <a:t>제외</a:t>
            </a:r>
            <a:r>
              <a:rPr lang="en-US"/>
              <a:t>시킴.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※ 전체동작은 Level1에서 </a:t>
            </a:r>
            <a:r>
              <a:rPr lang="en-US">
                <a:solidFill>
                  <a:schemeClr val="accent1"/>
                </a:solidFill>
              </a:rPr>
              <a:t>NodeMCU #2</a:t>
            </a:r>
            <a:r>
              <a:rPr lang="en-US"/>
              <a:t>의 LED, Buzzer 동작과 동일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9" name="Google Shape;429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/>
              <a:t>메시지 확인 및 전송 주기 (</a:t>
            </a:r>
            <a:r>
              <a:rPr lang="en-US" sz="1200">
                <a:solidFill>
                  <a:srgbClr val="FF0000"/>
                </a:solidFill>
              </a:rPr>
              <a:t>NodeMCU #1</a:t>
            </a:r>
            <a:r>
              <a:rPr lang="en-US" sz="1200"/>
              <a:t>와 </a:t>
            </a:r>
            <a:r>
              <a:rPr lang="en-US" sz="1200">
                <a:solidFill>
                  <a:schemeClr val="accent1"/>
                </a:solidFill>
              </a:rPr>
              <a:t>NodeMCU #2 </a:t>
            </a:r>
            <a:r>
              <a:rPr lang="en-US" sz="1200"/>
              <a:t>두 가지 모듈의 동작 제어를 위해</a:t>
            </a:r>
            <a:br>
              <a:rPr lang="en-US" sz="1200"/>
            </a:br>
            <a:r>
              <a:rPr lang="en-US" sz="1200"/>
              <a:t>메시지를 확인하고 </a:t>
            </a:r>
            <a:r>
              <a:rPr lang="en-US" sz="1200">
                <a:highlight>
                  <a:srgbClr val="FFFF00"/>
                </a:highlight>
              </a:rPr>
              <a:t>전송</a:t>
            </a:r>
            <a:r>
              <a:rPr lang="en-US" sz="1200"/>
              <a:t>함)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※ Level 1에서의 주기와 같다. bottom-top 형태로 level2와 3에서도 계속해서 유지된다.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※ Level 2에서는 level 1의 기능에 주기마다 </a:t>
            </a:r>
            <a:r>
              <a:rPr lang="en-US">
                <a:highlight>
                  <a:srgbClr val="FFFF00"/>
                </a:highlight>
              </a:rPr>
              <a:t>메시지를 전송하는 기능이 추가된다</a:t>
            </a:r>
            <a:r>
              <a:rPr lang="en-US"/>
              <a:t>.</a:t>
            </a:r>
            <a:endParaRPr/>
          </a:p>
        </p:txBody>
      </p:sp>
      <p:sp>
        <p:nvSpPr>
          <p:cNvPr id="443" name="Google Shape;443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※ </a:t>
            </a:r>
            <a:r>
              <a:rPr lang="en-US">
                <a:solidFill>
                  <a:schemeClr val="accent1"/>
                </a:solidFill>
              </a:rPr>
              <a:t>NodeMCU #2</a:t>
            </a:r>
            <a:r>
              <a:rPr lang="en-US"/>
              <a:t>의 버튼 뿐만 아니라 </a:t>
            </a:r>
            <a:r>
              <a:rPr lang="en-US">
                <a:solidFill>
                  <a:srgbClr val="FF0000"/>
                </a:solidFill>
              </a:rPr>
              <a:t>NodeMCU #1</a:t>
            </a:r>
            <a:r>
              <a:rPr lang="en-US"/>
              <a:t>의 버튼에 의해서 외출모드가 설정될 수 있음을 의미한다.</a:t>
            </a:r>
            <a:br>
              <a:rPr lang="en-US"/>
            </a:br>
            <a:r>
              <a:rPr lang="en-US"/>
              <a:t>위의 예시를 통해 </a:t>
            </a:r>
            <a:r>
              <a:rPr lang="en-US">
                <a:solidFill>
                  <a:srgbClr val="FF0000"/>
                </a:solidFill>
              </a:rPr>
              <a:t>NodeMCU #1</a:t>
            </a:r>
            <a:r>
              <a:rPr lang="en-US"/>
              <a:t>의 메시지로 </a:t>
            </a:r>
            <a:r>
              <a:rPr lang="en-US">
                <a:solidFill>
                  <a:schemeClr val="accent1"/>
                </a:solidFill>
              </a:rPr>
              <a:t>NodeMCU #2</a:t>
            </a:r>
            <a:r>
              <a:rPr lang="en-US"/>
              <a:t>의 외출 모드가 설정될 수 있음을 알 수 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7" name="Google Shape;457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※ 외출 모드 OFF(사람 有)에는 {“RoomLocation”: value, DoorState”: ”DoopOpen”} 메시지에 의해 LED와 Buzzer가 ON되는 경우, {“RoomLocation”: (동일한) value, DoorState”: ”DoorClose”} 메시지가 수신될 때까지 꺼지지 않는다.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※ </a:t>
            </a:r>
            <a:r>
              <a:rPr lang="en-US">
                <a:solidFill>
                  <a:srgbClr val="FF0000"/>
                </a:solidFill>
              </a:rPr>
              <a:t>NodeMCU #1</a:t>
            </a:r>
            <a:r>
              <a:rPr lang="en-US"/>
              <a:t>의 경우에는 외출 모드 ON(사람 無)에는 {“RoomLocation”: value, DoorState”: ”DoopOpen”} 메시지에 의해 LED와 Buzzer가 ON되어 1분 동안 작동(경고 목적)하도록 했지만, </a:t>
            </a:r>
            <a:r>
              <a:rPr lang="en-US">
                <a:solidFill>
                  <a:srgbClr val="00B0F0"/>
                </a:solidFill>
                <a:highlight>
                  <a:srgbClr val="FFFF00"/>
                </a:highlight>
              </a:rPr>
              <a:t>NodeMCU #2</a:t>
            </a:r>
            <a:r>
              <a:rPr lang="en-US">
                <a:highlight>
                  <a:srgbClr val="FFFF00"/>
                </a:highlight>
              </a:rPr>
              <a:t>는 침실이므로 굳이 LED와 Buzzer가 작동할 필요 없다.</a:t>
            </a:r>
            <a:endParaRPr/>
          </a:p>
        </p:txBody>
      </p:sp>
      <p:sp>
        <p:nvSpPr>
          <p:cNvPr id="471" name="Google Shape;471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※ 전체동작은 </a:t>
            </a:r>
            <a:r>
              <a:rPr lang="en-US">
                <a:solidFill>
                  <a:srgbClr val="FF0000"/>
                </a:solidFill>
              </a:rPr>
              <a:t>NodeMCU #1</a:t>
            </a:r>
            <a:r>
              <a:rPr lang="en-US"/>
              <a:t>과 비슷하게 동작, 14 page 참고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※ 메시지 포맷은 </a:t>
            </a:r>
            <a:r>
              <a:rPr lang="en-US">
                <a:solidFill>
                  <a:srgbClr val="FF0000"/>
                </a:solidFill>
              </a:rPr>
              <a:t>NodeMCU #1</a:t>
            </a:r>
            <a:r>
              <a:rPr lang="en-US"/>
              <a:t>의 메시지 포맷 참고 (10 page)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※ 외출 모드 ON (사람 無)에는 </a:t>
            </a:r>
            <a:r>
              <a:rPr lang="en-US">
                <a:solidFill>
                  <a:srgbClr val="000000"/>
                </a:solidFill>
              </a:rPr>
              <a:t>{“RoomLocation”: value, FlameFlagState”: ”FlameFlagON”} </a:t>
            </a:r>
            <a:r>
              <a:rPr lang="en-US"/>
              <a:t>메시지가 들어오면 </a:t>
            </a:r>
            <a:r>
              <a:rPr lang="en-US">
                <a:solidFill>
                  <a:srgbClr val="FF0000"/>
                </a:solidFill>
              </a:rPr>
              <a:t>NodeMCU #1</a:t>
            </a:r>
            <a:r>
              <a:rPr lang="en-US"/>
              <a:t>에서는 Buzzer를 울렸지만, </a:t>
            </a:r>
            <a:r>
              <a:rPr lang="en-US">
                <a:solidFill>
                  <a:srgbClr val="00B0F0"/>
                </a:solidFill>
                <a:highlight>
                  <a:srgbClr val="FFFF00"/>
                </a:highlight>
              </a:rPr>
              <a:t>NodeMCU #2</a:t>
            </a:r>
            <a:r>
              <a:rPr lang="en-US">
                <a:highlight>
                  <a:srgbClr val="FFFF00"/>
                </a:highlight>
              </a:rPr>
              <a:t>는 침실이기 때문에 Buzzer를 울려서 주변 사람들에게 상황을 전파하는 역할을 할 수 없다.</a:t>
            </a:r>
            <a:r>
              <a:rPr lang="en-US"/>
              <a:t> 고로 해당기능을 OFF 시켰다</a:t>
            </a:r>
            <a:r>
              <a:rPr lang="en-US">
                <a:solidFill>
                  <a:srgbClr val="0070C0"/>
                </a:solidFill>
              </a:rPr>
              <a:t>.</a:t>
            </a:r>
            <a:endParaRPr/>
          </a:p>
        </p:txBody>
      </p:sp>
      <p:sp>
        <p:nvSpPr>
          <p:cNvPr id="485" name="Google Shape;485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※ </a:t>
            </a:r>
            <a:r>
              <a:rPr lang="en-US">
                <a:solidFill>
                  <a:srgbClr val="000000"/>
                </a:solidFill>
              </a:rPr>
              <a:t>{“RoomLocation”: value, LeavingState”: </a:t>
            </a:r>
            <a:r>
              <a:rPr lang="en-US"/>
              <a:t>“LeavingModeON”}에 의해서 10초 동안 위치정보와 “Leaving Mode On” 메시지가 LCD에 출력된 다음, LCD 화면이 꺼진다. (사람 無)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※ </a:t>
            </a:r>
            <a:r>
              <a:rPr lang="en-US">
                <a:solidFill>
                  <a:srgbClr val="000000"/>
                </a:solidFill>
              </a:rPr>
              <a:t>{“RoomLocation”: value, LeavingState”: </a:t>
            </a:r>
            <a:r>
              <a:rPr lang="en-US"/>
              <a:t>“LeavingModeOFF”</a:t>
            </a:r>
            <a:r>
              <a:rPr lang="en-US">
                <a:solidFill>
                  <a:srgbClr val="000000"/>
                </a:solidFill>
              </a:rPr>
              <a:t>}</a:t>
            </a:r>
            <a:r>
              <a:rPr lang="en-US"/>
              <a:t>에 의해서 10초 동안 위치정보와 “Leaving Mode Off” 메시지가 LCD에 출력된 다음, 기본적으로 위치정보와 온습도 데이터가 LCD에 출력된다.</a:t>
            </a:r>
            <a:endParaRPr/>
          </a:p>
        </p:txBody>
      </p:sp>
      <p:sp>
        <p:nvSpPr>
          <p:cNvPr id="500" name="Google Shape;500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4" name="Google Shape;514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5" name="Google Shape;525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‘NodeMCU #2’ 역시 ‘NodeMCU #1’과 동일하게 외출 모드 ON/OFF 하기 위해 Button을 추가하였다.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=====================================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Malgun Gothic"/>
              <a:buNone/>
            </a:pPr>
            <a:r>
              <a:rPr lang="en-US" sz="1200">
                <a:solidFill>
                  <a:srgbClr val="0070C0"/>
                </a:solidFill>
              </a:rPr>
              <a:t>node(publish data)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Malgun Gothic"/>
              <a:buNone/>
            </a:pPr>
            <a:r>
              <a:rPr lang="en-US" sz="1200">
                <a:solidFill>
                  <a:srgbClr val="0070C0"/>
                </a:solidFill>
              </a:rPr>
              <a:t>-&gt; raspberrypi(broker)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Malgun Gothic"/>
              <a:buNone/>
            </a:pPr>
            <a:r>
              <a:rPr lang="en-US" sz="1200">
                <a:solidFill>
                  <a:srgbClr val="0070C0"/>
                </a:solidFill>
              </a:rPr>
              <a:t>-&gt; HASS(subscribe&amp;receive data)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Publisher 🡪 nodeMCU (정보를 만들어 내는 곳)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Broker 🡪 Rpi3 (정보를 중계하는 곳)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Subscriber 🡪 Hass (정보를 사용하는 곳)</a:t>
            </a:r>
            <a:endParaRPr b="1"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PI IP에서 broker를 형성하여, node와 HASS간 데이터 전송을 주관한다.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Node 1, 2 각각 자신의 인터넷 연결 상태를 우선적으로 mqttbroker에 publish*한다.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이후, 자신의 데이터 확인 주기마다 mqtt broker에 publish한다.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HASS로 publish할 topic: data는 *39page*와 같이 구성한다.</a:t>
            </a:r>
            <a:endParaRPr/>
          </a:p>
        </p:txBody>
      </p:sp>
      <p:sp>
        <p:nvSpPr>
          <p:cNvPr id="535" name="Google Shape;535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Send_event(“메시지”) 형태로 함수 만들어줌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🡪"/>
            </a:pPr>
            <a:r>
              <a:rPr lang="en-US"/>
              <a:t>전송된 json data의 두번째 value를 파라미터로 바로 passing 해준다.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🡪"/>
            </a:pPr>
            <a:r>
              <a:rPr lang="en-US"/>
              <a:t>가스의 경우 GasValue의 키 값이 450이상이면 알림이 울리게 내부에서 설정해준다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도난 감지: Send_event (“DoorOpen”)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화재 감지: Send_event (“FlameFlagon”)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가스 감지: Send_event(“GasFlagon”)</a:t>
            </a:r>
            <a:endParaRPr/>
          </a:p>
        </p:txBody>
      </p:sp>
      <p:sp>
        <p:nvSpPr>
          <p:cNvPr id="568" name="Google Shape;568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Buzzer/LED와 반대로, IFTTT는 외출 시 원격으로 사고 상황을 전달하는 것에 중점을 두기에 leaving mode: ON 일 경우 신호가 바뀔 때까지 3분마다 notification을 전송하여 상황을 전달한다.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아래 표는 send_event(“사고상황”)를 행하는 주기이다. </a:t>
            </a:r>
            <a:r>
              <a:rPr lang="en-US">
                <a:solidFill>
                  <a:srgbClr val="FF0000"/>
                </a:solidFill>
              </a:rPr>
              <a:t>사고 상황이 HIGH가 지속되는 경우 해당 주기마다 notification을 전송한다</a:t>
            </a:r>
            <a:r>
              <a:rPr lang="en-US"/>
              <a:t>.</a:t>
            </a:r>
            <a:endParaRPr/>
          </a:p>
        </p:txBody>
      </p:sp>
      <p:sp>
        <p:nvSpPr>
          <p:cNvPr id="580" name="Google Shape;580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6" name="Google Shape;596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8" name="Google Shape;60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9" name="Google Shape;609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9" name="Google Shape;62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- mqtt publish 할 때에는 위치 정보를 따로 value로 보내지는 않는다.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🡪"/>
            </a:pPr>
            <a:r>
              <a:rPr lang="en-US"/>
              <a:t>LEVEL 2에서 사용한 메시지의 State정보만을 보내준다.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🡪"/>
            </a:pPr>
            <a:r>
              <a:rPr lang="en-US"/>
              <a:t>온도, 습도 메시지 따로 전송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myhome/room2/dht22_t: {temperature} (float)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myhome/room2/dht22_h: {humidity} (float)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myhome/room2/gas: {gas} (integer)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myhome/room1/door: {“DoorOpen” or “DoorClosed”} (string)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myhome/room1/flame: {“FlameFlagOn” or “FlameFlagOff”} (string)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myhome/room1/mode: {“LeavingModeON” or “LeavingModeOFF”} (string)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70C0"/>
                </a:solidFill>
              </a:rPr>
              <a:t>myhome/wifi: {“Connected”} (string)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Malgun Gothic"/>
              <a:buNone/>
            </a:pPr>
            <a:r>
              <a:rPr lang="en-US">
                <a:solidFill>
                  <a:srgbClr val="0070C0"/>
                </a:solidFill>
              </a:rPr>
              <a:t>  - mqtt는 internet이 연결되어야 사용할 수 있으므로, Connected 되었을 경우에만 publish 하여 연결 상태를 확인할 수 있도*록 한다.</a:t>
            </a:r>
            <a:endParaRPr/>
          </a:p>
        </p:txBody>
      </p:sp>
      <p:sp>
        <p:nvSpPr>
          <p:cNvPr id="630" name="Google Shape;630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0" name="Google Shape;64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3개의 탭으로 구성(main, Node#1 상세, node#2 상세)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Internet 조건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 - 연결 시, PI broker를 통해 mqtt topic subscribe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 - 미 연결 시, 인터넷이 미 연결 되어 있음을 표시해주고 가장 최근 데이터를 지속적으로 표시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Node에서 publish한 data를 수신하여 HASS 내부 데이터 구성</a:t>
            </a:r>
            <a:endParaRPr/>
          </a:p>
        </p:txBody>
      </p:sp>
      <p:sp>
        <p:nvSpPr>
          <p:cNvPr id="641" name="Google Shape;641;p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8" name="Google Shape;66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9" name="Google Shape;669;p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9" name="Google Shape;679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0" name="Google Shape;680;p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2" name="Google Shape;70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3" name="Google Shape;703;p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‘NodeMCU #2’ 역시 ‘NodeMCU #1’과 동일하게 외출 모드 ON/OFF 하기 위해 Button을 추가하였다.</a:t>
            </a:r>
            <a:endParaRPr/>
          </a:p>
        </p:txBody>
      </p:sp>
      <p:sp>
        <p:nvSpPr>
          <p:cNvPr id="139" name="Google Shape;139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#define WEBHOOK_PROTOCOL "http://"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#define NODE2_IP “#.#.#.#”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#define WEBHOOK_PROTOCOL "http://"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#define NODE1_IP "192.168.0.104"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" #define WEBHOOK_PATH_TEMP     WEBHOOK_PROTOCOL NODE1_IP "/Temperature/" #define WEBHOOK_PATH_GAS      WEBHOOK_PROTOCOL NODE1_IP "/Gas/"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-US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WEBHOOK_PROTOCOL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"http://"</a:t>
            </a:r>
            <a:endParaRPr sz="900">
              <a:solidFill>
                <a:srgbClr val="032F6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-US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NODE1_IP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"192.168.0.104"</a:t>
            </a:r>
            <a:endParaRPr sz="900">
              <a:solidFill>
                <a:srgbClr val="032F6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900">
              <a:solidFill>
                <a:srgbClr val="032F6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-US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WEBHOOK_PATH_TEMP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WEBHOOK_PROTOCOL NODE1_IP </a:t>
            </a:r>
            <a:r>
              <a:rPr lang="en-US" sz="9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"/Temperature/"</a:t>
            </a:r>
            <a:endParaRPr sz="900">
              <a:solidFill>
                <a:srgbClr val="032F6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-US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WEBHOOK_PATH_GAS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WEBHOOK_PROTOCOL NODE1_IP </a:t>
            </a:r>
            <a:r>
              <a:rPr lang="en-US" sz="9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"/Gas/"</a:t>
            </a:r>
            <a:endParaRPr sz="900">
              <a:solidFill>
                <a:srgbClr val="032F6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상황: 공유기 X, 인터넷 X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구성: NodeMCU 2개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동작 방식: 각 모듈이 독립적으로 동작</a:t>
            </a:r>
            <a:endParaRPr/>
          </a:p>
        </p:txBody>
      </p:sp>
      <p:sp>
        <p:nvSpPr>
          <p:cNvPr id="186" name="Google Shape;186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#define DOOR_OPEN_MSG "DOOR OPEN!!"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#define DOOR_CLOSED_MSG "DOOR closed"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#define FLAME_UNDETECTED_MSG "FLAME undetected"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#define FLAME_DETECTED_MSG "FLAME detected!"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0"/>
          <p:cNvSpPr txBox="1"/>
          <p:nvPr>
            <p:ph idx="1" type="body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6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1"/>
          <p:cNvSpPr txBox="1"/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1"/>
          <p:cNvSpPr txBox="1"/>
          <p:nvPr>
            <p:ph idx="1" type="body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6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2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5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3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5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4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4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5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55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5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6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56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56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56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5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8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8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8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5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9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9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59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5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0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5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5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5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7365D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3359696" y="2708921"/>
            <a:ext cx="547260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무선 종합 경보기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439816" y="4170566"/>
            <a:ext cx="3600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하드웨어: 김민수, 김태연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현관 모듈: 추교찬, 이아름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침실 모듈: 한찬솔, 이경민, 유현아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007769" y="2276873"/>
            <a:ext cx="4256473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F243E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2019년도 2학기: IoT 시스템 설계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7365D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"/>
          <p:cNvSpPr/>
          <p:nvPr/>
        </p:nvSpPr>
        <p:spPr>
          <a:xfrm>
            <a:off x="263352" y="620688"/>
            <a:ext cx="11665200" cy="5976600"/>
          </a:xfrm>
          <a:prstGeom prst="rect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10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10"/>
          <p:cNvSpPr/>
          <p:nvPr/>
        </p:nvSpPr>
        <p:spPr>
          <a:xfrm>
            <a:off x="263352" y="260648"/>
            <a:ext cx="44208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NodeMCU #1:  불꽃 감지 센서 메시지에 의한 컴포넌트 동작(LED, Buzzer)</a:t>
            </a:r>
            <a:endParaRPr b="1" i="0" sz="12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10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0"/>
          <p:cNvSpPr txBox="1"/>
          <p:nvPr/>
        </p:nvSpPr>
        <p:spPr>
          <a:xfrm>
            <a:off x="8328248" y="271682"/>
            <a:ext cx="3600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시스템 설계 – 무성 종합 경보기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8" name="Google Shape;228;p10"/>
          <p:cNvGraphicFramePr/>
          <p:nvPr/>
        </p:nvGraphicFramePr>
        <p:xfrm>
          <a:off x="463471" y="7581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{CA54C2F8-D284-42C4-BF52-1920E64FC4D2}</a:tableStyleId>
              </a:tblPr>
              <a:tblGrid>
                <a:gridCol w="504050"/>
                <a:gridCol w="3096350"/>
                <a:gridCol w="618200"/>
                <a:gridCol w="3342250"/>
                <a:gridCol w="720075"/>
                <a:gridCol w="3184150"/>
              </a:tblGrid>
              <a:tr h="423700">
                <a:tc gridSpan="2" row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센서 상태</a:t>
                      </a:r>
                      <a:endParaRPr sz="1400" u="none" cap="none" strike="noStrike"/>
                    </a:p>
                  </a:txBody>
                  <a:tcPr marT="4600" marB="0" marR="4600" marL="4600" anchor="ctr">
                    <a:solidFill>
                      <a:schemeClr val="accent2"/>
                    </a:solidFill>
                  </a:tcPr>
                </a:tc>
                <a:tc rowSpan="4"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0" i="0" sz="16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00" marB="0" marR="4600" marL="4600" anchor="ctr"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</a:tr>
              <a:tr h="423700">
                <a:tc gridSpan="2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외출 모드 OFF (사람 有)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00" marB="0" marR="4600" marL="4600" anchor="ctr">
                    <a:solidFill>
                      <a:srgbClr val="D9969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외출 모드 ON (사람 無)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00" marB="0" marR="4600" marL="4600" anchor="ctr">
                    <a:solidFill>
                      <a:srgbClr val="D99694"/>
                    </a:solidFill>
                  </a:tcPr>
                </a:tc>
                <a:tc hMerge="1"/>
              </a:tr>
              <a:tr h="423700">
                <a:tc gridSpan="2" vMerge="1"/>
                <a:tc hMerge="1" v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LED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00" marB="0" marR="4600" marL="4600" anchor="ctr">
                    <a:solidFill>
                      <a:srgbClr val="D99694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Buzzer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00" marB="0" marR="4600" marL="4600" anchor="ctr">
                    <a:solidFill>
                      <a:srgbClr val="D99694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LED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00" marB="0" marR="4600" marL="4600" anchor="ctr">
                    <a:solidFill>
                      <a:srgbClr val="D99694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Buzzer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00" marB="0" marR="4600" marL="4600" anchor="ctr">
                    <a:solidFill>
                      <a:srgbClr val="D99694"/>
                    </a:solidFill>
                  </a:tcPr>
                </a:tc>
              </a:tr>
              <a:tr h="423700">
                <a:tc gridSpan="2" vMerge="1"/>
                <a:tc hMerge="1" vMerge="1"/>
                <a:tc vMerge="1"/>
                <a:tc vMerge="1"/>
                <a:tc vMerge="1"/>
                <a:tc vMerge="1"/>
              </a:tr>
              <a:tr h="4237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문열림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00" marB="0" marR="4600" marL="4600" anchor="ctr"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Detected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00" marB="0" marR="4600" marL="4600" anchor="ctr"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Buzzer mode1: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tone(Buzzer, 262, 100);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Buzzer mode1: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tone(Buzzer, 262, 100);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237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Undetcted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00" marB="0" marR="4600" marL="460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OFF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OFF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OFF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OFF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237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화재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00" marB="0" marR="4600" marL="460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Detected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00" marB="0" marR="4600" marL="46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Buzzer mode2: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tone(Buzzer, 131, 100);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tone(Buzzer, 262, 100);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0.5초 주기로 5동안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Buzzer mode2: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tone(Buzzer, 131, 100);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tone(Buzzer, 262, 100);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0.5초 주기 10동안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237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Undetcted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00" marB="0" marR="4600" marL="46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OFF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OFF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OFF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OFF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237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동시에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00" marB="0" marR="4600" marL="460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Detected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00" marB="0" marR="4600" marL="46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Buzzer mode3: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tone(Buzzer, 131, 100);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tone(Buzzer, 262, 100);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0.2초 주기로 5동안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Buzzer mode3: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tone(Buzzer, 131, buzzerinterval);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tone(Buzzer, 262, buzzerinterval);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0.2초 주기로 10동안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237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Undetcted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00" marB="0" marR="4600" marL="46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OFF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OFF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OFF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OFF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7365D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/>
          <p:nvPr/>
        </p:nvSpPr>
        <p:spPr>
          <a:xfrm>
            <a:off x="263352" y="620688"/>
            <a:ext cx="11665296" cy="5976664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14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14"/>
          <p:cNvSpPr/>
          <p:nvPr/>
        </p:nvSpPr>
        <p:spPr>
          <a:xfrm>
            <a:off x="263352" y="260648"/>
            <a:ext cx="178766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NodeMCU #2:  메시지 포맷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4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8328248" y="271682"/>
            <a:ext cx="3600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시스템 설계 – 무성 종합 경보기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9" name="Google Shape;239;p14"/>
          <p:cNvGraphicFramePr/>
          <p:nvPr/>
        </p:nvGraphicFramePr>
        <p:xfrm>
          <a:off x="1512061" y="548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{0459B8FB-F7B6-44A8-88EB-230EEF7CF4AF}</a:tableStyleId>
              </a:tblPr>
              <a:tblGrid>
                <a:gridCol w="1533325"/>
                <a:gridCol w="2009475"/>
                <a:gridCol w="6249525"/>
              </a:tblGrid>
              <a:tr h="3264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센서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lcd 화면에 출력되는 내용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12703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온습도 센서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8CB3E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display.print("Temp: ");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display.print(temperature,1);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display.println(" *C");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 display.print("Hum: ");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display.print(humidity,1); 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display.println(" %");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</a:tr>
              <a:tr h="635150"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가스 센서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8CB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LOW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(150 미만)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8CB3E3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display.println("GAS Detected!");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display.print("GAS: ");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display.println(GAS_value);	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display.print("Normal &lt; ");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display.println(GAS_MIDDLE);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</a:tr>
              <a:tr h="6351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MIDDLE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(250 이상 350 미만)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8CB3E3"/>
                    </a:solidFill>
                  </a:tcPr>
                </a:tc>
                <a:tc vMerge="1"/>
              </a:tr>
              <a:tr h="6351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HIGH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(350 이상)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8CB3E3"/>
                    </a:solidFill>
                  </a:tcPr>
                </a:tc>
                <a:tc vMerge="1"/>
              </a:tr>
              <a:tr h="6351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푸시 버튼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8CB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사람 有</a:t>
                      </a:r>
                      <a:endParaRPr b="1"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(외출모드X)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8CB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{“RoomLocation”: Room2, LeavingState”: “LeavingModeOFF”}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</a:tr>
              <a:tr h="6351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사람 無</a:t>
                      </a:r>
                      <a:endParaRPr b="1"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(외출모드O)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8CB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{“RoomLocation”: Room2, LeavingState”: “LeavingModeON”}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0" name="Google Shape;240;p14"/>
          <p:cNvSpPr txBox="1"/>
          <p:nvPr/>
        </p:nvSpPr>
        <p:spPr>
          <a:xfrm>
            <a:off x="344620" y="6171904"/>
            <a:ext cx="11502759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가스 측정 데이터의 범위 설정 및 Level 설정: 150 미만=LOW, 150 이상 450 미만=MIDDLE, 450 이상=HIGH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7365D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"/>
          <p:cNvSpPr/>
          <p:nvPr/>
        </p:nvSpPr>
        <p:spPr>
          <a:xfrm>
            <a:off x="263352" y="620688"/>
            <a:ext cx="11665296" cy="5976664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15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p15"/>
          <p:cNvSpPr/>
          <p:nvPr/>
        </p:nvSpPr>
        <p:spPr>
          <a:xfrm>
            <a:off x="263352" y="260648"/>
            <a:ext cx="25843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NodeMCU #2:  메시지 확인 주기 (전송 X)</a:t>
            </a:r>
            <a:endParaRPr b="1" i="0" sz="12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8328248" y="271682"/>
            <a:ext cx="3600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시스템 설계 – 무성 종합 경보기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1" name="Google Shape;251;p15"/>
          <p:cNvGraphicFramePr/>
          <p:nvPr/>
        </p:nvGraphicFramePr>
        <p:xfrm>
          <a:off x="838200" y="27663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{0459B8FB-F7B6-44A8-88EB-230EEF7CF4AF}</a:tableStyleId>
              </a:tblPr>
              <a:tblGrid>
                <a:gridCol w="2628900"/>
                <a:gridCol w="3943350"/>
                <a:gridCol w="39433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센서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외출 모드 OFF (사람 O)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외출 모드 ON (사람 X)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18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온습도 센서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5분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15분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가스 센서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1초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1초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52" name="Google Shape;252;p15"/>
          <p:cNvGraphicFramePr/>
          <p:nvPr/>
        </p:nvGraphicFramePr>
        <p:xfrm>
          <a:off x="838200" y="1784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{0459B8FB-F7B6-44A8-88EB-230EEF7CF4AF}</a:tableStyleId>
              </a:tblPr>
              <a:tblGrid>
                <a:gridCol w="2628900"/>
                <a:gridCol w="78867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컴포넌트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버튼이 눌러졌을 때 (눌러지지 않았을 때는 메시지 확인 X)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18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푸시 버튼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 delay (버튼이 눌러지면 무조건 toggle)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53" name="Google Shape;253;p15"/>
          <p:cNvSpPr/>
          <p:nvPr/>
        </p:nvSpPr>
        <p:spPr>
          <a:xfrm>
            <a:off x="4511824" y="4118736"/>
            <a:ext cx="3168352" cy="1152128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NodeMCU #2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&lt;침실, Room2&gt;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15"/>
          <p:cNvSpPr txBox="1"/>
          <p:nvPr/>
        </p:nvSpPr>
        <p:spPr>
          <a:xfrm>
            <a:off x="4511824" y="5270864"/>
            <a:ext cx="3168352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메시지 확인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7365D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"/>
          <p:cNvSpPr/>
          <p:nvPr/>
        </p:nvSpPr>
        <p:spPr>
          <a:xfrm>
            <a:off x="263352" y="620688"/>
            <a:ext cx="11665296" cy="5976664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16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p16"/>
          <p:cNvSpPr/>
          <p:nvPr/>
        </p:nvSpPr>
        <p:spPr>
          <a:xfrm>
            <a:off x="263352" y="260648"/>
            <a:ext cx="310533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NodeMCU #2: 푸시 버튼 메시지의 의한 모드 변경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6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6"/>
          <p:cNvSpPr txBox="1"/>
          <p:nvPr/>
        </p:nvSpPr>
        <p:spPr>
          <a:xfrm>
            <a:off x="8328248" y="271682"/>
            <a:ext cx="3600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시스템 설계 – 무성 종합 경보기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5" name="Google Shape;265;p16"/>
          <p:cNvGraphicFramePr/>
          <p:nvPr/>
        </p:nvGraphicFramePr>
        <p:xfrm>
          <a:off x="390802" y="19287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{0459B8FB-F7B6-44A8-88EB-230EEF7CF4AF}</a:tableStyleId>
              </a:tblPr>
              <a:tblGrid>
                <a:gridCol w="4224250"/>
                <a:gridCol w="7186125"/>
              </a:tblGrid>
              <a:tr h="55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메시지 종류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Description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48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{“RoomLocation”: value, LeavingState”: “LeavingModeON”}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외출 모드 ON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{“RoomLocation”: value, LeavingState”: “LeavingModeOFF”}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외출 모드 OFF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7365D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"/>
          <p:cNvSpPr/>
          <p:nvPr/>
        </p:nvSpPr>
        <p:spPr>
          <a:xfrm>
            <a:off x="263352" y="620688"/>
            <a:ext cx="11665296" cy="5976664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p17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p17"/>
          <p:cNvSpPr/>
          <p:nvPr/>
        </p:nvSpPr>
        <p:spPr>
          <a:xfrm>
            <a:off x="263352" y="260648"/>
            <a:ext cx="446571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NodeMCU #2: 온습도 센서와 가스 센서 메시지에 의한 LED, Buzzer 동작</a:t>
            </a:r>
            <a:endParaRPr b="1" i="0" sz="12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17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7"/>
          <p:cNvSpPr txBox="1"/>
          <p:nvPr/>
        </p:nvSpPr>
        <p:spPr>
          <a:xfrm>
            <a:off x="8328248" y="271682"/>
            <a:ext cx="3600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시스템 설계 – 무성 종합 경보기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6" name="Google Shape;276;p17"/>
          <p:cNvGraphicFramePr/>
          <p:nvPr/>
        </p:nvGraphicFramePr>
        <p:xfrm>
          <a:off x="390802" y="18886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{0459B8FB-F7B6-44A8-88EB-230EEF7CF4AF}</a:tableStyleId>
              </a:tblPr>
              <a:tblGrid>
                <a:gridCol w="4516875"/>
                <a:gridCol w="1120275"/>
                <a:gridCol w="861125"/>
                <a:gridCol w="2139525"/>
                <a:gridCol w="852250"/>
                <a:gridCol w="1920350"/>
              </a:tblGrid>
              <a:tr h="182875">
                <a:tc gridSpan="2"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메시지 종류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rowSpan="3"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Description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182875">
                <a:tc gridSpan="2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외출 모드 OFF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3B3D7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외출 모드 ON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3B3D7"/>
                    </a:solidFill>
                  </a:tcPr>
                </a:tc>
                <a:tc hMerge="1"/>
              </a:tr>
              <a:tr h="18542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LED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Buzzer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LED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Buzzer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3B3D7"/>
                    </a:solidFill>
                  </a:tcPr>
                </a:tc>
              </a:tr>
              <a:tr h="4876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{“RoomLocation”: value, ”Temperature”: value: “Humidity”: value}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7CCE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OFF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OFF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OFF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OFF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AE5F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{“RoomLocation”: value, “GasValue”: value}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LOW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OFF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OFF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OFF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OFF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AE5F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{“RoomLocation”: value, “GasValue”: value}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MIDDLE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 (3옥타브 도)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OFF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OFF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AE5F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{“RoomLocation”: value, “GasValue”: value}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HIGH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ON(4옥타브 도)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OFF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OFF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AE5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7365D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"/>
          <p:cNvSpPr/>
          <p:nvPr/>
        </p:nvSpPr>
        <p:spPr>
          <a:xfrm>
            <a:off x="263352" y="620688"/>
            <a:ext cx="11665296" cy="5976664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18"/>
          <p:cNvSpPr/>
          <p:nvPr/>
        </p:nvSpPr>
        <p:spPr>
          <a:xfrm>
            <a:off x="263352" y="260648"/>
            <a:ext cx="31459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NodeMCU #2: 푸시 버튼 메시지에 의한 LCD 동작</a:t>
            </a:r>
            <a:endParaRPr b="1" i="0" sz="12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p1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8"/>
          <p:cNvSpPr txBox="1"/>
          <p:nvPr/>
        </p:nvSpPr>
        <p:spPr>
          <a:xfrm>
            <a:off x="8328248" y="271682"/>
            <a:ext cx="3600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시스템 설계 – 무성 종합 경보기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7" name="Google Shape;287;p18"/>
          <p:cNvGraphicFramePr/>
          <p:nvPr/>
        </p:nvGraphicFramePr>
        <p:xfrm>
          <a:off x="330439" y="26031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{0459B8FB-F7B6-44A8-88EB-230EEF7CF4AF}</a:tableStyleId>
              </a:tblPr>
              <a:tblGrid>
                <a:gridCol w="5696775"/>
                <a:gridCol w="4366850"/>
                <a:gridCol w="1467500"/>
              </a:tblGrid>
              <a:tr h="3657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메시지 종류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Description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185425">
                <a:tc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LCD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3B3D7"/>
                    </a:solidFill>
                  </a:tcPr>
                </a:tc>
                <a:tc hMerge="1"/>
              </a:tr>
              <a:tr h="48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{“RoomLocation”: value, LeavingState”: “LeavingModeON”}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첫 번째 줄: 위치정보 (String)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두 번째 줄: “Leav. Mode On”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5초 출력 후 꺼짐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AE5F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{“RoomLocation”: value, LeavingState”: “LeavingModeOFF”}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첫 번째 줄: 위치정보 (String)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두 번째 줄: “Leav. Mode Off”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5초 출력 후 온습도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AE5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7365D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"/>
          <p:cNvSpPr/>
          <p:nvPr/>
        </p:nvSpPr>
        <p:spPr>
          <a:xfrm>
            <a:off x="263352" y="620688"/>
            <a:ext cx="11665296" cy="5976664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p19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p19"/>
          <p:cNvSpPr/>
          <p:nvPr/>
        </p:nvSpPr>
        <p:spPr>
          <a:xfrm>
            <a:off x="263352" y="260648"/>
            <a:ext cx="40243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NodeMCU #2: 온습도 센서와 가스 센서 메시지에 의한 LCD 동작</a:t>
            </a:r>
            <a:endParaRPr b="1" i="0" sz="12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p19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9"/>
          <p:cNvSpPr txBox="1"/>
          <p:nvPr/>
        </p:nvSpPr>
        <p:spPr>
          <a:xfrm>
            <a:off x="8328248" y="271682"/>
            <a:ext cx="3600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시스템 설계 – 무성 종합 경보기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8" name="Google Shape;298;p19"/>
          <p:cNvGraphicFramePr/>
          <p:nvPr/>
        </p:nvGraphicFramePr>
        <p:xfrm>
          <a:off x="330439" y="13457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{0459B8FB-F7B6-44A8-88EB-230EEF7CF4AF}</a:tableStyleId>
              </a:tblPr>
              <a:tblGrid>
                <a:gridCol w="4629150"/>
                <a:gridCol w="1067625"/>
                <a:gridCol w="4605275"/>
                <a:gridCol w="1229050"/>
              </a:tblGrid>
              <a:tr h="182875">
                <a:tc gridSpan="2"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메시지 종류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rowSpan="3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Description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18287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외출 모드 OFF (사람 有)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외출 모드 ON </a:t>
                      </a:r>
                      <a:endParaRPr b="1" sz="9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(사람 無)</a:t>
                      </a:r>
                      <a:endParaRPr b="1"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3B3D7"/>
                    </a:solidFill>
                  </a:tcPr>
                </a:tc>
              </a:tr>
              <a:tr h="18542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LCD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LCD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3B3D7"/>
                    </a:solidFill>
                  </a:tcPr>
                </a:tc>
              </a:tr>
              <a:tr h="4876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{“RoomLocation”: value, ”Temperature”: value: “Humidity”: value}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온도 데이터: .1f (자료형 float, 소수점 첫째 자리)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습도 데이터: .1f (자료형 float, 소수점 첫째 자리)</a:t>
                      </a:r>
                      <a:endParaRPr b="0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7CCE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첫 번째 줄: 위치정보 (String)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두 번째 줄: “Temp. : 온도 ℃(소수점 첫째자리 float)”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algun Gothic"/>
                        <a:buNone/>
                      </a:pPr>
                      <a:r>
                        <a:rPr lang="en-US" sz="1500" u="none" cap="none" strike="noStrike"/>
                        <a:t>세 번째 줄: “Hum. : 습도 %(소수점 첫째자리 float)”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algun Gothic"/>
                        <a:buNone/>
                      </a:pPr>
                      <a:r>
                        <a:rPr lang="en-US" sz="1500" u="none" cap="none" strike="noStrike"/>
                        <a:t>네 번째 줄: “Leaving mode: OFF”</a:t>
                      </a:r>
                      <a:endParaRPr b="0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AE5F1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출력 안함</a:t>
                      </a:r>
                      <a:endParaRPr b="0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AE5F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{“RoomLocation”: value, “GasValue”: value}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가스 측정 데이터 자료형: integer</a:t>
                      </a:r>
                      <a:endParaRPr b="0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LOW</a:t>
                      </a:r>
                      <a:endParaRPr b="0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첫 번째 줄: 위치정보 (String)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두 번째 줄: “Temp. : 온도 ℃ (소수점 첫째자리 float)”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algun Gothic"/>
                        <a:buNone/>
                      </a:pPr>
                      <a:r>
                        <a:rPr lang="en-US" sz="1500" u="none" cap="none" strike="noStrike"/>
                        <a:t>세 번째 줄: “Hum. : 습도 %(소수점 첫째자리 float)”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AE5F1"/>
                    </a:solidFill>
                  </a:tcPr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{“RoomLocation”: value, “GasValue”: value}</a:t>
                      </a:r>
                      <a:endParaRPr sz="15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가스 측정 데이터 자료형: integer</a:t>
                      </a:r>
                      <a:endParaRPr b="0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MIDDLE</a:t>
                      </a:r>
                      <a:endParaRPr b="0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7CCE4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첫 번째 줄: 위치정보 (String)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두 번째 줄: “Gas is detected!”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세 번째 줄: “Gas: 측정 값(Integer)”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네 번째 줄: “Normal &lt; 250”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AE5F1"/>
                    </a:solidFill>
                  </a:tcPr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{“RoomLocation”: value, “GasValue”: value}</a:t>
                      </a:r>
                      <a:endParaRPr sz="15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가스 측정 데이터 자료형: integer</a:t>
                      </a:r>
                      <a:endParaRPr b="0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algun Gothic"/>
                        <a:buNone/>
                      </a:pPr>
                      <a:r>
                        <a:rPr lang="en-US" sz="1500" u="none" cap="none" strike="noStrike"/>
                        <a:t>HIGH</a:t>
                      </a:r>
                      <a:endParaRPr b="0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7CCE4"/>
                    </a:solidFill>
                  </a:tcPr>
                </a:tc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7365D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0"/>
          <p:cNvSpPr/>
          <p:nvPr/>
        </p:nvSpPr>
        <p:spPr>
          <a:xfrm>
            <a:off x="263352" y="3057926"/>
            <a:ext cx="11665296" cy="35283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4151784" y="1052736"/>
            <a:ext cx="3858956" cy="3858956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20"/>
          <p:cNvSpPr txBox="1"/>
          <p:nvPr/>
        </p:nvSpPr>
        <p:spPr>
          <a:xfrm>
            <a:off x="5037146" y="2635291"/>
            <a:ext cx="2088232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Arial"/>
              <a:buNone/>
            </a:pPr>
            <a:r>
              <a:rPr b="1" i="0" lang="en-US" sz="1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i="0" sz="1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0"/>
          <p:cNvSpPr txBox="1"/>
          <p:nvPr/>
        </p:nvSpPr>
        <p:spPr>
          <a:xfrm>
            <a:off x="4727848" y="5178678"/>
            <a:ext cx="273630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6400"/>
              <a:buFont typeface="Malgun Gothic"/>
              <a:buNone/>
            </a:pPr>
            <a:r>
              <a:rPr b="1" i="0" lang="en-US" sz="6400" u="none" cap="none" strike="noStrike">
                <a:solidFill>
                  <a:srgbClr val="0F243E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</a:t>
            </a:r>
            <a:endParaRPr b="1" i="0" sz="6400" u="none" cap="none" strike="noStrike">
              <a:solidFill>
                <a:srgbClr val="0F243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8" name="Google Shape;308;p20"/>
          <p:cNvSpPr txBox="1"/>
          <p:nvPr/>
        </p:nvSpPr>
        <p:spPr>
          <a:xfrm>
            <a:off x="8328248" y="271682"/>
            <a:ext cx="3600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시스템 설계 – 무성 종합 경보기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7365D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"/>
          <p:cNvSpPr/>
          <p:nvPr/>
        </p:nvSpPr>
        <p:spPr>
          <a:xfrm>
            <a:off x="263352" y="620688"/>
            <a:ext cx="11665296" cy="59766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21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p21"/>
          <p:cNvSpPr/>
          <p:nvPr/>
        </p:nvSpPr>
        <p:spPr>
          <a:xfrm>
            <a:off x="263352" y="260648"/>
            <a:ext cx="62138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  <a:endParaRPr b="1" i="0" sz="12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p21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1"/>
          <p:cNvSpPr txBox="1"/>
          <p:nvPr/>
        </p:nvSpPr>
        <p:spPr>
          <a:xfrm>
            <a:off x="8328248" y="271682"/>
            <a:ext cx="3600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시스템 설계 – 무성 종합 경보기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1"/>
          <p:cNvSpPr/>
          <p:nvPr/>
        </p:nvSpPr>
        <p:spPr>
          <a:xfrm>
            <a:off x="1198221" y="4437112"/>
            <a:ext cx="3168352" cy="1152128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NodeMCU #1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&lt;거실, Room1&gt;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p21"/>
          <p:cNvSpPr/>
          <p:nvPr/>
        </p:nvSpPr>
        <p:spPr>
          <a:xfrm>
            <a:off x="7825427" y="4437112"/>
            <a:ext cx="3168352" cy="1152128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NodeMCU #2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&lt;침실, Room2&gt;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1" name="Google Shape;321;p21"/>
          <p:cNvSpPr/>
          <p:nvPr/>
        </p:nvSpPr>
        <p:spPr>
          <a:xfrm>
            <a:off x="4475820" y="1345757"/>
            <a:ext cx="3168352" cy="1152128"/>
          </a:xfrm>
          <a:prstGeom prst="rect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Raspberry Pi3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1"/>
          <p:cNvSpPr/>
          <p:nvPr/>
        </p:nvSpPr>
        <p:spPr>
          <a:xfrm>
            <a:off x="4475820" y="2833438"/>
            <a:ext cx="3168352" cy="1152128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AP</a:t>
            </a:r>
            <a:endParaRPr b="1" i="0" sz="3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3" name="Google Shape;323;p21"/>
          <p:cNvCxnSpPr>
            <a:endCxn id="322" idx="0"/>
          </p:cNvCxnSpPr>
          <p:nvPr/>
        </p:nvCxnSpPr>
        <p:spPr>
          <a:xfrm>
            <a:off x="6059996" y="2492938"/>
            <a:ext cx="0" cy="34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24" name="Google Shape;324;p21"/>
          <p:cNvCxnSpPr>
            <a:stCxn id="322" idx="2"/>
            <a:endCxn id="319" idx="0"/>
          </p:cNvCxnSpPr>
          <p:nvPr/>
        </p:nvCxnSpPr>
        <p:spPr>
          <a:xfrm rot="5400000">
            <a:off x="4195496" y="2572566"/>
            <a:ext cx="451500" cy="3277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325" name="Google Shape;325;p21"/>
          <p:cNvCxnSpPr>
            <a:stCxn id="322" idx="2"/>
            <a:endCxn id="320" idx="0"/>
          </p:cNvCxnSpPr>
          <p:nvPr/>
        </p:nvCxnSpPr>
        <p:spPr>
          <a:xfrm flipH="1" rot="-5400000">
            <a:off x="7508996" y="2536566"/>
            <a:ext cx="451500" cy="3349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326" name="Google Shape;326;p21"/>
          <p:cNvSpPr txBox="1"/>
          <p:nvPr/>
        </p:nvSpPr>
        <p:spPr>
          <a:xfrm>
            <a:off x="1198221" y="5601628"/>
            <a:ext cx="3168352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 열림 감지 센서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불꽃 감지 센서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1"/>
          <p:cNvSpPr txBox="1"/>
          <p:nvPr/>
        </p:nvSpPr>
        <p:spPr>
          <a:xfrm>
            <a:off x="7825427" y="5589240"/>
            <a:ext cx="3168352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온습도 센서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가스 센서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p21"/>
          <p:cNvSpPr/>
          <p:nvPr/>
        </p:nvSpPr>
        <p:spPr>
          <a:xfrm>
            <a:off x="7230125" y="2529428"/>
            <a:ext cx="2232248" cy="1152128"/>
          </a:xfrm>
          <a:prstGeom prst="cloud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Internet</a:t>
            </a:r>
            <a:endParaRPr b="1" i="0" sz="2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p21"/>
          <p:cNvSpPr/>
          <p:nvPr/>
        </p:nvSpPr>
        <p:spPr>
          <a:xfrm>
            <a:off x="7230125" y="877426"/>
            <a:ext cx="2232248" cy="1152128"/>
          </a:xfrm>
          <a:prstGeom prst="cloud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Hass</a:t>
            </a:r>
            <a:endParaRPr b="1" i="0" sz="2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30" name="Google Shape;330;p21"/>
          <p:cNvCxnSpPr>
            <a:stCxn id="319" idx="3"/>
            <a:endCxn id="320" idx="1"/>
          </p:cNvCxnSpPr>
          <p:nvPr/>
        </p:nvCxnSpPr>
        <p:spPr>
          <a:xfrm>
            <a:off x="4366573" y="5013176"/>
            <a:ext cx="3459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331" name="Google Shape;331;p21"/>
          <p:cNvSpPr txBox="1"/>
          <p:nvPr/>
        </p:nvSpPr>
        <p:spPr>
          <a:xfrm>
            <a:off x="4799856" y="4437112"/>
            <a:ext cx="2592288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Local Network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2" name="Google Shape;332;p21"/>
          <p:cNvSpPr txBox="1"/>
          <p:nvPr/>
        </p:nvSpPr>
        <p:spPr>
          <a:xfrm>
            <a:off x="4799856" y="5176600"/>
            <a:ext cx="2592288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9BBB59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Webhook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9BBB59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 GET CALLBACK</a:t>
            </a:r>
            <a:endParaRPr b="1" i="0" sz="1800" u="none" cap="none" strike="noStrike">
              <a:solidFill>
                <a:srgbClr val="9BBB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21"/>
          <p:cNvSpPr/>
          <p:nvPr/>
        </p:nvSpPr>
        <p:spPr>
          <a:xfrm>
            <a:off x="2729628" y="877426"/>
            <a:ext cx="2232248" cy="1152128"/>
          </a:xfrm>
          <a:prstGeom prst="cloud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MQTT</a:t>
            </a:r>
            <a:endParaRPr b="1" i="0" sz="2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21"/>
          <p:cNvSpPr/>
          <p:nvPr/>
        </p:nvSpPr>
        <p:spPr>
          <a:xfrm>
            <a:off x="2729628" y="2545406"/>
            <a:ext cx="2232248" cy="1152128"/>
          </a:xfrm>
          <a:prstGeom prst="cloud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IFTTT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7365D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/>
          <p:nvPr/>
        </p:nvSpPr>
        <p:spPr>
          <a:xfrm>
            <a:off x="263352" y="620688"/>
            <a:ext cx="11665296" cy="5976664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1" name="Google Shape;341;p2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2" name="Google Shape;342;p22"/>
          <p:cNvSpPr/>
          <p:nvPr/>
        </p:nvSpPr>
        <p:spPr>
          <a:xfrm>
            <a:off x="263352" y="260648"/>
            <a:ext cx="25222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Webhook을 이용한 Node 1, 2 통신 방법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2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2"/>
          <p:cNvSpPr txBox="1"/>
          <p:nvPr/>
        </p:nvSpPr>
        <p:spPr>
          <a:xfrm>
            <a:off x="8328248" y="271682"/>
            <a:ext cx="3600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시스템 설계 – 무성 종합 경보기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2"/>
          <p:cNvSpPr/>
          <p:nvPr/>
        </p:nvSpPr>
        <p:spPr>
          <a:xfrm>
            <a:off x="1234225" y="2949431"/>
            <a:ext cx="3168352" cy="1152128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NodeMCU #1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&lt;거실, Room1&gt;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IP: 100.100.100.100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2"/>
          <p:cNvSpPr/>
          <p:nvPr/>
        </p:nvSpPr>
        <p:spPr>
          <a:xfrm>
            <a:off x="7861431" y="2949431"/>
            <a:ext cx="3168352" cy="1152128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NodeMCU #2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&lt;침실, Room2&gt;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IP: 100.100.100.200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2"/>
          <p:cNvSpPr/>
          <p:nvPr/>
        </p:nvSpPr>
        <p:spPr>
          <a:xfrm>
            <a:off x="4511824" y="1345757"/>
            <a:ext cx="3168352" cy="1152128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AP</a:t>
            </a:r>
            <a:endParaRPr b="1" i="0" sz="3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8" name="Google Shape;348;p22"/>
          <p:cNvCxnSpPr>
            <a:stCxn id="347" idx="2"/>
            <a:endCxn id="345" idx="0"/>
          </p:cNvCxnSpPr>
          <p:nvPr/>
        </p:nvCxnSpPr>
        <p:spPr>
          <a:xfrm rot="5400000">
            <a:off x="4231500" y="1084885"/>
            <a:ext cx="451500" cy="3277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349" name="Google Shape;349;p22"/>
          <p:cNvCxnSpPr>
            <a:stCxn id="347" idx="2"/>
            <a:endCxn id="346" idx="0"/>
          </p:cNvCxnSpPr>
          <p:nvPr/>
        </p:nvCxnSpPr>
        <p:spPr>
          <a:xfrm flipH="1" rot="-5400000">
            <a:off x="7545000" y="1048885"/>
            <a:ext cx="451500" cy="3349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350" name="Google Shape;350;p22"/>
          <p:cNvSpPr txBox="1"/>
          <p:nvPr/>
        </p:nvSpPr>
        <p:spPr>
          <a:xfrm>
            <a:off x="1234225" y="4113947"/>
            <a:ext cx="3168352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 열림 감지 센서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불꽃 감지 센서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2"/>
          <p:cNvSpPr txBox="1"/>
          <p:nvPr/>
        </p:nvSpPr>
        <p:spPr>
          <a:xfrm>
            <a:off x="7861431" y="4101559"/>
            <a:ext cx="3168352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온습도 센서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가스 센서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2" name="Google Shape;352;p22"/>
          <p:cNvCxnSpPr>
            <a:stCxn id="345" idx="3"/>
            <a:endCxn id="346" idx="1"/>
          </p:cNvCxnSpPr>
          <p:nvPr/>
        </p:nvCxnSpPr>
        <p:spPr>
          <a:xfrm>
            <a:off x="4402577" y="3525495"/>
            <a:ext cx="3459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353" name="Google Shape;353;p22"/>
          <p:cNvSpPr txBox="1"/>
          <p:nvPr/>
        </p:nvSpPr>
        <p:spPr>
          <a:xfrm>
            <a:off x="4835860" y="2949431"/>
            <a:ext cx="2592288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Local Network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p22"/>
          <p:cNvSpPr txBox="1"/>
          <p:nvPr/>
        </p:nvSpPr>
        <p:spPr>
          <a:xfrm>
            <a:off x="4835860" y="3688919"/>
            <a:ext cx="2592288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9BBB59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Webhook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9BBB59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 GET CALLBACK</a:t>
            </a:r>
            <a:endParaRPr b="1" i="0" sz="1800" u="none" cap="none" strike="noStrike">
              <a:solidFill>
                <a:srgbClr val="9BBB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5" name="Google Shape;355;p22"/>
          <p:cNvSpPr txBox="1"/>
          <p:nvPr/>
        </p:nvSpPr>
        <p:spPr>
          <a:xfrm>
            <a:off x="6117529" y="4775921"/>
            <a:ext cx="5805102" cy="120032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[Node 2 의 센서 감지 상황을 전달받기 위해]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http://100.100.100.100/Humidity/{위치정보}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http://100.100.100.100/Temperature/{위치정보}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http://100.100.100.100/Gas/{위치정보}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2"/>
          <p:cNvSpPr txBox="1"/>
          <p:nvPr/>
        </p:nvSpPr>
        <p:spPr>
          <a:xfrm>
            <a:off x="269369" y="4777599"/>
            <a:ext cx="5805102" cy="92333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[Node 1 의 센서 감지 상황을 전달받기 위해]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http://100.100.100.200/DoorOpen/{위치정보}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http://100.100.100.200/Flame/{위치정보}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7365D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1919536" y="3284984"/>
            <a:ext cx="1368152" cy="1944216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1847528" y="548681"/>
            <a:ext cx="41764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b="1" i="0" sz="2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1908903" y="1772816"/>
            <a:ext cx="849694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00    01    02    03    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2"/>
          <p:cNvCxnSpPr/>
          <p:nvPr/>
        </p:nvCxnSpPr>
        <p:spPr>
          <a:xfrm>
            <a:off x="2052919" y="2708920"/>
            <a:ext cx="1152128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2"/>
          <p:cNvCxnSpPr/>
          <p:nvPr/>
        </p:nvCxnSpPr>
        <p:spPr>
          <a:xfrm>
            <a:off x="3719736" y="2708920"/>
            <a:ext cx="1152128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2"/>
          <p:cNvCxnSpPr/>
          <p:nvPr/>
        </p:nvCxnSpPr>
        <p:spPr>
          <a:xfrm>
            <a:off x="5447928" y="2708920"/>
            <a:ext cx="1152128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2"/>
          <p:cNvCxnSpPr/>
          <p:nvPr/>
        </p:nvCxnSpPr>
        <p:spPr>
          <a:xfrm>
            <a:off x="7176120" y="2708920"/>
            <a:ext cx="1152128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2"/>
          <p:cNvSpPr txBox="1"/>
          <p:nvPr/>
        </p:nvSpPr>
        <p:spPr>
          <a:xfrm>
            <a:off x="1917113" y="2843644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1919536" y="3429001"/>
            <a:ext cx="136815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문제 정의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전체 구성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데이터 교환 형식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&lt;JSON&gt;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3647728" y="3284984"/>
            <a:ext cx="1368152" cy="1944216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5375920" y="3284984"/>
            <a:ext cx="1368152" cy="1944216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7104112" y="3284984"/>
            <a:ext cx="1368152" cy="1944216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3647728" y="3429001"/>
            <a:ext cx="136815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동작환경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구성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동작방법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5375920" y="3429001"/>
            <a:ext cx="136815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동작환경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구성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동작방법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7104112" y="3429001"/>
            <a:ext cx="136815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동작환경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구성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동작방법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3575720" y="2843644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1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5231904" y="2843644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6816080" y="2852936"/>
            <a:ext cx="18722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3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7365D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6ca9dbb07c_1_10"/>
          <p:cNvSpPr/>
          <p:nvPr/>
        </p:nvSpPr>
        <p:spPr>
          <a:xfrm>
            <a:off x="227377" y="625238"/>
            <a:ext cx="11665200" cy="597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#define WEBHOOK_PROTOCOL "http://"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3" name="Google Shape;363;g6ca9dbb07c_1_10"/>
          <p:cNvSpPr/>
          <p:nvPr/>
        </p:nvSpPr>
        <p:spPr>
          <a:xfrm>
            <a:off x="5591944" y="74100"/>
            <a:ext cx="936000" cy="936000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g6ca9dbb07c_1_10"/>
          <p:cNvSpPr/>
          <p:nvPr/>
        </p:nvSpPr>
        <p:spPr>
          <a:xfrm>
            <a:off x="227377" y="202098"/>
            <a:ext cx="191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lgun Gothic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NodeMCU #1,#2:  메시지 포맷 &lt;Webhook 링크 호출&gt;</a:t>
            </a:r>
            <a:endParaRPr b="1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5" name="Google Shape;365;g6ca9dbb07c_1_10"/>
          <p:cNvSpPr txBox="1"/>
          <p:nvPr/>
        </p:nvSpPr>
        <p:spPr>
          <a:xfrm>
            <a:off x="5519936" y="479096"/>
            <a:ext cx="108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6ca9dbb07c_1_10"/>
          <p:cNvSpPr txBox="1"/>
          <p:nvPr/>
        </p:nvSpPr>
        <p:spPr>
          <a:xfrm>
            <a:off x="8328248" y="271682"/>
            <a:ext cx="360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시스템 설계 – 무성 종합 경보기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7" name="Google Shape;367;g6ca9dbb07c_1_10"/>
          <p:cNvGraphicFramePr/>
          <p:nvPr/>
        </p:nvGraphicFramePr>
        <p:xfrm>
          <a:off x="1316025" y="281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{0459B8FB-F7B6-44A8-88EB-230EEF7CF4AF}</a:tableStyleId>
              </a:tblPr>
              <a:tblGrid>
                <a:gridCol w="3441750"/>
                <a:gridCol w="6118175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센서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7625" marB="0" marR="7625" marL="7625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변수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7625" marB="0" marR="7625" marL="7625" anchor="ctr">
                    <a:solidFill>
                      <a:srgbClr val="BFBFBF"/>
                    </a:solidFill>
                  </a:tcPr>
                </a:tc>
              </a:tr>
              <a:tr h="41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 열림 감지 센서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#define WEBHOOK_PATH_DOOROPEN WEBHOOK_PROTOCOL NODE2_IP "</a:t>
                      </a: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/DoorOpen/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"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7625" marB="0" marR="7625" marL="7625" anchor="ctr"/>
                </a:tc>
              </a:tr>
              <a:tr h="41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불꽃 감지 센서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#define WEBHOOK_PATH_FLAME    WEBHOOK_PROTOCOL NODE2_IP "</a:t>
                      </a:r>
                      <a:r>
                        <a:rPr b="1"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/Flame/</a:t>
                      </a:r>
                      <a:r>
                        <a:rPr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"</a:t>
                      </a:r>
                      <a:endParaRPr i="0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7625" marB="0" marR="7625" marL="7625" anchor="ctr"/>
                </a:tc>
              </a:tr>
              <a:tr h="41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가스 센서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#define WEBHOOK_PATH_GAS WEBHOOK_PROTOCOL NODE1_IP "</a:t>
                      </a:r>
                      <a:r>
                        <a:rPr b="1"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/Gas/</a:t>
                      </a:r>
                      <a:r>
                        <a:rPr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"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7625" marB="0" marR="7625" marL="7625" anchor="ctr"/>
                </a:tc>
              </a:tr>
              <a:tr h="47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온도 센서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#define WEBHOOK_PATH_TEMP     WEBHOOK_PROTOCOL NODE1_IP "</a:t>
                      </a:r>
                      <a:r>
                        <a:rPr b="1"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/Temperature/</a:t>
                      </a:r>
                      <a:r>
                        <a:rPr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"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7625" marB="0" marR="7625" marL="7625" anchor="ctr"/>
                </a:tc>
              </a:tr>
              <a:tr h="47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습도 센서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#define WEBHOOK_PATH_HUMIDITY WEBHOOK_PROTOCOL NODE1_IP "</a:t>
                      </a:r>
                      <a:r>
                        <a:rPr b="1"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/Humidity/”</a:t>
                      </a:r>
                      <a:endParaRPr b="1"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  <p:sp>
        <p:nvSpPr>
          <p:cNvPr id="368" name="Google Shape;368;g6ca9dbb07c_1_10"/>
          <p:cNvSpPr/>
          <p:nvPr/>
        </p:nvSpPr>
        <p:spPr>
          <a:xfrm>
            <a:off x="263352" y="620688"/>
            <a:ext cx="11665200" cy="5976600"/>
          </a:xfrm>
          <a:prstGeom prst="rect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9" name="Google Shape;369;g6ca9dbb07c_1_10"/>
          <p:cNvSpPr/>
          <p:nvPr/>
        </p:nvSpPr>
        <p:spPr>
          <a:xfrm>
            <a:off x="1026160" y="5487015"/>
            <a:ext cx="9459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0" name="Google Shape;370;g6ca9dbb07c_1_10"/>
          <p:cNvSpPr txBox="1"/>
          <p:nvPr/>
        </p:nvSpPr>
        <p:spPr>
          <a:xfrm>
            <a:off x="2087675" y="1475750"/>
            <a:ext cx="7944600" cy="10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WEBHOOK_PROTOCOL 과 각각의 아이피틑 다음과 같이 정의 됩니다.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#define WEBHOOK_PROTOCOL "http://"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#define NODE2_IP “#.#.#.#”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#define NODE1_IP “#.#.#.#”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1" name="Google Shape;371;g6ca9dbb07c_1_10"/>
          <p:cNvGraphicFramePr/>
          <p:nvPr/>
        </p:nvGraphicFramePr>
        <p:xfrm>
          <a:off x="1280013" y="281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{0459B8FB-F7B6-44A8-88EB-230EEF7CF4AF}</a:tableStyleId>
              </a:tblPr>
              <a:tblGrid>
                <a:gridCol w="3441750"/>
                <a:gridCol w="6118175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센서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7625" marB="0" marR="7625" marL="7625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변수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7625" marB="0" marR="7625" marL="7625" anchor="ctr">
                    <a:solidFill>
                      <a:srgbClr val="BFBFBF"/>
                    </a:solidFill>
                  </a:tcPr>
                </a:tc>
              </a:tr>
              <a:tr h="41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 열림 감지 센서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#define WEBHOOK_PATH_DOOROPEN WEBHOOK_PROTOCOL NODE2_IP "</a:t>
                      </a: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/DoorOpen/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"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7625" marB="0" marR="7625" marL="7625" anchor="ctr"/>
                </a:tc>
              </a:tr>
              <a:tr h="41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불꽃 감지 센서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#define WEBHOOK_PATH_FLAME    WEBHOOK_PROTOCOL NODE2_IP "</a:t>
                      </a:r>
                      <a:r>
                        <a:rPr b="1"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/Flame/</a:t>
                      </a:r>
                      <a:r>
                        <a:rPr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"</a:t>
                      </a:r>
                      <a:endParaRPr i="0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7625" marB="0" marR="7625" marL="7625" anchor="ctr"/>
                </a:tc>
              </a:tr>
              <a:tr h="41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가스 센서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#define WEBHOOK_PATH_GAS WEBHOOK_PROTOCOL NODE1_IP "</a:t>
                      </a:r>
                      <a:r>
                        <a:rPr b="1"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/Gas/</a:t>
                      </a:r>
                      <a:r>
                        <a:rPr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"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7625" marB="0" marR="7625" marL="7625" anchor="ctr"/>
                </a:tc>
              </a:tr>
              <a:tr h="47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온도 센서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#define WEBHOOK_PATH_TEMP     WEBHOOK_PROTOCOL NODE1_IP "</a:t>
                      </a:r>
                      <a:r>
                        <a:rPr b="1"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/Temperature/</a:t>
                      </a:r>
                      <a:r>
                        <a:rPr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"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7625" marB="0" marR="7625" marL="7625" anchor="ctr"/>
                </a:tc>
              </a:tr>
              <a:tr h="47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습도 센서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#define WEBHOOK_PATH_HUMIDITY WEBHOOK_PROTOCOL NODE1_IP "</a:t>
                      </a:r>
                      <a:r>
                        <a:rPr b="1"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/Humidity/”</a:t>
                      </a:r>
                      <a:endParaRPr b="1"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7365D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3"/>
          <p:cNvSpPr/>
          <p:nvPr/>
        </p:nvSpPr>
        <p:spPr>
          <a:xfrm>
            <a:off x="263352" y="620688"/>
            <a:ext cx="11665296" cy="5976664"/>
          </a:xfrm>
          <a:prstGeom prst="rect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8" name="Google Shape;378;p23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9" name="Google Shape;379;p23"/>
          <p:cNvSpPr/>
          <p:nvPr/>
        </p:nvSpPr>
        <p:spPr>
          <a:xfrm>
            <a:off x="263352" y="260648"/>
            <a:ext cx="31795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NodeMCU #1:  메시지 포맷 &lt;Webhook 링크 호출&gt;</a:t>
            </a:r>
            <a:endParaRPr b="1" i="0" sz="12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0" name="Google Shape;380;p23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3"/>
          <p:cNvSpPr txBox="1"/>
          <p:nvPr/>
        </p:nvSpPr>
        <p:spPr>
          <a:xfrm>
            <a:off x="8328248" y="271682"/>
            <a:ext cx="3600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시스템 설계 – 무성 종합 경보기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2" name="Google Shape;382;p23"/>
          <p:cNvGraphicFramePr/>
          <p:nvPr/>
        </p:nvGraphicFramePr>
        <p:xfrm>
          <a:off x="353785" y="13834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{CA54C2F8-D284-42C4-BF52-1920E64FC4D2}</a:tableStyleId>
              </a:tblPr>
              <a:tblGrid>
                <a:gridCol w="1883225"/>
                <a:gridCol w="1240975"/>
                <a:gridCol w="4637325"/>
                <a:gridCol w="3722925"/>
              </a:tblGrid>
              <a:tr h="3264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센서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생성되는 메시지 (스트링)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예시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5453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문 열림 감지 센서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열림</a:t>
                      </a:r>
                      <a:endParaRPr b="1"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/DoorOpen/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{“RoomLocation”: value, DoorState”: ”DoopOpen”}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{“RoomLocation”: Room1, DoorState”: ”DoopOpen”}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545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닫힘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{“RoomLocation”: value, DoorState”: ”DoorClose”}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{“RoomLocation”: Room1, DoorState”: ”DoorClose”}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5453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불꽃 감지 센서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감지 O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/Flame/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u="none" cap="none" strike="noStrike"/>
                        <a:t>{“RoomLocation”: value, FlameFlagState”: ”FlameFlagON”}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u="none" cap="none" strike="noStrike"/>
                        <a:t>{“RoomLocation”:Room1, FlameFlagState”: ”FlameFlagON”}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545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감지 X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u="none" cap="none" strike="noStrike"/>
                        <a:t>{“RoomLocation”: value, FlameFlagState”: “FlameFlagOFF”}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u="none" cap="none" strike="noStrike"/>
                        <a:t>{“RoomLocation”: Room1, FlameFlagState”: “FlameFlagOFF”}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545350">
                <a:tc row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푸시 버튼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사람 有</a:t>
                      </a:r>
                      <a:endParaRPr b="1"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(외출모드X)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u="none" cap="none" strike="noStrike"/>
                        <a:t>{“RoomLocation”: value, LeavingState”: “LeavingModeOFF”}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u="none" cap="none" strike="noStrike"/>
                        <a:t>{“RoomLocation”: Room1, LeavingState”: “LeavingModeOFF”}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545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사람 無</a:t>
                      </a:r>
                      <a:endParaRPr b="1"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(외출모드O)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u="none" cap="none" strike="noStrike"/>
                        <a:t>{“RoomLocation”: value, LeavingState”: “LeavingModeON”}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u="none" cap="none" strike="noStrike"/>
                        <a:t>{“RoomLocation”: Room1, LeavingState”: “LeavingModeON”}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545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쿠킹모드 O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u="none" cap="none" strike="noStrike"/>
                        <a:t>{“RoomLocation”: value, CookingState”: “CookingModeON”}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u="none" cap="none" strike="noStrike"/>
                        <a:t>{“RoomLocation”: Room1, CookingState”: “CookingModeON”}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545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쿠킹모드 X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u="none" cap="none" strike="noStrike"/>
                        <a:t>{“RoomLocation”: value, CookingState”: “CookingModeOFF”}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u="none" cap="none" strike="noStrike"/>
                        <a:t>{“RoomLocation”: Room1, CookingState”: “CookingModeOFF”}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83" name="Google Shape;383;p23"/>
          <p:cNvSpPr txBox="1"/>
          <p:nvPr/>
        </p:nvSpPr>
        <p:spPr>
          <a:xfrm>
            <a:off x="263352" y="620688"/>
            <a:ext cx="4320480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http://100.100.100.200/****/{위치정보}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7365D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4"/>
          <p:cNvSpPr/>
          <p:nvPr/>
        </p:nvSpPr>
        <p:spPr>
          <a:xfrm>
            <a:off x="263352" y="620688"/>
            <a:ext cx="11665296" cy="5976664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0" name="Google Shape;390;p24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1" name="Google Shape;391;p24"/>
          <p:cNvSpPr/>
          <p:nvPr/>
        </p:nvSpPr>
        <p:spPr>
          <a:xfrm>
            <a:off x="263352" y="260648"/>
            <a:ext cx="31795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NodeMCU #2:  메시지 포맷 &lt;Webhook 링크 호출&gt;</a:t>
            </a:r>
            <a:endParaRPr b="1" i="0" sz="12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2" name="Google Shape;392;p24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4"/>
          <p:cNvSpPr txBox="1"/>
          <p:nvPr/>
        </p:nvSpPr>
        <p:spPr>
          <a:xfrm>
            <a:off x="8328248" y="271682"/>
            <a:ext cx="3600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시스템 설계 – 무성 종합 경보기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4" name="Google Shape;394;p24"/>
          <p:cNvGraphicFramePr/>
          <p:nvPr/>
        </p:nvGraphicFramePr>
        <p:xfrm>
          <a:off x="173399" y="10102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{0459B8FB-F7B6-44A8-88EB-230EEF7CF4AF}</a:tableStyleId>
              </a:tblPr>
              <a:tblGrid>
                <a:gridCol w="1254375"/>
                <a:gridCol w="1643900"/>
                <a:gridCol w="5112575"/>
                <a:gridCol w="3834375"/>
              </a:tblGrid>
              <a:tr h="3264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센서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생성되는 메시지 (스트링)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예시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12703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온습도 센서</a:t>
                      </a:r>
                      <a:endParaRPr b="1"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/Temperature/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/Humidity/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{“RoomLocation”: value, ”Temperature”: value: “Humidity”: value}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온도 데이터: .1f (자료형 float, 소수점 첫째 자리)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습도 데이터: .1f (자료형 float, 소수점 첫째 자리)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{“RoomLocation”: Room2, “Temperature”: 27.5: “Humidity”: 46.3}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635150"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가스 센서</a:t>
                      </a:r>
                      <a:endParaRPr b="1"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/Gas/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LOW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(150 미만)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8CB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{“RoomLocation”: value, “GasValue”: value}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가스 측정 데이터 자료형: integer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{“RoomLocation”: Room2, “GasValue”: 38}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6351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MIDDLE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(250 이상 350 미만)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{“RoomLocation”: value, “GasValue”: value}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가스 측정 데이터 자료형: integer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{“RoomLocation”: Room2, “GasValue”: 180}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6351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HIGH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(350 이상)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{“RoomLocation”: value, “GasValue”: value}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가스 측정 데이터 자료형: integer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{“RoomLocation”: Room2, “GasValue”: 350}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6351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푸시 버튼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8CB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사람 有</a:t>
                      </a:r>
                      <a:endParaRPr b="1"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(외출모드X)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8CB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{“RoomLocation”: value, LeavingState”: “LeavingModeOFF”}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{“RoomLocation”: Room2, LeavingState”: “LeavingModeOFF”}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6351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사람 無</a:t>
                      </a:r>
                      <a:endParaRPr b="1"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(외출모드O)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8CB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{“RoomLocation”: value, LeavingState”: “LeavingModeON”}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{“RoomLocation”: Room2, LeavingState”: “LeavingModeON”}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95" name="Google Shape;395;p24"/>
          <p:cNvSpPr txBox="1"/>
          <p:nvPr/>
        </p:nvSpPr>
        <p:spPr>
          <a:xfrm>
            <a:off x="344620" y="6171904"/>
            <a:ext cx="11502759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가스 측정 데이터의 범위 설정 및 Level 설정: 150 미만=LOW, 150 이상 450 미만=MIDDLE, 450 이상=HIGH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4"/>
          <p:cNvSpPr txBox="1"/>
          <p:nvPr/>
        </p:nvSpPr>
        <p:spPr>
          <a:xfrm>
            <a:off x="263352" y="620688"/>
            <a:ext cx="4320480" cy="37848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http://100.100.100.100/****/{위치정보}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7365D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5"/>
          <p:cNvSpPr/>
          <p:nvPr/>
        </p:nvSpPr>
        <p:spPr>
          <a:xfrm>
            <a:off x="263352" y="620688"/>
            <a:ext cx="11665296" cy="5976664"/>
          </a:xfrm>
          <a:prstGeom prst="rect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3" name="Google Shape;403;p25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4" name="Google Shape;404;p25"/>
          <p:cNvSpPr/>
          <p:nvPr/>
        </p:nvSpPr>
        <p:spPr>
          <a:xfrm>
            <a:off x="263352" y="260648"/>
            <a:ext cx="25314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NodeMCU #1: 메시지 확인 및 전송 주기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5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5"/>
          <p:cNvSpPr txBox="1"/>
          <p:nvPr/>
        </p:nvSpPr>
        <p:spPr>
          <a:xfrm>
            <a:off x="8328248" y="271682"/>
            <a:ext cx="3600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시스템 설계 – 무성 종합 경보기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7" name="Google Shape;407;p25"/>
          <p:cNvGraphicFramePr/>
          <p:nvPr/>
        </p:nvGraphicFramePr>
        <p:xfrm>
          <a:off x="838200" y="25599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{CA54C2F8-D284-42C4-BF52-1920E64FC4D2}</a:tableStyleId>
              </a:tblPr>
              <a:tblGrid>
                <a:gridCol w="2628900"/>
                <a:gridCol w="3943350"/>
                <a:gridCol w="39433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센서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외출 모드 OFF (사람 有)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외출 모드 ON (사람 無)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18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문 열림 감지 센서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10초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1초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408" name="Google Shape;408;p25"/>
          <p:cNvGraphicFramePr/>
          <p:nvPr/>
        </p:nvGraphicFramePr>
        <p:xfrm>
          <a:off x="838200" y="36292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{CA54C2F8-D284-42C4-BF52-1920E64FC4D2}</a:tableStyleId>
              </a:tblPr>
              <a:tblGrid>
                <a:gridCol w="2182800"/>
                <a:gridCol w="2597025"/>
                <a:gridCol w="2867900"/>
                <a:gridCol w="2867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센서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쿠킹 모드 ON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&amp; 외출 모드 OFF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쿠킹 모드 OFF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&amp; 외출 모드 OFF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외출 모드 ON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(자동으로 쿠킹 모드 OFF)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18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불꽃 감지 센서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1분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1분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30초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409" name="Google Shape;409;p25"/>
          <p:cNvGraphicFramePr/>
          <p:nvPr/>
        </p:nvGraphicFramePr>
        <p:xfrm>
          <a:off x="838200" y="14906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{CA54C2F8-D284-42C4-BF52-1920E64FC4D2}</a:tableStyleId>
              </a:tblPr>
              <a:tblGrid>
                <a:gridCol w="2628900"/>
                <a:gridCol w="78867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컴포넌트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버튼이 눌러졌을 때 (눌러지지 않았을 때는 메시지 확인 X)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18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푸시 버튼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1초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10" name="Google Shape;410;p25"/>
          <p:cNvSpPr/>
          <p:nvPr/>
        </p:nvSpPr>
        <p:spPr>
          <a:xfrm>
            <a:off x="4511824" y="4967842"/>
            <a:ext cx="3168352" cy="1152128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NodeMCU #1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&lt;거실, Room1&gt;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IP: 100.100.100.100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"/>
          <p:cNvSpPr txBox="1"/>
          <p:nvPr/>
        </p:nvSpPr>
        <p:spPr>
          <a:xfrm>
            <a:off x="4511824" y="6129523"/>
            <a:ext cx="3168352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메시지 확인 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및 전송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7365D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/>
          <p:nvPr/>
        </p:nvSpPr>
        <p:spPr>
          <a:xfrm>
            <a:off x="263352" y="620688"/>
            <a:ext cx="11665296" cy="5976664"/>
          </a:xfrm>
          <a:prstGeom prst="rect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" name="Google Shape;418;p26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9" name="Google Shape;419;p26"/>
          <p:cNvSpPr/>
          <p:nvPr/>
        </p:nvSpPr>
        <p:spPr>
          <a:xfrm>
            <a:off x="263352" y="260648"/>
            <a:ext cx="65693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NodeMCU #1: NodeMCU #2의 푸시 버튼 메시지에 의한 모드 설정 &lt;내부 메시지에 의한 동작은 Level1 유지&gt;</a:t>
            </a:r>
            <a:endParaRPr b="1" i="0" sz="12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0" name="Google Shape;420;p26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6"/>
          <p:cNvSpPr txBox="1"/>
          <p:nvPr/>
        </p:nvSpPr>
        <p:spPr>
          <a:xfrm>
            <a:off x="8328248" y="271682"/>
            <a:ext cx="3600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시스템 설계 – 무성 종합 경보기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6"/>
          <p:cNvSpPr txBox="1"/>
          <p:nvPr/>
        </p:nvSpPr>
        <p:spPr>
          <a:xfrm>
            <a:off x="1901520" y="5640196"/>
            <a:ext cx="8388958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외출 모드 제어가 NodeMCU #1, #2를 가리지 않고 버튼 및 메시지를 통해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3" name="Google Shape;423;p26"/>
          <p:cNvGraphicFramePr/>
          <p:nvPr/>
        </p:nvGraphicFramePr>
        <p:xfrm>
          <a:off x="390802" y="17572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{0459B8FB-F7B6-44A8-88EB-230EEF7CF4AF}</a:tableStyleId>
              </a:tblPr>
              <a:tblGrid>
                <a:gridCol w="4224250"/>
                <a:gridCol w="7186125"/>
              </a:tblGrid>
              <a:tr h="55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메시지 종류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Description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48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{“RoomLocation”: value, LeavingState”: “LeavingModeON”}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외출 모드 ON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{“RoomLocation”: value, LeavingState”: “LeavingModeOFF”}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외출 모드 OFF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24" name="Google Shape;424;p26"/>
          <p:cNvSpPr/>
          <p:nvPr/>
        </p:nvSpPr>
        <p:spPr>
          <a:xfrm>
            <a:off x="4511823" y="4405027"/>
            <a:ext cx="3168352" cy="1152128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NodeMCU #1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&lt;거실, Room1&gt;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IP: 100.100.100.100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5" name="Google Shape;425;p26"/>
          <p:cNvCxnSpPr>
            <a:endCxn id="424" idx="0"/>
          </p:cNvCxnSpPr>
          <p:nvPr/>
        </p:nvCxnSpPr>
        <p:spPr>
          <a:xfrm>
            <a:off x="6095999" y="3588427"/>
            <a:ext cx="0" cy="816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7365D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7"/>
          <p:cNvSpPr/>
          <p:nvPr/>
        </p:nvSpPr>
        <p:spPr>
          <a:xfrm>
            <a:off x="263352" y="620688"/>
            <a:ext cx="11665296" cy="5976664"/>
          </a:xfrm>
          <a:prstGeom prst="rect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p27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p27"/>
          <p:cNvSpPr/>
          <p:nvPr/>
        </p:nvSpPr>
        <p:spPr>
          <a:xfrm>
            <a:off x="263352" y="260648"/>
            <a:ext cx="65693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NodeMCU #1: NodeMCU #2의 가스 센서 메시지에 의한 모드 설정 &lt;내부 메시지에 의한 동작은 Level1 유지&gt;</a:t>
            </a:r>
            <a:endParaRPr b="1" i="0" sz="12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4" name="Google Shape;434;p27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7"/>
          <p:cNvSpPr txBox="1"/>
          <p:nvPr/>
        </p:nvSpPr>
        <p:spPr>
          <a:xfrm>
            <a:off x="8328248" y="271682"/>
            <a:ext cx="3600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시스템 설계 – 무성 종합 경보기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6" name="Google Shape;436;p27"/>
          <p:cNvGraphicFramePr/>
          <p:nvPr/>
        </p:nvGraphicFramePr>
        <p:xfrm>
          <a:off x="390802" y="18886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{0459B8FB-F7B6-44A8-88EB-230EEF7CF4AF}</a:tableStyleId>
              </a:tblPr>
              <a:tblGrid>
                <a:gridCol w="4516875"/>
                <a:gridCol w="1120275"/>
                <a:gridCol w="861125"/>
                <a:gridCol w="2139525"/>
                <a:gridCol w="852250"/>
                <a:gridCol w="1920350"/>
              </a:tblGrid>
              <a:tr h="182875">
                <a:tc gridSpan="2"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메시지 종류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rowSpan="3"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Description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182875">
                <a:tc gridSpan="2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외출 모드 OFF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3B3D7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외출 모드 ON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3B3D7"/>
                    </a:solidFill>
                  </a:tcPr>
                </a:tc>
                <a:tc hMerge="1"/>
              </a:tr>
              <a:tr h="18542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LED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Buzzer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LED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Buzzer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3B3D7"/>
                    </a:solidFill>
                  </a:tcPr>
                </a:tc>
              </a:tr>
              <a:tr h="4876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7F7F7F"/>
                          </a:solidFill>
                        </a:rPr>
                        <a:t>{“RoomLocation”: value, ”Temperature”: value: “Humidity”: value}</a:t>
                      </a:r>
                      <a:endParaRPr b="0" sz="18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7F7F7F"/>
                          </a:solidFill>
                        </a:rPr>
                        <a:t>OFF</a:t>
                      </a:r>
                      <a:endParaRPr b="0" sz="18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7F7F7F"/>
                          </a:solidFill>
                        </a:rPr>
                        <a:t>OFF</a:t>
                      </a:r>
                      <a:endParaRPr b="0" sz="18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7F7F7F"/>
                          </a:solidFill>
                        </a:rPr>
                        <a:t>OFF</a:t>
                      </a:r>
                      <a:endParaRPr b="0" sz="18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7F7F7F"/>
                          </a:solidFill>
                        </a:rPr>
                        <a:t>OFF</a:t>
                      </a:r>
                      <a:endParaRPr b="0" sz="18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{“RoomLocation”: value, “GasValue”: value}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LOW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OFF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OFF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OFF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OFF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AE5F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{“RoomLocation”: value, “GasValue”: value}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MIDDLE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 (3옥타브 도)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OFF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OFF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AE5F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{“RoomLocation”: value, “GasValue”: value}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HIGH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ON(4옥타브 도)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OFF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OFF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AE5F1"/>
                    </a:solidFill>
                  </a:tcPr>
                </a:tc>
              </a:tr>
            </a:tbl>
          </a:graphicData>
        </a:graphic>
      </p:graphicFrame>
      <p:sp>
        <p:nvSpPr>
          <p:cNvPr id="437" name="Google Shape;437;p27"/>
          <p:cNvSpPr/>
          <p:nvPr/>
        </p:nvSpPr>
        <p:spPr>
          <a:xfrm>
            <a:off x="4511824" y="4967842"/>
            <a:ext cx="3168352" cy="1152128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NodeMCU #1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&lt;거실, Room1&gt;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IP: 100.100.100.100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7"/>
          <p:cNvSpPr txBox="1"/>
          <p:nvPr/>
        </p:nvSpPr>
        <p:spPr>
          <a:xfrm>
            <a:off x="4511824" y="6129523"/>
            <a:ext cx="3168352" cy="33855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온습도는 의미 없으므로 제외</a:t>
            </a:r>
            <a:endParaRPr b="0" i="0" sz="1600" u="none" cap="none" strike="noStrike">
              <a:solidFill>
                <a:srgbClr val="000000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39" name="Google Shape;439;p27"/>
          <p:cNvCxnSpPr>
            <a:endCxn id="437" idx="0"/>
          </p:cNvCxnSpPr>
          <p:nvPr/>
        </p:nvCxnSpPr>
        <p:spPr>
          <a:xfrm>
            <a:off x="6096000" y="4738642"/>
            <a:ext cx="0" cy="2292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7365D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8"/>
          <p:cNvSpPr/>
          <p:nvPr/>
        </p:nvSpPr>
        <p:spPr>
          <a:xfrm>
            <a:off x="263352" y="620688"/>
            <a:ext cx="11665296" cy="5976664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6" name="Google Shape;446;p28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7" name="Google Shape;447;p28"/>
          <p:cNvSpPr/>
          <p:nvPr/>
        </p:nvSpPr>
        <p:spPr>
          <a:xfrm>
            <a:off x="263352" y="260648"/>
            <a:ext cx="256672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NodeMCU #2: 메시지 확인 및 전송 주기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8"/>
          <p:cNvSpPr txBox="1"/>
          <p:nvPr/>
        </p:nvSpPr>
        <p:spPr>
          <a:xfrm>
            <a:off x="8328248" y="271682"/>
            <a:ext cx="3600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시스템 설계 – 무성 종합 경보기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0" name="Google Shape;450;p28"/>
          <p:cNvGraphicFramePr/>
          <p:nvPr/>
        </p:nvGraphicFramePr>
        <p:xfrm>
          <a:off x="838200" y="27663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{0459B8FB-F7B6-44A8-88EB-230EEF7CF4AF}</a:tableStyleId>
              </a:tblPr>
              <a:tblGrid>
                <a:gridCol w="2628900"/>
                <a:gridCol w="3943350"/>
                <a:gridCol w="39433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센서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외출 모드 OFF (사람 O)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외출 모드 ON (사람 X)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18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온습도 센서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5분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15분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가스 센서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1초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1초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451" name="Google Shape;451;p28"/>
          <p:cNvGraphicFramePr/>
          <p:nvPr/>
        </p:nvGraphicFramePr>
        <p:xfrm>
          <a:off x="838200" y="1784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{0459B8FB-F7B6-44A8-88EB-230EEF7CF4AF}</a:tableStyleId>
              </a:tblPr>
              <a:tblGrid>
                <a:gridCol w="2628900"/>
                <a:gridCol w="78867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컴포넌트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버튼이 눌러졌을 때 (눌러지지 않았을 때는 메시지 확인 X)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18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푸시 버튼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 delay (버튼이 눌러지면 무조건 toggle)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52" name="Google Shape;452;p28"/>
          <p:cNvSpPr/>
          <p:nvPr/>
        </p:nvSpPr>
        <p:spPr>
          <a:xfrm>
            <a:off x="4511824" y="4118736"/>
            <a:ext cx="3168352" cy="1152128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NodeMCU #2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&lt;침실, Room2&gt;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IP: 100.100.100.200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8"/>
          <p:cNvSpPr txBox="1"/>
          <p:nvPr/>
        </p:nvSpPr>
        <p:spPr>
          <a:xfrm>
            <a:off x="4511824" y="5270864"/>
            <a:ext cx="3168352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메시지 확인 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및 전송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7365D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9"/>
          <p:cNvSpPr/>
          <p:nvPr/>
        </p:nvSpPr>
        <p:spPr>
          <a:xfrm>
            <a:off x="274264" y="609654"/>
            <a:ext cx="11665296" cy="5976664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0" name="Google Shape;460;p29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461;p29"/>
          <p:cNvSpPr/>
          <p:nvPr/>
        </p:nvSpPr>
        <p:spPr>
          <a:xfrm>
            <a:off x="263352" y="260648"/>
            <a:ext cx="41376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NodeMCU #2: NodeMCU #1의 푸시 버튼 메시지에 의한 모드 설정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9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9"/>
          <p:cNvSpPr txBox="1"/>
          <p:nvPr/>
        </p:nvSpPr>
        <p:spPr>
          <a:xfrm>
            <a:off x="8328248" y="271682"/>
            <a:ext cx="3600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시스템 설계 – 무성 종합 경보기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9"/>
          <p:cNvSpPr txBox="1"/>
          <p:nvPr/>
        </p:nvSpPr>
        <p:spPr>
          <a:xfrm>
            <a:off x="1847514" y="6089891"/>
            <a:ext cx="8424963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외출 모드 제어가 NodeMCU #2, #1을 가리지 않고 버튼 및 메시지를 통해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65" name="Google Shape;465;p29"/>
          <p:cNvGraphicFramePr/>
          <p:nvPr/>
        </p:nvGraphicFramePr>
        <p:xfrm>
          <a:off x="390801" y="11517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{CA54C2F8-D284-42C4-BF52-1920E64FC4D2}</a:tableStyleId>
              </a:tblPr>
              <a:tblGrid>
                <a:gridCol w="4224250"/>
                <a:gridCol w="7186125"/>
              </a:tblGrid>
              <a:tr h="55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메시지 종류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Description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48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{“RoomLocation”: value, LeavingState”: “LeavingModeON”}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외출 모드 ON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{“RoomLocation”: value, LeavingState”: “LeavingModeOFF”}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외출 모드 OFF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66" name="Google Shape;466;p29"/>
          <p:cNvSpPr/>
          <p:nvPr/>
        </p:nvSpPr>
        <p:spPr>
          <a:xfrm>
            <a:off x="4511822" y="4789938"/>
            <a:ext cx="3168352" cy="1152128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NodeMCU #2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&lt;침실, Room2&gt;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IP: 100.100.100.200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7" name="Google Shape;467;p29"/>
          <p:cNvCxnSpPr>
            <a:endCxn id="466" idx="0"/>
          </p:cNvCxnSpPr>
          <p:nvPr/>
        </p:nvCxnSpPr>
        <p:spPr>
          <a:xfrm>
            <a:off x="6095998" y="4263438"/>
            <a:ext cx="0" cy="526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7365D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0"/>
          <p:cNvSpPr/>
          <p:nvPr/>
        </p:nvSpPr>
        <p:spPr>
          <a:xfrm>
            <a:off x="263352" y="620688"/>
            <a:ext cx="11665296" cy="5976664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4" name="Google Shape;474;p30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5" name="Google Shape;475;p30"/>
          <p:cNvSpPr/>
          <p:nvPr/>
        </p:nvSpPr>
        <p:spPr>
          <a:xfrm>
            <a:off x="263352" y="260648"/>
            <a:ext cx="58122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NodeMCU #2: NodeMCU #1에서 오는 문 열림 센서 메시지에 의한 컴포넌트 동작 (LED, Buzzer)</a:t>
            </a:r>
            <a:endParaRPr b="1" i="0" sz="12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6" name="Google Shape;476;p30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30"/>
          <p:cNvSpPr txBox="1"/>
          <p:nvPr/>
        </p:nvSpPr>
        <p:spPr>
          <a:xfrm>
            <a:off x="8328248" y="271682"/>
            <a:ext cx="3600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시스템 설계 – 무성 종합 경보기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8" name="Google Shape;478;p30"/>
          <p:cNvGraphicFramePr/>
          <p:nvPr/>
        </p:nvGraphicFramePr>
        <p:xfrm>
          <a:off x="370386" y="17205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{CA54C2F8-D284-42C4-BF52-1920E64FC4D2}</a:tableStyleId>
              </a:tblPr>
              <a:tblGrid>
                <a:gridCol w="3416800"/>
                <a:gridCol w="1270425"/>
                <a:gridCol w="2627800"/>
                <a:gridCol w="770900"/>
                <a:gridCol w="1768100"/>
                <a:gridCol w="1556375"/>
              </a:tblGrid>
              <a:tr h="182875"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메시지 종류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Description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hMerge="1"/>
              </a:tr>
              <a:tr h="182875">
                <a:tc v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외출 모드 OFF (사람 有)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99593"/>
                    </a:solidFill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외출 모드 ON (사람 無)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99593"/>
                    </a:solidFill>
                  </a:tcPr>
                </a:tc>
                <a:tc hMerge="1"/>
              </a:tr>
              <a:tr h="1854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LED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9959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Buzzer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9959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LED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Buzzer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99593"/>
                    </a:solidFill>
                  </a:tcPr>
                </a:tc>
              </a:tr>
              <a:tr h="1219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{“RoomLocation”: value, DoorState”: ”DoopOpen”}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E5B8B7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문 열림 시간 20분 미만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OFF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DADA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OFF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OFF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문 열림 시간 20분 이상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DADA"/>
                    </a:solidFill>
                  </a:tcPr>
                </a:tc>
                <a:tc vMerge="1"/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{“RoomLocation”: value, DoorState”: ”DoorClose”}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OFF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DADA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OFF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DADA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OFF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OFF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DADA"/>
                    </a:solidFill>
                  </a:tcPr>
                </a:tc>
              </a:tr>
            </a:tbl>
          </a:graphicData>
        </a:graphic>
      </p:graphicFrame>
      <p:sp>
        <p:nvSpPr>
          <p:cNvPr id="479" name="Google Shape;479;p30"/>
          <p:cNvSpPr/>
          <p:nvPr/>
        </p:nvSpPr>
        <p:spPr>
          <a:xfrm>
            <a:off x="4511824" y="4654329"/>
            <a:ext cx="3168352" cy="1152128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NodeMCU #2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&lt;침실, Room2&gt;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IP: 100.100.100.200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30"/>
          <p:cNvSpPr txBox="1"/>
          <p:nvPr/>
        </p:nvSpPr>
        <p:spPr>
          <a:xfrm>
            <a:off x="4511824" y="5806457"/>
            <a:ext cx="3168352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침실이므로 경보 필요 없음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1" name="Google Shape;481;p30"/>
          <p:cNvCxnSpPr>
            <a:endCxn id="479" idx="0"/>
          </p:cNvCxnSpPr>
          <p:nvPr/>
        </p:nvCxnSpPr>
        <p:spPr>
          <a:xfrm>
            <a:off x="6096000" y="4192929"/>
            <a:ext cx="0" cy="461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7365D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1"/>
          <p:cNvSpPr/>
          <p:nvPr/>
        </p:nvSpPr>
        <p:spPr>
          <a:xfrm>
            <a:off x="263352" y="620688"/>
            <a:ext cx="11665296" cy="5976664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8" name="Google Shape;488;p31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9" name="Google Shape;489;p31"/>
          <p:cNvSpPr/>
          <p:nvPr/>
        </p:nvSpPr>
        <p:spPr>
          <a:xfrm>
            <a:off x="263352" y="260648"/>
            <a:ext cx="59468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NodeMCU #2: NodeMCU #1에서 오는 불꽃 감지 센서 메시지에 의한 컴포넌트 동작 (LED, Buzzer)</a:t>
            </a:r>
            <a:endParaRPr b="1" i="0" sz="12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0" name="Google Shape;490;p31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31"/>
          <p:cNvSpPr txBox="1"/>
          <p:nvPr/>
        </p:nvSpPr>
        <p:spPr>
          <a:xfrm>
            <a:off x="8328248" y="271682"/>
            <a:ext cx="3600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시스템 설계 – 무성 종합 경보기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2" name="Google Shape;492;p31"/>
          <p:cNvGraphicFramePr/>
          <p:nvPr/>
        </p:nvGraphicFramePr>
        <p:xfrm>
          <a:off x="263352" y="15551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{CA54C2F8-D284-42C4-BF52-1920E64FC4D2}</a:tableStyleId>
              </a:tblPr>
              <a:tblGrid>
                <a:gridCol w="3684775"/>
                <a:gridCol w="745625"/>
                <a:gridCol w="2938025"/>
                <a:gridCol w="712250"/>
                <a:gridCol w="632275"/>
                <a:gridCol w="1060925"/>
                <a:gridCol w="689500"/>
                <a:gridCol w="1201900"/>
              </a:tblGrid>
              <a:tr h="182875">
                <a:tc row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메시지 종류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Description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182875">
                <a:tc vMerge="1"/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외출 모드 OFF (사람 有)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99593"/>
                    </a:solidFill>
                  </a:tcPr>
                </a:tc>
                <a:tc hMerge="1"/>
                <a:tc hMerge="1"/>
                <a:tc hMerge="1"/>
                <a:tc hMerge="1"/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외출 모드 ON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(사람 無)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99593"/>
                    </a:solidFill>
                  </a:tcPr>
                </a:tc>
                <a:tc rowSpan="2" hMerge="1"/>
              </a:tr>
              <a:tr h="185425">
                <a:tc v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쿠킹 모드 ON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99593"/>
                    </a:solidFill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쿠킹 모드 OFF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99593"/>
                    </a:solidFill>
                  </a:tcPr>
                </a:tc>
                <a:tc hMerge="1"/>
                <a:tc gridSpan="2" vMerge="1"/>
                <a:tc hMerge="1" vMerge="1"/>
              </a:tr>
              <a:tr h="1854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LED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9959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Buzzer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9959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LED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Buzzer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LED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Buzzer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99593"/>
                    </a:solidFill>
                  </a:tcPr>
                </a:tc>
              </a:tr>
              <a:tr h="1828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{“RoomLocation”: value, FlameFlagState”: ”FlameFlagON”}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5B8B7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불꽃 감지 시간 1시간 미만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OFF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DADA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DADA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DADA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OFF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2DADA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OFF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1828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불꽃 감지 시간 1시간 이상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DADA"/>
                    </a:solidFill>
                  </a:tcPr>
                </a:tc>
                <a:tc vMerge="1"/>
                <a:tc vMerge="1"/>
                <a:tc vMerge="1"/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{“RoomLocation”: value, FlameFlagState”: “FlameFlagOFF”}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OFF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DADA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OFF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DADA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OFF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OFF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OFF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OFF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DADA"/>
                    </a:solidFill>
                  </a:tcPr>
                </a:tc>
              </a:tr>
            </a:tbl>
          </a:graphicData>
        </a:graphic>
      </p:graphicFrame>
      <p:sp>
        <p:nvSpPr>
          <p:cNvPr id="493" name="Google Shape;493;p31"/>
          <p:cNvSpPr txBox="1"/>
          <p:nvPr/>
        </p:nvSpPr>
        <p:spPr>
          <a:xfrm>
            <a:off x="4295800" y="1113800"/>
            <a:ext cx="7488833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Buzzer: 3 옥타브 ‘도’ 및 4 옥타브 ‘도’ 를 0.5초 주기로 반복하여 출력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31"/>
          <p:cNvSpPr/>
          <p:nvPr/>
        </p:nvSpPr>
        <p:spPr>
          <a:xfrm>
            <a:off x="4511824" y="4926431"/>
            <a:ext cx="3168352" cy="1152128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NodeMCU #2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&lt;침실, Room2&gt;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IP: 100.100.100.200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31"/>
          <p:cNvSpPr txBox="1"/>
          <p:nvPr/>
        </p:nvSpPr>
        <p:spPr>
          <a:xfrm>
            <a:off x="4511824" y="6078559"/>
            <a:ext cx="3168352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침실이므로 경보 역할 불가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6" name="Google Shape;496;p31"/>
          <p:cNvCxnSpPr>
            <a:endCxn id="494" idx="0"/>
          </p:cNvCxnSpPr>
          <p:nvPr/>
        </p:nvCxnSpPr>
        <p:spPr>
          <a:xfrm>
            <a:off x="6096000" y="4389731"/>
            <a:ext cx="0" cy="536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7365D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263352" y="3057926"/>
            <a:ext cx="11665296" cy="35283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4151784" y="1052736"/>
            <a:ext cx="3858956" cy="3858956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5037146" y="2635291"/>
            <a:ext cx="2088232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Arial"/>
              <a:buNone/>
            </a:pPr>
            <a:r>
              <a:rPr b="1" i="0" lang="en-US" sz="1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b="1" i="0" sz="1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4727848" y="5178678"/>
            <a:ext cx="273630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6400"/>
              <a:buFont typeface="Malgun Gothic"/>
              <a:buNone/>
            </a:pPr>
            <a:r>
              <a:rPr b="1" i="0" lang="en-US" sz="6400" u="none" cap="none" strike="noStrike">
                <a:solidFill>
                  <a:srgbClr val="0F243E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개요</a:t>
            </a:r>
            <a:endParaRPr b="1" i="0" sz="6400" u="none" cap="none" strike="noStrike">
              <a:solidFill>
                <a:srgbClr val="0F243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8328248" y="271682"/>
            <a:ext cx="3600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시스템 설계 – 무성 종합 경보기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7365D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2"/>
          <p:cNvSpPr/>
          <p:nvPr/>
        </p:nvSpPr>
        <p:spPr>
          <a:xfrm>
            <a:off x="263352" y="620688"/>
            <a:ext cx="11665296" cy="5976664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3" name="Google Shape;503;p3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4" name="Google Shape;504;p32"/>
          <p:cNvSpPr/>
          <p:nvPr/>
        </p:nvSpPr>
        <p:spPr>
          <a:xfrm>
            <a:off x="263352" y="260648"/>
            <a:ext cx="44780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NodeMCU #2: NodeMCU #1에서 오는 메시지에 의한 컴포넌트 동작 (LCD)</a:t>
            </a:r>
            <a:endParaRPr b="1" i="0" sz="12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5" name="Google Shape;505;p32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32"/>
          <p:cNvSpPr txBox="1"/>
          <p:nvPr/>
        </p:nvSpPr>
        <p:spPr>
          <a:xfrm>
            <a:off x="8328248" y="271682"/>
            <a:ext cx="3600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시스템 설계 – 무성 종합 경보기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7" name="Google Shape;507;p32"/>
          <p:cNvGraphicFramePr/>
          <p:nvPr/>
        </p:nvGraphicFramePr>
        <p:xfrm>
          <a:off x="330439" y="19168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{CA54C2F8-D284-42C4-BF52-1920E64FC4D2}</a:tableStyleId>
              </a:tblPr>
              <a:tblGrid>
                <a:gridCol w="5696775"/>
                <a:gridCol w="4366850"/>
                <a:gridCol w="1467500"/>
              </a:tblGrid>
              <a:tr h="3657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메시지 종류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Description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4F81BD"/>
                    </a:solidFill>
                  </a:tcPr>
                </a:tc>
                <a:tc hMerge="1"/>
              </a:tr>
              <a:tr h="185425">
                <a:tc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LCD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3B3D7"/>
                    </a:solidFill>
                  </a:tcPr>
                </a:tc>
                <a:tc hMerge="1"/>
              </a:tr>
              <a:tr h="48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{“RoomLocation”: value, LeavingState”: “LeavingModeON”}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첫 번째 줄: 위치정보 (String)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두 번째 줄: “Leaving Mode On”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5초 출력 후 꺼짐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AE5F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{“RoomLocation”: value, LeavingState”: “LeavingModeOFF”}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첫 번째 줄: 위치정보 (String)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두 번째 줄: “Leaving Mode Off”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5초 출력 후 온습도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AE5F1"/>
                    </a:solidFill>
                  </a:tcPr>
                </a:tc>
              </a:tr>
            </a:tbl>
          </a:graphicData>
        </a:graphic>
      </p:graphicFrame>
      <p:sp>
        <p:nvSpPr>
          <p:cNvPr id="508" name="Google Shape;508;p32"/>
          <p:cNvSpPr/>
          <p:nvPr/>
        </p:nvSpPr>
        <p:spPr>
          <a:xfrm>
            <a:off x="7459952" y="4259076"/>
            <a:ext cx="3168352" cy="1152128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NodeMCU #2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&lt;침실, Room2&gt;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IP: 100.100.100.200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32"/>
          <p:cNvSpPr/>
          <p:nvPr/>
        </p:nvSpPr>
        <p:spPr>
          <a:xfrm>
            <a:off x="1560062" y="4259076"/>
            <a:ext cx="3168352" cy="1152128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NodeMCU #1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&lt;거실, Room1&gt;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IP: 100.100.100.100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0" name="Google Shape;510;p32"/>
          <p:cNvCxnSpPr>
            <a:stCxn id="509" idx="3"/>
            <a:endCxn id="508" idx="1"/>
          </p:cNvCxnSpPr>
          <p:nvPr/>
        </p:nvCxnSpPr>
        <p:spPr>
          <a:xfrm>
            <a:off x="4728414" y="4835140"/>
            <a:ext cx="27315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7365D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3"/>
          <p:cNvSpPr/>
          <p:nvPr/>
        </p:nvSpPr>
        <p:spPr>
          <a:xfrm>
            <a:off x="263352" y="620688"/>
            <a:ext cx="11665296" cy="5976664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7" name="Google Shape;517;p33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8" name="Google Shape;518;p33"/>
          <p:cNvSpPr/>
          <p:nvPr/>
        </p:nvSpPr>
        <p:spPr>
          <a:xfrm>
            <a:off x="263352" y="260648"/>
            <a:ext cx="44780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NodeMCU #2: NodeMCU #1에서 오는 메시지에 의한 컴포넌트 동작(LCD)</a:t>
            </a:r>
            <a:endParaRPr b="1" i="0" sz="12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9" name="Google Shape;519;p33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33"/>
          <p:cNvSpPr txBox="1"/>
          <p:nvPr/>
        </p:nvSpPr>
        <p:spPr>
          <a:xfrm>
            <a:off x="8328248" y="271682"/>
            <a:ext cx="3600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시스템 설계 – 무성 종합 경보기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21" name="Google Shape;521;p33"/>
          <p:cNvGraphicFramePr/>
          <p:nvPr/>
        </p:nvGraphicFramePr>
        <p:xfrm>
          <a:off x="390803" y="10102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{CA54C2F8-D284-42C4-BF52-1920E64FC4D2}</a:tableStyleId>
              </a:tblPr>
              <a:tblGrid>
                <a:gridCol w="4264325"/>
                <a:gridCol w="5902025"/>
                <a:gridCol w="1244025"/>
              </a:tblGrid>
              <a:tr h="182875"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메시지 종류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Description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4F81BD"/>
                    </a:solidFill>
                  </a:tcPr>
                </a:tc>
                <a:tc hMerge="1"/>
              </a:tr>
              <a:tr h="1828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외출 모드 OFF (사람 有)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외출 모드 ON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3B3D7"/>
                    </a:solidFill>
                  </a:tcPr>
                </a:tc>
              </a:tr>
              <a:tr h="1854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LCD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LCD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3B3D7"/>
                    </a:solidFill>
                  </a:tcPr>
                </a:tc>
              </a:tr>
              <a:tr h="48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{“RoomLocation”: value, DoorState”: ”DoopOpen”}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첫 번째 줄: 위치정보 (String)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두 번째 줄: “Door is open!”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네 번째 줄: “Leaving mode: OFF”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AE5F1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출력 안함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AE5F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{“RoomLocation”: value, DoorState”: ”DoorClose”}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첫 번째 줄: 위치정보 (String)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두 번째 줄: “Temperature: 온도(소수점 첫째자리 float)”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세 번째 줄: “Humidity: 습도(소수점 첫째자리 float)”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네 번째 줄: “Leaving mode: OFF”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AE5F1"/>
                    </a:solidFill>
                  </a:tcPr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{“RoomLocation”: value, FlameFlagState”: ”FlameFlagON”}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첫 번째 줄: 위치정보 (String)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두 번째 줄: “Flame is detected!”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네 번째 줄: “Leaving mode: OFF”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AE5F1"/>
                    </a:solidFill>
                  </a:tcPr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{“RoomLocation”: value, FlameFlagState”: “FlameFlagOFF”}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첫 번째 줄: 위치정보 (String)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두 번째 줄: “Temperature: 온도(소수점 첫째자리 float)”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세 번째 줄: “Humidity: 습도(소수점 첫째자리 float)”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네 번째 줄: “Leaving mode: OFF”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AE5F1"/>
                    </a:solidFill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7365D"/>
        </a:soli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4"/>
          <p:cNvSpPr/>
          <p:nvPr/>
        </p:nvSpPr>
        <p:spPr>
          <a:xfrm>
            <a:off x="263352" y="3057926"/>
            <a:ext cx="11665296" cy="35283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8" name="Google Shape;528;p34"/>
          <p:cNvSpPr/>
          <p:nvPr/>
        </p:nvSpPr>
        <p:spPr>
          <a:xfrm>
            <a:off x="4151784" y="1052736"/>
            <a:ext cx="3858956" cy="3858956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9" name="Google Shape;529;p34"/>
          <p:cNvSpPr txBox="1"/>
          <p:nvPr/>
        </p:nvSpPr>
        <p:spPr>
          <a:xfrm>
            <a:off x="5037146" y="2635291"/>
            <a:ext cx="2088232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Arial"/>
              <a:buNone/>
            </a:pPr>
            <a:r>
              <a:rPr b="1" i="0" lang="en-US" sz="1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i="0" sz="1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34"/>
          <p:cNvSpPr txBox="1"/>
          <p:nvPr/>
        </p:nvSpPr>
        <p:spPr>
          <a:xfrm>
            <a:off x="4727848" y="5178678"/>
            <a:ext cx="273630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6400"/>
              <a:buFont typeface="Malgun Gothic"/>
              <a:buNone/>
            </a:pPr>
            <a:r>
              <a:rPr b="1" i="0" lang="en-US" sz="6400" u="none" cap="none" strike="noStrike">
                <a:solidFill>
                  <a:srgbClr val="0F243E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</a:t>
            </a:r>
            <a:endParaRPr b="1" i="0" sz="6400" u="none" cap="none" strike="noStrike">
              <a:solidFill>
                <a:srgbClr val="0F243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1" name="Google Shape;531;p34"/>
          <p:cNvSpPr txBox="1"/>
          <p:nvPr/>
        </p:nvSpPr>
        <p:spPr>
          <a:xfrm>
            <a:off x="8328248" y="271682"/>
            <a:ext cx="3600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시스템 설계 – 무성 종합 경보기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7365D"/>
        </a:solidFill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5"/>
          <p:cNvSpPr/>
          <p:nvPr/>
        </p:nvSpPr>
        <p:spPr>
          <a:xfrm>
            <a:off x="263352" y="620688"/>
            <a:ext cx="11665296" cy="59766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8" name="Google Shape;538;p35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9" name="Google Shape;539;p35"/>
          <p:cNvSpPr/>
          <p:nvPr/>
        </p:nvSpPr>
        <p:spPr>
          <a:xfrm>
            <a:off x="263352" y="260648"/>
            <a:ext cx="62138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3</a:t>
            </a:r>
            <a:endParaRPr b="1" i="0" sz="12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0" name="Google Shape;540;p35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35"/>
          <p:cNvSpPr txBox="1"/>
          <p:nvPr/>
        </p:nvSpPr>
        <p:spPr>
          <a:xfrm>
            <a:off x="8328248" y="271682"/>
            <a:ext cx="3600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시스템 설계 – 무성 종합 경보기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35"/>
          <p:cNvSpPr/>
          <p:nvPr/>
        </p:nvSpPr>
        <p:spPr>
          <a:xfrm>
            <a:off x="1198221" y="4437112"/>
            <a:ext cx="3168352" cy="1152128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NodeMCU #1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&lt;거실, Room1&gt;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3" name="Google Shape;543;p35"/>
          <p:cNvSpPr/>
          <p:nvPr/>
        </p:nvSpPr>
        <p:spPr>
          <a:xfrm>
            <a:off x="7825427" y="4437112"/>
            <a:ext cx="3168352" cy="1152128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NodeMCU #2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&lt;침실, Room2&gt;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4" name="Google Shape;544;p35"/>
          <p:cNvSpPr/>
          <p:nvPr/>
        </p:nvSpPr>
        <p:spPr>
          <a:xfrm>
            <a:off x="4475820" y="1345757"/>
            <a:ext cx="3168352" cy="1152128"/>
          </a:xfrm>
          <a:prstGeom prst="rect">
            <a:avLst/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Raspberry Pi3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35"/>
          <p:cNvSpPr/>
          <p:nvPr/>
        </p:nvSpPr>
        <p:spPr>
          <a:xfrm>
            <a:off x="4475820" y="2833438"/>
            <a:ext cx="3168352" cy="1152128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AP</a:t>
            </a:r>
            <a:endParaRPr b="1" i="0" sz="3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46" name="Google Shape;546;p35"/>
          <p:cNvCxnSpPr>
            <a:endCxn id="545" idx="0"/>
          </p:cNvCxnSpPr>
          <p:nvPr/>
        </p:nvCxnSpPr>
        <p:spPr>
          <a:xfrm>
            <a:off x="6059996" y="2492938"/>
            <a:ext cx="0" cy="34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547" name="Google Shape;547;p35"/>
          <p:cNvCxnSpPr>
            <a:stCxn id="545" idx="2"/>
            <a:endCxn id="542" idx="0"/>
          </p:cNvCxnSpPr>
          <p:nvPr/>
        </p:nvCxnSpPr>
        <p:spPr>
          <a:xfrm rot="5400000">
            <a:off x="4195496" y="2572566"/>
            <a:ext cx="451500" cy="3277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548" name="Google Shape;548;p35"/>
          <p:cNvCxnSpPr>
            <a:stCxn id="545" idx="2"/>
            <a:endCxn id="543" idx="0"/>
          </p:cNvCxnSpPr>
          <p:nvPr/>
        </p:nvCxnSpPr>
        <p:spPr>
          <a:xfrm flipH="1" rot="-5400000">
            <a:off x="7508996" y="2536566"/>
            <a:ext cx="451500" cy="3349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549" name="Google Shape;549;p35"/>
          <p:cNvSpPr txBox="1"/>
          <p:nvPr/>
        </p:nvSpPr>
        <p:spPr>
          <a:xfrm>
            <a:off x="1198221" y="5601628"/>
            <a:ext cx="3168352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 열림 감지 센서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불꽃 감지 센서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35"/>
          <p:cNvSpPr txBox="1"/>
          <p:nvPr/>
        </p:nvSpPr>
        <p:spPr>
          <a:xfrm>
            <a:off x="7825427" y="5589240"/>
            <a:ext cx="3168352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온습도 센서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가스 센서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35"/>
          <p:cNvSpPr/>
          <p:nvPr/>
        </p:nvSpPr>
        <p:spPr>
          <a:xfrm>
            <a:off x="7230125" y="2529428"/>
            <a:ext cx="2232248" cy="1152128"/>
          </a:xfrm>
          <a:prstGeom prst="cloud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Internet</a:t>
            </a:r>
            <a:endParaRPr b="1" i="0" sz="2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2" name="Google Shape;552;p35"/>
          <p:cNvSpPr/>
          <p:nvPr/>
        </p:nvSpPr>
        <p:spPr>
          <a:xfrm>
            <a:off x="7236858" y="875544"/>
            <a:ext cx="2232248" cy="1152128"/>
          </a:xfrm>
          <a:prstGeom prst="cloud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Hass</a:t>
            </a:r>
            <a:endParaRPr b="1" i="0" sz="2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53" name="Google Shape;553;p35"/>
          <p:cNvCxnSpPr>
            <a:stCxn id="542" idx="3"/>
            <a:endCxn id="543" idx="1"/>
          </p:cNvCxnSpPr>
          <p:nvPr/>
        </p:nvCxnSpPr>
        <p:spPr>
          <a:xfrm>
            <a:off x="4366573" y="5013176"/>
            <a:ext cx="3459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554" name="Google Shape;554;p35"/>
          <p:cNvSpPr/>
          <p:nvPr/>
        </p:nvSpPr>
        <p:spPr>
          <a:xfrm>
            <a:off x="2729628" y="877426"/>
            <a:ext cx="2232248" cy="1152128"/>
          </a:xfrm>
          <a:prstGeom prst="cloud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MQTT</a:t>
            </a:r>
            <a:endParaRPr b="1" i="0" sz="2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5" name="Google Shape;555;p35"/>
          <p:cNvSpPr/>
          <p:nvPr/>
        </p:nvSpPr>
        <p:spPr>
          <a:xfrm>
            <a:off x="2729628" y="2545406"/>
            <a:ext cx="2232248" cy="1152128"/>
          </a:xfrm>
          <a:prstGeom prst="cloud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IFTTT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35"/>
          <p:cNvSpPr txBox="1"/>
          <p:nvPr/>
        </p:nvSpPr>
        <p:spPr>
          <a:xfrm>
            <a:off x="1415670" y="2492896"/>
            <a:ext cx="792088" cy="369332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Topic</a:t>
            </a:r>
            <a:endParaRPr b="1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7" name="Google Shape;557;p35"/>
          <p:cNvSpPr txBox="1"/>
          <p:nvPr/>
        </p:nvSpPr>
        <p:spPr>
          <a:xfrm>
            <a:off x="5591940" y="957590"/>
            <a:ext cx="936108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Broker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8" name="Google Shape;558;p35"/>
          <p:cNvSpPr txBox="1"/>
          <p:nvPr/>
        </p:nvSpPr>
        <p:spPr>
          <a:xfrm>
            <a:off x="1198221" y="4026260"/>
            <a:ext cx="1226987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Publisher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9" name="Google Shape;559;p35"/>
          <p:cNvSpPr txBox="1"/>
          <p:nvPr/>
        </p:nvSpPr>
        <p:spPr>
          <a:xfrm>
            <a:off x="9743083" y="4046835"/>
            <a:ext cx="1226987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Publisher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60" name="Google Shape;560;p35"/>
          <p:cNvCxnSpPr>
            <a:stCxn id="558" idx="1"/>
            <a:endCxn id="556" idx="1"/>
          </p:cNvCxnSpPr>
          <p:nvPr/>
        </p:nvCxnSpPr>
        <p:spPr>
          <a:xfrm flipH="1" rot="10800000">
            <a:off x="1198221" y="2677626"/>
            <a:ext cx="217500" cy="1533300"/>
          </a:xfrm>
          <a:prstGeom prst="bentConnector3">
            <a:avLst>
              <a:gd fmla="val -105104" name="adj1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561" name="Google Shape;561;p35"/>
          <p:cNvCxnSpPr>
            <a:stCxn id="556" idx="2"/>
            <a:endCxn id="559" idx="3"/>
          </p:cNvCxnSpPr>
          <p:nvPr/>
        </p:nvCxnSpPr>
        <p:spPr>
          <a:xfrm flipH="1" rot="-5400000">
            <a:off x="5706314" y="-1032372"/>
            <a:ext cx="1369200" cy="9158400"/>
          </a:xfrm>
          <a:prstGeom prst="bentConnector4">
            <a:avLst>
              <a:gd fmla="val 71558" name="adj1"/>
              <a:gd fmla="val 102496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562" name="Google Shape;562;p35"/>
          <p:cNvCxnSpPr>
            <a:endCxn id="554" idx="2"/>
          </p:cNvCxnSpPr>
          <p:nvPr/>
        </p:nvCxnSpPr>
        <p:spPr>
          <a:xfrm rot="-5400000">
            <a:off x="1784502" y="1480640"/>
            <a:ext cx="979200" cy="924900"/>
          </a:xfrm>
          <a:prstGeom prst="bentConnector2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563" name="Google Shape;563;p35"/>
          <p:cNvSpPr txBox="1"/>
          <p:nvPr/>
        </p:nvSpPr>
        <p:spPr>
          <a:xfrm>
            <a:off x="8742103" y="875543"/>
            <a:ext cx="1363805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Subscriber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4" name="Google Shape;564;p35"/>
          <p:cNvSpPr/>
          <p:nvPr/>
        </p:nvSpPr>
        <p:spPr>
          <a:xfrm>
            <a:off x="8937331" y="2529428"/>
            <a:ext cx="2232248" cy="1152128"/>
          </a:xfrm>
          <a:prstGeom prst="cloud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Internet</a:t>
            </a:r>
            <a:endParaRPr b="1" i="0" sz="2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7365D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6"/>
          <p:cNvSpPr/>
          <p:nvPr/>
        </p:nvSpPr>
        <p:spPr>
          <a:xfrm>
            <a:off x="263352" y="620688"/>
            <a:ext cx="11665296" cy="5976664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1" name="Google Shape;571;p36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2" name="Google Shape;572;p36"/>
          <p:cNvSpPr/>
          <p:nvPr/>
        </p:nvSpPr>
        <p:spPr>
          <a:xfrm>
            <a:off x="263352" y="260648"/>
            <a:ext cx="159261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IFTTT: 전송 – 코드 설계 </a:t>
            </a:r>
            <a:endParaRPr b="1" i="0" sz="12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3" name="Google Shape;573;p36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36"/>
          <p:cNvSpPr txBox="1"/>
          <p:nvPr/>
        </p:nvSpPr>
        <p:spPr>
          <a:xfrm>
            <a:off x="8328248" y="271682"/>
            <a:ext cx="3600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시스템 설계 – 무성 종합 경보기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36"/>
          <p:cNvSpPr/>
          <p:nvPr/>
        </p:nvSpPr>
        <p:spPr>
          <a:xfrm>
            <a:off x="2499928" y="2110424"/>
            <a:ext cx="6624736" cy="762613"/>
          </a:xfrm>
          <a:prstGeom prst="flowChartDecision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Func: send_event(“Message”)</a:t>
            </a:r>
            <a:endParaRPr b="1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76" name="Google Shape;576;p36"/>
          <p:cNvGraphicFramePr/>
          <p:nvPr/>
        </p:nvGraphicFramePr>
        <p:xfrm>
          <a:off x="2033525" y="39732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{2703292E-9640-45ED-A557-61EB2BFD3D4F}</a:tableStyleId>
              </a:tblPr>
              <a:tblGrid>
                <a:gridCol w="1326175"/>
                <a:gridCol w="4092500"/>
                <a:gridCol w="2709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사고 상황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함수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알림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Door</a:t>
                      </a:r>
                      <a:endParaRPr b="1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send_event(“Door</a:t>
                      </a:r>
                      <a:r>
                        <a:rPr lang="en-US" sz="1800"/>
                        <a:t>Flaagon</a:t>
                      </a:r>
                      <a:r>
                        <a:rPr lang="en-US" sz="1800" u="none" cap="none" strike="noStrike"/>
                        <a:t>”) 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DoorOpen = HIGH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Flame</a:t>
                      </a:r>
                      <a:endParaRPr b="1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Send_event (“FlameFlagon”)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FlamgeFlagOn = HIGH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Gas</a:t>
                      </a:r>
                      <a:endParaRPr b="1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Send_event(“GasFlagon”)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GasValue &gt; 450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7365D"/>
        </a:solidFill>
      </p:bgPr>
    </p:bg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7"/>
          <p:cNvSpPr/>
          <p:nvPr/>
        </p:nvSpPr>
        <p:spPr>
          <a:xfrm>
            <a:off x="263352" y="620688"/>
            <a:ext cx="11665296" cy="5976664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3" name="Google Shape;583;p37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4" name="Google Shape;584;p37"/>
          <p:cNvSpPr/>
          <p:nvPr/>
        </p:nvSpPr>
        <p:spPr>
          <a:xfrm>
            <a:off x="263352" y="260648"/>
            <a:ext cx="19965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IFTTT: 전송 – 시간 조건 및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37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37"/>
          <p:cNvSpPr txBox="1"/>
          <p:nvPr/>
        </p:nvSpPr>
        <p:spPr>
          <a:xfrm>
            <a:off x="8328248" y="271682"/>
            <a:ext cx="3600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시스템 설계 – 무성 종합 경보기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87" name="Google Shape;587;p37"/>
          <p:cNvGraphicFramePr/>
          <p:nvPr/>
        </p:nvGraphicFramePr>
        <p:xfrm>
          <a:off x="553419" y="1154421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{2703292E-9640-45ED-A557-61EB2BFD3D4F}</a:tableStyleId>
              </a:tblPr>
              <a:tblGrid>
                <a:gridCol w="2376325"/>
                <a:gridCol w="2376325"/>
                <a:gridCol w="2377125"/>
              </a:tblGrid>
              <a:tr h="5408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사고 상황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Leaving mode: ON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Leaving mode: OFF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540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3분 마다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>
                    <a:solidFill>
                      <a:srgbClr val="C2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10분 마다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>
                    <a:solidFill>
                      <a:srgbClr val="C2D59B"/>
                    </a:solidFill>
                  </a:tcPr>
                </a:tc>
              </a:tr>
              <a:tr h="54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Gas</a:t>
                      </a:r>
                      <a:endParaRPr b="1"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en-US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가스 가</a:t>
                      </a:r>
                      <a:r>
                        <a:rPr lang="en-US" sz="2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감지되었</a:t>
                      </a:r>
                      <a:r>
                        <a:rPr lang="en-US" sz="2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습니다.”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544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Door</a:t>
                      </a:r>
                      <a:endParaRPr b="1"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en-US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문열림이</a:t>
                      </a:r>
                      <a:r>
                        <a:rPr lang="en-US" sz="2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감지되었습니다.”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54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Flame</a:t>
                      </a:r>
                      <a:endParaRPr b="1"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en-US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화재</a:t>
                      </a:r>
                      <a:r>
                        <a:rPr lang="en-US" sz="2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 감지되었습니다.”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</a:tbl>
          </a:graphicData>
        </a:graphic>
      </p:graphicFrame>
      <p:pic>
        <p:nvPicPr>
          <p:cNvPr id="588" name="Google Shape;58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0282" y="2180219"/>
            <a:ext cx="3638883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37"/>
          <p:cNvSpPr/>
          <p:nvPr/>
        </p:nvSpPr>
        <p:spPr>
          <a:xfrm>
            <a:off x="3002185" y="4355888"/>
            <a:ext cx="2232248" cy="1152128"/>
          </a:xfrm>
          <a:prstGeom prst="cloud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IFTTT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37"/>
          <p:cNvSpPr txBox="1"/>
          <p:nvPr/>
        </p:nvSpPr>
        <p:spPr>
          <a:xfrm>
            <a:off x="5919556" y="4510563"/>
            <a:ext cx="1585602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Notification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91" name="Google Shape;591;p37"/>
          <p:cNvCxnSpPr>
            <a:endCxn id="589" idx="3"/>
          </p:cNvCxnSpPr>
          <p:nvPr/>
        </p:nvCxnSpPr>
        <p:spPr>
          <a:xfrm>
            <a:off x="4118309" y="3862562"/>
            <a:ext cx="0" cy="5592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592" name="Google Shape;592;p37"/>
          <p:cNvCxnSpPr>
            <a:stCxn id="589" idx="0"/>
          </p:cNvCxnSpPr>
          <p:nvPr/>
        </p:nvCxnSpPr>
        <p:spPr>
          <a:xfrm>
            <a:off x="5232573" y="4931952"/>
            <a:ext cx="29577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7365D"/>
        </a:solid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8"/>
          <p:cNvSpPr/>
          <p:nvPr/>
        </p:nvSpPr>
        <p:spPr>
          <a:xfrm>
            <a:off x="263352" y="620688"/>
            <a:ext cx="11665296" cy="5976664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9" name="Google Shape;599;p38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0" name="Google Shape;600;p38"/>
          <p:cNvSpPr/>
          <p:nvPr/>
        </p:nvSpPr>
        <p:spPr>
          <a:xfrm>
            <a:off x="263352" y="260648"/>
            <a:ext cx="87799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MQTT: topic</a:t>
            </a:r>
            <a:endParaRPr b="1" i="0" sz="12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1" name="Google Shape;601;p3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38"/>
          <p:cNvSpPr txBox="1"/>
          <p:nvPr/>
        </p:nvSpPr>
        <p:spPr>
          <a:xfrm>
            <a:off x="8328248" y="271682"/>
            <a:ext cx="3600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시스템 설계 – 무성 종합 경보기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3" name="Google Shape;603;p38"/>
          <p:cNvGraphicFramePr/>
          <p:nvPr/>
        </p:nvGraphicFramePr>
        <p:xfrm>
          <a:off x="302259" y="1129435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{9D15BC7C-60AE-458B-9717-D167C84BB8A4}</a:tableStyleId>
              </a:tblPr>
              <a:tblGrid>
                <a:gridCol w="2121325"/>
                <a:gridCol w="3155375"/>
                <a:gridCol w="3155375"/>
                <a:gridCol w="3155375"/>
              </a:tblGrid>
              <a:tr h="4526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Topics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nodeMCU #1 (publish)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nodeMCU #2 (publish)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HASS (subscribe)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4526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topic (dht22_t)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X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myhome/room2/dht22_t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myhome/room2/dht22_t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4526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topic (dht22_h)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X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myhome/room2/dht22_h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myhome/room2/dht22_h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4526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topic (gas)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X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myhome/room2/gas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myhome/room2/gas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4526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topic (door)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myhome/room1/door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x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myhome/room1/door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4526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topic (Flame)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myhome/room1/flame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x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myhome/room1/flame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4526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topic (wifi)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myhome/room1/wifi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Malgun Gothic"/>
                        <a:buNone/>
                      </a:pPr>
                      <a:r>
                        <a:rPr lang="en-US" sz="2000" u="none" cap="none" strike="noStrike"/>
                        <a:t>myhome/room2/wifi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Malgun Gothic"/>
                        <a:buNone/>
                      </a:pPr>
                      <a:r>
                        <a:rPr lang="en-US" sz="2000" u="none" cap="none" strike="noStrike"/>
                        <a:t>myhome/room1/wifi</a:t>
                      </a:r>
                      <a:endParaRPr sz="2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Malgun Gothic"/>
                        <a:buNone/>
                      </a:pPr>
                      <a:r>
                        <a:rPr lang="en-US" sz="2000" u="none" cap="none" strike="noStrike"/>
                        <a:t>myhome/room2/wifi2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graphicFrame>
        <p:nvGraphicFramePr>
          <p:cNvPr id="604" name="Google Shape;604;p38"/>
          <p:cNvGraphicFramePr/>
          <p:nvPr/>
        </p:nvGraphicFramePr>
        <p:xfrm>
          <a:off x="302259" y="504914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{9D15BC7C-60AE-458B-9717-D167C84BB8A4}</a:tableStyleId>
              </a:tblPr>
              <a:tblGrid>
                <a:gridCol w="2121325"/>
                <a:gridCol w="3168350"/>
                <a:gridCol w="3168350"/>
                <a:gridCol w="3129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Topics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NodeMCU #1 (subscribe)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NodeMCU #2 (subscribe)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HASS(publish)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topic (LED/BUZZER)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myhome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myhome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myhome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05" name="Google Shape;605;p38"/>
          <p:cNvSpPr txBox="1"/>
          <p:nvPr/>
        </p:nvSpPr>
        <p:spPr>
          <a:xfrm>
            <a:off x="1725091" y="6143110"/>
            <a:ext cx="8669809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Hass에서 switch를 만들어 LED와 Buzzer의 상태를 임의적으로 바꿀 수 있도록 함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7365D"/>
        </a:solid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9"/>
          <p:cNvSpPr/>
          <p:nvPr/>
        </p:nvSpPr>
        <p:spPr>
          <a:xfrm>
            <a:off x="263352" y="620688"/>
            <a:ext cx="11665296" cy="5976664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2" name="Google Shape;612;p39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3" name="Google Shape;613;p39"/>
          <p:cNvSpPr/>
          <p:nvPr/>
        </p:nvSpPr>
        <p:spPr>
          <a:xfrm>
            <a:off x="263352" y="260648"/>
            <a:ext cx="218354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MQTT: HASS에서 publish하는 data</a:t>
            </a:r>
            <a:endParaRPr b="1" i="0" sz="12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4" name="Google Shape;614;p39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39"/>
          <p:cNvSpPr txBox="1"/>
          <p:nvPr/>
        </p:nvSpPr>
        <p:spPr>
          <a:xfrm>
            <a:off x="8328248" y="271682"/>
            <a:ext cx="3600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시스템 설계 – 무성 종합 경보기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39"/>
          <p:cNvSpPr/>
          <p:nvPr/>
        </p:nvSpPr>
        <p:spPr>
          <a:xfrm>
            <a:off x="4709846" y="1919919"/>
            <a:ext cx="2844316" cy="1080120"/>
          </a:xfrm>
          <a:prstGeom prst="flowChartManualOperation">
            <a:avLst/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Switch</a:t>
            </a:r>
            <a:endParaRPr b="1" i="0" sz="36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7" name="Google Shape;617;p39"/>
          <p:cNvSpPr/>
          <p:nvPr/>
        </p:nvSpPr>
        <p:spPr>
          <a:xfrm>
            <a:off x="7631598" y="3725841"/>
            <a:ext cx="2160240" cy="432048"/>
          </a:xfrm>
          <a:prstGeom prst="rect">
            <a:avLst/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 == “Buzzer”</a:t>
            </a:r>
            <a:endParaRPr b="1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8" name="Google Shape;618;p39"/>
          <p:cNvSpPr/>
          <p:nvPr/>
        </p:nvSpPr>
        <p:spPr>
          <a:xfrm>
            <a:off x="2549606" y="3733050"/>
            <a:ext cx="2160240" cy="432048"/>
          </a:xfrm>
          <a:prstGeom prst="rect">
            <a:avLst/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 == “LED”</a:t>
            </a:r>
            <a:endParaRPr b="1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9" name="Google Shape;619;p39"/>
          <p:cNvSpPr/>
          <p:nvPr/>
        </p:nvSpPr>
        <p:spPr>
          <a:xfrm>
            <a:off x="2549606" y="4248139"/>
            <a:ext cx="2160240" cy="100811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“ledon”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“ledoff”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0" name="Google Shape;620;p39"/>
          <p:cNvSpPr/>
          <p:nvPr/>
        </p:nvSpPr>
        <p:spPr>
          <a:xfrm>
            <a:off x="7631598" y="4248139"/>
            <a:ext cx="2160240" cy="100811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“buzzeron”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“buzzeroff”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1" name="Google Shape;621;p39"/>
          <p:cNvSpPr/>
          <p:nvPr/>
        </p:nvSpPr>
        <p:spPr>
          <a:xfrm>
            <a:off x="5087888" y="4248139"/>
            <a:ext cx="2160240" cy="100811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Payload_on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Payload_off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22" name="Google Shape;622;p39"/>
          <p:cNvCxnSpPr>
            <a:stCxn id="621" idx="1"/>
            <a:endCxn id="621" idx="3"/>
          </p:cNvCxnSpPr>
          <p:nvPr/>
        </p:nvCxnSpPr>
        <p:spPr>
          <a:xfrm>
            <a:off x="5087888" y="4752195"/>
            <a:ext cx="2160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623" name="Google Shape;623;p39"/>
          <p:cNvCxnSpPr>
            <a:stCxn id="619" idx="1"/>
            <a:endCxn id="619" idx="3"/>
          </p:cNvCxnSpPr>
          <p:nvPr/>
        </p:nvCxnSpPr>
        <p:spPr>
          <a:xfrm>
            <a:off x="2549606" y="4752195"/>
            <a:ext cx="2160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624" name="Google Shape;624;p39"/>
          <p:cNvCxnSpPr>
            <a:stCxn id="620" idx="1"/>
            <a:endCxn id="620" idx="3"/>
          </p:cNvCxnSpPr>
          <p:nvPr/>
        </p:nvCxnSpPr>
        <p:spPr>
          <a:xfrm>
            <a:off x="7631598" y="4752195"/>
            <a:ext cx="2160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625" name="Google Shape;625;p39"/>
          <p:cNvCxnSpPr>
            <a:stCxn id="616" idx="1"/>
            <a:endCxn id="618" idx="0"/>
          </p:cNvCxnSpPr>
          <p:nvPr/>
        </p:nvCxnSpPr>
        <p:spPr>
          <a:xfrm flipH="1">
            <a:off x="3629578" y="2459979"/>
            <a:ext cx="1364700" cy="12732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626" name="Google Shape;626;p39"/>
          <p:cNvCxnSpPr>
            <a:stCxn id="616" idx="3"/>
            <a:endCxn id="617" idx="0"/>
          </p:cNvCxnSpPr>
          <p:nvPr/>
        </p:nvCxnSpPr>
        <p:spPr>
          <a:xfrm>
            <a:off x="7269730" y="2459979"/>
            <a:ext cx="1442100" cy="12660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7365D"/>
        </a:solidFill>
      </p:bgPr>
    </p:bg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0"/>
          <p:cNvSpPr/>
          <p:nvPr/>
        </p:nvSpPr>
        <p:spPr>
          <a:xfrm>
            <a:off x="263352" y="620688"/>
            <a:ext cx="11665296" cy="5976664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3" name="Google Shape;633;p40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4" name="Google Shape;634;p40"/>
          <p:cNvSpPr/>
          <p:nvPr/>
        </p:nvSpPr>
        <p:spPr>
          <a:xfrm>
            <a:off x="263352" y="260648"/>
            <a:ext cx="25584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MQTT: NodeMCU에서 publish하는 data</a:t>
            </a:r>
            <a:endParaRPr b="1" i="0" sz="12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5" name="Google Shape;635;p40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40"/>
          <p:cNvSpPr txBox="1"/>
          <p:nvPr/>
        </p:nvSpPr>
        <p:spPr>
          <a:xfrm>
            <a:off x="8328248" y="271682"/>
            <a:ext cx="3600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시스템 설계 – 무성 종합 경보기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7" name="Google Shape;637;p40"/>
          <p:cNvGraphicFramePr/>
          <p:nvPr/>
        </p:nvGraphicFramePr>
        <p:xfrm>
          <a:off x="623392" y="17503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{307DF906-DB02-4A42-B512-F73D0E0FE669}</a:tableStyleId>
              </a:tblPr>
              <a:tblGrid>
                <a:gridCol w="1700700"/>
                <a:gridCol w="7948375"/>
                <a:gridCol w="1296150"/>
              </a:tblGrid>
              <a:tr h="41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Location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Message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DataType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19675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NodeMCU #2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myhome/room2/dht22_t: {temperature}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Float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196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myhome/room2/dht22_h: {humidity}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Float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196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myhome/room2/gas: {</a:t>
                      </a:r>
                      <a:r>
                        <a:rPr lang="en-US" sz="1800"/>
                        <a:t>“Gas detected” or Gas undetected</a:t>
                      </a:r>
                      <a:r>
                        <a:rPr lang="en-US" sz="1800" u="none" cap="none" strike="noStrike"/>
                        <a:t>}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String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19675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NodeMCU #1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myhome/room1/door: {“D</a:t>
                      </a:r>
                      <a:r>
                        <a:rPr lang="en-US" sz="1800"/>
                        <a:t>OOR O</a:t>
                      </a:r>
                      <a:r>
                        <a:rPr lang="en-US" sz="1800" u="none" cap="none" strike="noStrike"/>
                        <a:t>pen” or “D</a:t>
                      </a:r>
                      <a:r>
                        <a:rPr lang="en-US" sz="1800"/>
                        <a:t>OOR c</a:t>
                      </a:r>
                      <a:r>
                        <a:rPr lang="en-US" sz="1800" u="none" cap="none" strike="noStrike"/>
                        <a:t>losed”}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String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196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myhome/room1/flame: {“F</a:t>
                      </a:r>
                      <a:r>
                        <a:rPr lang="en-US" sz="1800"/>
                        <a:t>LAME detected</a:t>
                      </a:r>
                      <a:r>
                        <a:rPr lang="en-US" sz="1800" u="none" cap="none" strike="noStrike"/>
                        <a:t>” or “F</a:t>
                      </a:r>
                      <a:r>
                        <a:rPr lang="en-US" sz="1800"/>
                        <a:t>LAME undetected</a:t>
                      </a:r>
                      <a:r>
                        <a:rPr lang="en-US" sz="1800" u="none" cap="none" strike="noStrike"/>
                        <a:t>f”}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String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196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1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AP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myhome/wifi: {“</a:t>
                      </a:r>
                      <a:r>
                        <a:rPr lang="en-US" sz="1800"/>
                        <a:t>WIFI On</a:t>
                      </a:r>
                      <a:r>
                        <a:rPr lang="en-US" sz="1800" u="none" cap="none" strike="noStrike"/>
                        <a:t>”</a:t>
                      </a:r>
                      <a:r>
                        <a:rPr lang="en-US" sz="1800"/>
                        <a:t> or “WIFI OFF”</a:t>
                      </a:r>
                      <a:r>
                        <a:rPr lang="en-US" sz="1800" u="none" cap="none" strike="noStrike"/>
                        <a:t>}</a:t>
                      </a:r>
                      <a:endParaRPr sz="1800" u="none" cap="none" strike="noStrike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myhome/wif2:{“WIFI On” or “WIFI OFF”}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String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7365D"/>
        </a:solidFill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3"/>
          <p:cNvSpPr/>
          <p:nvPr/>
        </p:nvSpPr>
        <p:spPr>
          <a:xfrm>
            <a:off x="263352" y="620688"/>
            <a:ext cx="11665296" cy="5976664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4" name="Google Shape;644;p43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5" name="Google Shape;645;p43"/>
          <p:cNvSpPr/>
          <p:nvPr/>
        </p:nvSpPr>
        <p:spPr>
          <a:xfrm>
            <a:off x="263352" y="260648"/>
            <a:ext cx="8691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HASS: 명세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43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43"/>
          <p:cNvSpPr txBox="1"/>
          <p:nvPr/>
        </p:nvSpPr>
        <p:spPr>
          <a:xfrm>
            <a:off x="8328248" y="271682"/>
            <a:ext cx="3600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시스템 설계 – 무성 종합 경보기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43"/>
          <p:cNvSpPr/>
          <p:nvPr/>
        </p:nvSpPr>
        <p:spPr>
          <a:xfrm>
            <a:off x="4979876" y="981941"/>
            <a:ext cx="2232248" cy="1152128"/>
          </a:xfrm>
          <a:prstGeom prst="cloud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Hass</a:t>
            </a:r>
            <a:endParaRPr b="1" i="0" sz="2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9" name="Google Shape;649;p43"/>
          <p:cNvSpPr txBox="1"/>
          <p:nvPr/>
        </p:nvSpPr>
        <p:spPr>
          <a:xfrm>
            <a:off x="8742103" y="875543"/>
            <a:ext cx="1363805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Subscriber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0" name="Google Shape;650;p43"/>
          <p:cNvSpPr/>
          <p:nvPr/>
        </p:nvSpPr>
        <p:spPr>
          <a:xfrm>
            <a:off x="5159896" y="2822346"/>
            <a:ext cx="1872208" cy="576064"/>
          </a:xfrm>
          <a:prstGeom prst="rect">
            <a:avLst/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b="1" i="0" sz="36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1" name="Google Shape;651;p43"/>
          <p:cNvSpPr/>
          <p:nvPr/>
        </p:nvSpPr>
        <p:spPr>
          <a:xfrm>
            <a:off x="1343472" y="2534314"/>
            <a:ext cx="3168352" cy="1152128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NodeMCU #1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&lt;거실, Room1&gt;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2" name="Google Shape;652;p43"/>
          <p:cNvSpPr/>
          <p:nvPr/>
        </p:nvSpPr>
        <p:spPr>
          <a:xfrm>
            <a:off x="7608168" y="2534314"/>
            <a:ext cx="3168352" cy="1152128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NodeMCU #2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&lt;침실, Room2&gt;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53" name="Google Shape;653;p43"/>
          <p:cNvCxnSpPr>
            <a:stCxn id="648" idx="2"/>
            <a:endCxn id="651" idx="0"/>
          </p:cNvCxnSpPr>
          <p:nvPr/>
        </p:nvCxnSpPr>
        <p:spPr>
          <a:xfrm flipH="1">
            <a:off x="2927600" y="1558005"/>
            <a:ext cx="2059200" cy="976200"/>
          </a:xfrm>
          <a:prstGeom prst="bentConnector2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654" name="Google Shape;654;p43"/>
          <p:cNvCxnSpPr>
            <a:stCxn id="648" idx="0"/>
            <a:endCxn id="652" idx="0"/>
          </p:cNvCxnSpPr>
          <p:nvPr/>
        </p:nvCxnSpPr>
        <p:spPr>
          <a:xfrm>
            <a:off x="7210264" y="1558005"/>
            <a:ext cx="1982100" cy="976200"/>
          </a:xfrm>
          <a:prstGeom prst="bentConnector2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655" name="Google Shape;655;p43"/>
          <p:cNvCxnSpPr>
            <a:stCxn id="648" idx="1"/>
            <a:endCxn id="650" idx="0"/>
          </p:cNvCxnSpPr>
          <p:nvPr/>
        </p:nvCxnSpPr>
        <p:spPr>
          <a:xfrm>
            <a:off x="6096000" y="2132842"/>
            <a:ext cx="0" cy="6894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656" name="Google Shape;656;p43"/>
          <p:cNvSpPr/>
          <p:nvPr/>
        </p:nvSpPr>
        <p:spPr>
          <a:xfrm>
            <a:off x="4208774" y="3884645"/>
            <a:ext cx="2232248" cy="1152128"/>
          </a:xfrm>
          <a:prstGeom prst="cloud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Internet</a:t>
            </a:r>
            <a:endParaRPr b="1" i="0" sz="2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7" name="Google Shape;657;p43"/>
          <p:cNvSpPr/>
          <p:nvPr/>
        </p:nvSpPr>
        <p:spPr>
          <a:xfrm>
            <a:off x="5915980" y="3884645"/>
            <a:ext cx="2232248" cy="1152128"/>
          </a:xfrm>
          <a:prstGeom prst="cloud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Internet</a:t>
            </a:r>
            <a:endParaRPr b="1" i="0" sz="2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8" name="Google Shape;658;p43"/>
          <p:cNvSpPr/>
          <p:nvPr/>
        </p:nvSpPr>
        <p:spPr>
          <a:xfrm>
            <a:off x="1343472" y="5085184"/>
            <a:ext cx="3168352" cy="1152128"/>
          </a:xfrm>
          <a:prstGeom prst="rect">
            <a:avLst/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Raspberry Pi3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43"/>
          <p:cNvSpPr txBox="1"/>
          <p:nvPr/>
        </p:nvSpPr>
        <p:spPr>
          <a:xfrm>
            <a:off x="2459592" y="4697017"/>
            <a:ext cx="936108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Broker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0" name="Google Shape;660;p43"/>
          <p:cNvSpPr/>
          <p:nvPr/>
        </p:nvSpPr>
        <p:spPr>
          <a:xfrm>
            <a:off x="245348" y="4120953"/>
            <a:ext cx="2232248" cy="1152128"/>
          </a:xfrm>
          <a:prstGeom prst="cloud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MQTT</a:t>
            </a:r>
            <a:endParaRPr b="1" i="0" sz="2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1" name="Google Shape;661;p43"/>
          <p:cNvSpPr txBox="1"/>
          <p:nvPr/>
        </p:nvSpPr>
        <p:spPr>
          <a:xfrm>
            <a:off x="7680178" y="5351448"/>
            <a:ext cx="2880320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인터넷 미 연결 표시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 데이터 지속 표시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2" name="Google Shape;662;p43"/>
          <p:cNvCxnSpPr>
            <a:stCxn id="656" idx="1"/>
          </p:cNvCxnSpPr>
          <p:nvPr/>
        </p:nvCxnSpPr>
        <p:spPr>
          <a:xfrm rot="5400000">
            <a:off x="4614498" y="4950946"/>
            <a:ext cx="625800" cy="795000"/>
          </a:xfrm>
          <a:prstGeom prst="bentConnector2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663" name="Google Shape;663;p43"/>
          <p:cNvCxnSpPr>
            <a:stCxn id="657" idx="1"/>
            <a:endCxn id="661" idx="1"/>
          </p:cNvCxnSpPr>
          <p:nvPr/>
        </p:nvCxnSpPr>
        <p:spPr>
          <a:xfrm flipH="1" rot="-5400000">
            <a:off x="7036604" y="5031046"/>
            <a:ext cx="639000" cy="648000"/>
          </a:xfrm>
          <a:prstGeom prst="bentConnector2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664" name="Google Shape;664;p43"/>
          <p:cNvSpPr txBox="1"/>
          <p:nvPr/>
        </p:nvSpPr>
        <p:spPr>
          <a:xfrm>
            <a:off x="1363466" y="2122013"/>
            <a:ext cx="1226987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Publisher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5" name="Google Shape;665;p43"/>
          <p:cNvSpPr txBox="1"/>
          <p:nvPr/>
        </p:nvSpPr>
        <p:spPr>
          <a:xfrm>
            <a:off x="9549533" y="2122013"/>
            <a:ext cx="1226987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Publisher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7365D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/>
          <p:nvPr/>
        </p:nvSpPr>
        <p:spPr>
          <a:xfrm>
            <a:off x="263352" y="620688"/>
            <a:ext cx="11665296" cy="59766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263352" y="260648"/>
            <a:ext cx="9348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 문제 정의</a:t>
            </a:r>
            <a:endParaRPr b="1" i="0" sz="12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8328248" y="271682"/>
            <a:ext cx="3600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시스템 설계 – 무성 종합 경보기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1447195" y="1900860"/>
            <a:ext cx="9225602" cy="34163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북한 건물 내부에서</a:t>
            </a:r>
            <a:endParaRPr b="1" i="0" sz="54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각종 위험 상황들을 감지하고</a:t>
            </a:r>
            <a:endParaRPr b="1" i="0" sz="54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사용자에게 전파할 수 있는</a:t>
            </a:r>
            <a:endParaRPr b="1" i="0" sz="54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시스템의 구축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7365D"/>
        </a:solidFill>
      </p:bgPr>
    </p:bg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4"/>
          <p:cNvSpPr/>
          <p:nvPr/>
        </p:nvSpPr>
        <p:spPr>
          <a:xfrm>
            <a:off x="263352" y="620688"/>
            <a:ext cx="11665296" cy="5976664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2" name="Google Shape;672;p44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3" name="Google Shape;673;p44"/>
          <p:cNvSpPr/>
          <p:nvPr/>
        </p:nvSpPr>
        <p:spPr>
          <a:xfrm>
            <a:off x="263352" y="260648"/>
            <a:ext cx="27051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HASS: mqtt subscribe에 따른 내부 data 정의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44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44"/>
          <p:cNvSpPr txBox="1"/>
          <p:nvPr/>
        </p:nvSpPr>
        <p:spPr>
          <a:xfrm>
            <a:off x="8328248" y="271682"/>
            <a:ext cx="3600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시스템 설계 – 무성 종합 경보기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76" name="Google Shape;676;p44"/>
          <p:cNvGraphicFramePr/>
          <p:nvPr/>
        </p:nvGraphicFramePr>
        <p:xfrm>
          <a:off x="1086677" y="134575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{307DF906-DB02-4A42-B512-F73D0E0FE669}</a:tableStyleId>
              </a:tblPr>
              <a:tblGrid>
                <a:gridCol w="5264650"/>
                <a:gridCol w="4754000"/>
              </a:tblGrid>
              <a:tr h="41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Topic of the data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HASS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82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myhome/room2/dht22_t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/>
                        <a:t>Temperature</a:t>
                      </a:r>
                      <a:endParaRPr b="1"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82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Myhome/room2/dht22_h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/>
                        <a:t>Humidity</a:t>
                      </a:r>
                      <a:endParaRPr b="1"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1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myhome/room2/gas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/>
                        <a:t>Gas</a:t>
                      </a:r>
                      <a:endParaRPr b="1"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1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myhome/room1/door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/>
                        <a:t>Door</a:t>
                      </a:r>
                      <a:endParaRPr b="1"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1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myhome/room1/flame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/>
                        <a:t>Flame</a:t>
                      </a:r>
                      <a:endParaRPr b="1"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1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myhome/room1/mode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/>
                        <a:t>Mode</a:t>
                      </a:r>
                      <a:endParaRPr b="1"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4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Malgun Gothic"/>
                        <a:buNone/>
                      </a:pPr>
                      <a:r>
                        <a:rPr lang="en-US" sz="2000" u="none" cap="none" strike="noStrike"/>
                        <a:t>myhome/room1/wifi</a:t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Malgun Gothic"/>
                        <a:buNone/>
                      </a:pPr>
                      <a:r>
                        <a:rPr lang="en-US" sz="2000" u="none" cap="none" strike="noStrike"/>
                        <a:t>myhome/room2/wifi2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/>
                        <a:t>Wifi#1 / Wifi#2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Wifi value는 default로 “Disonnected”,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mqtt로 연결되어 위 topic이 publish 됐을 때만 “Connected”</a:t>
                      </a:r>
                      <a:endParaRPr b="0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03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7365D"/>
        </a:solidFill>
      </p:bgPr>
    </p:bg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5"/>
          <p:cNvSpPr/>
          <p:nvPr/>
        </p:nvSpPr>
        <p:spPr>
          <a:xfrm>
            <a:off x="263352" y="620688"/>
            <a:ext cx="11665296" cy="5976664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3" name="Google Shape;683;p45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4" name="Google Shape;684;p45"/>
          <p:cNvSpPr/>
          <p:nvPr/>
        </p:nvSpPr>
        <p:spPr>
          <a:xfrm>
            <a:off x="263352" y="260648"/>
            <a:ext cx="151509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HASS: main Tap – 구조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45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45"/>
          <p:cNvSpPr txBox="1"/>
          <p:nvPr/>
        </p:nvSpPr>
        <p:spPr>
          <a:xfrm>
            <a:off x="8328248" y="271682"/>
            <a:ext cx="3600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시스템 설계 – 무성 종합 경보기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45"/>
          <p:cNvSpPr/>
          <p:nvPr/>
        </p:nvSpPr>
        <p:spPr>
          <a:xfrm>
            <a:off x="4871864" y="1151796"/>
            <a:ext cx="2232248" cy="1152128"/>
          </a:xfrm>
          <a:prstGeom prst="cloud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Hass</a:t>
            </a:r>
            <a:endParaRPr b="1" i="0" sz="2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8" name="Google Shape;688;p45"/>
          <p:cNvSpPr/>
          <p:nvPr/>
        </p:nvSpPr>
        <p:spPr>
          <a:xfrm>
            <a:off x="5051884" y="2992201"/>
            <a:ext cx="1872208" cy="576064"/>
          </a:xfrm>
          <a:prstGeom prst="rect">
            <a:avLst/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b="1" i="0" sz="36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89" name="Google Shape;689;p45"/>
          <p:cNvCxnSpPr>
            <a:stCxn id="687" idx="1"/>
            <a:endCxn id="688" idx="0"/>
          </p:cNvCxnSpPr>
          <p:nvPr/>
        </p:nvCxnSpPr>
        <p:spPr>
          <a:xfrm>
            <a:off x="5987988" y="2302697"/>
            <a:ext cx="0" cy="6894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690" name="Google Shape;690;p45"/>
          <p:cNvSpPr txBox="1"/>
          <p:nvPr/>
        </p:nvSpPr>
        <p:spPr>
          <a:xfrm>
            <a:off x="4385810" y="3874661"/>
            <a:ext cx="3204356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 Wi-Fi 연결 상태 (#1 / #2)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1" name="Google Shape;691;p45"/>
          <p:cNvSpPr txBox="1"/>
          <p:nvPr/>
        </p:nvSpPr>
        <p:spPr>
          <a:xfrm>
            <a:off x="4385810" y="4385585"/>
            <a:ext cx="3204356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 온도와 습도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45"/>
          <p:cNvSpPr txBox="1"/>
          <p:nvPr/>
        </p:nvSpPr>
        <p:spPr>
          <a:xfrm>
            <a:off x="4385810" y="4896509"/>
            <a:ext cx="3204356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(3) 각 방의 상황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45"/>
          <p:cNvSpPr txBox="1"/>
          <p:nvPr/>
        </p:nvSpPr>
        <p:spPr>
          <a:xfrm>
            <a:off x="4457860" y="5407425"/>
            <a:ext cx="32043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(5) 스위치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4" name="Google Shape;694;p45"/>
          <p:cNvCxnSpPr>
            <a:stCxn id="688" idx="2"/>
            <a:endCxn id="690" idx="0"/>
          </p:cNvCxnSpPr>
          <p:nvPr/>
        </p:nvCxnSpPr>
        <p:spPr>
          <a:xfrm>
            <a:off x="5987988" y="3568265"/>
            <a:ext cx="0" cy="3063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695" name="Google Shape;695;p45"/>
          <p:cNvCxnSpPr>
            <a:endCxn id="691" idx="0"/>
          </p:cNvCxnSpPr>
          <p:nvPr/>
        </p:nvCxnSpPr>
        <p:spPr>
          <a:xfrm>
            <a:off x="5987988" y="4243985"/>
            <a:ext cx="0" cy="1416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696" name="Google Shape;696;p45"/>
          <p:cNvCxnSpPr>
            <a:stCxn id="691" idx="2"/>
            <a:endCxn id="692" idx="0"/>
          </p:cNvCxnSpPr>
          <p:nvPr/>
        </p:nvCxnSpPr>
        <p:spPr>
          <a:xfrm>
            <a:off x="5987988" y="4754917"/>
            <a:ext cx="0" cy="1416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697" name="Google Shape;697;p45"/>
          <p:cNvCxnSpPr>
            <a:stCxn id="692" idx="2"/>
            <a:endCxn id="698" idx="0"/>
          </p:cNvCxnSpPr>
          <p:nvPr/>
        </p:nvCxnSpPr>
        <p:spPr>
          <a:xfrm>
            <a:off x="5987988" y="5265841"/>
            <a:ext cx="0" cy="1416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699" name="Google Shape;699;p45"/>
          <p:cNvCxnSpPr>
            <a:stCxn id="698" idx="2"/>
            <a:endCxn id="693" idx="0"/>
          </p:cNvCxnSpPr>
          <p:nvPr/>
        </p:nvCxnSpPr>
        <p:spPr>
          <a:xfrm>
            <a:off x="6060010" y="5260725"/>
            <a:ext cx="0" cy="1467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7365D"/>
        </a:solidFill>
      </p:bgPr>
    </p:bg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9"/>
          <p:cNvSpPr/>
          <p:nvPr/>
        </p:nvSpPr>
        <p:spPr>
          <a:xfrm>
            <a:off x="1775520" y="3068960"/>
            <a:ext cx="8640960" cy="35283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6" name="Google Shape;706;p49"/>
          <p:cNvSpPr/>
          <p:nvPr/>
        </p:nvSpPr>
        <p:spPr>
          <a:xfrm>
            <a:off x="4151784" y="1052736"/>
            <a:ext cx="3858956" cy="3858956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7" name="Google Shape;707;p49"/>
          <p:cNvSpPr txBox="1"/>
          <p:nvPr/>
        </p:nvSpPr>
        <p:spPr>
          <a:xfrm>
            <a:off x="4223792" y="2564904"/>
            <a:ext cx="381642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Malgun Gothic"/>
              <a:buNone/>
            </a:pPr>
            <a:r>
              <a:rPr b="1" i="0" lang="en-US" sz="5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Malgun Gothic"/>
              <a:buNone/>
            </a:pPr>
            <a:r>
              <a:rPr b="1" i="0" lang="en-US" sz="5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</a:t>
            </a:r>
            <a:endParaRPr b="1" i="0" sz="5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8" name="Google Shape;708;p49"/>
          <p:cNvSpPr txBox="1"/>
          <p:nvPr/>
        </p:nvSpPr>
        <p:spPr>
          <a:xfrm>
            <a:off x="4727848" y="5178678"/>
            <a:ext cx="2736304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600"/>
              <a:buFont typeface="Malgun Gothic"/>
              <a:buNone/>
            </a:pPr>
            <a:r>
              <a:rPr b="1" i="0" lang="en-US" sz="3200" u="none" cap="none" strike="noStrike">
                <a:solidFill>
                  <a:srgbClr val="0F243E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감사합니다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49"/>
          <p:cNvSpPr txBox="1"/>
          <p:nvPr/>
        </p:nvSpPr>
        <p:spPr>
          <a:xfrm>
            <a:off x="8328248" y="271682"/>
            <a:ext cx="3600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시스템 설계 – 무성 종합 경보기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7365D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/>
          <p:nvPr/>
        </p:nvSpPr>
        <p:spPr>
          <a:xfrm>
            <a:off x="263352" y="620688"/>
            <a:ext cx="11665296" cy="59766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263352" y="260648"/>
            <a:ext cx="9348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 전체 구성</a:t>
            </a:r>
            <a:endParaRPr b="1" i="0" sz="12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8328248" y="271682"/>
            <a:ext cx="3600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시스템 설계 – 무성 종합 경보기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1198221" y="4437112"/>
            <a:ext cx="3168352" cy="1152128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NodeMCU #1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&lt;거실, Room1&gt;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7825427" y="4437112"/>
            <a:ext cx="3168352" cy="1152128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NodeMCU #2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&lt;침실, Room2&gt;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4475820" y="1345757"/>
            <a:ext cx="3168352" cy="1152128"/>
          </a:xfrm>
          <a:prstGeom prst="rect">
            <a:avLst/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Raspberry Pi3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4475820" y="2833438"/>
            <a:ext cx="3168352" cy="1152128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</a:t>
            </a:r>
            <a:endParaRPr b="1" i="0" sz="3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0" name="Google Shape;150;p5"/>
          <p:cNvCxnSpPr>
            <a:endCxn id="149" idx="0"/>
          </p:cNvCxnSpPr>
          <p:nvPr/>
        </p:nvCxnSpPr>
        <p:spPr>
          <a:xfrm>
            <a:off x="6059996" y="2492938"/>
            <a:ext cx="0" cy="34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151" name="Google Shape;151;p5"/>
          <p:cNvCxnSpPr>
            <a:stCxn id="149" idx="2"/>
            <a:endCxn id="146" idx="0"/>
          </p:cNvCxnSpPr>
          <p:nvPr/>
        </p:nvCxnSpPr>
        <p:spPr>
          <a:xfrm rot="5400000">
            <a:off x="4195496" y="2572566"/>
            <a:ext cx="451500" cy="3277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152" name="Google Shape;152;p5"/>
          <p:cNvCxnSpPr>
            <a:stCxn id="149" idx="2"/>
            <a:endCxn id="147" idx="0"/>
          </p:cNvCxnSpPr>
          <p:nvPr/>
        </p:nvCxnSpPr>
        <p:spPr>
          <a:xfrm flipH="1" rot="-5400000">
            <a:off x="7508996" y="2536566"/>
            <a:ext cx="451500" cy="3349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153" name="Google Shape;153;p5"/>
          <p:cNvSpPr txBox="1"/>
          <p:nvPr/>
        </p:nvSpPr>
        <p:spPr>
          <a:xfrm>
            <a:off x="1198221" y="5601628"/>
            <a:ext cx="3168352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 열림 감지 센서, 불꽃 감지 센서, Button, LED, Buzzer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7825427" y="5589240"/>
            <a:ext cx="3168352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온습도 센서, 가스 센서, LCD, LED, Button, Buzzer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5"/>
          <p:cNvSpPr/>
          <p:nvPr/>
        </p:nvSpPr>
        <p:spPr>
          <a:xfrm>
            <a:off x="7230125" y="2529428"/>
            <a:ext cx="2232248" cy="1152128"/>
          </a:xfrm>
          <a:prstGeom prst="cloud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Internet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"/>
          <p:cNvSpPr/>
          <p:nvPr/>
        </p:nvSpPr>
        <p:spPr>
          <a:xfrm>
            <a:off x="7230125" y="877426"/>
            <a:ext cx="2232248" cy="1152128"/>
          </a:xfrm>
          <a:prstGeom prst="cloud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Hass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7" name="Google Shape;157;p5"/>
          <p:cNvCxnSpPr>
            <a:stCxn id="146" idx="3"/>
            <a:endCxn id="147" idx="1"/>
          </p:cNvCxnSpPr>
          <p:nvPr/>
        </p:nvCxnSpPr>
        <p:spPr>
          <a:xfrm>
            <a:off x="4366573" y="5013176"/>
            <a:ext cx="3459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158" name="Google Shape;158;p5"/>
          <p:cNvSpPr/>
          <p:nvPr/>
        </p:nvSpPr>
        <p:spPr>
          <a:xfrm>
            <a:off x="2729628" y="877426"/>
            <a:ext cx="2232248" cy="1152128"/>
          </a:xfrm>
          <a:prstGeom prst="cloud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MQTT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2729628" y="2545406"/>
            <a:ext cx="2232248" cy="1152128"/>
          </a:xfrm>
          <a:prstGeom prst="cloud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IFTTT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7365D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/>
          <p:nvPr/>
        </p:nvSpPr>
        <p:spPr>
          <a:xfrm>
            <a:off x="227377" y="625238"/>
            <a:ext cx="11665200" cy="597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#define WEBHOOK_PROTOCOL "http://"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227377" y="202098"/>
            <a:ext cx="191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(3) 데이터 교환 형식</a:t>
            </a:r>
            <a:endParaRPr b="1" i="0" sz="12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webhook </a:t>
            </a:r>
            <a:endParaRPr b="1" i="0" sz="12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"/>
          <p:cNvSpPr txBox="1"/>
          <p:nvPr/>
        </p:nvSpPr>
        <p:spPr>
          <a:xfrm>
            <a:off x="8328248" y="271682"/>
            <a:ext cx="3600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시스템 설계 – 무성 종합 경보기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0" name="Google Shape;170;p6"/>
          <p:cNvGraphicFramePr/>
          <p:nvPr/>
        </p:nvGraphicFramePr>
        <p:xfrm>
          <a:off x="1316025" y="281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{0459B8FB-F7B6-44A8-88EB-230EEF7CF4AF}</a:tableStyleId>
              </a:tblPr>
              <a:tblGrid>
                <a:gridCol w="3441750"/>
                <a:gridCol w="6118175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센서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7625" marB="0" marR="7625" marL="7625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변수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7625" marB="0" marR="7625" marL="7625" anchor="ctr">
                    <a:solidFill>
                      <a:srgbClr val="BFBFBF"/>
                    </a:solidFill>
                  </a:tcPr>
                </a:tc>
              </a:tr>
              <a:tr h="41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 열림 감지 센서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#define WEBHOOK_PATH_DOOROPEN WEBHOOK_PROTOCOL NODE2_IP "</a:t>
                      </a: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/DoorOpen/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"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7625" marB="0" marR="7625" marL="7625" anchor="ctr"/>
                </a:tc>
              </a:tr>
              <a:tr h="41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불꽃 감지 센서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#define WEBHOOK_PATH_FLAME    WEBHOOK_PROTOCOL NODE2_IP "</a:t>
                      </a:r>
                      <a:r>
                        <a:rPr b="1"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/Flame/</a:t>
                      </a:r>
                      <a:r>
                        <a:rPr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"</a:t>
                      </a:r>
                      <a:endParaRPr i="0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7625" marB="0" marR="7625" marL="7625" anchor="ctr"/>
                </a:tc>
              </a:tr>
              <a:tr h="41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가스 센서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#define WEBHOOK_PATH_GAS WEBHOOK_PROTOCOL NODE1_IP "</a:t>
                      </a:r>
                      <a:r>
                        <a:rPr b="1"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/Gas/</a:t>
                      </a:r>
                      <a:r>
                        <a:rPr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"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7625" marB="0" marR="7625" marL="7625" anchor="ctr"/>
                </a:tc>
              </a:tr>
              <a:tr h="47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온도 센서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#define WEBHOOK_PATH_TEMP     WEBHOOK_PROTOCOL NODE1_IP "</a:t>
                      </a:r>
                      <a:r>
                        <a:rPr b="1"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/Temperature/</a:t>
                      </a:r>
                      <a:r>
                        <a:rPr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"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7625" marB="0" marR="7625" marL="7625" anchor="ctr"/>
                </a:tc>
              </a:tr>
              <a:tr h="47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습도 센서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#define WEBHOOK_PATH_HUMIDITY WEBHOOK_PROTOCOL NODE1_IP "</a:t>
                      </a:r>
                      <a:r>
                        <a:rPr b="1"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/Humidity/”</a:t>
                      </a:r>
                      <a:endParaRPr b="1"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  <p:sp>
        <p:nvSpPr>
          <p:cNvPr id="171" name="Google Shape;171;p6"/>
          <p:cNvSpPr/>
          <p:nvPr/>
        </p:nvSpPr>
        <p:spPr>
          <a:xfrm>
            <a:off x="1026160" y="5487015"/>
            <a:ext cx="94589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2087675" y="1475750"/>
            <a:ext cx="7944600" cy="10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WEBHOOK_PROTOCOL 과 각각의 아이피틑 다음과 같이 정의 됩니다.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#define WEBHOOK_PROTOCOL "http://"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#define NODE2_IP “#.#.#.#”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#define NODE1_IP “#.#.#.#”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7365D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/>
          <p:nvPr/>
        </p:nvSpPr>
        <p:spPr>
          <a:xfrm>
            <a:off x="263352" y="3057926"/>
            <a:ext cx="11665296" cy="35283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7"/>
          <p:cNvSpPr/>
          <p:nvPr/>
        </p:nvSpPr>
        <p:spPr>
          <a:xfrm>
            <a:off x="4151784" y="1052736"/>
            <a:ext cx="3858956" cy="3858956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5037146" y="2635291"/>
            <a:ext cx="2088232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Arial"/>
              <a:buNone/>
            </a:pPr>
            <a:r>
              <a:rPr b="1" i="0" lang="en-US" sz="1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i="0" sz="1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"/>
          <p:cNvSpPr txBox="1"/>
          <p:nvPr/>
        </p:nvSpPr>
        <p:spPr>
          <a:xfrm>
            <a:off x="4727848" y="5178678"/>
            <a:ext cx="273630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6400"/>
              <a:buFont typeface="Malgun Gothic"/>
              <a:buNone/>
            </a:pPr>
            <a:r>
              <a:rPr b="1" i="0" lang="en-US" sz="6400" u="none" cap="none" strike="noStrike">
                <a:solidFill>
                  <a:srgbClr val="0F243E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</a:t>
            </a:r>
            <a:endParaRPr b="1" i="0" sz="6400" u="none" cap="none" strike="noStrike">
              <a:solidFill>
                <a:srgbClr val="0F243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7"/>
          <p:cNvSpPr txBox="1"/>
          <p:nvPr/>
        </p:nvSpPr>
        <p:spPr>
          <a:xfrm>
            <a:off x="8328248" y="271682"/>
            <a:ext cx="3600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시스템 설계 – 무성 종합 경보기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7365D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/>
          <p:nvPr/>
        </p:nvSpPr>
        <p:spPr>
          <a:xfrm>
            <a:off x="263352" y="620688"/>
            <a:ext cx="11665296" cy="59766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263352" y="260648"/>
            <a:ext cx="62138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1</a:t>
            </a:r>
            <a:endParaRPr b="1" i="0" sz="12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8"/>
          <p:cNvSpPr txBox="1"/>
          <p:nvPr/>
        </p:nvSpPr>
        <p:spPr>
          <a:xfrm>
            <a:off x="8328248" y="271682"/>
            <a:ext cx="3600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시스템 설계 – 무성 종합 경보기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8"/>
          <p:cNvSpPr/>
          <p:nvPr/>
        </p:nvSpPr>
        <p:spPr>
          <a:xfrm>
            <a:off x="1198221" y="4437112"/>
            <a:ext cx="3168352" cy="1152128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NodeMCU #1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&lt;거실, Room1&gt;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7825427" y="4437112"/>
            <a:ext cx="3168352" cy="1152128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NodeMCU #2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&lt;침실, Room2&gt;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4475820" y="1345757"/>
            <a:ext cx="3168352" cy="1152128"/>
          </a:xfrm>
          <a:prstGeom prst="rect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Raspberry Pi3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8"/>
          <p:cNvSpPr/>
          <p:nvPr/>
        </p:nvSpPr>
        <p:spPr>
          <a:xfrm>
            <a:off x="4475820" y="2833438"/>
            <a:ext cx="3168352" cy="1152128"/>
          </a:xfrm>
          <a:prstGeom prst="rect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AP</a:t>
            </a:r>
            <a:endParaRPr b="1" i="0" sz="3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7" name="Google Shape;197;p8"/>
          <p:cNvCxnSpPr>
            <a:endCxn id="196" idx="0"/>
          </p:cNvCxnSpPr>
          <p:nvPr/>
        </p:nvCxnSpPr>
        <p:spPr>
          <a:xfrm>
            <a:off x="6059996" y="2492938"/>
            <a:ext cx="0" cy="34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98" name="Google Shape;198;p8"/>
          <p:cNvCxnSpPr>
            <a:stCxn id="196" idx="2"/>
            <a:endCxn id="193" idx="0"/>
          </p:cNvCxnSpPr>
          <p:nvPr/>
        </p:nvCxnSpPr>
        <p:spPr>
          <a:xfrm rot="5400000">
            <a:off x="4195496" y="2572566"/>
            <a:ext cx="451500" cy="3277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99" name="Google Shape;199;p8"/>
          <p:cNvCxnSpPr>
            <a:stCxn id="196" idx="2"/>
            <a:endCxn id="194" idx="0"/>
          </p:cNvCxnSpPr>
          <p:nvPr/>
        </p:nvCxnSpPr>
        <p:spPr>
          <a:xfrm flipH="1" rot="-5400000">
            <a:off x="7508996" y="2536566"/>
            <a:ext cx="451500" cy="3349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00" name="Google Shape;200;p8"/>
          <p:cNvSpPr txBox="1"/>
          <p:nvPr/>
        </p:nvSpPr>
        <p:spPr>
          <a:xfrm>
            <a:off x="1198221" y="5601628"/>
            <a:ext cx="3168352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 열림 감지 센서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불꽃 감지 센서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8"/>
          <p:cNvSpPr txBox="1"/>
          <p:nvPr/>
        </p:nvSpPr>
        <p:spPr>
          <a:xfrm>
            <a:off x="7825427" y="5589240"/>
            <a:ext cx="3168352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온습도 센서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가스 센서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7230125" y="2529428"/>
            <a:ext cx="2232248" cy="1152128"/>
          </a:xfrm>
          <a:prstGeom prst="cloud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Internet</a:t>
            </a:r>
            <a:endParaRPr b="1" i="0" sz="2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7230125" y="877426"/>
            <a:ext cx="2232248" cy="1152128"/>
          </a:xfrm>
          <a:prstGeom prst="cloud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Hass</a:t>
            </a:r>
            <a:endParaRPr b="1" i="0" sz="2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4" name="Google Shape;204;p8"/>
          <p:cNvCxnSpPr>
            <a:stCxn id="193" idx="3"/>
            <a:endCxn id="194" idx="1"/>
          </p:cNvCxnSpPr>
          <p:nvPr/>
        </p:nvCxnSpPr>
        <p:spPr>
          <a:xfrm>
            <a:off x="4366573" y="5013176"/>
            <a:ext cx="3459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205" name="Google Shape;205;p8"/>
          <p:cNvSpPr/>
          <p:nvPr/>
        </p:nvSpPr>
        <p:spPr>
          <a:xfrm>
            <a:off x="2729628" y="877426"/>
            <a:ext cx="2232248" cy="1152128"/>
          </a:xfrm>
          <a:prstGeom prst="cloud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MQTT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2729628" y="2545406"/>
            <a:ext cx="2232248" cy="1152128"/>
          </a:xfrm>
          <a:prstGeom prst="cloud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IFTTT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7365D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/>
          <p:nvPr/>
        </p:nvSpPr>
        <p:spPr>
          <a:xfrm>
            <a:off x="263352" y="620688"/>
            <a:ext cx="11665296" cy="5976664"/>
          </a:xfrm>
          <a:prstGeom prst="rect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9"/>
          <p:cNvSpPr/>
          <p:nvPr/>
        </p:nvSpPr>
        <p:spPr>
          <a:xfrm>
            <a:off x="263352" y="260648"/>
            <a:ext cx="178766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NodeMCU #1:  메시지 포맷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9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9"/>
          <p:cNvSpPr txBox="1"/>
          <p:nvPr/>
        </p:nvSpPr>
        <p:spPr>
          <a:xfrm>
            <a:off x="8328248" y="271682"/>
            <a:ext cx="3600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시스템 설계 – 무성 종합 경보기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7" name="Google Shape;217;p9"/>
          <p:cNvGraphicFramePr/>
          <p:nvPr/>
        </p:nvGraphicFramePr>
        <p:xfrm>
          <a:off x="2051035" y="17891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{CA54C2F8-D284-42C4-BF52-1920E64FC4D2}</a:tableStyleId>
              </a:tblPr>
              <a:tblGrid>
                <a:gridCol w="1883225"/>
                <a:gridCol w="1240975"/>
                <a:gridCol w="4637325"/>
              </a:tblGrid>
              <a:tr h="3264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센서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lcd 화면에 출력되는 내용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5453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문 열림 감지 센서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열림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“DOOR OPEN!!”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545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닫힘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"DOOR closed"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5453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불꽃 감지 센서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감지 O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"FLAME undetected"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545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감지 X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"FLAME detected!"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5453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푸시 버튼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사람 有</a:t>
                      </a:r>
                      <a:endParaRPr b="1"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(외출모드X)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u="none" cap="none" strike="noStrike"/>
                        <a:t>"Now inside. ***"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545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사람 無</a:t>
                      </a:r>
                      <a:endParaRPr b="1"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(외출모드O)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u="none" cap="none" strike="noStrike"/>
                        <a:t>"Now outside. ***"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2016-11-03T20:47:04Z</dcterms:created>
  <dc:creator>minhee park</dc:creator>
</cp:coreProperties>
</file>