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68" r:id="rId3"/>
    <p:sldId id="274" r:id="rId4"/>
    <p:sldId id="277" r:id="rId5"/>
    <p:sldId id="355" r:id="rId6"/>
    <p:sldId id="360" r:id="rId7"/>
    <p:sldId id="264" r:id="rId8"/>
    <p:sldId id="353" r:id="rId9"/>
    <p:sldId id="259" r:id="rId10"/>
    <p:sldId id="275" r:id="rId11"/>
    <p:sldId id="404" r:id="rId12"/>
    <p:sldId id="395" r:id="rId13"/>
    <p:sldId id="407" r:id="rId14"/>
    <p:sldId id="394" r:id="rId15"/>
    <p:sldId id="379" r:id="rId16"/>
    <p:sldId id="405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EC2"/>
    <a:srgbClr val="C3C3C3"/>
    <a:srgbClr val="ED7D31"/>
    <a:srgbClr val="4472C4"/>
    <a:srgbClr val="EDEDED"/>
    <a:srgbClr val="12334E"/>
    <a:srgbClr val="072946"/>
    <a:srgbClr val="595959"/>
    <a:srgbClr val="6666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88471" autoAdjust="0"/>
  </p:normalViewPr>
  <p:slideViewPr>
    <p:cSldViewPr snapToGrid="0">
      <p:cViewPr varScale="1">
        <p:scale>
          <a:sx n="67" d="100"/>
          <a:sy n="67" d="100"/>
        </p:scale>
        <p:origin x="492" y="4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1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MAE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FULL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0.81121140000000003</c:v>
                </c:pt>
                <c:pt idx="1">
                  <c:v>0.80180899999999999</c:v>
                </c:pt>
                <c:pt idx="2">
                  <c:v>0.82766039999999996</c:v>
                </c:pt>
                <c:pt idx="3">
                  <c:v>0.80650350000000004</c:v>
                </c:pt>
                <c:pt idx="4">
                  <c:v>0.79952330000000005</c:v>
                </c:pt>
                <c:pt idx="5">
                  <c:v>0.79803729999999995</c:v>
                </c:pt>
                <c:pt idx="6">
                  <c:v>0.82765869999999997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45-41F9-8D5F-B088F531E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352024416"/>
        <c:axId val="352024808"/>
      </c:barChart>
      <c:catAx>
        <c:axId val="352024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selected data</a:t>
                </a:r>
                <a:endParaRPr lang="ko-KR" dirty="0"/>
              </a:p>
            </c:rich>
          </c:tx>
          <c:layout>
            <c:manualLayout>
              <c:xMode val="edge"/>
              <c:yMode val="edge"/>
              <c:x val="0.33183764279589029"/>
              <c:y val="0.91669053490614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2024808"/>
        <c:crosses val="autoZero"/>
        <c:auto val="1"/>
        <c:lblAlgn val="ctr"/>
        <c:lblOffset val="100"/>
        <c:noMultiLvlLbl val="0"/>
      </c:catAx>
      <c:valAx>
        <c:axId val="352024808"/>
        <c:scaling>
          <c:orientation val="minMax"/>
          <c:max val="0.84000000000000008"/>
        </c:scaling>
        <c:delete val="0"/>
        <c:axPos val="l"/>
        <c:numFmt formatCode="0.00_);[Red]\(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2024416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solidFill>
        <a:srgbClr val="595959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47156922613677"/>
          <c:y val="1.8528263278552039E-2"/>
          <c:w val="0.75173754401457482"/>
          <c:h val="0.7579520113702296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ML Latest Small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Cos</c:v>
                </c:pt>
                <c:pt idx="1">
                  <c:v>Pea</c:v>
                </c:pt>
                <c:pt idx="2">
                  <c:v>CPC</c:v>
                </c:pt>
                <c:pt idx="3">
                  <c:v>MSD</c:v>
                </c:pt>
                <c:pt idx="4">
                  <c:v>Jac</c:v>
                </c:pt>
                <c:pt idx="5">
                  <c:v>aJac</c:v>
                </c:pt>
                <c:pt idx="6">
                  <c:v>User W</c:v>
                </c:pt>
                <c:pt idx="7">
                  <c:v>Item W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1.007339</c:v>
                </c:pt>
                <c:pt idx="1">
                  <c:v>1.3090710000000001</c:v>
                </c:pt>
                <c:pt idx="2">
                  <c:v>1.0327329999999999</c:v>
                </c:pt>
                <c:pt idx="3">
                  <c:v>0.99482349999999997</c:v>
                </c:pt>
                <c:pt idx="4">
                  <c:v>1.0021659999999999</c:v>
                </c:pt>
                <c:pt idx="5">
                  <c:v>1.0116890000000001</c:v>
                </c:pt>
                <c:pt idx="6">
                  <c:v>0.89376829999999996</c:v>
                </c:pt>
                <c:pt idx="7">
                  <c:v>0.80180899999999999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56-4EA3-9260-69F5F0664A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2031472"/>
        <c:axId val="352029120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ML 1M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accent2"/>
                    </a:solidFill>
                    <a:ln>
                      <a:noFill/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strCache>
                      <c:ptCount val="8"/>
                      <c:pt idx="0">
                        <c:v>Cos</c:v>
                      </c:pt>
                      <c:pt idx="1">
                        <c:v>Pea</c:v>
                      </c:pt>
                      <c:pt idx="2">
                        <c:v>CPC</c:v>
                      </c:pt>
                      <c:pt idx="3">
                        <c:v>MSD</c:v>
                      </c:pt>
                      <c:pt idx="4">
                        <c:v>Jac</c:v>
                      </c:pt>
                      <c:pt idx="5">
                        <c:v>aJac</c:v>
                      </c:pt>
                      <c:pt idx="6">
                        <c:v>User W</c:v>
                      </c:pt>
                      <c:pt idx="7">
                        <c:v>Item W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0.73430019999999996</c:v>
                      </c:pt>
                      <c:pt idx="1">
                        <c:v>0.79461680000000001</c:v>
                      </c:pt>
                      <c:pt idx="2">
                        <c:v>0.82319889999999996</c:v>
                      </c:pt>
                      <c:pt idx="3">
                        <c:v>0.73417299999999996</c:v>
                      </c:pt>
                      <c:pt idx="4">
                        <c:v>0.73739869999999996</c:v>
                      </c:pt>
                      <c:pt idx="5">
                        <c:v>0.7366336</c:v>
                      </c:pt>
                      <c:pt idx="6">
                        <c:v>0.95305910000000005</c:v>
                      </c:pt>
                      <c:pt idx="7">
                        <c:v>0.78495420000000005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8256-4EA3-9260-69F5F0664AA9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Jester5k_tr1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Cos</c:v>
                </c:pt>
                <c:pt idx="1">
                  <c:v>Pea</c:v>
                </c:pt>
                <c:pt idx="2">
                  <c:v>CPC</c:v>
                </c:pt>
                <c:pt idx="3">
                  <c:v>MSD</c:v>
                </c:pt>
                <c:pt idx="4">
                  <c:v>Jac</c:v>
                </c:pt>
                <c:pt idx="5">
                  <c:v>aJac</c:v>
                </c:pt>
                <c:pt idx="6">
                  <c:v>User W</c:v>
                </c:pt>
                <c:pt idx="7">
                  <c:v>Item W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4.7904450000000001</c:v>
                </c:pt>
                <c:pt idx="1">
                  <c:v>4.80403</c:v>
                </c:pt>
                <c:pt idx="2">
                  <c:v>4.8066550000000001</c:v>
                </c:pt>
                <c:pt idx="3">
                  <c:v>4.7688600000000001</c:v>
                </c:pt>
                <c:pt idx="4">
                  <c:v>4.7682120000000001</c:v>
                </c:pt>
                <c:pt idx="5">
                  <c:v>4.7750680000000001</c:v>
                </c:pt>
                <c:pt idx="6">
                  <c:v>3.9478209999999998</c:v>
                </c:pt>
                <c:pt idx="7">
                  <c:v>3.6876259999999998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56-4EA3-9260-69F5F0664A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Jester5k_tr2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>
                <a:noFill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Cos</c:v>
                </c:pt>
                <c:pt idx="1">
                  <c:v>Pea</c:v>
                </c:pt>
                <c:pt idx="2">
                  <c:v>CPC</c:v>
                </c:pt>
                <c:pt idx="3">
                  <c:v>MSD</c:v>
                </c:pt>
                <c:pt idx="4">
                  <c:v>Jac</c:v>
                </c:pt>
                <c:pt idx="5">
                  <c:v>aJac</c:v>
                </c:pt>
                <c:pt idx="6">
                  <c:v>User W</c:v>
                </c:pt>
                <c:pt idx="7">
                  <c:v>Item W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5.0784929999999999</c:v>
                </c:pt>
                <c:pt idx="1">
                  <c:v>6.4953649999999996</c:v>
                </c:pt>
                <c:pt idx="2">
                  <c:v>7.020912</c:v>
                </c:pt>
                <c:pt idx="3">
                  <c:v>4.9642419999999996</c:v>
                </c:pt>
                <c:pt idx="4">
                  <c:v>4.958666</c:v>
                </c:pt>
                <c:pt idx="5">
                  <c:v>4.9674209999999999</c:v>
                </c:pt>
                <c:pt idx="6">
                  <c:v>4.7125170000000001</c:v>
                </c:pt>
                <c:pt idx="7">
                  <c:v>3.7913389999999998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256-4EA3-9260-69F5F0664A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2030296"/>
        <c:axId val="352029512"/>
      </c:lineChart>
      <c:catAx>
        <c:axId val="35203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2029120"/>
        <c:crossesAt val="0"/>
        <c:auto val="1"/>
        <c:lblAlgn val="ctr"/>
        <c:lblOffset val="100"/>
        <c:noMultiLvlLbl val="0"/>
      </c:catAx>
      <c:valAx>
        <c:axId val="352029120"/>
        <c:scaling>
          <c:orientation val="minMax"/>
          <c:min val="0.5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1" i="1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i="1" dirty="0" err="1"/>
                  <a:t>MovieLens</a:t>
                </a:r>
                <a:endParaRPr lang="en-US" altLang="ko-KR" i="1" dirty="0"/>
              </a:p>
              <a:p>
                <a:pPr>
                  <a:defRPr i="1"/>
                </a:pPr>
                <a:r>
                  <a:rPr lang="en-US" altLang="ko-KR" i="1" dirty="0"/>
                  <a:t>[1-5]</a:t>
                </a:r>
                <a:endParaRPr lang="ko-KR" altLang="en-US" i="1" dirty="0"/>
              </a:p>
            </c:rich>
          </c:tx>
          <c:layout>
            <c:manualLayout>
              <c:xMode val="edge"/>
              <c:yMode val="edge"/>
              <c:x val="3.5368628709908381E-2"/>
              <c:y val="1.678109435157296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1" i="1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93949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2031472"/>
        <c:crosses val="autoZero"/>
        <c:crossBetween val="between"/>
      </c:valAx>
      <c:valAx>
        <c:axId val="352029512"/>
        <c:scaling>
          <c:orientation val="minMax"/>
          <c:min val="3"/>
        </c:scaling>
        <c:delete val="0"/>
        <c:axPos val="r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i="1" dirty="0"/>
                  <a:t>Jester</a:t>
                </a:r>
              </a:p>
              <a:p>
                <a:pPr>
                  <a:defRPr/>
                </a:pPr>
                <a:r>
                  <a:rPr lang="en-US" altLang="ko-KR" i="1" dirty="0"/>
                  <a:t>[-10</a:t>
                </a:r>
                <a:r>
                  <a:rPr lang="en-US" altLang="ko-KR" i="1" baseline="0" dirty="0"/>
                  <a:t>–10</a:t>
                </a:r>
                <a:r>
                  <a:rPr lang="en-US" altLang="ko-KR" i="1" dirty="0"/>
                  <a:t>]</a:t>
                </a:r>
                <a:endParaRPr lang="ko-KR" altLang="en-US" i="1" dirty="0"/>
              </a:p>
            </c:rich>
          </c:tx>
          <c:layout>
            <c:manualLayout>
              <c:xMode val="edge"/>
              <c:yMode val="edge"/>
              <c:x val="0.94229014529240263"/>
              <c:y val="2.0713221689426168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93949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2030296"/>
        <c:crosses val="max"/>
        <c:crossBetween val="between"/>
      </c:valAx>
      <c:catAx>
        <c:axId val="3520302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2029512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solidFill>
            <a:srgbClr val="939493"/>
          </a:solidFill>
        </a:ln>
        <a:effectLst/>
      </c:spPr>
    </c:plotArea>
    <c:legend>
      <c:legendPos val="t"/>
      <c:layout>
        <c:manualLayout>
          <c:xMode val="edge"/>
          <c:yMode val="edge"/>
          <c:x val="0.53815339132066842"/>
          <c:y val="2.9356802043682524E-2"/>
          <c:w val="0.26511188166505822"/>
          <c:h val="9.1773028661022715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1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012754984574298E-2"/>
          <c:y val="6.3629772037790175E-2"/>
          <c:w val="0.89294627504242119"/>
          <c:h val="0.795759588486940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</c:numCache>
            </c:numRef>
          </c:cat>
          <c:val>
            <c:numRef>
              <c:f>Sheet1!$B$2:$B$9</c:f>
              <c:numCache>
                <c:formatCode>0.000</c:formatCode>
                <c:ptCount val="8"/>
                <c:pt idx="0">
                  <c:v>4.5454550000000003E-2</c:v>
                </c:pt>
                <c:pt idx="1">
                  <c:v>0.18181820000000001</c:v>
                </c:pt>
                <c:pt idx="2">
                  <c:v>0.29545450000000001</c:v>
                </c:pt>
                <c:pt idx="3">
                  <c:v>0.52227270000000003</c:v>
                </c:pt>
                <c:pt idx="4">
                  <c:v>0.65878789999999998</c:v>
                </c:pt>
                <c:pt idx="5">
                  <c:v>0.73477269999999995</c:v>
                </c:pt>
                <c:pt idx="6">
                  <c:v>0.78418180000000004</c:v>
                </c:pt>
                <c:pt idx="7">
                  <c:v>0.81787880000000002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A8-47B1-B4AD-94F6EB1272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Pea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</c:numCache>
            </c:numRef>
          </c:cat>
          <c:val>
            <c:numRef>
              <c:f>Sheet1!$C$2:$C$9</c:f>
              <c:numCache>
                <c:formatCode>0.000</c:formatCode>
                <c:ptCount val="8"/>
                <c:pt idx="0">
                  <c:v>9.0909089999999998E-2</c:v>
                </c:pt>
                <c:pt idx="1">
                  <c:v>0.22272729999999999</c:v>
                </c:pt>
                <c:pt idx="2">
                  <c:v>0.31909090000000001</c:v>
                </c:pt>
                <c:pt idx="3">
                  <c:v>0.53363640000000001</c:v>
                </c:pt>
                <c:pt idx="4">
                  <c:v>0.65484849999999994</c:v>
                </c:pt>
                <c:pt idx="5">
                  <c:v>0.73477269999999995</c:v>
                </c:pt>
                <c:pt idx="6">
                  <c:v>0.78290910000000002</c:v>
                </c:pt>
                <c:pt idx="7">
                  <c:v>0.81772730000000005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A8-47B1-B4AD-94F6EB1272F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CPC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</c:numCache>
            </c:numRef>
          </c:cat>
          <c:val>
            <c:numRef>
              <c:f>Sheet1!$D$2:$D$9</c:f>
              <c:numCache>
                <c:formatCode>0.000</c:formatCode>
                <c:ptCount val="8"/>
                <c:pt idx="0">
                  <c:v>4.5454550000000003E-2</c:v>
                </c:pt>
                <c:pt idx="1">
                  <c:v>0.17121210000000001</c:v>
                </c:pt>
                <c:pt idx="2">
                  <c:v>0.28727269999999999</c:v>
                </c:pt>
                <c:pt idx="3">
                  <c:v>0.52090910000000001</c:v>
                </c:pt>
                <c:pt idx="4">
                  <c:v>0.66030299999999997</c:v>
                </c:pt>
                <c:pt idx="5">
                  <c:v>0.73409089999999999</c:v>
                </c:pt>
                <c:pt idx="6">
                  <c:v>0.78163640000000001</c:v>
                </c:pt>
                <c:pt idx="7">
                  <c:v>0.81666669999999997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A8-47B1-B4AD-94F6EB1272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MSD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</c:numCache>
            </c:numRef>
          </c:cat>
          <c:val>
            <c:numRef>
              <c:f>Sheet1!$E$2:$E$9</c:f>
              <c:numCache>
                <c:formatCode>0.000</c:formatCode>
                <c:ptCount val="8"/>
                <c:pt idx="0">
                  <c:v>3.1818180000000001E-2</c:v>
                </c:pt>
                <c:pt idx="1">
                  <c:v>4.5454550000000003E-2</c:v>
                </c:pt>
                <c:pt idx="2">
                  <c:v>0.29454550000000002</c:v>
                </c:pt>
                <c:pt idx="3">
                  <c:v>0.5245455</c:v>
                </c:pt>
                <c:pt idx="4">
                  <c:v>0.65757580000000004</c:v>
                </c:pt>
                <c:pt idx="5">
                  <c:v>0.73522730000000003</c:v>
                </c:pt>
                <c:pt idx="6">
                  <c:v>0.78309090000000003</c:v>
                </c:pt>
                <c:pt idx="7">
                  <c:v>0.81742420000000005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A8-47B1-B4AD-94F6EB1272F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Jac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</c:numCache>
            </c:numRef>
          </c:cat>
          <c:val>
            <c:numRef>
              <c:f>Sheet1!$F$2:$F$9</c:f>
              <c:numCache>
                <c:formatCode>0.000</c:formatCode>
                <c:ptCount val="8"/>
                <c:pt idx="0">
                  <c:v>3.6363640000000003E-2</c:v>
                </c:pt>
                <c:pt idx="1">
                  <c:v>0.17424239999999999</c:v>
                </c:pt>
                <c:pt idx="2">
                  <c:v>0.28909089999999998</c:v>
                </c:pt>
                <c:pt idx="3">
                  <c:v>0.51818180000000003</c:v>
                </c:pt>
                <c:pt idx="4">
                  <c:v>0.65727270000000004</c:v>
                </c:pt>
                <c:pt idx="5">
                  <c:v>0.73431820000000003</c:v>
                </c:pt>
                <c:pt idx="6">
                  <c:v>0.78436360000000005</c:v>
                </c:pt>
                <c:pt idx="7">
                  <c:v>0.81696970000000002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A8-47B1-B4AD-94F6EB1272F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aJac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</c:numCache>
            </c:numRef>
          </c:cat>
          <c:val>
            <c:numRef>
              <c:f>Sheet1!$G$2:$G$9</c:f>
              <c:numCache>
                <c:formatCode>0.000</c:formatCode>
                <c:ptCount val="8"/>
                <c:pt idx="0">
                  <c:v>4.5454550000000003E-2</c:v>
                </c:pt>
                <c:pt idx="1">
                  <c:v>0.17121210000000001</c:v>
                </c:pt>
                <c:pt idx="2">
                  <c:v>0.30363639999999997</c:v>
                </c:pt>
                <c:pt idx="3">
                  <c:v>0.52136360000000004</c:v>
                </c:pt>
                <c:pt idx="4">
                  <c:v>0.65545450000000005</c:v>
                </c:pt>
                <c:pt idx="5">
                  <c:v>0.73204550000000002</c:v>
                </c:pt>
                <c:pt idx="6">
                  <c:v>0.78036360000000005</c:v>
                </c:pt>
                <c:pt idx="7">
                  <c:v>0.81590910000000005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EA8-47B1-B4AD-94F6EB1272F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User W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</c:numCache>
            </c:numRef>
          </c:cat>
          <c:val>
            <c:numRef>
              <c:f>Sheet1!$H$2:$H$9</c:f>
              <c:numCache>
                <c:formatCode>0.000</c:formatCode>
                <c:ptCount val="8"/>
                <c:pt idx="0">
                  <c:v>4.0909090000000002E-2</c:v>
                </c:pt>
                <c:pt idx="1">
                  <c:v>0.1606061</c:v>
                </c:pt>
                <c:pt idx="2">
                  <c:v>0.29272730000000002</c:v>
                </c:pt>
                <c:pt idx="3">
                  <c:v>0.51545450000000004</c:v>
                </c:pt>
                <c:pt idx="4">
                  <c:v>0.65181820000000001</c:v>
                </c:pt>
                <c:pt idx="5">
                  <c:v>0.73250000000000004</c:v>
                </c:pt>
                <c:pt idx="6">
                  <c:v>0.78400000000000003</c:v>
                </c:pt>
                <c:pt idx="7">
                  <c:v>0.81499999999999995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A8-47B1-B4AD-94F6EB1272F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Item W</c:v>
                </c:pt>
              </c:strCache>
            </c:strRef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</c:numCache>
            </c:numRef>
          </c:cat>
          <c:val>
            <c:numRef>
              <c:f>Sheet1!$I$2:$I$9</c:f>
              <c:numCache>
                <c:formatCode>0.000</c:formatCode>
                <c:ptCount val="8"/>
                <c:pt idx="0">
                  <c:v>0.1090909</c:v>
                </c:pt>
                <c:pt idx="1">
                  <c:v>0.21818180000000001</c:v>
                </c:pt>
                <c:pt idx="2">
                  <c:v>0.32454549999999999</c:v>
                </c:pt>
                <c:pt idx="3">
                  <c:v>0.55090910000000004</c:v>
                </c:pt>
                <c:pt idx="4">
                  <c:v>0.67212119999999997</c:v>
                </c:pt>
                <c:pt idx="5">
                  <c:v>0.74590909999999999</c:v>
                </c:pt>
                <c:pt idx="6">
                  <c:v>0.79309090000000004</c:v>
                </c:pt>
                <c:pt idx="7">
                  <c:v>0.82242420000000005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EA8-47B1-B4AD-94F6EB127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555664464"/>
        <c:axId val="555667416"/>
      </c:barChart>
      <c:catAx>
        <c:axId val="555664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Top N</a:t>
                </a:r>
                <a:endParaRPr lang="ko-KR" altLang="en-US" dirty="0"/>
              </a:p>
            </c:rich>
          </c:tx>
          <c:layout>
            <c:manualLayout>
              <c:xMode val="edge"/>
              <c:yMode val="edge"/>
              <c:x val="0.95179398148148153"/>
              <c:y val="0.866732658107228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5667416"/>
        <c:crosses val="autoZero"/>
        <c:auto val="1"/>
        <c:lblAlgn val="ctr"/>
        <c:lblOffset val="100"/>
        <c:noMultiLvlLbl val="0"/>
      </c:catAx>
      <c:valAx>
        <c:axId val="555667416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rgbClr val="C3C3C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566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532167430464838"/>
          <c:y val="0.94855269138415899"/>
          <c:w val="0.50573908647235977"/>
          <c:h val="5.14473086158409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892C6-6298-4F93-889B-C3EAA31035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677C0-EBF0-4C1D-9A92-72C50BF51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45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n-ea"/>
                <a:cs typeface="+mn-cs"/>
              </a:rPr>
              <a:t>Weighted Similarity using optimization</a:t>
            </a:r>
          </a:p>
          <a:p>
            <a:r>
              <a:rPr lang="en-US" altLang="ko-KR" dirty="0"/>
              <a:t>Integrated similarity method for customized recommendation system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23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44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288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4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14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29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57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85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0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73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0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700" dirty="0"/>
              <a:t>유사도 메져 </a:t>
            </a:r>
            <a:r>
              <a:rPr lang="en-US" altLang="ko-KR" sz="700" dirty="0"/>
              <a:t>1</a:t>
            </a:r>
            <a:r>
              <a:rPr lang="ko-KR" altLang="en-US" sz="700" dirty="0"/>
              <a:t>개 </a:t>
            </a:r>
            <a:r>
              <a:rPr lang="en-US" altLang="ko-KR" sz="700" dirty="0">
                <a:sym typeface="Wingdings" panose="05000000000000000000" pitchFamily="2" charset="2"/>
              </a:rPr>
              <a:t> </a:t>
            </a:r>
            <a:r>
              <a:rPr lang="ko-KR" altLang="en-US" sz="700" dirty="0">
                <a:sym typeface="Wingdings" panose="05000000000000000000" pitchFamily="2" charset="2"/>
              </a:rPr>
              <a:t>모든 유저가 동일하게 사용</a:t>
            </a:r>
            <a:endParaRPr lang="en-US" altLang="ko-KR" sz="700" dirty="0"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ko-KR" altLang="en-US" sz="700" dirty="0"/>
              <a:t>많은 유사도 중 혼합해서 사용</a:t>
            </a:r>
            <a:endParaRPr lang="en-US" altLang="ko-KR" sz="700" dirty="0"/>
          </a:p>
          <a:p>
            <a:endParaRPr lang="en-US" altLang="ko-KR" sz="700" dirty="0">
              <a:sym typeface="Wingdings" panose="05000000000000000000" pitchFamily="2" charset="2"/>
            </a:endParaRPr>
          </a:p>
          <a:p>
            <a:r>
              <a:rPr lang="ko-KR" altLang="en-US" sz="700" dirty="0" err="1">
                <a:sym typeface="Wingdings" panose="05000000000000000000" pitchFamily="2" charset="2"/>
              </a:rPr>
              <a:t>유저별</a:t>
            </a:r>
            <a:r>
              <a:rPr lang="en-US" altLang="ko-KR" sz="700" dirty="0">
                <a:sym typeface="Wingdings" panose="05000000000000000000" pitchFamily="2" charset="2"/>
              </a:rPr>
              <a:t>, </a:t>
            </a:r>
            <a:r>
              <a:rPr lang="ko-KR" altLang="en-US" sz="700" dirty="0">
                <a:sym typeface="Wingdings" panose="05000000000000000000" pitchFamily="2" charset="2"/>
              </a:rPr>
              <a:t>아이템별 최적화된 유사도 행렬</a:t>
            </a:r>
            <a:endParaRPr lang="en-US" altLang="ko-KR" sz="700" b="1" dirty="0"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sz="700" b="1" dirty="0"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700" b="1" dirty="0">
                <a:ea typeface="나눔바른고딕" panose="020B0603020101020101" pitchFamily="50" charset="-127"/>
              </a:rPr>
              <a:t>기존의 사용된 유사도 메소드 </a:t>
            </a:r>
            <a:r>
              <a:rPr lang="en-US" altLang="ko-KR" sz="700" b="1" dirty="0">
                <a:ea typeface="나눔바른고딕" panose="020B0603020101020101" pitchFamily="50" charset="-127"/>
              </a:rPr>
              <a:t>: </a:t>
            </a:r>
            <a:r>
              <a:rPr lang="ko-KR" altLang="en-US" sz="700" b="1" dirty="0">
                <a:ea typeface="나눔바른고딕" panose="020B0603020101020101" pitchFamily="50" charset="-127"/>
              </a:rPr>
              <a:t>실험을 통해 해당 데이터에 가장 최적의 메소드 혹은 개선된 메소드</a:t>
            </a:r>
            <a:r>
              <a:rPr lang="en-US" altLang="ko-KR" sz="700" b="1" dirty="0">
                <a:ea typeface="나눔바른고딕" panose="020B0603020101020101" pitchFamily="50" charset="-127"/>
              </a:rPr>
              <a:t>, </a:t>
            </a:r>
            <a:r>
              <a:rPr lang="ko-KR" altLang="en-US" sz="700" b="1" dirty="0">
                <a:ea typeface="나눔바른고딕" panose="020B0603020101020101" pitchFamily="50" charset="-127"/>
              </a:rPr>
              <a:t>혹은 메소드 간의 곱으로 결합한 메소드를 사용하는 경우가 많음</a:t>
            </a:r>
            <a:endParaRPr lang="en-US" altLang="ko-KR" sz="700" b="1" dirty="0"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sz="700" b="1" dirty="0"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700" b="1" dirty="0">
                <a:ea typeface="나눔바른고딕" panose="020B0603020101020101" pitchFamily="50" charset="-127"/>
              </a:rPr>
              <a:t>기존 유사도 메소드는 해당 데이터에 모두 동일한 값을 사용 </a:t>
            </a:r>
            <a:endParaRPr lang="en-US" altLang="ko-KR" sz="700" b="1" dirty="0"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700" b="1" dirty="0">
                <a:ea typeface="나눔바른고딕" panose="020B0603020101020101" pitchFamily="50" charset="-127"/>
              </a:rPr>
              <a:t>Target user</a:t>
            </a:r>
            <a:r>
              <a:rPr lang="ko-KR" altLang="en-US" sz="700" b="1" dirty="0">
                <a:ea typeface="나눔바른고딕" panose="020B0603020101020101" pitchFamily="50" charset="-127"/>
              </a:rPr>
              <a:t>와 </a:t>
            </a:r>
            <a:r>
              <a:rPr lang="en-US" altLang="ko-KR" sz="700" b="1" dirty="0">
                <a:ea typeface="나눔바른고딕" panose="020B0603020101020101" pitchFamily="50" charset="-127"/>
              </a:rPr>
              <a:t>Target item</a:t>
            </a:r>
            <a:r>
              <a:rPr lang="ko-KR" altLang="en-US" sz="700" b="1" dirty="0">
                <a:ea typeface="나눔바른고딕" panose="020B0603020101020101" pitchFamily="50" charset="-127"/>
              </a:rPr>
              <a:t>와 무관하게 사용자간 유사도는 고정된 값으로 결정</a:t>
            </a:r>
            <a:endParaRPr lang="en-US" altLang="ko-KR" sz="700" b="1" dirty="0"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sz="700" b="1" dirty="0"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700" b="1" dirty="0">
                <a:ea typeface="나눔바른고딕" panose="020B0603020101020101" pitchFamily="50" charset="-127"/>
              </a:rPr>
              <a:t>적용될 유사도 메소드를 미리 결정하지 않고 </a:t>
            </a:r>
            <a:endParaRPr lang="en-US" altLang="ko-KR" sz="700" b="1" dirty="0"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700" b="1" dirty="0">
                <a:ea typeface="나눔바른고딕" panose="020B0603020101020101" pitchFamily="50" charset="-127"/>
              </a:rPr>
              <a:t>기존의 유사도 메소드를 이용하여</a:t>
            </a:r>
            <a:r>
              <a:rPr lang="en-US" altLang="ko-KR" sz="700" b="1" dirty="0"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700" b="1" dirty="0">
                <a:ea typeface="나눔바른고딕" panose="020B0603020101020101" pitchFamily="50" charset="-127"/>
              </a:rPr>
              <a:t>Target User</a:t>
            </a:r>
            <a:r>
              <a:rPr lang="ko-KR" altLang="en-US" sz="700" b="1" dirty="0">
                <a:ea typeface="나눔바른고딕" panose="020B0603020101020101" pitchFamily="50" charset="-127"/>
              </a:rPr>
              <a:t>과 </a:t>
            </a:r>
            <a:r>
              <a:rPr lang="en-US" altLang="ko-KR" sz="700" b="1" dirty="0">
                <a:ea typeface="나눔바른고딕" panose="020B0603020101020101" pitchFamily="50" charset="-127"/>
              </a:rPr>
              <a:t>Target Item</a:t>
            </a:r>
            <a:r>
              <a:rPr lang="ko-KR" altLang="en-US" sz="700" b="1" dirty="0">
                <a:ea typeface="나눔바른고딕" panose="020B0603020101020101" pitchFamily="50" charset="-127"/>
              </a:rPr>
              <a:t>이 결정되면 예측을 가장 정확하게 하는 결합 유사도를 계산</a:t>
            </a:r>
            <a:endParaRPr lang="en-US" altLang="ko-KR" sz="700" b="1" dirty="0"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sz="700" b="1" dirty="0"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700" b="1" dirty="0">
                <a:ea typeface="나눔바른고딕" panose="020B0603020101020101" pitchFamily="50" charset="-127"/>
              </a:rPr>
              <a:t>예측하고자 하는 사용자 </a:t>
            </a:r>
            <a:r>
              <a:rPr lang="en-US" altLang="ko-KR" sz="700" b="1" dirty="0">
                <a:ea typeface="나눔바른고딕" panose="020B0603020101020101" pitchFamily="50" charset="-127"/>
              </a:rPr>
              <a:t>u </a:t>
            </a:r>
            <a:r>
              <a:rPr lang="ko-KR" altLang="en-US" sz="700" b="1" dirty="0">
                <a:ea typeface="나눔바른고딕" panose="020B0603020101020101" pitchFamily="50" charset="-127"/>
              </a:rPr>
              <a:t>와 아이템 </a:t>
            </a:r>
            <a:r>
              <a:rPr lang="en-US" altLang="ko-KR" sz="700" b="1" dirty="0" err="1">
                <a:ea typeface="나눔바른고딕" panose="020B0603020101020101" pitchFamily="50" charset="-127"/>
              </a:rPr>
              <a:t>i</a:t>
            </a:r>
            <a:r>
              <a:rPr lang="ko-KR" altLang="en-US" sz="700" b="1" dirty="0">
                <a:ea typeface="나눔바른고딕" panose="020B0603020101020101" pitchFamily="50" charset="-127"/>
              </a:rPr>
              <a:t>가 결정되면</a:t>
            </a:r>
            <a:r>
              <a:rPr lang="en-US" altLang="ko-KR" sz="700" b="1" dirty="0">
                <a:ea typeface="나눔바른고딕" panose="020B0603020101020101" pitchFamily="50" charset="-127"/>
              </a:rPr>
              <a:t>, </a:t>
            </a:r>
            <a:r>
              <a:rPr lang="ko-KR" altLang="en-US" sz="700" b="1" dirty="0">
                <a:ea typeface="나눔바른고딕" panose="020B0603020101020101" pitchFamily="50" charset="-127"/>
              </a:rPr>
              <a:t>유사 사용자의 아이템 </a:t>
            </a:r>
            <a:r>
              <a:rPr lang="en-US" altLang="ko-KR" sz="700" b="1" dirty="0" err="1">
                <a:ea typeface="나눔바른고딕" panose="020B0603020101020101" pitchFamily="50" charset="-127"/>
              </a:rPr>
              <a:t>i</a:t>
            </a:r>
            <a:r>
              <a:rPr lang="ko-KR" altLang="en-US" sz="700" b="1" dirty="0">
                <a:ea typeface="나눔바른고딕" panose="020B0603020101020101" pitchFamily="50" charset="-127"/>
              </a:rPr>
              <a:t>에 대한 평가 값을 가장 잘 예측하는</a:t>
            </a:r>
            <a:r>
              <a:rPr lang="en-US" altLang="ko-KR" sz="700" b="1" dirty="0">
                <a:ea typeface="나눔바른고딕" panose="020B0603020101020101" pitchFamily="50" charset="-127"/>
              </a:rPr>
              <a:t> </a:t>
            </a:r>
            <a:r>
              <a:rPr lang="ko-KR" altLang="en-US" sz="700" b="1" dirty="0">
                <a:ea typeface="나눔바른고딕" panose="020B0603020101020101" pitchFamily="50" charset="-127"/>
              </a:rPr>
              <a:t>사용자 </a:t>
            </a:r>
            <a:r>
              <a:rPr lang="en-US" altLang="ko-KR" sz="700" b="1" dirty="0">
                <a:ea typeface="나눔바른고딕" panose="020B0603020101020101" pitchFamily="50" charset="-127"/>
              </a:rPr>
              <a:t>u</a:t>
            </a:r>
            <a:r>
              <a:rPr lang="ko-KR" altLang="en-US" sz="700" b="1" dirty="0">
                <a:ea typeface="나눔바른고딕" panose="020B0603020101020101" pitchFamily="50" charset="-127"/>
              </a:rPr>
              <a:t>의 결합 유사도를 결정</a:t>
            </a:r>
            <a:endParaRPr lang="en-US" altLang="ko-KR" sz="700" b="1" dirty="0"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634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0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sz="1200" b="1" strike="sngStrike" kern="12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1.2 ML 1M</a:t>
            </a:r>
          </a:p>
          <a:p>
            <a:pPr lvl="1"/>
            <a:r>
              <a:rPr lang="en-US" altLang="ko-KR" sz="1200" b="1" strike="sngStrike" kern="12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lang="en-US" altLang="ko-KR" sz="1600" strike="sngStrike" kern="12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Released 2003.02</a:t>
            </a:r>
            <a:endParaRPr lang="en-US" altLang="ko-KR" sz="1600" b="1" strike="sngStrike" kern="1200" dirty="0">
              <a:solidFill>
                <a:srgbClr val="5959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altLang="ko-KR" sz="1200" strike="sngStrike" kern="12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lang="en-US" altLang="ko-KR" sz="1200" b="1" i="1" strike="sngStrike" kern="12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User 6040 * Item 3707 ( = 22,390,280)	Sparsity : 6.3% 		Ratings : 1 ~ 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97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25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677C0-EBF0-4C1D-9A92-72C50BF510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18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E52D-8664-418B-9D5E-809DB4E0D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67B5B2-650C-4746-B0F2-36F02DD46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57DB8-7036-4417-9C8E-0717EA8E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C35B-3628-4EF9-82DC-1BFD4364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E4BB3-3341-4DC3-A85F-833D85D7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15218-836D-4ECC-8243-4FBF5F55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8515C-9349-4068-844F-F48CF6CD4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0840D-D50A-4E4D-8472-99D4E34B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7B00A-482A-41A5-9A8E-A27C59C6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6A49B-4549-461D-B914-4AD0013F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7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6260E-DD4A-4AFF-A805-83B22393F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86E416-4B06-4053-8219-482D39B06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E7A54-ADEF-4FD7-9BC0-B02F0877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54F3D-8D42-43A1-B246-942944A4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247B-1AFF-4EED-AE39-B72BEBB5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2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47877-FB41-4F95-B995-58C2F0A1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83DEF-F4CF-4C31-BCA1-3CC2C6E0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7824D-6CF7-48CF-88DC-5294FCAD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BD01A-0DFE-4A77-B609-CBD1E6D8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BE867-4BD8-4DFD-9A4C-F8147425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1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CADD4-8F38-4301-A9C3-0E05E27E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74927-937B-42F8-8B90-190559242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452F8-4871-45FF-9ADC-52D9187F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59440-7F76-44F7-97D5-895FC03C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C3505-044C-469C-B790-0954FBBD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6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A4989-03E0-445B-AC2B-A7A114CB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2C05C-13A1-4E94-B505-45803CB28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8F81D4-C2AE-4B07-A701-F3C5B75B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A7BE5-A13B-4619-87AE-21830B90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754306-A7F8-4604-A485-E7022B54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F67D8-83DA-4454-805C-D33D444A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149B2-17ED-4902-939D-BD5BF924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0ED48-2F2E-46E7-A241-A07677A70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80B991-1D08-491B-A0C3-FACA25DE4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5B1AA8-F543-4BAB-9503-E78ED8906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2B2AB-3D00-4148-8AB7-7D91459E1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E88CB1-C2E8-4F72-8428-C48D778B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382721-ACE4-471D-B047-D59CB6ED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59A211-6E0F-4994-83AA-B61B1C00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4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0CADC-C391-4CDB-9BEC-CAC6539B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32AAEC-0447-442F-8427-D3A891D1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53303-0260-4C01-87D4-F2E9D722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188665-87F0-4AEA-BAC2-F4BEDB38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9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4D026A-4F85-4F82-8D7C-F69D2A9F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5D8129-51B1-4FFE-8F74-9D820B5A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2875E6-C90C-4F98-A201-8F56C83F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21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B38B0-682E-4784-BA06-AC5C30D7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AD419-5AA3-459F-AEC0-68C1A3C6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DEDB5-3C59-443B-8912-30E0A9F2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DF6E71-A8F3-4223-9387-CBAEC327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26B653-E62E-4E7B-8E2E-218E4287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3E2DC-7729-4D72-91E6-DEDD2BA0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0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25961-E7FB-48C3-80FD-D6B14937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631E1F-B8A3-4122-B3E4-96D32B53D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2F4242-0387-4054-8521-D656F04E3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5075FA-AC5B-4779-A7F7-F46D131F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5A098-200C-4F35-BFFB-B7383E25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41F8B3-4A47-4C0D-8A99-B3424098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3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EC81A6-D1C4-431F-B848-153116D2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80F8DA-60BD-4623-9E0D-8A5771F92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F81FA-49A1-43E5-ADDE-3466A52C8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1300A-D5E0-4E70-8086-D5EEE9669166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5EEEA-6068-4264-8258-A8D884FAB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44898-68A7-406C-8B4B-02B0C9469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2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80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430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47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ADF4AA-3E87-4EE7-9816-E1524B020760}"/>
              </a:ext>
            </a:extLst>
          </p:cNvPr>
          <p:cNvSpPr/>
          <p:nvPr/>
        </p:nvSpPr>
        <p:spPr>
          <a:xfrm>
            <a:off x="638175" y="188912"/>
            <a:ext cx="10915649" cy="6480175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/>
              <a:t>A Jaccard base similarity measure to improve performance of CF based recommender systems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75A11-EA3D-4233-8422-516439E33704}"/>
              </a:ext>
            </a:extLst>
          </p:cNvPr>
          <p:cNvCxnSpPr>
            <a:cxnSpLocks/>
          </p:cNvCxnSpPr>
          <p:nvPr/>
        </p:nvCxnSpPr>
        <p:spPr>
          <a:xfrm flipH="1">
            <a:off x="2056498" y="188912"/>
            <a:ext cx="6645756" cy="64801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AC6DFB-6ACA-461A-8BCF-928115F8BDC7}"/>
              </a:ext>
            </a:extLst>
          </p:cNvPr>
          <p:cNvSpPr/>
          <p:nvPr/>
        </p:nvSpPr>
        <p:spPr>
          <a:xfrm>
            <a:off x="1184971" y="1732547"/>
            <a:ext cx="9116738" cy="3392904"/>
          </a:xfrm>
          <a:prstGeom prst="rect">
            <a:avLst/>
          </a:prstGeom>
          <a:solidFill>
            <a:schemeClr val="tx1">
              <a:lumMod val="75000"/>
              <a:lumOff val="25000"/>
              <a:alpha val="9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8FC23E49-BC96-45C7-9626-550BD8F1E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970" y="2777884"/>
            <a:ext cx="934506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4000" tIns="0" rIns="180000" bIns="0" anchor="ctr">
            <a:no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j-cs"/>
              </a:rPr>
              <a:t>Recommendation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j-cs"/>
              </a:rPr>
              <a:t>System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+mj-ea"/>
              <a:ea typeface="+mj-ea"/>
              <a:cs typeface="+mj-cs"/>
            </a:endParaRPr>
          </a:p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rPr>
              <a:t>Unified </a:t>
            </a:r>
          </a:p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rPr>
              <a:t>Similarity Measures</a:t>
            </a:r>
          </a:p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rPr>
              <a:t>for </a:t>
            </a:r>
          </a:p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rPr>
              <a:t>Customized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83545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6C434E7-FC05-4FAF-BED7-B9C42761B3E6}"/>
              </a:ext>
            </a:extLst>
          </p:cNvPr>
          <p:cNvSpPr/>
          <p:nvPr/>
        </p:nvSpPr>
        <p:spPr>
          <a:xfrm>
            <a:off x="9705975" y="1466851"/>
            <a:ext cx="1123950" cy="5116830"/>
          </a:xfrm>
          <a:prstGeom prst="rect">
            <a:avLst/>
          </a:prstGeom>
          <a:solidFill>
            <a:srgbClr val="FC4EC2">
              <a:alpha val="1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5D63E-930D-4AFB-99E6-CFFC35D2D273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18256AB7-4E4D-467A-A320-E78FD3EC63AA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04549-4724-4844-838A-57EB444D9413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Test Result 2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AC396780-F8E2-45E3-BF66-2AFB4E9F09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226720"/>
              </p:ext>
            </p:extLst>
          </p:nvPr>
        </p:nvGraphicFramePr>
        <p:xfrm>
          <a:off x="171258" y="1362075"/>
          <a:ext cx="11849484" cy="5457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6C9A29-D440-45F4-952E-67A933FCD022}"/>
              </a:ext>
            </a:extLst>
          </p:cNvPr>
          <p:cNvSpPr txBox="1"/>
          <p:nvPr/>
        </p:nvSpPr>
        <p:spPr>
          <a:xfrm>
            <a:off x="214313" y="892994"/>
            <a:ext cx="1204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595959"/>
                </a:solidFill>
                <a:ea typeface="나눔바른고딕" panose="020B0603020101020101" pitchFamily="50" charset="-127"/>
              </a:rPr>
              <a:t>2. </a:t>
            </a:r>
            <a:r>
              <a:rPr lang="en-US" altLang="ko-KR" sz="2000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MAE</a:t>
            </a:r>
            <a:r>
              <a:rPr lang="en-US" altLang="ko-KR" sz="2000" dirty="0">
                <a:solidFill>
                  <a:srgbClr val="595959"/>
                </a:solidFill>
                <a:ea typeface="나눔바른고딕" panose="020B0603020101020101" pitchFamily="50" charset="-127"/>
              </a:rPr>
              <a:t>  ( Difference between the predicted rating and its corresponding real rating in training set )</a:t>
            </a:r>
            <a:endParaRPr lang="ko-KR" altLang="en-US" sz="2000" dirty="0">
              <a:solidFill>
                <a:srgbClr val="595959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71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A5D63E-930D-4AFB-99E6-CFFC35D2D273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18256AB7-4E4D-467A-A320-E78FD3EC63AA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04549-4724-4844-838A-57EB444D9413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Test Result 2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1A7EEAF0-5076-4DB4-AE7A-F19A6E6873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1558867"/>
              </p:ext>
            </p:extLst>
          </p:nvPr>
        </p:nvGraphicFramePr>
        <p:xfrm>
          <a:off x="698193" y="1322926"/>
          <a:ext cx="11108301" cy="5461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886F32A-8CFC-4190-8271-982E79DC271A}"/>
              </a:ext>
            </a:extLst>
          </p:cNvPr>
          <p:cNvSpPr txBox="1"/>
          <p:nvPr/>
        </p:nvSpPr>
        <p:spPr>
          <a:xfrm>
            <a:off x="214313" y="892994"/>
            <a:ext cx="2421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595959"/>
                </a:solidFill>
                <a:ea typeface="나눔바른고딕" panose="020B0603020101020101" pitchFamily="50" charset="-127"/>
              </a:rPr>
              <a:t>3. </a:t>
            </a:r>
            <a:r>
              <a:rPr lang="en-US" altLang="ko-KR" sz="2000" b="1" dirty="0" err="1">
                <a:solidFill>
                  <a:srgbClr val="595959"/>
                </a:solidFill>
                <a:ea typeface="나눔바른고딕" panose="020B0603020101020101" pitchFamily="50" charset="-127"/>
              </a:rPr>
              <a:t>TopN</a:t>
            </a:r>
            <a:r>
              <a:rPr lang="en-US" altLang="ko-KR" sz="2000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err="1">
                <a:solidFill>
                  <a:srgbClr val="595959"/>
                </a:solidFill>
                <a:ea typeface="나눔바른고딕" panose="020B0603020101020101" pitchFamily="50" charset="-127"/>
              </a:rPr>
              <a:t>일치율</a:t>
            </a:r>
            <a:endParaRPr lang="ko-KR" altLang="en-US" sz="2000" b="1" dirty="0">
              <a:solidFill>
                <a:srgbClr val="595959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F939B4-EA07-4C5A-96FB-040487FA2BB1}"/>
              </a:ext>
            </a:extLst>
          </p:cNvPr>
          <p:cNvSpPr/>
          <p:nvPr/>
        </p:nvSpPr>
        <p:spPr>
          <a:xfrm>
            <a:off x="8595032" y="1293104"/>
            <a:ext cx="2898775" cy="276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197" b="1" i="1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i="1" dirty="0"/>
              <a:t>[ Data</a:t>
            </a:r>
            <a:r>
              <a:rPr lang="ko-KR" altLang="en-US" i="1" dirty="0"/>
              <a:t> </a:t>
            </a:r>
            <a:r>
              <a:rPr lang="en-US" altLang="ko-KR" i="1" dirty="0"/>
              <a:t>:</a:t>
            </a:r>
            <a:r>
              <a:rPr lang="ko-KR" altLang="en-US" i="1" dirty="0"/>
              <a:t> </a:t>
            </a:r>
            <a:r>
              <a:rPr lang="en-US" altLang="ko-KR" i="1" dirty="0" err="1"/>
              <a:t>MovieLens</a:t>
            </a:r>
            <a:r>
              <a:rPr lang="en-US" altLang="ko-KR" i="1" dirty="0"/>
              <a:t> Latest Small ]</a:t>
            </a:r>
            <a:endParaRPr lang="ko-KR" altLang="en-US" i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62C0A62-0620-43FC-8E3D-9E21563232CF}"/>
              </a:ext>
            </a:extLst>
          </p:cNvPr>
          <p:cNvSpPr/>
          <p:nvPr/>
        </p:nvSpPr>
        <p:spPr>
          <a:xfrm>
            <a:off x="8135145" y="6496040"/>
            <a:ext cx="904079" cy="288218"/>
          </a:xfrm>
          <a:prstGeom prst="roundRect">
            <a:avLst/>
          </a:prstGeom>
          <a:noFill/>
          <a:ln w="12700">
            <a:solidFill>
              <a:srgbClr val="DA5054"/>
            </a:solidFill>
          </a:ln>
          <a:effectLst>
            <a:glow rad="25400">
              <a:srgbClr val="FF0000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912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ADF4AA-3E87-4EE7-9816-E1524B020760}"/>
              </a:ext>
            </a:extLst>
          </p:cNvPr>
          <p:cNvSpPr/>
          <p:nvPr/>
        </p:nvSpPr>
        <p:spPr>
          <a:xfrm>
            <a:off x="638175" y="188912"/>
            <a:ext cx="10915649" cy="6480175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75A11-EA3D-4233-8422-516439E33704}"/>
              </a:ext>
            </a:extLst>
          </p:cNvPr>
          <p:cNvCxnSpPr>
            <a:cxnSpLocks/>
          </p:cNvCxnSpPr>
          <p:nvPr/>
        </p:nvCxnSpPr>
        <p:spPr>
          <a:xfrm flipH="1">
            <a:off x="2056498" y="188912"/>
            <a:ext cx="6645756" cy="64801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AC6DFB-6ACA-461A-8BCF-928115F8BDC7}"/>
              </a:ext>
            </a:extLst>
          </p:cNvPr>
          <p:cNvSpPr/>
          <p:nvPr/>
        </p:nvSpPr>
        <p:spPr>
          <a:xfrm>
            <a:off x="2784425" y="2627173"/>
            <a:ext cx="5917830" cy="1603652"/>
          </a:xfrm>
          <a:prstGeom prst="rect">
            <a:avLst/>
          </a:prstGeom>
          <a:solidFill>
            <a:schemeClr val="tx1">
              <a:lumMod val="85000"/>
              <a:lumOff val="15000"/>
              <a:alpha val="9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+mj-ea"/>
            </a:endParaRP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8FC23E49-BC96-45C7-9626-550BD8F1E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999" y="2690335"/>
            <a:ext cx="543010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4000" tIns="0" rIns="180000" bIns="0" anchor="b">
            <a:noAutofit/>
          </a:bodyPr>
          <a:lstStyle/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7731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551F2700-4CB2-4A0E-B2BB-23ECB3F8EF58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+mj-lt"/>
                <a:ea typeface="나눔스퀘어 Bold" panose="020B0600000101010101"/>
                <a:cs typeface="+mj-cs"/>
              </a:rPr>
              <a:t>Predict r(u, </a:t>
            </a:r>
            <a:r>
              <a:rPr lang="en-US" altLang="ko-KR" sz="2000" b="1" dirty="0" err="1">
                <a:latin typeface="+mj-lt"/>
                <a:ea typeface="나눔스퀘어 Bold" panose="020B0600000101010101"/>
              </a:rPr>
              <a:t>i</a:t>
            </a:r>
            <a:r>
              <a:rPr lang="en-US" altLang="ko-KR" sz="2000" b="1" dirty="0">
                <a:latin typeface="+mj-lt"/>
                <a:ea typeface="나눔스퀘어 Bold" panose="020B0600000101010101"/>
              </a:rPr>
              <a:t>)</a:t>
            </a:r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B2C8F-BE3E-40FD-AE3E-7AD70CFAA230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41" name="자유형 4">
            <a:extLst>
              <a:ext uri="{FF2B5EF4-FFF2-40B4-BE49-F238E27FC236}">
                <a16:creationId xmlns:a16="http://schemas.microsoft.com/office/drawing/2014/main" id="{EA8B848D-6865-48CF-8066-2976AB025387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BA2A11-346C-409E-AB2B-E1A5D723DA41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Conclusion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830EF-E643-4CD3-9CD2-7C3156C9596D}"/>
              </a:ext>
            </a:extLst>
          </p:cNvPr>
          <p:cNvSpPr txBox="1"/>
          <p:nvPr/>
        </p:nvSpPr>
        <p:spPr>
          <a:xfrm>
            <a:off x="411537" y="889179"/>
            <a:ext cx="11197872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기존 유사도 메소드들의 가중치 합으로 새로운 결합 유사도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두 개의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Data Set,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총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개의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Test Case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를 통해 실험한 결과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기존의 유사도 메소드에 비하여 예측 값 및 정확도가 향상된 것을 확인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여러 유사도 메소드를 동시에 사용함으로써 기존 유사도의 결점 보완 가능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사용자별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 아이템 별로 최적화된 유사도 행렬을 얻을 수 있음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여러 유사도 메소드를 동시에 적용한 방법으로 이 후 개선된 유사도로 확장 시킬 수 있음</a:t>
            </a:r>
          </a:p>
        </p:txBody>
      </p:sp>
    </p:spTree>
    <p:extLst>
      <p:ext uri="{BB962C8B-B14F-4D97-AF65-F5344CB8AC3E}">
        <p14:creationId xmlns:p14="http://schemas.microsoft.com/office/powerpoint/2010/main" val="319434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10">
            <a:extLst>
              <a:ext uri="{FF2B5EF4-FFF2-40B4-BE49-F238E27FC236}">
                <a16:creationId xmlns:a16="http://schemas.microsoft.com/office/drawing/2014/main" id="{11A77872-036A-49B8-8E59-DB8C193AB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81145"/>
              </p:ext>
            </p:extLst>
          </p:nvPr>
        </p:nvGraphicFramePr>
        <p:xfrm>
          <a:off x="122749" y="1057273"/>
          <a:ext cx="11946501" cy="5596792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3325301">
                  <a:extLst>
                    <a:ext uri="{9D8B030D-6E8A-4147-A177-3AD203B41FA5}">
                      <a16:colId xmlns:a16="http://schemas.microsoft.com/office/drawing/2014/main" val="66799933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1432770360"/>
                    </a:ext>
                  </a:extLst>
                </a:gridCol>
                <a:gridCol w="5001700">
                  <a:extLst>
                    <a:ext uri="{9D8B030D-6E8A-4147-A177-3AD203B41FA5}">
                      <a16:colId xmlns:a16="http://schemas.microsoft.com/office/drawing/2014/main" val="918982689"/>
                    </a:ext>
                  </a:extLst>
                </a:gridCol>
              </a:tblGrid>
              <a:tr h="93037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6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COS</a:t>
                      </a:r>
                      <a:endParaRPr lang="en-US" altLang="ko-KR" sz="16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 </a:t>
                      </a: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벡터 사이의 코사인 각도 측정</a:t>
                      </a:r>
                      <a:endParaRPr lang="en-US" altLang="ko-KR" sz="11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</a:pPr>
                      <a:endParaRPr lang="en-US" altLang="ko-KR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64943"/>
                  </a:ext>
                </a:extLst>
              </a:tr>
              <a:tr h="93037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6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Pearson correlation coefficient </a:t>
                      </a:r>
                      <a:endParaRPr lang="en-US" altLang="ko-KR" sz="16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50000"/>
                        </a:lnSpc>
                      </a:pPr>
                      <a:r>
                        <a:rPr lang="en-US" altLang="ko-KR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X </a:t>
                      </a: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와 </a:t>
                      </a:r>
                      <a:r>
                        <a:rPr lang="en-US" altLang="ko-KR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Y </a:t>
                      </a: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간의 선형 상관 관계를 계량화한 수치</a:t>
                      </a:r>
                      <a:endParaRPr lang="en-US" altLang="ko-KR" sz="1100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lvl="0" algn="ctr" latinLnBrk="0">
                        <a:lnSpc>
                          <a:spcPct val="150000"/>
                        </a:lnSpc>
                      </a:pPr>
                      <a:r>
                        <a:rPr lang="en-US" altLang="ko-KR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(= X</a:t>
                      </a: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와 </a:t>
                      </a:r>
                      <a:r>
                        <a:rPr lang="en-US" altLang="ko-KR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Y</a:t>
                      </a: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가 함께 변하는 정도 </a:t>
                      </a:r>
                      <a:r>
                        <a:rPr lang="en-US" altLang="ko-KR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/ X</a:t>
                      </a: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와 </a:t>
                      </a:r>
                      <a:r>
                        <a:rPr lang="en-US" altLang="ko-KR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Y</a:t>
                      </a: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가 각각 변하는 정도</a:t>
                      </a:r>
                      <a:r>
                        <a:rPr lang="en-US" altLang="ko-KR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)</a:t>
                      </a:r>
                      <a:endParaRPr lang="en-US" altLang="ko-KR" sz="11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522096"/>
                  </a:ext>
                </a:extLst>
              </a:tr>
              <a:tr h="937650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6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Constrained</a:t>
                      </a:r>
                    </a:p>
                    <a:p>
                      <a:pPr marL="0" indent="0" algn="ctr" latinLnBrk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6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Pearson correlation coefficient </a:t>
                      </a:r>
                      <a:endParaRPr lang="en-US" altLang="ko-KR" sz="16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공통 사용자 크기 고려</a:t>
                      </a:r>
                      <a:r>
                        <a:rPr lang="en-US" altLang="ko-KR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평균 대신 중앙값을 사용</a:t>
                      </a:r>
                      <a:r>
                        <a:rPr lang="en-US" altLang="ko-KR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신뢰도는 공통 평가 항목 수에 따라 증가</a:t>
                      </a:r>
                      <a:endParaRPr lang="en-US" altLang="ko-KR" sz="11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</a:pPr>
                      <a:endParaRPr lang="en-US" altLang="ko-KR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68991"/>
                  </a:ext>
                </a:extLst>
              </a:tr>
              <a:tr h="93037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</a:pPr>
                      <a:r>
                        <a:rPr lang="en-US" altLang="ko-KR" sz="16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Mean Squared Difference</a:t>
                      </a:r>
                      <a:endParaRPr lang="en-US" altLang="ko-KR" sz="16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공통 등급 수를 고려하지 않고 절대 등급을 고려</a:t>
                      </a:r>
                      <a:endParaRPr lang="en-US" altLang="ko-KR" sz="11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14373"/>
                  </a:ext>
                </a:extLst>
              </a:tr>
              <a:tr h="93765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</a:pPr>
                      <a:r>
                        <a:rPr lang="en-US" altLang="ko-KR" sz="16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Jaccard </a:t>
                      </a:r>
                      <a:endParaRPr lang="en-US" altLang="ko-KR" sz="16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등급을 매긴 항목 수를 고려</a:t>
                      </a:r>
                      <a:r>
                        <a:rPr lang="en-US" altLang="ko-KR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공통 평가 항목의 수가 많을 수록 유사</a:t>
                      </a:r>
                      <a:endParaRPr lang="en-US" altLang="ko-KR" sz="11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</a:pPr>
                      <a:endParaRPr lang="en-US" altLang="ko-KR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068930"/>
                  </a:ext>
                </a:extLst>
              </a:tr>
              <a:tr h="93037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</a:pPr>
                      <a:r>
                        <a:rPr lang="en-US" altLang="ko-KR" sz="1600" b="1" kern="1200" spc="-5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aJaccard</a:t>
                      </a:r>
                      <a:r>
                        <a:rPr lang="en-US" altLang="ko-KR" sz="14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4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일반 항목의 수 뿐만 아니라</a:t>
                      </a:r>
                      <a:r>
                        <a:rPr lang="en-US" altLang="ko-KR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사용자가 할당한 등급 값의 빈도를 고려</a:t>
                      </a:r>
                      <a:endParaRPr lang="en-US" altLang="ko-KR" sz="1100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477739"/>
                  </a:ext>
                </a:extLst>
              </a:tr>
            </a:tbl>
          </a:graphicData>
        </a:graphic>
      </p:graphicFrame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C71B80B2-77C8-40D3-A603-E8F80FD30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026" y="2964726"/>
            <a:ext cx="4198757" cy="84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image">
            <a:extLst>
              <a:ext uri="{FF2B5EF4-FFF2-40B4-BE49-F238E27FC236}">
                <a16:creationId xmlns:a16="http://schemas.microsoft.com/office/drawing/2014/main" id="{30F645CB-CCB5-4152-A245-8CBB1735E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026" y="3966130"/>
            <a:ext cx="38481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ABCDDB1-AF61-43B7-8238-52AAAEF760A0}"/>
                  </a:ext>
                </a:extLst>
              </p:cNvPr>
              <p:cNvSpPr/>
              <p:nvPr/>
            </p:nvSpPr>
            <p:spPr>
              <a:xfrm>
                <a:off x="6663353" y="5733572"/>
                <a:ext cx="5405897" cy="887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latinLnBrk="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+mj-lt"/>
                  </a:rPr>
                  <a:t>={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+mj-lt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bd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+mj-lt"/>
                  </a:rPr>
                  <a:t>}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+mj-lt"/>
                  </a:rPr>
                  <a:t>={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+mj-lt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bd</m:t>
                            </m:r>
                          </m:sub>
                        </m:s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bd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+mj-lt"/>
                  </a:rPr>
                  <a:t>}, 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+mj-lt"/>
                  </a:rPr>
                  <a:t>={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+mj-lt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bd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+mj-lt"/>
                  </a:rPr>
                  <a:t>}</a:t>
                </a:r>
              </a:p>
              <a:p>
                <a:pPr lvl="1" latinLnBrk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𝑆𝑖𝑚</m:t>
                    </m:r>
                    <m:sSup>
                      <m:sSup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𝑎𝐽𝑎𝑐𝑐𝑎𝑟𝑑</m:t>
                        </m:r>
                      </m:sup>
                    </m:sSup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nary>
                              <m:naryPr>
                                <m:chr m:val="⋂"/>
                                <m:subHide m:val="on"/>
                                <m:supHide m:val="on"/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ko-KR" sz="1400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nary>
                              <m:naryPr>
                                <m:chr m:val="⋂"/>
                                <m:subHide m:val="on"/>
                                <m:supHide m:val="on"/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ko-KR" sz="1400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nary>
                              <m:naryPr>
                                <m:chr m:val="⋂"/>
                                <m:subHide m:val="on"/>
                                <m:supHide m:val="on"/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ko-KR" sz="1400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ko-KR" sz="1400" i="0" dirty="0">
                    <a:latin typeface="+mj-lt"/>
                  </a:rPr>
                  <a:t> </a:t>
                </a:r>
                <a:endParaRPr lang="en-US" altLang="ko-KR" sz="1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ABCDDB1-AF61-43B7-8238-52AAAEF760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353" y="5733572"/>
                <a:ext cx="5405897" cy="887422"/>
              </a:xfrm>
              <a:prstGeom prst="rect">
                <a:avLst/>
              </a:prstGeom>
              <a:blipFill>
                <a:blip r:embed="rId5"/>
                <a:stretch>
                  <a:fillRect b="-7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image">
            <a:extLst>
              <a:ext uri="{FF2B5EF4-FFF2-40B4-BE49-F238E27FC236}">
                <a16:creationId xmlns:a16="http://schemas.microsoft.com/office/drawing/2014/main" id="{A5D2B0FF-F668-4869-B970-DFC002704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76" y="4905079"/>
            <a:ext cx="22002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image">
            <a:extLst>
              <a:ext uri="{FF2B5EF4-FFF2-40B4-BE49-F238E27FC236}">
                <a16:creationId xmlns:a16="http://schemas.microsoft.com/office/drawing/2014/main" id="{99A21124-BE5C-4383-93E1-812CDB00E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026" y="1084448"/>
            <a:ext cx="2812490" cy="8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07B712-4DBC-4250-95DC-34DBF30130A0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28" name="자유형 4">
            <a:extLst>
              <a:ext uri="{FF2B5EF4-FFF2-40B4-BE49-F238E27FC236}">
                <a16:creationId xmlns:a16="http://schemas.microsoft.com/office/drawing/2014/main" id="{14847F14-CB6C-4D3B-8304-63A067CE8F81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260B-8347-4294-9F44-E16629CF77C1}"/>
              </a:ext>
            </a:extLst>
          </p:cNvPr>
          <p:cNvSpPr txBox="1"/>
          <p:nvPr/>
        </p:nvSpPr>
        <p:spPr>
          <a:xfrm>
            <a:off x="214314" y="203935"/>
            <a:ext cx="49292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Existing Similarity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  <a:p>
            <a:pPr lvl="0" algn="r">
              <a:spcBef>
                <a:spcPct val="0"/>
              </a:spcBef>
              <a:defRPr/>
            </a:pPr>
            <a:endParaRPr lang="ko-KR" altLang="en-US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pic>
        <p:nvPicPr>
          <p:cNvPr id="12" name="Picture 6" descr="image">
            <a:extLst>
              <a:ext uri="{FF2B5EF4-FFF2-40B4-BE49-F238E27FC236}">
                <a16:creationId xmlns:a16="http://schemas.microsoft.com/office/drawing/2014/main" id="{BEAD2C7A-B482-43AE-9011-20AAD5759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026" y="2055442"/>
            <a:ext cx="4008257" cy="79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38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7167" b="1666"/>
          <a:stretch/>
        </p:blipFill>
        <p:spPr>
          <a:xfrm>
            <a:off x="171258" y="660117"/>
            <a:ext cx="11772900" cy="61978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ECE20C-B427-42A3-82CC-3BD426D94E3A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4" name="자유형 4">
            <a:extLst>
              <a:ext uri="{FF2B5EF4-FFF2-40B4-BE49-F238E27FC236}">
                <a16:creationId xmlns:a16="http://schemas.microsoft.com/office/drawing/2014/main" id="{76079A1F-642C-4599-BD7C-52279CE86F9F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B9538-E057-43AF-9562-63CB87C6D3F4}"/>
              </a:ext>
            </a:extLst>
          </p:cNvPr>
          <p:cNvSpPr txBox="1"/>
          <p:nvPr/>
        </p:nvSpPr>
        <p:spPr>
          <a:xfrm>
            <a:off x="214314" y="203935"/>
            <a:ext cx="49292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Existing Similarity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  <a:p>
            <a:pPr lvl="0" algn="r">
              <a:spcBef>
                <a:spcPct val="0"/>
              </a:spcBef>
              <a:defRPr/>
            </a:pPr>
            <a:endParaRPr lang="ko-KR" altLang="en-US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19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A5D63E-930D-4AFB-99E6-CFFC35D2D273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18256AB7-4E4D-467A-A320-E78FD3EC63AA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04549-4724-4844-838A-57EB444D9413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Test Result 2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15535-A398-4896-A778-F7C1776771A2}"/>
              </a:ext>
            </a:extLst>
          </p:cNvPr>
          <p:cNvSpPr txBox="1"/>
          <p:nvPr/>
        </p:nvSpPr>
        <p:spPr>
          <a:xfrm>
            <a:off x="214312" y="759644"/>
            <a:ext cx="45005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3. T</a:t>
            </a:r>
            <a:r>
              <a:rPr lang="en-US" altLang="ko-KR" sz="2000" dirty="0">
                <a:solidFill>
                  <a:srgbClr val="595959"/>
                </a:solidFill>
                <a:ea typeface="나눔바른고딕" panose="020B0603020101020101" pitchFamily="50" charset="-127"/>
              </a:rPr>
              <a:t>op N : </a:t>
            </a:r>
            <a:r>
              <a:rPr lang="ko-KR" altLang="en-US" sz="2000" dirty="0">
                <a:solidFill>
                  <a:srgbClr val="595959"/>
                </a:solidFill>
                <a:ea typeface="나눔바른고딕" panose="020B0603020101020101" pitchFamily="50" charset="-127"/>
              </a:rPr>
              <a:t>평가 상위 항목 </a:t>
            </a:r>
            <a:r>
              <a:rPr lang="ko-KR" altLang="en-US" sz="2000" dirty="0" err="1">
                <a:solidFill>
                  <a:srgbClr val="595959"/>
                </a:solidFill>
                <a:ea typeface="나눔바른고딕" panose="020B0603020101020101" pitchFamily="50" charset="-127"/>
              </a:rPr>
              <a:t>일치율</a:t>
            </a:r>
            <a:endParaRPr lang="ko-KR" altLang="en-US" sz="2000" dirty="0">
              <a:solidFill>
                <a:srgbClr val="595959"/>
              </a:solidFill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1C8F72F-6CDA-4408-90AC-419B21695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81559"/>
              </p:ext>
            </p:extLst>
          </p:nvPr>
        </p:nvGraphicFramePr>
        <p:xfrm>
          <a:off x="576161" y="1562099"/>
          <a:ext cx="10218351" cy="4143375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911191">
                  <a:extLst>
                    <a:ext uri="{9D8B030D-6E8A-4147-A177-3AD203B41FA5}">
                      <a16:colId xmlns:a16="http://schemas.microsoft.com/office/drawing/2014/main" val="2790530560"/>
                    </a:ext>
                  </a:extLst>
                </a:gridCol>
                <a:gridCol w="1152005">
                  <a:extLst>
                    <a:ext uri="{9D8B030D-6E8A-4147-A177-3AD203B41FA5}">
                      <a16:colId xmlns:a16="http://schemas.microsoft.com/office/drawing/2014/main" val="3545505380"/>
                    </a:ext>
                  </a:extLst>
                </a:gridCol>
                <a:gridCol w="1152005">
                  <a:extLst>
                    <a:ext uri="{9D8B030D-6E8A-4147-A177-3AD203B41FA5}">
                      <a16:colId xmlns:a16="http://schemas.microsoft.com/office/drawing/2014/main" val="3467308651"/>
                    </a:ext>
                  </a:extLst>
                </a:gridCol>
                <a:gridCol w="1152005">
                  <a:extLst>
                    <a:ext uri="{9D8B030D-6E8A-4147-A177-3AD203B41FA5}">
                      <a16:colId xmlns:a16="http://schemas.microsoft.com/office/drawing/2014/main" val="3854150357"/>
                    </a:ext>
                  </a:extLst>
                </a:gridCol>
                <a:gridCol w="1152005">
                  <a:extLst>
                    <a:ext uri="{9D8B030D-6E8A-4147-A177-3AD203B41FA5}">
                      <a16:colId xmlns:a16="http://schemas.microsoft.com/office/drawing/2014/main" val="2910453782"/>
                    </a:ext>
                  </a:extLst>
                </a:gridCol>
                <a:gridCol w="1152005">
                  <a:extLst>
                    <a:ext uri="{9D8B030D-6E8A-4147-A177-3AD203B41FA5}">
                      <a16:colId xmlns:a16="http://schemas.microsoft.com/office/drawing/2014/main" val="4029320444"/>
                    </a:ext>
                  </a:extLst>
                </a:gridCol>
                <a:gridCol w="1152005">
                  <a:extLst>
                    <a:ext uri="{9D8B030D-6E8A-4147-A177-3AD203B41FA5}">
                      <a16:colId xmlns:a16="http://schemas.microsoft.com/office/drawing/2014/main" val="291766590"/>
                    </a:ext>
                  </a:extLst>
                </a:gridCol>
                <a:gridCol w="1197565">
                  <a:extLst>
                    <a:ext uri="{9D8B030D-6E8A-4147-A177-3AD203B41FA5}">
                      <a16:colId xmlns:a16="http://schemas.microsoft.com/office/drawing/2014/main" val="340913929"/>
                    </a:ext>
                  </a:extLst>
                </a:gridCol>
                <a:gridCol w="1197565">
                  <a:extLst>
                    <a:ext uri="{9D8B030D-6E8A-4147-A177-3AD203B41FA5}">
                      <a16:colId xmlns:a16="http://schemas.microsoft.com/office/drawing/2014/main" val="28718957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Top 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Cos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CPC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MSD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Jac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aJac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User 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Item 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839717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0.045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0.091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0.045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0.032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0.036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0.045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0.041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0.109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245826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0.545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0.668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0.514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0.514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0.523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0.514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0.482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0.655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445815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1.464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1.582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1.423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1.459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1.432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1.505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1.450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1.609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8035489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4.691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4.805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4.677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4.714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4.650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4.682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4.623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4.977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924066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7.936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7.877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7.959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7.918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7.914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7.886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7.832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8.132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8056229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10.614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10.614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10.600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10.623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10.605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10.559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10.568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10.836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2575598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12.800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12.768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12.736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12.773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12.805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12.705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12.795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13.023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086692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14.668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14.664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14.632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14.655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14.641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14.609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14.582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14.800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161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54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551F2700-4CB2-4A0E-B2BB-23ECB3F8EF58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+mj-lt"/>
                <a:ea typeface="나눔스퀘어 Bold" panose="020B0600000101010101"/>
                <a:cs typeface="+mj-cs"/>
              </a:rPr>
              <a:t>Predict r(u, </a:t>
            </a:r>
            <a:r>
              <a:rPr lang="en-US" altLang="ko-KR" sz="2000" b="1" dirty="0" err="1">
                <a:latin typeface="+mj-lt"/>
                <a:ea typeface="나눔스퀘어 Bold" panose="020B0600000101010101"/>
              </a:rPr>
              <a:t>i</a:t>
            </a:r>
            <a:r>
              <a:rPr lang="en-US" altLang="ko-KR" sz="2000" b="1" dirty="0">
                <a:latin typeface="+mj-lt"/>
                <a:ea typeface="나눔스퀘어 Bold" panose="020B0600000101010101"/>
              </a:rPr>
              <a:t>)</a:t>
            </a:r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B2C8F-BE3E-40FD-AE3E-7AD70CFAA230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41" name="자유형 4">
            <a:extLst>
              <a:ext uri="{FF2B5EF4-FFF2-40B4-BE49-F238E27FC236}">
                <a16:creationId xmlns:a16="http://schemas.microsoft.com/office/drawing/2014/main" id="{EA8B848D-6865-48CF-8066-2976AB025387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BA2A11-346C-409E-AB2B-E1A5D723DA41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Overview</a:t>
            </a:r>
            <a:endParaRPr lang="ko-KR" altLang="en-US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830EF-E643-4CD3-9CD2-7C3156C9596D}"/>
              </a:ext>
            </a:extLst>
          </p:cNvPr>
          <p:cNvSpPr txBox="1"/>
          <p:nvPr/>
        </p:nvSpPr>
        <p:spPr>
          <a:xfrm>
            <a:off x="411537" y="889179"/>
            <a:ext cx="11197872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Existing Similarity Measures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의 경우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해당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Data Set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에 대하여 하나로 결정되어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모든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User 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및 </a:t>
            </a:r>
            <a:r>
              <a:rPr lang="en-US" altLang="ko-KR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Item</a:t>
            </a:r>
            <a:r>
              <a:rPr lang="ko-KR" altLang="en-US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  <a:sym typeface="Wingdings" panose="05000000000000000000" pitchFamily="2" charset="2"/>
              </a:rPr>
              <a:t>에 동일하게 적용</a:t>
            </a: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Existing Similarity Measures</a:t>
            </a:r>
            <a:r>
              <a:rPr lang="ko-KR" altLang="en-US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를 </a:t>
            </a:r>
            <a:r>
              <a:rPr lang="ko-KR" altLang="en-US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이용하여 </a:t>
            </a: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	</a:t>
            </a:r>
            <a:r>
              <a:rPr lang="en-US" altLang="ko-KR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Target</a:t>
            </a:r>
            <a:r>
              <a:rPr lang="ko-KR" altLang="en-US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Item Column</a:t>
            </a:r>
            <a:r>
              <a:rPr lang="ko-KR" altLang="en-US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을 가장 잘 예측하는</a:t>
            </a:r>
            <a:r>
              <a:rPr lang="en-US" altLang="ko-KR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, Target User</a:t>
            </a:r>
            <a:r>
              <a:rPr lang="ko-KR" altLang="en-US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에 최적화된 </a:t>
            </a:r>
            <a:endParaRPr lang="en-US" altLang="ko-KR" b="1" dirty="0"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	</a:t>
            </a:r>
            <a:r>
              <a:rPr lang="ko-KR" altLang="en-US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가중치의 합으로 이루어진</a:t>
            </a:r>
            <a:r>
              <a:rPr lang="en-US" altLang="ko-KR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 Unified Similarity Measures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36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2004A70-D980-4C61-9B77-C2417618330A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20" name="자유형 4">
            <a:extLst>
              <a:ext uri="{FF2B5EF4-FFF2-40B4-BE49-F238E27FC236}">
                <a16:creationId xmlns:a16="http://schemas.microsoft.com/office/drawing/2014/main" id="{568B3D41-365F-48B1-84E7-325AE77DD3E6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B7862D-ACDB-41BF-A8D8-0A8928E6203D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Predict Rating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E0926-05E9-4571-827B-5CAB634C7BDD}"/>
              </a:ext>
            </a:extLst>
          </p:cNvPr>
          <p:cNvSpPr txBox="1"/>
          <p:nvPr/>
        </p:nvSpPr>
        <p:spPr>
          <a:xfrm>
            <a:off x="364521" y="3990921"/>
            <a:ext cx="3864627" cy="111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2. Predict Rating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en-US" altLang="ko-KR" sz="1400" dirty="0">
                <a:latin typeface="+mj-lt"/>
                <a:ea typeface="나눔바른고딕" panose="020B0603020101020101" pitchFamily="50" charset="-127"/>
              </a:rPr>
              <a:t>unknown rating in original matrix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en-US" altLang="ko-KR" sz="1400" dirty="0">
                <a:latin typeface="+mj-lt"/>
                <a:ea typeface="나눔바른고딕" panose="020B0603020101020101" pitchFamily="50" charset="-127"/>
              </a:rPr>
              <a:t>unknown rating in new item column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AD1F96F-1B67-413A-AAE9-0A2389479F44}"/>
              </a:ext>
            </a:extLst>
          </p:cNvPr>
          <p:cNvGrpSpPr/>
          <p:nvPr/>
        </p:nvGrpSpPr>
        <p:grpSpPr>
          <a:xfrm>
            <a:off x="7728568" y="3990921"/>
            <a:ext cx="4387963" cy="928030"/>
            <a:chOff x="1699586" y="1421450"/>
            <a:chExt cx="4387963" cy="928030"/>
          </a:xfrm>
        </p:grpSpPr>
        <p:pic>
          <p:nvPicPr>
            <p:cNvPr id="12" name="Picture 2" descr="image">
              <a:extLst>
                <a:ext uri="{FF2B5EF4-FFF2-40B4-BE49-F238E27FC236}">
                  <a16:creationId xmlns:a16="http://schemas.microsoft.com/office/drawing/2014/main" id="{4F17ADDB-93C2-4715-92F7-B71236B31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586" y="1421450"/>
              <a:ext cx="4387963" cy="928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B107AA9-EC3B-4FA4-9AE5-2ABC14F04D32}"/>
                </a:ext>
              </a:extLst>
            </p:cNvPr>
            <p:cNvSpPr/>
            <p:nvPr/>
          </p:nvSpPr>
          <p:spPr>
            <a:xfrm>
              <a:off x="3636502" y="1479174"/>
              <a:ext cx="854816" cy="240038"/>
            </a:xfrm>
            <a:prstGeom prst="roundRect">
              <a:avLst/>
            </a:prstGeom>
            <a:solidFill>
              <a:srgbClr val="DA5054">
                <a:alpha val="2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FD2B92A-37B4-41FE-8EFF-FB46ADF55B4B}"/>
                </a:ext>
              </a:extLst>
            </p:cNvPr>
            <p:cNvSpPr/>
            <p:nvPr/>
          </p:nvSpPr>
          <p:spPr>
            <a:xfrm>
              <a:off x="4371608" y="1938386"/>
              <a:ext cx="854816" cy="240038"/>
            </a:xfrm>
            <a:prstGeom prst="roundRect">
              <a:avLst/>
            </a:prstGeom>
            <a:solidFill>
              <a:srgbClr val="DA5054">
                <a:alpha val="2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0E328918-E470-40FE-82E9-E55DD08F9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940" y="855510"/>
            <a:ext cx="3021778" cy="2958279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4F5EE21-3510-4475-B152-705D5C439306}"/>
              </a:ext>
            </a:extLst>
          </p:cNvPr>
          <p:cNvCxnSpPr>
            <a:cxnSpLocks/>
            <a:stCxn id="36" idx="3"/>
            <a:endCxn id="66" idx="1"/>
          </p:cNvCxnSpPr>
          <p:nvPr/>
        </p:nvCxnSpPr>
        <p:spPr>
          <a:xfrm flipV="1">
            <a:off x="6167718" y="2334648"/>
            <a:ext cx="1001799" cy="2"/>
          </a:xfrm>
          <a:prstGeom prst="straightConnector1">
            <a:avLst/>
          </a:prstGeom>
          <a:ln w="38100">
            <a:solidFill>
              <a:srgbClr val="DA50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372EB55-C071-4EF5-963B-0C3F72F5D9A4}"/>
              </a:ext>
            </a:extLst>
          </p:cNvPr>
          <p:cNvGrpSpPr/>
          <p:nvPr/>
        </p:nvGrpSpPr>
        <p:grpSpPr>
          <a:xfrm>
            <a:off x="7169517" y="1183146"/>
            <a:ext cx="2326822" cy="2303004"/>
            <a:chOff x="6368195" y="1152421"/>
            <a:chExt cx="2600223" cy="2486678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A3D8E47D-AF71-4311-9E58-55E0AA52D477}"/>
                </a:ext>
              </a:extLst>
            </p:cNvPr>
            <p:cNvSpPr/>
            <p:nvPr/>
          </p:nvSpPr>
          <p:spPr>
            <a:xfrm>
              <a:off x="6368195" y="1152421"/>
              <a:ext cx="2600223" cy="2486678"/>
            </a:xfrm>
            <a:prstGeom prst="roundRect">
              <a:avLst/>
            </a:prstGeom>
            <a:solidFill>
              <a:srgbClr val="DA5054">
                <a:alpha val="2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15A1386B-4077-4C6F-B69C-810BB44D5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0893" y="1347554"/>
              <a:ext cx="2434827" cy="2096412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4AAC758-44D9-4B19-BC50-DDF10D8FE370}"/>
              </a:ext>
            </a:extLst>
          </p:cNvPr>
          <p:cNvSpPr txBox="1"/>
          <p:nvPr/>
        </p:nvSpPr>
        <p:spPr>
          <a:xfrm>
            <a:off x="214314" y="772638"/>
            <a:ext cx="293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1. Calculate Similarity</a:t>
            </a:r>
            <a:endParaRPr lang="ko-KR" altLang="en-US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CB1E744-4543-4E97-BFD7-F8C4D3408A8C}"/>
              </a:ext>
            </a:extLst>
          </p:cNvPr>
          <p:cNvGrpSpPr/>
          <p:nvPr/>
        </p:nvGrpSpPr>
        <p:grpSpPr>
          <a:xfrm>
            <a:off x="3904993" y="4559025"/>
            <a:ext cx="2620830" cy="2141510"/>
            <a:chOff x="2770094" y="4293363"/>
            <a:chExt cx="2545977" cy="2312227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DE186C9A-1D90-4E4D-A3A8-9A7C3F606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70094" y="4293363"/>
              <a:ext cx="2545977" cy="2312227"/>
            </a:xfrm>
            <a:prstGeom prst="rect">
              <a:avLst/>
            </a:prstGeom>
          </p:spPr>
        </p:pic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51C7CC22-5921-4307-90BE-BD7D78CCF639}"/>
                </a:ext>
              </a:extLst>
            </p:cNvPr>
            <p:cNvSpPr/>
            <p:nvPr/>
          </p:nvSpPr>
          <p:spPr>
            <a:xfrm>
              <a:off x="4861780" y="5583183"/>
              <a:ext cx="136464" cy="131010"/>
            </a:xfrm>
            <a:prstGeom prst="roundRect">
              <a:avLst/>
            </a:prstGeom>
            <a:noFill/>
            <a:ln w="38100">
              <a:solidFill>
                <a:srgbClr val="DA5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3E56CC3-0EDC-40EF-AE97-5230DB705F77}"/>
              </a:ext>
            </a:extLst>
          </p:cNvPr>
          <p:cNvGrpSpPr/>
          <p:nvPr/>
        </p:nvGrpSpPr>
        <p:grpSpPr>
          <a:xfrm>
            <a:off x="6684077" y="4588836"/>
            <a:ext cx="572222" cy="2081888"/>
            <a:chOff x="5754766" y="4185379"/>
            <a:chExt cx="636127" cy="2590546"/>
          </a:xfrm>
        </p:grpSpPr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F9546E5E-4A55-400B-B453-E0CF986C8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54766" y="4185379"/>
              <a:ext cx="636127" cy="2590546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191367C6-0695-4B63-96ED-960EEC83D9FC}"/>
                </a:ext>
              </a:extLst>
            </p:cNvPr>
            <p:cNvSpPr/>
            <p:nvPr/>
          </p:nvSpPr>
          <p:spPr>
            <a:xfrm>
              <a:off x="6001941" y="5634090"/>
              <a:ext cx="156165" cy="150983"/>
            </a:xfrm>
            <a:prstGeom prst="roundRect">
              <a:avLst/>
            </a:prstGeom>
            <a:noFill/>
            <a:ln w="38100">
              <a:solidFill>
                <a:srgbClr val="DA5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25EBDD1-DA73-4C24-8667-AB83D10647D1}"/>
              </a:ext>
            </a:extLst>
          </p:cNvPr>
          <p:cNvCxnSpPr>
            <a:cxnSpLocks/>
            <a:stCxn id="87" idx="3"/>
            <a:endCxn id="12" idx="1"/>
          </p:cNvCxnSpPr>
          <p:nvPr/>
        </p:nvCxnSpPr>
        <p:spPr>
          <a:xfrm flipV="1">
            <a:off x="7046898" y="4454936"/>
            <a:ext cx="681670" cy="1358823"/>
          </a:xfrm>
          <a:prstGeom prst="straightConnector1">
            <a:avLst/>
          </a:prstGeom>
          <a:ln w="38100">
            <a:solidFill>
              <a:srgbClr val="DA50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AD748A0-4254-4312-913E-E6E4844ECC50}"/>
              </a:ext>
            </a:extLst>
          </p:cNvPr>
          <p:cNvCxnSpPr>
            <a:cxnSpLocks/>
            <a:stCxn id="64" idx="3"/>
            <a:endCxn id="12" idx="1"/>
          </p:cNvCxnSpPr>
          <p:nvPr/>
        </p:nvCxnSpPr>
        <p:spPr>
          <a:xfrm flipV="1">
            <a:off x="6198652" y="4454936"/>
            <a:ext cx="1529916" cy="1359348"/>
          </a:xfrm>
          <a:prstGeom prst="straightConnector1">
            <a:avLst/>
          </a:prstGeom>
          <a:ln w="38100">
            <a:solidFill>
              <a:srgbClr val="DA50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55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C71B80B2-77C8-40D3-A603-E8F80FD30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0" y="3289379"/>
            <a:ext cx="4528106" cy="91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image">
            <a:extLst>
              <a:ext uri="{FF2B5EF4-FFF2-40B4-BE49-F238E27FC236}">
                <a16:creationId xmlns:a16="http://schemas.microsoft.com/office/drawing/2014/main" id="{30F645CB-CCB5-4152-A245-8CBB1735E0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"/>
          <a:stretch/>
        </p:blipFill>
        <p:spPr bwMode="auto">
          <a:xfrm>
            <a:off x="611225" y="4257697"/>
            <a:ext cx="3713125" cy="67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ABCDDB1-AF61-43B7-8238-52AAAEF760A0}"/>
                  </a:ext>
                </a:extLst>
              </p:cNvPr>
              <p:cNvSpPr/>
              <p:nvPr/>
            </p:nvSpPr>
            <p:spPr>
              <a:xfrm>
                <a:off x="87217" y="5602149"/>
                <a:ext cx="6172200" cy="6981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latinLnBrk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𝑆𝑖𝑚</m:t>
                    </m:r>
                    <m:sSup>
                      <m:sSup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𝑎𝐽𝑎𝑐𝑐𝑎𝑟𝑑</m:t>
                        </m:r>
                      </m:sup>
                    </m:sSup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nary>
                              <m:naryPr>
                                <m:chr m:val="⋂"/>
                                <m:subHide m:val="on"/>
                                <m:supHide m:val="on"/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ko-KR" sz="1600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nary>
                              <m:naryPr>
                                <m:chr m:val="⋂"/>
                                <m:subHide m:val="on"/>
                                <m:supHide m:val="on"/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ko-KR" sz="1600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nary>
                              <m:naryPr>
                                <m:chr m:val="⋂"/>
                                <m:subHide m:val="on"/>
                                <m:supHide m:val="on"/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ko-KR" sz="1600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ko-KR" sz="1600" i="0" dirty="0">
                    <a:latin typeface="+mj-lt"/>
                  </a:rPr>
                  <a:t> </a:t>
                </a:r>
                <a:endParaRPr lang="en-US" altLang="ko-KR" sz="16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ABCDDB1-AF61-43B7-8238-52AAAEF760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7" y="5602149"/>
                <a:ext cx="6172200" cy="698140"/>
              </a:xfrm>
              <a:prstGeom prst="rect">
                <a:avLst/>
              </a:prstGeom>
              <a:blipFill>
                <a:blip r:embed="rId5"/>
                <a:stretch>
                  <a:fillRect b="-1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image">
            <a:extLst>
              <a:ext uri="{FF2B5EF4-FFF2-40B4-BE49-F238E27FC236}">
                <a16:creationId xmlns:a16="http://schemas.microsoft.com/office/drawing/2014/main" id="{A5D2B0FF-F668-4869-B970-DFC002704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0" y="5057479"/>
            <a:ext cx="2238242" cy="66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image">
            <a:extLst>
              <a:ext uri="{FF2B5EF4-FFF2-40B4-BE49-F238E27FC236}">
                <a16:creationId xmlns:a16="http://schemas.microsoft.com/office/drawing/2014/main" id="{99A21124-BE5C-4383-93E1-812CDB00E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0" y="1343508"/>
            <a:ext cx="3033103" cy="90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07B712-4DBC-4250-95DC-34DBF30130A0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28" name="자유형 4">
            <a:extLst>
              <a:ext uri="{FF2B5EF4-FFF2-40B4-BE49-F238E27FC236}">
                <a16:creationId xmlns:a16="http://schemas.microsoft.com/office/drawing/2014/main" id="{14847F14-CB6C-4D3B-8304-63A067CE8F81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260B-8347-4294-9F44-E16629CF77C1}"/>
              </a:ext>
            </a:extLst>
          </p:cNvPr>
          <p:cNvSpPr txBox="1"/>
          <p:nvPr/>
        </p:nvSpPr>
        <p:spPr>
          <a:xfrm>
            <a:off x="214314" y="203935"/>
            <a:ext cx="49292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Existing Similarity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  <a:p>
            <a:pPr lvl="0" algn="r">
              <a:spcBef>
                <a:spcPct val="0"/>
              </a:spcBef>
              <a:defRPr/>
            </a:pPr>
            <a:endParaRPr lang="ko-KR" altLang="en-US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pic>
        <p:nvPicPr>
          <p:cNvPr id="12" name="Picture 6" descr="image">
            <a:extLst>
              <a:ext uri="{FF2B5EF4-FFF2-40B4-BE49-F238E27FC236}">
                <a16:creationId xmlns:a16="http://schemas.microsoft.com/office/drawing/2014/main" id="{BEAD2C7A-B482-43AE-9011-20AAD5759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0" y="2340553"/>
            <a:ext cx="4322667" cy="85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D0E2156-19E4-4ECF-B0CC-20C0209C14C0}"/>
                  </a:ext>
                </a:extLst>
              </p:cNvPr>
              <p:cNvSpPr/>
              <p:nvPr/>
            </p:nvSpPr>
            <p:spPr>
              <a:xfrm>
                <a:off x="544550" y="6295256"/>
                <a:ext cx="5405897" cy="332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latinLnBrk="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+mj-lt"/>
                  </a:rPr>
                  <a:t>={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+mj-lt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bd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+mj-lt"/>
                  </a:rPr>
                  <a:t>}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+mj-lt"/>
                  </a:rPr>
                  <a:t>={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+mj-lt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bd</m:t>
                            </m:r>
                          </m:sub>
                        </m:sSub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bd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+mj-lt"/>
                  </a:rPr>
                  <a:t>}, </a:t>
                </a:r>
                <a14:m>
                  <m:oMath xmlns:m="http://schemas.openxmlformats.org/officeDocument/2006/math">
                    <m:r>
                      <a:rPr lang="en-US" altLang="ko-KR" sz="11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+mj-lt"/>
                  </a:rPr>
                  <a:t>={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1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110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+mj-lt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ko-KR" sz="1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 panose="02040503050406030204" pitchFamily="18" charset="0"/>
                          </a:rPr>
                          <m:t>bd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+mj-lt"/>
                  </a:rPr>
                  <a:t>}</a:t>
                </a: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D0E2156-19E4-4ECF-B0CC-20C0209C1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50" y="6295256"/>
                <a:ext cx="5405897" cy="332976"/>
              </a:xfrm>
              <a:prstGeom prst="rect">
                <a:avLst/>
              </a:prstGeom>
              <a:blipFill>
                <a:blip r:embed="rId9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A11F5A59-9812-48FA-8E9D-DC6AC3170BF8}"/>
              </a:ext>
            </a:extLst>
          </p:cNvPr>
          <p:cNvGrpSpPr/>
          <p:nvPr/>
        </p:nvGrpSpPr>
        <p:grpSpPr>
          <a:xfrm>
            <a:off x="6483626" y="3352800"/>
            <a:ext cx="5555919" cy="245499"/>
            <a:chOff x="107504" y="1412775"/>
            <a:chExt cx="12570510" cy="57606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4920ACB-34C4-4E72-BE34-E77A6249D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5600" b="49600"/>
            <a:stretch/>
          </p:blipFill>
          <p:spPr>
            <a:xfrm>
              <a:off x="107504" y="1412775"/>
              <a:ext cx="9344025" cy="57606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8DB3CE5-DD2A-4F05-8947-160EB8EE1E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6996" t="50398" r="36014" b="10402"/>
            <a:stretch/>
          </p:blipFill>
          <p:spPr>
            <a:xfrm>
              <a:off x="9221630" y="1448779"/>
              <a:ext cx="3456384" cy="504056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63FD1F74-C673-44A3-BB23-25627268F4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4214" y="4661179"/>
            <a:ext cx="4582759" cy="4783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F747EC3-B8EC-4B97-98B8-CB02A8BCC66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962" t="16487" r="4425" b="18728"/>
          <a:stretch/>
        </p:blipFill>
        <p:spPr>
          <a:xfrm>
            <a:off x="6511208" y="1523227"/>
            <a:ext cx="3717927" cy="28748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2201945-8CA3-4CB8-9956-FA11A33DD21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63939"/>
          <a:stretch/>
        </p:blipFill>
        <p:spPr>
          <a:xfrm>
            <a:off x="6394641" y="4028958"/>
            <a:ext cx="2599249" cy="434413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290B4BEF-889D-4E57-9237-01FD844F45F0}"/>
              </a:ext>
            </a:extLst>
          </p:cNvPr>
          <p:cNvGrpSpPr/>
          <p:nvPr/>
        </p:nvGrpSpPr>
        <p:grpSpPr>
          <a:xfrm>
            <a:off x="6483626" y="2244707"/>
            <a:ext cx="4167070" cy="749547"/>
            <a:chOff x="556482" y="1020363"/>
            <a:chExt cx="7342139" cy="1369669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9967EC8-9F6B-4476-BA1A-F58A51300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4097" t="5586" b="68397"/>
            <a:stretch/>
          </p:blipFill>
          <p:spPr>
            <a:xfrm>
              <a:off x="556482" y="1020363"/>
              <a:ext cx="7342139" cy="44408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1223830-6D90-43D7-B008-9F6ED2194B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34175"/>
            <a:stretch/>
          </p:blipFill>
          <p:spPr>
            <a:xfrm>
              <a:off x="2253226" y="1632432"/>
              <a:ext cx="5162217" cy="7576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7FE6E2E-EB81-4E0B-8A88-3B1F2D0BEE8D}"/>
              </a:ext>
            </a:extLst>
          </p:cNvPr>
          <p:cNvSpPr txBox="1"/>
          <p:nvPr/>
        </p:nvSpPr>
        <p:spPr>
          <a:xfrm>
            <a:off x="6228452" y="848883"/>
            <a:ext cx="438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Existing Unified Similarity</a:t>
            </a:r>
            <a:endParaRPr lang="ko-KR" altLang="en-US" b="1" dirty="0">
              <a:solidFill>
                <a:srgbClr val="595959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0B95D1-5BA6-4204-B578-61F56C38BC3C}"/>
              </a:ext>
            </a:extLst>
          </p:cNvPr>
          <p:cNvSpPr txBox="1"/>
          <p:nvPr/>
        </p:nvSpPr>
        <p:spPr>
          <a:xfrm>
            <a:off x="152455" y="853212"/>
            <a:ext cx="293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Existing Similarity</a:t>
            </a:r>
          </a:p>
        </p:txBody>
      </p:sp>
    </p:spTree>
    <p:extLst>
      <p:ext uri="{BB962C8B-B14F-4D97-AF65-F5344CB8AC3E}">
        <p14:creationId xmlns:p14="http://schemas.microsoft.com/office/powerpoint/2010/main" val="229273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551F2700-4CB2-4A0E-B2BB-23ECB3F8EF58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"/>
                <a:ea typeface="나눔스퀘어 Bold" panose="020B0600000101010101"/>
                <a:cs typeface="+mj-cs"/>
              </a:rPr>
              <a:t>Predict r(u, </a:t>
            </a:r>
            <a:r>
              <a:rPr lang="en-US" altLang="ko-KR" sz="2000" b="1" dirty="0" err="1">
                <a:latin typeface="나눔"/>
                <a:ea typeface="나눔스퀘어 Bold" panose="020B0600000101010101"/>
              </a:rPr>
              <a:t>i</a:t>
            </a:r>
            <a:r>
              <a:rPr lang="en-US" altLang="ko-KR" sz="2000" b="1" dirty="0">
                <a:latin typeface="나눔"/>
                <a:ea typeface="나눔스퀘어 Bold" panose="020B0600000101010101"/>
              </a:rPr>
              <a:t>)</a:t>
            </a:r>
            <a:endParaRPr lang="ko-KR" altLang="en-US" sz="2000" b="1" dirty="0">
              <a:latin typeface="나눔"/>
              <a:ea typeface="나눔스퀘어 Bold" panose="020B0600000101010101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B2C8F-BE3E-40FD-AE3E-7AD70CFAA230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나눔"/>
              <a:ea typeface="나눔스퀘어 Bold" panose="020B0600000101010101"/>
            </a:endParaRPr>
          </a:p>
        </p:txBody>
      </p:sp>
      <p:sp>
        <p:nvSpPr>
          <p:cNvPr id="41" name="자유형 4">
            <a:extLst>
              <a:ext uri="{FF2B5EF4-FFF2-40B4-BE49-F238E27FC236}">
                <a16:creationId xmlns:a16="http://schemas.microsoft.com/office/drawing/2014/main" id="{EA8B848D-6865-48CF-8066-2976AB025387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BA2A11-346C-409E-AB2B-E1A5D723DA41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Proposed Similarity –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target Item based</a:t>
            </a:r>
            <a:endParaRPr lang="ko-KR" altLang="en-US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A52B5ADD-DBC4-413C-B8B9-BA6C5300B716}"/>
              </a:ext>
            </a:extLst>
          </p:cNvPr>
          <p:cNvSpPr/>
          <p:nvPr/>
        </p:nvSpPr>
        <p:spPr>
          <a:xfrm>
            <a:off x="400893" y="4911137"/>
            <a:ext cx="3120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Similarity matrix</a:t>
            </a:r>
          </a:p>
          <a:p>
            <a:r>
              <a:rPr lang="en-US" altLang="ko-KR" sz="1600" dirty="0"/>
              <a:t>: similarity between user (n * n)</a:t>
            </a:r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B8F3DA43-1374-4CDB-AC97-8C1A9BCE7FD5}"/>
              </a:ext>
            </a:extLst>
          </p:cNvPr>
          <p:cNvGrpSpPr/>
          <p:nvPr/>
        </p:nvGrpSpPr>
        <p:grpSpPr>
          <a:xfrm>
            <a:off x="153348" y="781130"/>
            <a:ext cx="5751064" cy="3279142"/>
            <a:chOff x="153348" y="781131"/>
            <a:chExt cx="5493976" cy="304424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5EF3950-2BC6-4E28-8500-85D1C206D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348" y="781131"/>
              <a:ext cx="5493976" cy="2809871"/>
            </a:xfrm>
            <a:prstGeom prst="rect">
              <a:avLst/>
            </a:prstGeom>
          </p:spPr>
        </p:pic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66A42150-2174-4BBF-A83F-23D35CFC4657}"/>
                </a:ext>
              </a:extLst>
            </p:cNvPr>
            <p:cNvSpPr/>
            <p:nvPr/>
          </p:nvSpPr>
          <p:spPr>
            <a:xfrm>
              <a:off x="2894750" y="1186023"/>
              <a:ext cx="2695118" cy="2639357"/>
            </a:xfrm>
            <a:prstGeom prst="roundRect">
              <a:avLst/>
            </a:prstGeom>
            <a:noFill/>
            <a:ln w="38100">
              <a:solidFill>
                <a:srgbClr val="DA5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4B7CB1-4A19-4225-9915-49EB2C3A4A9D}"/>
              </a:ext>
            </a:extLst>
          </p:cNvPr>
          <p:cNvCxnSpPr>
            <a:cxnSpLocks/>
            <a:stCxn id="187" idx="2"/>
            <a:endCxn id="180" idx="3"/>
          </p:cNvCxnSpPr>
          <p:nvPr/>
        </p:nvCxnSpPr>
        <p:spPr>
          <a:xfrm flipH="1">
            <a:off x="3521171" y="4060272"/>
            <a:ext cx="912480" cy="1143253"/>
          </a:xfrm>
          <a:prstGeom prst="straightConnector1">
            <a:avLst/>
          </a:prstGeom>
          <a:ln w="38100">
            <a:solidFill>
              <a:srgbClr val="DA50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6CFBAFC-990A-4BD4-A7E6-BB510259B459}"/>
              </a:ext>
            </a:extLst>
          </p:cNvPr>
          <p:cNvGrpSpPr/>
          <p:nvPr/>
        </p:nvGrpSpPr>
        <p:grpSpPr>
          <a:xfrm>
            <a:off x="6759509" y="4501466"/>
            <a:ext cx="2330703" cy="2160513"/>
            <a:chOff x="4641317" y="4073853"/>
            <a:chExt cx="2330703" cy="2160513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ED4326B-AD1E-464B-91C9-5904A6D2EB7A}"/>
                </a:ext>
              </a:extLst>
            </p:cNvPr>
            <p:cNvSpPr/>
            <p:nvPr/>
          </p:nvSpPr>
          <p:spPr>
            <a:xfrm>
              <a:off x="5530354" y="5911201"/>
              <a:ext cx="65755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500" dirty="0" err="1"/>
                <a:t>siMat</a:t>
              </a:r>
              <a:endParaRPr lang="ko-KR" altLang="en-US" sz="1500" dirty="0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4CF7A921-4F7E-492B-83CF-322A119174FB}"/>
                </a:ext>
              </a:extLst>
            </p:cNvPr>
            <p:cNvSpPr/>
            <p:nvPr/>
          </p:nvSpPr>
          <p:spPr>
            <a:xfrm>
              <a:off x="4641317" y="4073853"/>
              <a:ext cx="23307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Weighted similarity</a:t>
              </a:r>
              <a:endParaRPr lang="ko-KR" altLang="en-US" dirty="0"/>
            </a:p>
          </p:txBody>
        </p:sp>
        <p:pic>
          <p:nvPicPr>
            <p:cNvPr id="226" name="그림 225">
              <a:extLst>
                <a:ext uri="{FF2B5EF4-FFF2-40B4-BE49-F238E27FC236}">
                  <a16:creationId xmlns:a16="http://schemas.microsoft.com/office/drawing/2014/main" id="{F4F6AB87-5C7F-4B01-BBF2-F28BCDCA3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7728" y="4496453"/>
              <a:ext cx="2131438" cy="1425528"/>
            </a:xfrm>
            <a:prstGeom prst="rect">
              <a:avLst/>
            </a:prstGeom>
          </p:spPr>
        </p:pic>
      </p:grpSp>
      <p:sp>
        <p:nvSpPr>
          <p:cNvPr id="237" name="화살표: 오른쪽 236">
            <a:extLst>
              <a:ext uri="{FF2B5EF4-FFF2-40B4-BE49-F238E27FC236}">
                <a16:creationId xmlns:a16="http://schemas.microsoft.com/office/drawing/2014/main" id="{D646A352-7208-4D90-AEC3-3E84481B018A}"/>
              </a:ext>
            </a:extLst>
          </p:cNvPr>
          <p:cNvSpPr/>
          <p:nvPr/>
        </p:nvSpPr>
        <p:spPr>
          <a:xfrm>
            <a:off x="4347599" y="5018858"/>
            <a:ext cx="2343901" cy="1276647"/>
          </a:xfrm>
          <a:prstGeom prst="rightArrow">
            <a:avLst>
              <a:gd name="adj1" fmla="val 50000"/>
              <a:gd name="adj2" fmla="val 2103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Weighted sum</a:t>
            </a:r>
          </a:p>
          <a:p>
            <a:pPr algn="ctr"/>
            <a:r>
              <a:rPr lang="en-US" altLang="ko-KR" sz="1200" dirty="0"/>
              <a:t>(Initial weighted : 1/</a:t>
            </a:r>
            <a:r>
              <a:rPr lang="en-US" altLang="ko-KR" sz="1200" dirty="0" err="1"/>
              <a:t>simCnt</a:t>
            </a:r>
            <a:r>
              <a:rPr lang="en-US" altLang="ko-KR" sz="1200" dirty="0"/>
              <a:t> )</a:t>
            </a:r>
            <a:endParaRPr lang="ko-KR" altLang="en-US" sz="1200" dirty="0"/>
          </a:p>
        </p:txBody>
      </p:sp>
      <p:cxnSp>
        <p:nvCxnSpPr>
          <p:cNvPr id="276" name="연결선: 구부러짐 275">
            <a:extLst>
              <a:ext uri="{FF2B5EF4-FFF2-40B4-BE49-F238E27FC236}">
                <a16:creationId xmlns:a16="http://schemas.microsoft.com/office/drawing/2014/main" id="{806CD8D5-DC0B-4077-A0AF-C9F4B8FE7B4E}"/>
              </a:ext>
            </a:extLst>
          </p:cNvPr>
          <p:cNvCxnSpPr>
            <a:cxnSpLocks/>
            <a:endCxn id="226" idx="3"/>
          </p:cNvCxnSpPr>
          <p:nvPr/>
        </p:nvCxnSpPr>
        <p:spPr>
          <a:xfrm rot="5400000">
            <a:off x="8858657" y="2910290"/>
            <a:ext cx="2885241" cy="2567838"/>
          </a:xfrm>
          <a:prstGeom prst="curvedConnector2">
            <a:avLst/>
          </a:prstGeom>
          <a:ln w="38100">
            <a:solidFill>
              <a:srgbClr val="DA505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0" name="그림 289">
            <a:extLst>
              <a:ext uri="{FF2B5EF4-FFF2-40B4-BE49-F238E27FC236}">
                <a16:creationId xmlns:a16="http://schemas.microsoft.com/office/drawing/2014/main" id="{5BDC77B5-9CFF-4AEF-890B-CE66C1025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269" y="753122"/>
            <a:ext cx="5218236" cy="3181316"/>
          </a:xfrm>
          <a:prstGeom prst="rect">
            <a:avLst/>
          </a:prstGeom>
        </p:spPr>
      </p:pic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4D833CE7-C9C3-4CD0-BC0C-7C3246435FED}"/>
              </a:ext>
            </a:extLst>
          </p:cNvPr>
          <p:cNvSpPr/>
          <p:nvPr/>
        </p:nvSpPr>
        <p:spPr>
          <a:xfrm>
            <a:off x="9920140" y="5313664"/>
            <a:ext cx="2286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Update the Weight</a:t>
            </a:r>
          </a:p>
          <a:p>
            <a:r>
              <a:rPr lang="en-US" altLang="ko-KR" b="1" dirty="0"/>
              <a:t>to Minimize MAE</a:t>
            </a:r>
            <a:endParaRPr lang="ko-KR" altLang="en-US" b="1" dirty="0"/>
          </a:p>
        </p:txBody>
      </p:sp>
      <p:pic>
        <p:nvPicPr>
          <p:cNvPr id="293" name="그림 292">
            <a:extLst>
              <a:ext uri="{FF2B5EF4-FFF2-40B4-BE49-F238E27FC236}">
                <a16:creationId xmlns:a16="http://schemas.microsoft.com/office/drawing/2014/main" id="{0C8758A2-B548-4FE6-A390-FDB2898BD7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359" y="1217263"/>
            <a:ext cx="636127" cy="2590546"/>
          </a:xfrm>
          <a:prstGeom prst="rect">
            <a:avLst/>
          </a:prstGeom>
        </p:spPr>
      </p:pic>
      <p:sp>
        <p:nvSpPr>
          <p:cNvPr id="45" name="더하기 기호 44">
            <a:extLst>
              <a:ext uri="{FF2B5EF4-FFF2-40B4-BE49-F238E27FC236}">
                <a16:creationId xmlns:a16="http://schemas.microsoft.com/office/drawing/2014/main" id="{A153A704-2FB8-4DF4-B92D-496C5DB2762C}"/>
              </a:ext>
            </a:extLst>
          </p:cNvPr>
          <p:cNvSpPr/>
          <p:nvPr/>
        </p:nvSpPr>
        <p:spPr>
          <a:xfrm>
            <a:off x="1187593" y="5785782"/>
            <a:ext cx="202471" cy="239350"/>
          </a:xfrm>
          <a:prstGeom prst="mathPl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46" name="더하기 기호 45">
            <a:extLst>
              <a:ext uri="{FF2B5EF4-FFF2-40B4-BE49-F238E27FC236}">
                <a16:creationId xmlns:a16="http://schemas.microsoft.com/office/drawing/2014/main" id="{7BA9C446-4BE9-4191-B61E-FA54792E06FB}"/>
              </a:ext>
            </a:extLst>
          </p:cNvPr>
          <p:cNvSpPr/>
          <p:nvPr/>
        </p:nvSpPr>
        <p:spPr>
          <a:xfrm>
            <a:off x="2892399" y="5785782"/>
            <a:ext cx="202471" cy="239350"/>
          </a:xfrm>
          <a:prstGeom prst="mathPl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B6B9A93-7779-4DA3-821C-B8997837FAA1}"/>
              </a:ext>
            </a:extLst>
          </p:cNvPr>
          <p:cNvSpPr/>
          <p:nvPr/>
        </p:nvSpPr>
        <p:spPr>
          <a:xfrm>
            <a:off x="33758" y="5766958"/>
            <a:ext cx="444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latin typeface="+mj-lt"/>
              </a:rPr>
              <a:t>w1 *</a:t>
            </a:r>
            <a:endParaRPr lang="ko-KR" altLang="en-US" sz="1200" b="1" spc="-150" dirty="0"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09BF5E5-13A2-45F0-AD54-4BD9BAB7BD8E}"/>
              </a:ext>
            </a:extLst>
          </p:cNvPr>
          <p:cNvSpPr/>
          <p:nvPr/>
        </p:nvSpPr>
        <p:spPr>
          <a:xfrm>
            <a:off x="1335408" y="5766958"/>
            <a:ext cx="444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latin typeface="+mj-lt"/>
              </a:rPr>
              <a:t>w2 *</a:t>
            </a:r>
            <a:endParaRPr lang="ko-KR" altLang="en-US" sz="1200" b="1" spc="-150" dirty="0">
              <a:latin typeface="+mj-lt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62EAF7-A617-4C37-9FB3-C16EE9466C55}"/>
              </a:ext>
            </a:extLst>
          </p:cNvPr>
          <p:cNvSpPr/>
          <p:nvPr/>
        </p:nvSpPr>
        <p:spPr>
          <a:xfrm>
            <a:off x="3029940" y="5766958"/>
            <a:ext cx="444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latin typeface="+mj-lt"/>
              </a:rPr>
              <a:t>w6 *</a:t>
            </a:r>
            <a:endParaRPr lang="ko-KR" altLang="en-US" sz="1200" b="1" spc="-150" dirty="0">
              <a:latin typeface="+mj-lt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0C612F4-525C-4AEB-86F4-37C34679FB79}"/>
              </a:ext>
            </a:extLst>
          </p:cNvPr>
          <p:cNvSpPr/>
          <p:nvPr/>
        </p:nvSpPr>
        <p:spPr>
          <a:xfrm>
            <a:off x="248796" y="6103110"/>
            <a:ext cx="10550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i="1" dirty="0">
                <a:latin typeface="+mj-lt"/>
              </a:rPr>
              <a:t>siMat1 (Cos</a:t>
            </a:r>
            <a:r>
              <a:rPr lang="en-US" altLang="ko-KR" sz="1200" i="1" u="none" strike="noStrike" dirty="0">
                <a:effectLst/>
                <a:latin typeface="+mj-lt"/>
              </a:rPr>
              <a:t>)</a:t>
            </a:r>
            <a:endParaRPr lang="ko-KR" altLang="en-US" sz="1200" i="1" dirty="0">
              <a:latin typeface="+mj-lt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7AC5EC8-6B51-4B31-A3AB-BB6EA8752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01" y="5663586"/>
            <a:ext cx="723287" cy="483742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3D21E6-9643-43CE-AC01-1B69C602D3E3}"/>
              </a:ext>
            </a:extLst>
          </p:cNvPr>
          <p:cNvSpPr/>
          <p:nvPr/>
        </p:nvSpPr>
        <p:spPr>
          <a:xfrm>
            <a:off x="1540172" y="6103110"/>
            <a:ext cx="1105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i="1" dirty="0">
                <a:latin typeface="+mj-lt"/>
              </a:rPr>
              <a:t>siMat2 (COR)</a:t>
            </a:r>
            <a:endParaRPr lang="ko-KR" altLang="en-US" sz="1200" i="1" dirty="0">
              <a:latin typeface="+mj-lt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D086393F-E332-437F-990B-8676C26D8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437" y="5663586"/>
            <a:ext cx="723287" cy="483742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865C19E8-7243-4923-8182-34AC59317150}"/>
              </a:ext>
            </a:extLst>
          </p:cNvPr>
          <p:cNvSpPr/>
          <p:nvPr/>
        </p:nvSpPr>
        <p:spPr>
          <a:xfrm>
            <a:off x="3234707" y="6103110"/>
            <a:ext cx="10833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i="1" dirty="0">
                <a:latin typeface="+mj-lt"/>
              </a:rPr>
              <a:t>siMat3 (</a:t>
            </a:r>
            <a:r>
              <a:rPr lang="en-US" altLang="ko-KR" sz="1200" i="1" dirty="0" err="1">
                <a:latin typeface="+mj-lt"/>
              </a:rPr>
              <a:t>aJac</a:t>
            </a:r>
            <a:r>
              <a:rPr lang="en-US" altLang="ko-KR" sz="1200" i="1" dirty="0">
                <a:latin typeface="+mj-lt"/>
              </a:rPr>
              <a:t>)</a:t>
            </a:r>
            <a:endParaRPr lang="ko-KR" altLang="en-US" sz="1200" i="1" dirty="0">
              <a:latin typeface="+mj-lt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E0DDB7FA-8D12-44B7-8B7A-6CEA70AEB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751" y="5663586"/>
            <a:ext cx="723287" cy="483742"/>
          </a:xfrm>
          <a:prstGeom prst="rect">
            <a:avLst/>
          </a:prstGeom>
        </p:spPr>
      </p:pic>
      <p:sp>
        <p:nvSpPr>
          <p:cNvPr id="56" name="더하기 기호 55">
            <a:extLst>
              <a:ext uri="{FF2B5EF4-FFF2-40B4-BE49-F238E27FC236}">
                <a16:creationId xmlns:a16="http://schemas.microsoft.com/office/drawing/2014/main" id="{AD5AD9F0-75A2-4EAF-808F-C4F2937C17E4}"/>
              </a:ext>
            </a:extLst>
          </p:cNvPr>
          <p:cNvSpPr/>
          <p:nvPr/>
        </p:nvSpPr>
        <p:spPr>
          <a:xfrm>
            <a:off x="2457770" y="5785782"/>
            <a:ext cx="202471" cy="239350"/>
          </a:xfrm>
          <a:prstGeom prst="mathPl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8A6978-F831-4C32-AF18-E237B474F93B}"/>
              </a:ext>
            </a:extLst>
          </p:cNvPr>
          <p:cNvSpPr/>
          <p:nvPr/>
        </p:nvSpPr>
        <p:spPr>
          <a:xfrm>
            <a:off x="2614792" y="5766958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3097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551F2700-4CB2-4A0E-B2BB-23ECB3F8EF58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+mj-lt"/>
                <a:ea typeface="나눔스퀘어 Bold" panose="020B0600000101010101"/>
                <a:cs typeface="+mj-cs"/>
              </a:rPr>
              <a:t>Predict r(u, </a:t>
            </a:r>
            <a:r>
              <a:rPr lang="en-US" altLang="ko-KR" sz="2000" b="1" dirty="0" err="1">
                <a:latin typeface="+mj-lt"/>
                <a:ea typeface="나눔스퀘어 Bold" panose="020B0600000101010101"/>
              </a:rPr>
              <a:t>i</a:t>
            </a:r>
            <a:r>
              <a:rPr lang="en-US" altLang="ko-KR" sz="2000" b="1" dirty="0">
                <a:latin typeface="+mj-lt"/>
                <a:ea typeface="나눔스퀘어 Bold" panose="020B0600000101010101"/>
              </a:rPr>
              <a:t>)</a:t>
            </a:r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B2C8F-BE3E-40FD-AE3E-7AD70CFAA230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41" name="자유형 4">
            <a:extLst>
              <a:ext uri="{FF2B5EF4-FFF2-40B4-BE49-F238E27FC236}">
                <a16:creationId xmlns:a16="http://schemas.microsoft.com/office/drawing/2014/main" id="{EA8B848D-6865-48CF-8066-2976AB025387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BA2A11-346C-409E-AB2B-E1A5D723DA41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Ref.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target User based</a:t>
            </a:r>
            <a:endParaRPr lang="ko-KR" altLang="en-US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나눔바른고딕" panose="020B060302010102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4B7CB1-4A19-4225-9915-49EB2C3A4A9D}"/>
              </a:ext>
            </a:extLst>
          </p:cNvPr>
          <p:cNvCxnSpPr>
            <a:cxnSpLocks/>
            <a:stCxn id="32" idx="2"/>
            <a:endCxn id="28" idx="3"/>
          </p:cNvCxnSpPr>
          <p:nvPr/>
        </p:nvCxnSpPr>
        <p:spPr>
          <a:xfrm flipH="1">
            <a:off x="3521171" y="4060272"/>
            <a:ext cx="912480" cy="1143253"/>
          </a:xfrm>
          <a:prstGeom prst="straightConnector1">
            <a:avLst/>
          </a:prstGeom>
          <a:ln w="38100">
            <a:solidFill>
              <a:srgbClr val="DA50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연결선: 구부러짐 275">
            <a:extLst>
              <a:ext uri="{FF2B5EF4-FFF2-40B4-BE49-F238E27FC236}">
                <a16:creationId xmlns:a16="http://schemas.microsoft.com/office/drawing/2014/main" id="{806CD8D5-DC0B-4077-A0AF-C9F4B8FE7B4E}"/>
              </a:ext>
            </a:extLst>
          </p:cNvPr>
          <p:cNvCxnSpPr>
            <a:cxnSpLocks/>
            <a:endCxn id="56" idx="3"/>
          </p:cNvCxnSpPr>
          <p:nvPr/>
        </p:nvCxnSpPr>
        <p:spPr>
          <a:xfrm rot="5400000">
            <a:off x="7946388" y="4414246"/>
            <a:ext cx="2293555" cy="151613"/>
          </a:xfrm>
          <a:prstGeom prst="curvedConnector2">
            <a:avLst/>
          </a:prstGeom>
          <a:ln w="38100">
            <a:solidFill>
              <a:srgbClr val="DA505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4D833CE7-C9C3-4CD0-BC0C-7C3246435FED}"/>
              </a:ext>
            </a:extLst>
          </p:cNvPr>
          <p:cNvSpPr/>
          <p:nvPr/>
        </p:nvSpPr>
        <p:spPr>
          <a:xfrm>
            <a:off x="9417412" y="4221491"/>
            <a:ext cx="2286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Update the Weight</a:t>
            </a:r>
          </a:p>
          <a:p>
            <a:r>
              <a:rPr lang="en-US" altLang="ko-KR" b="1" dirty="0">
                <a:latin typeface="+mj-lt"/>
              </a:rPr>
              <a:t>to Minimize MAE</a:t>
            </a:r>
            <a:endParaRPr lang="ko-KR" altLang="en-US" b="1" dirty="0"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432D2D-A003-45F6-97A8-70E08013E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167" y="1240196"/>
            <a:ext cx="5134214" cy="2313397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36738DD8-86D4-433D-85CC-380DCC247B9D}"/>
              </a:ext>
            </a:extLst>
          </p:cNvPr>
          <p:cNvGrpSpPr/>
          <p:nvPr/>
        </p:nvGrpSpPr>
        <p:grpSpPr>
          <a:xfrm>
            <a:off x="153348" y="781130"/>
            <a:ext cx="5751064" cy="3279142"/>
            <a:chOff x="153348" y="781131"/>
            <a:chExt cx="5493976" cy="3044249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BE977FB-D6A1-4B8B-B0BE-44960487E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348" y="781131"/>
              <a:ext cx="5493976" cy="2809871"/>
            </a:xfrm>
            <a:prstGeom prst="rect">
              <a:avLst/>
            </a:prstGeom>
          </p:spPr>
        </p:pic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C223FCF-BC6A-4FEF-B5FD-A7B41642BCD8}"/>
                </a:ext>
              </a:extLst>
            </p:cNvPr>
            <p:cNvSpPr/>
            <p:nvPr/>
          </p:nvSpPr>
          <p:spPr>
            <a:xfrm>
              <a:off x="2894750" y="1186023"/>
              <a:ext cx="2695118" cy="2639357"/>
            </a:xfrm>
            <a:prstGeom prst="roundRect">
              <a:avLst/>
            </a:prstGeom>
            <a:noFill/>
            <a:ln w="38100">
              <a:solidFill>
                <a:srgbClr val="DA5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1DC5E873-7E89-4650-9000-E1C2F0783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359" y="1217263"/>
            <a:ext cx="636127" cy="259054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A67E19-9F2A-4373-8F53-0268CE5C96C0}"/>
              </a:ext>
            </a:extLst>
          </p:cNvPr>
          <p:cNvSpPr/>
          <p:nvPr/>
        </p:nvSpPr>
        <p:spPr>
          <a:xfrm>
            <a:off x="400893" y="4911137"/>
            <a:ext cx="3120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Similarity matrix</a:t>
            </a:r>
          </a:p>
          <a:p>
            <a:r>
              <a:rPr lang="en-US" altLang="ko-KR" sz="1600" dirty="0"/>
              <a:t>: similarity between user (n * n)</a:t>
            </a:r>
          </a:p>
        </p:txBody>
      </p:sp>
      <p:sp>
        <p:nvSpPr>
          <p:cNvPr id="34" name="더하기 기호 33">
            <a:extLst>
              <a:ext uri="{FF2B5EF4-FFF2-40B4-BE49-F238E27FC236}">
                <a16:creationId xmlns:a16="http://schemas.microsoft.com/office/drawing/2014/main" id="{75EB99F1-1A39-443A-B60C-C2140BDD6CC2}"/>
              </a:ext>
            </a:extLst>
          </p:cNvPr>
          <p:cNvSpPr/>
          <p:nvPr/>
        </p:nvSpPr>
        <p:spPr>
          <a:xfrm>
            <a:off x="1187593" y="5785782"/>
            <a:ext cx="202471" cy="239350"/>
          </a:xfrm>
          <a:prstGeom prst="mathPl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35" name="더하기 기호 34">
            <a:extLst>
              <a:ext uri="{FF2B5EF4-FFF2-40B4-BE49-F238E27FC236}">
                <a16:creationId xmlns:a16="http://schemas.microsoft.com/office/drawing/2014/main" id="{EA50DC04-A379-4B3E-BD88-03D565930B3F}"/>
              </a:ext>
            </a:extLst>
          </p:cNvPr>
          <p:cNvSpPr/>
          <p:nvPr/>
        </p:nvSpPr>
        <p:spPr>
          <a:xfrm>
            <a:off x="2892399" y="5785782"/>
            <a:ext cx="202471" cy="239350"/>
          </a:xfrm>
          <a:prstGeom prst="mathPl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D1CAD0-B06E-40A9-8C87-60181EF67A4C}"/>
              </a:ext>
            </a:extLst>
          </p:cNvPr>
          <p:cNvSpPr/>
          <p:nvPr/>
        </p:nvSpPr>
        <p:spPr>
          <a:xfrm>
            <a:off x="33758" y="5766958"/>
            <a:ext cx="444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latin typeface="+mj-lt"/>
              </a:rPr>
              <a:t>w1 *</a:t>
            </a:r>
            <a:endParaRPr lang="ko-KR" altLang="en-US" sz="1200" b="1" spc="-150" dirty="0"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F1C76A-C55B-46BF-B6AE-2B6FCF5C4682}"/>
              </a:ext>
            </a:extLst>
          </p:cNvPr>
          <p:cNvSpPr/>
          <p:nvPr/>
        </p:nvSpPr>
        <p:spPr>
          <a:xfrm>
            <a:off x="1335408" y="5766958"/>
            <a:ext cx="444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latin typeface="+mj-lt"/>
              </a:rPr>
              <a:t>w2 *</a:t>
            </a:r>
            <a:endParaRPr lang="ko-KR" altLang="en-US" sz="1200" b="1" spc="-150" dirty="0">
              <a:latin typeface="+mj-lt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8BAA7C-E0CF-4ADF-81FC-C438BB67BFC0}"/>
              </a:ext>
            </a:extLst>
          </p:cNvPr>
          <p:cNvSpPr/>
          <p:nvPr/>
        </p:nvSpPr>
        <p:spPr>
          <a:xfrm>
            <a:off x="3029940" y="5766958"/>
            <a:ext cx="444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latin typeface="+mj-lt"/>
              </a:rPr>
              <a:t>w6 *</a:t>
            </a:r>
            <a:endParaRPr lang="ko-KR" altLang="en-US" sz="1200" b="1" spc="-150" dirty="0">
              <a:latin typeface="+mj-l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80F0647-E7C2-47DC-A006-0870573FBBBC}"/>
              </a:ext>
            </a:extLst>
          </p:cNvPr>
          <p:cNvSpPr/>
          <p:nvPr/>
        </p:nvSpPr>
        <p:spPr>
          <a:xfrm>
            <a:off x="248796" y="6103110"/>
            <a:ext cx="10550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i="1" dirty="0">
                <a:latin typeface="+mj-lt"/>
              </a:rPr>
              <a:t>siMat1 (Cos</a:t>
            </a:r>
            <a:r>
              <a:rPr lang="en-US" altLang="ko-KR" sz="1200" i="1" u="none" strike="noStrike" dirty="0">
                <a:effectLst/>
                <a:latin typeface="+mj-lt"/>
              </a:rPr>
              <a:t>)</a:t>
            </a:r>
            <a:endParaRPr lang="ko-KR" altLang="en-US" sz="1200" i="1" dirty="0">
              <a:latin typeface="+mj-lt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5E09390C-FF00-48EB-957D-69FBC5578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701" y="5663586"/>
            <a:ext cx="723287" cy="483742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11875E-CA8D-4634-A9C5-19BCC1696519}"/>
              </a:ext>
            </a:extLst>
          </p:cNvPr>
          <p:cNvSpPr/>
          <p:nvPr/>
        </p:nvSpPr>
        <p:spPr>
          <a:xfrm>
            <a:off x="1540172" y="6103110"/>
            <a:ext cx="1105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i="1" dirty="0">
                <a:latin typeface="+mj-lt"/>
              </a:rPr>
              <a:t>siMat2 (COR)</a:t>
            </a:r>
            <a:endParaRPr lang="ko-KR" altLang="en-US" sz="1200" i="1" dirty="0">
              <a:latin typeface="+mj-lt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AD5418D-AB8C-4913-9E5E-7FF73774C6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1437" y="5663586"/>
            <a:ext cx="723287" cy="483742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70CFD0-0D20-4EED-89AB-0EBC78B20F36}"/>
              </a:ext>
            </a:extLst>
          </p:cNvPr>
          <p:cNvSpPr/>
          <p:nvPr/>
        </p:nvSpPr>
        <p:spPr>
          <a:xfrm>
            <a:off x="3234707" y="6103110"/>
            <a:ext cx="10833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i="1" dirty="0">
                <a:latin typeface="+mj-lt"/>
              </a:rPr>
              <a:t>siMat3 (</a:t>
            </a:r>
            <a:r>
              <a:rPr lang="en-US" altLang="ko-KR" sz="1200" i="1" dirty="0" err="1">
                <a:latin typeface="+mj-lt"/>
              </a:rPr>
              <a:t>aJac</a:t>
            </a:r>
            <a:r>
              <a:rPr lang="en-US" altLang="ko-KR" sz="1200" i="1" dirty="0">
                <a:latin typeface="+mj-lt"/>
              </a:rPr>
              <a:t>)</a:t>
            </a:r>
            <a:endParaRPr lang="ko-KR" altLang="en-US" sz="1200" i="1" dirty="0">
              <a:latin typeface="+mj-lt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777B91C8-4B13-4777-9CC5-07F50A3F4E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4751" y="5663586"/>
            <a:ext cx="723287" cy="483742"/>
          </a:xfrm>
          <a:prstGeom prst="rect">
            <a:avLst/>
          </a:prstGeom>
        </p:spPr>
      </p:pic>
      <p:sp>
        <p:nvSpPr>
          <p:cNvPr id="49" name="더하기 기호 48">
            <a:extLst>
              <a:ext uri="{FF2B5EF4-FFF2-40B4-BE49-F238E27FC236}">
                <a16:creationId xmlns:a16="http://schemas.microsoft.com/office/drawing/2014/main" id="{D32E663A-0269-4976-B135-CBFB5A17D2CA}"/>
              </a:ext>
            </a:extLst>
          </p:cNvPr>
          <p:cNvSpPr/>
          <p:nvPr/>
        </p:nvSpPr>
        <p:spPr>
          <a:xfrm>
            <a:off x="2457770" y="5785782"/>
            <a:ext cx="202471" cy="239350"/>
          </a:xfrm>
          <a:prstGeom prst="mathPl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4FCB02F-4E6A-4693-A31D-169422BD8F00}"/>
              </a:ext>
            </a:extLst>
          </p:cNvPr>
          <p:cNvSpPr/>
          <p:nvPr/>
        </p:nvSpPr>
        <p:spPr>
          <a:xfrm>
            <a:off x="2614792" y="5766958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latin typeface="+mj-lt"/>
              </a:rPr>
              <a:t>…</a:t>
            </a: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21A2126B-3FB7-484C-9E24-E10D2ECC5BE7}"/>
              </a:ext>
            </a:extLst>
          </p:cNvPr>
          <p:cNvSpPr/>
          <p:nvPr/>
        </p:nvSpPr>
        <p:spPr>
          <a:xfrm>
            <a:off x="4347599" y="5018858"/>
            <a:ext cx="2343901" cy="1276647"/>
          </a:xfrm>
          <a:prstGeom prst="rightArrow">
            <a:avLst>
              <a:gd name="adj1" fmla="val 50000"/>
              <a:gd name="adj2" fmla="val 2103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Weighted sum</a:t>
            </a:r>
          </a:p>
          <a:p>
            <a:pPr algn="ctr"/>
            <a:r>
              <a:rPr lang="en-US" altLang="ko-KR" sz="1200" dirty="0"/>
              <a:t>(Initial weighted : 1/</a:t>
            </a:r>
            <a:r>
              <a:rPr lang="en-US" altLang="ko-KR" sz="1200" dirty="0" err="1"/>
              <a:t>simCnt</a:t>
            </a:r>
            <a:r>
              <a:rPr lang="en-US" altLang="ko-KR" sz="1200" dirty="0"/>
              <a:t> )</a:t>
            </a:r>
            <a:endParaRPr lang="ko-KR" altLang="en-US" sz="12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CDD48FE-B1D1-4199-AB7C-0EA8D810FA7B}"/>
              </a:ext>
            </a:extLst>
          </p:cNvPr>
          <p:cNvGrpSpPr/>
          <p:nvPr/>
        </p:nvGrpSpPr>
        <p:grpSpPr>
          <a:xfrm>
            <a:off x="6759509" y="4501466"/>
            <a:ext cx="2330703" cy="2160513"/>
            <a:chOff x="4641317" y="4073853"/>
            <a:chExt cx="2330703" cy="216051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71107B4-1B66-4EA7-84E2-92B37A71CE02}"/>
                </a:ext>
              </a:extLst>
            </p:cNvPr>
            <p:cNvSpPr/>
            <p:nvPr/>
          </p:nvSpPr>
          <p:spPr>
            <a:xfrm>
              <a:off x="5530354" y="5911201"/>
              <a:ext cx="65755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500" dirty="0" err="1"/>
                <a:t>siMat</a:t>
              </a:r>
              <a:endParaRPr lang="ko-KR" altLang="en-US" sz="15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6CDAC5A-5861-435A-8517-71F9F013106F}"/>
                </a:ext>
              </a:extLst>
            </p:cNvPr>
            <p:cNvSpPr/>
            <p:nvPr/>
          </p:nvSpPr>
          <p:spPr>
            <a:xfrm>
              <a:off x="4641317" y="4073853"/>
              <a:ext cx="23307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Weighted similarity</a:t>
              </a:r>
              <a:endParaRPr lang="ko-KR" altLang="en-US" dirty="0"/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60E4F96E-9BEC-4B4B-ADCA-7B6FB76A7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7728" y="4496453"/>
              <a:ext cx="2131438" cy="1425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893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2004A70-D980-4C61-9B77-C2417618330A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20" name="자유형 4">
            <a:extLst>
              <a:ext uri="{FF2B5EF4-FFF2-40B4-BE49-F238E27FC236}">
                <a16:creationId xmlns:a16="http://schemas.microsoft.com/office/drawing/2014/main" id="{568B3D41-365F-48B1-84E7-325AE77DD3E6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B7862D-ACDB-41BF-A8D8-0A8928E6203D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Data set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A2036E-483E-4F9F-80B5-08F57B8411A3}"/>
              </a:ext>
            </a:extLst>
          </p:cNvPr>
          <p:cNvSpPr/>
          <p:nvPr/>
        </p:nvSpPr>
        <p:spPr>
          <a:xfrm>
            <a:off x="402106" y="803104"/>
            <a:ext cx="11387787" cy="4847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err="1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MovieLens</a:t>
            </a:r>
            <a:endParaRPr lang="en-US" altLang="ko-KR" b="1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</a:rPr>
              <a:t>	</a:t>
            </a:r>
            <a:r>
              <a:rPr lang="ko-KR" altLang="en-US" sz="1600" dirty="0">
                <a:solidFill>
                  <a:srgbClr val="595959"/>
                </a:solidFill>
                <a:latin typeface="+mj-lt"/>
              </a:rPr>
              <a:t>미네소타 대학의 연구실 </a:t>
            </a:r>
            <a:r>
              <a:rPr lang="en-US" altLang="ko-KR" sz="1600" dirty="0">
                <a:solidFill>
                  <a:srgbClr val="595959"/>
                </a:solidFill>
                <a:latin typeface="+mj-lt"/>
              </a:rPr>
              <a:t>Group Lens</a:t>
            </a:r>
            <a:r>
              <a:rPr lang="ko-KR" altLang="en-US" sz="1600" dirty="0">
                <a:solidFill>
                  <a:srgbClr val="595959"/>
                </a:solidFill>
                <a:latin typeface="+mj-lt"/>
              </a:rPr>
              <a:t>에서 수집한 영화 평가 데이터</a:t>
            </a:r>
            <a:endParaRPr lang="en-US" altLang="ko-KR" sz="1600" dirty="0">
              <a:solidFill>
                <a:srgbClr val="595959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800" b="1" i="1" dirty="0">
              <a:solidFill>
                <a:srgbClr val="24292E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595959"/>
                </a:solidFill>
                <a:latin typeface="+mj-lt"/>
              </a:rPr>
              <a:t>1.1 ML Latest Small </a:t>
            </a:r>
          </a:p>
          <a:p>
            <a:pPr lvl="1"/>
            <a:r>
              <a:rPr lang="en-US" altLang="ko-KR" dirty="0">
                <a:solidFill>
                  <a:srgbClr val="595959"/>
                </a:solidFill>
                <a:latin typeface="+mj-lt"/>
              </a:rPr>
              <a:t>	</a:t>
            </a:r>
            <a:r>
              <a:rPr lang="en-US" altLang="ko-KR" sz="1600" dirty="0">
                <a:solidFill>
                  <a:srgbClr val="595959"/>
                </a:solidFill>
                <a:latin typeface="+mj-lt"/>
              </a:rPr>
              <a:t>Released 2018.09</a:t>
            </a:r>
          </a:p>
          <a:p>
            <a:pPr lvl="1"/>
            <a:r>
              <a:rPr lang="en-US" altLang="ko-KR" dirty="0">
                <a:solidFill>
                  <a:srgbClr val="595959"/>
                </a:solidFill>
                <a:latin typeface="+mj-lt"/>
              </a:rPr>
              <a:t>	</a:t>
            </a:r>
            <a:r>
              <a:rPr lang="en-US" altLang="ko-KR" b="1" i="1" dirty="0">
                <a:solidFill>
                  <a:srgbClr val="595959"/>
                </a:solidFill>
                <a:latin typeface="+mj-lt"/>
              </a:rPr>
              <a:t>User 671 * Item 9066 ( = </a:t>
            </a:r>
            <a:r>
              <a:rPr lang="ko-KR" altLang="ko-KR" b="1" i="1" dirty="0">
                <a:solidFill>
                  <a:srgbClr val="595959"/>
                </a:solidFill>
                <a:latin typeface="+mj-lt"/>
              </a:rPr>
              <a:t>6</a:t>
            </a:r>
            <a:r>
              <a:rPr lang="en-US" altLang="ko-KR" b="1" i="1" dirty="0">
                <a:solidFill>
                  <a:srgbClr val="595959"/>
                </a:solidFill>
                <a:latin typeface="+mj-lt"/>
              </a:rPr>
              <a:t>,</a:t>
            </a:r>
            <a:r>
              <a:rPr lang="ko-KR" altLang="ko-KR" b="1" i="1" dirty="0">
                <a:solidFill>
                  <a:srgbClr val="595959"/>
                </a:solidFill>
                <a:latin typeface="+mj-lt"/>
              </a:rPr>
              <a:t>083</a:t>
            </a:r>
            <a:r>
              <a:rPr lang="en-US" altLang="ko-KR" b="1" i="1" dirty="0">
                <a:solidFill>
                  <a:srgbClr val="595959"/>
                </a:solidFill>
                <a:latin typeface="+mj-lt"/>
              </a:rPr>
              <a:t>,</a:t>
            </a:r>
            <a:r>
              <a:rPr lang="ko-KR" altLang="ko-KR" b="1" i="1" dirty="0">
                <a:solidFill>
                  <a:srgbClr val="595959"/>
                </a:solidFill>
                <a:latin typeface="+mj-lt"/>
              </a:rPr>
              <a:t>286</a:t>
            </a:r>
            <a:r>
              <a:rPr lang="en-US" altLang="ko-KR" b="1" i="1" dirty="0">
                <a:solidFill>
                  <a:srgbClr val="595959"/>
                </a:solidFill>
                <a:latin typeface="+mj-lt"/>
              </a:rPr>
              <a:t>)	Sparsity : 1.6%		Ratings : 1 ~ 5</a:t>
            </a:r>
          </a:p>
          <a:p>
            <a:pPr>
              <a:lnSpc>
                <a:spcPct val="150000"/>
              </a:lnSpc>
            </a:pPr>
            <a:endParaRPr lang="en-US" altLang="ko-KR" sz="500" b="1" i="1" dirty="0">
              <a:solidFill>
                <a:srgbClr val="595959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500" b="1" i="1" dirty="0">
              <a:solidFill>
                <a:srgbClr val="24292E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500" b="1" i="1" dirty="0">
              <a:solidFill>
                <a:srgbClr val="24292E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500" b="1" i="1" dirty="0">
              <a:solidFill>
                <a:srgbClr val="24292E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2. Jester</a:t>
            </a:r>
          </a:p>
          <a:p>
            <a:r>
              <a:rPr lang="en-US" altLang="ko-KR" b="1" dirty="0">
                <a:solidFill>
                  <a:srgbClr val="24292E"/>
                </a:solidFill>
                <a:latin typeface="+mj-lt"/>
              </a:rPr>
              <a:t>	</a:t>
            </a:r>
            <a:r>
              <a:rPr lang="en-US" altLang="ko-KR" dirty="0">
                <a:solidFill>
                  <a:srgbClr val="595959"/>
                </a:solidFill>
                <a:latin typeface="+mj-lt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+mj-lt"/>
              </a:rPr>
              <a:t>Jester Online Joke </a:t>
            </a:r>
            <a:r>
              <a:rPr lang="ko-KR" altLang="en-US" sz="1600" dirty="0">
                <a:solidFill>
                  <a:srgbClr val="595959"/>
                </a:solidFill>
                <a:latin typeface="+mj-lt"/>
              </a:rPr>
              <a:t>추천인 시스템에서 </a:t>
            </a:r>
            <a:r>
              <a:rPr lang="en-US" altLang="ko-KR" sz="1600" dirty="0">
                <a:solidFill>
                  <a:srgbClr val="595959"/>
                </a:solidFill>
                <a:latin typeface="+mj-lt"/>
              </a:rPr>
              <a:t>1999.04</a:t>
            </a:r>
            <a:r>
              <a:rPr lang="ko-KR" altLang="en-US" sz="1600" dirty="0">
                <a:solidFill>
                  <a:srgbClr val="595959"/>
                </a:solidFill>
                <a:latin typeface="+mj-lt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+mj-lt"/>
              </a:rPr>
              <a:t>– 2003.05</a:t>
            </a:r>
            <a:r>
              <a:rPr lang="ko-KR" altLang="en-US" sz="1600" dirty="0">
                <a:solidFill>
                  <a:srgbClr val="595959"/>
                </a:solidFill>
                <a:latin typeface="+mj-lt"/>
              </a:rPr>
              <a:t>에 수집</a:t>
            </a:r>
            <a:endParaRPr lang="en-US" altLang="ko-KR" sz="1600" dirty="0">
              <a:solidFill>
                <a:srgbClr val="595959"/>
              </a:solidFill>
              <a:latin typeface="+mj-lt"/>
            </a:endParaRPr>
          </a:p>
          <a:p>
            <a:r>
              <a:rPr lang="en-US" altLang="ko-KR" sz="1600" dirty="0">
                <a:solidFill>
                  <a:srgbClr val="595959"/>
                </a:solidFill>
                <a:latin typeface="+mj-lt"/>
              </a:rPr>
              <a:t>	</a:t>
            </a:r>
            <a:r>
              <a:rPr lang="en-US" altLang="ko-KR" sz="1600" i="1" dirty="0">
                <a:solidFill>
                  <a:srgbClr val="595959"/>
                </a:solidFill>
                <a:latin typeface="+mj-lt"/>
              </a:rPr>
              <a:t>User 5000 * Item 100 ( = 500,000)		Sparsity : </a:t>
            </a:r>
            <a:r>
              <a:rPr lang="fi-FI" altLang="ko-KR" sz="1600" i="1" dirty="0">
                <a:solidFill>
                  <a:srgbClr val="595959"/>
                </a:solidFill>
                <a:latin typeface="+mj-lt"/>
              </a:rPr>
              <a:t>72.4% </a:t>
            </a:r>
            <a:r>
              <a:rPr lang="en-US" altLang="ko-KR" sz="1600" i="1" dirty="0">
                <a:solidFill>
                  <a:srgbClr val="595959"/>
                </a:solidFill>
                <a:latin typeface="+mj-lt"/>
              </a:rPr>
              <a:t>		Ratings : -10 ~ 10</a:t>
            </a:r>
          </a:p>
          <a:p>
            <a:endParaRPr lang="en-US" altLang="ko-KR" sz="1600" i="1" dirty="0">
              <a:solidFill>
                <a:srgbClr val="595959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500" dirty="0">
                <a:solidFill>
                  <a:srgbClr val="595959"/>
                </a:solidFill>
                <a:latin typeface="+mj-lt"/>
              </a:rPr>
              <a:t>( User</a:t>
            </a:r>
            <a:r>
              <a:rPr lang="ko-KR" altLang="en-US" sz="1500" dirty="0">
                <a:solidFill>
                  <a:srgbClr val="595959"/>
                </a:solidFill>
                <a:latin typeface="+mj-lt"/>
              </a:rPr>
              <a:t>를 랜덤하게 </a:t>
            </a:r>
            <a:r>
              <a:rPr lang="en-US" altLang="ko-KR" sz="1500" dirty="0">
                <a:solidFill>
                  <a:srgbClr val="595959"/>
                </a:solidFill>
                <a:latin typeface="+mj-lt"/>
              </a:rPr>
              <a:t>2set</a:t>
            </a:r>
            <a:r>
              <a:rPr lang="ko-KR" altLang="en-US" sz="1500" dirty="0">
                <a:solidFill>
                  <a:srgbClr val="595959"/>
                </a:solidFill>
                <a:latin typeface="+mj-lt"/>
              </a:rPr>
              <a:t>으로 나누어  </a:t>
            </a:r>
            <a:r>
              <a:rPr lang="en-US" altLang="ko-KR" sz="1500" dirty="0">
                <a:solidFill>
                  <a:srgbClr val="595959"/>
                </a:solidFill>
                <a:latin typeface="+mj-lt"/>
              </a:rPr>
              <a:t>Test )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595959"/>
                </a:solidFill>
                <a:latin typeface="+mj-lt"/>
              </a:rPr>
              <a:t>2.1 </a:t>
            </a:r>
            <a:r>
              <a:rPr lang="en-US" altLang="ko-KR" dirty="0">
                <a:solidFill>
                  <a:srgbClr val="595959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rgbClr val="595959"/>
                </a:solidFill>
                <a:latin typeface="+mj-lt"/>
              </a:rPr>
              <a:t>Training_1 :	</a:t>
            </a:r>
            <a:r>
              <a:rPr lang="en-US" altLang="ko-KR" b="1" i="1" dirty="0">
                <a:solidFill>
                  <a:srgbClr val="595959"/>
                </a:solidFill>
                <a:latin typeface="+mj-lt"/>
              </a:rPr>
              <a:t>User 2436 * Item 100 	Sparsity : </a:t>
            </a:r>
            <a:r>
              <a:rPr lang="fi-FI" altLang="ko-KR" b="1" i="1" dirty="0">
                <a:solidFill>
                  <a:srgbClr val="595959"/>
                </a:solidFill>
                <a:latin typeface="+mj-lt"/>
              </a:rPr>
              <a:t>72.4% </a:t>
            </a:r>
            <a:r>
              <a:rPr lang="en-US" altLang="ko-KR" b="1" i="1" dirty="0">
                <a:solidFill>
                  <a:srgbClr val="595959"/>
                </a:solidFill>
                <a:latin typeface="+mj-lt"/>
              </a:rPr>
              <a:t>		Ratings : -10 ~ 10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595959"/>
                </a:solidFill>
                <a:latin typeface="+mj-lt"/>
              </a:rPr>
              <a:t>2.2  Training_2 :	</a:t>
            </a:r>
            <a:r>
              <a:rPr lang="en-US" altLang="ko-KR" b="1" i="1" dirty="0">
                <a:solidFill>
                  <a:srgbClr val="595959"/>
                </a:solidFill>
                <a:latin typeface="+mj-lt"/>
              </a:rPr>
              <a:t>User 2564 * Item 100	 Sparsity : </a:t>
            </a:r>
            <a:r>
              <a:rPr lang="fi-FI" altLang="ko-KR" b="1" i="1" dirty="0">
                <a:solidFill>
                  <a:srgbClr val="595959"/>
                </a:solidFill>
                <a:latin typeface="+mj-lt"/>
              </a:rPr>
              <a:t>72.4% </a:t>
            </a:r>
            <a:r>
              <a:rPr lang="en-US" altLang="ko-KR" b="1" i="1" dirty="0">
                <a:solidFill>
                  <a:srgbClr val="595959"/>
                </a:solidFill>
                <a:latin typeface="+mj-lt"/>
              </a:rPr>
              <a:t>	Ratings : -10 ~ 10`</a:t>
            </a:r>
          </a:p>
        </p:txBody>
      </p:sp>
    </p:spTree>
    <p:extLst>
      <p:ext uri="{BB962C8B-B14F-4D97-AF65-F5344CB8AC3E}">
        <p14:creationId xmlns:p14="http://schemas.microsoft.com/office/powerpoint/2010/main" val="172686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2004A70-D980-4C61-9B77-C2417618330A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20" name="자유형 4">
            <a:extLst>
              <a:ext uri="{FF2B5EF4-FFF2-40B4-BE49-F238E27FC236}">
                <a16:creationId xmlns:a16="http://schemas.microsoft.com/office/drawing/2014/main" id="{568B3D41-365F-48B1-84E7-325AE77DD3E6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B7862D-ACDB-41BF-A8D8-0A8928E6203D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Validate performance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30ECEAC-BA65-443F-8DD9-2A1EF6E69E3F}"/>
                  </a:ext>
                </a:extLst>
              </p:cNvPr>
              <p:cNvSpPr/>
              <p:nvPr/>
            </p:nvSpPr>
            <p:spPr>
              <a:xfrm>
                <a:off x="1533377" y="1354990"/>
                <a:ext cx="3856685" cy="501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b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altLang="ko-KR" b="0" i="0" smtClean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+mj-lt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+mj-lt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l-PL" altLang="ko-KR" b="0" i="0" dirty="0" smtClean="0">
                            <a:solidFill>
                              <a:srgbClr val="24292E"/>
                            </a:solidFill>
                            <a:effectLst/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altLang="ko-KR" b="0" i="0" dirty="0" smtClean="0">
                            <a:solidFill>
                              <a:srgbClr val="24292E"/>
                            </a:solidFill>
                            <a:effectLst/>
                            <a:latin typeface="+mj-lt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pl-PL" altLang="ko-KR" b="0" i="0" dirty="0" smtClean="0">
                            <a:solidFill>
                              <a:srgbClr val="24292E"/>
                            </a:solidFill>
                            <a:effectLst/>
                            <a:latin typeface="+mj-lt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b="0" i="0" dirty="0" smtClean="0">
                            <a:solidFill>
                              <a:srgbClr val="24292E"/>
                            </a:solidFill>
                            <a:effectLst/>
                            <a:latin typeface="+mj-lt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pl-PL" altLang="ko-KR" b="0" i="0" dirty="0" smtClean="0">
                            <a:solidFill>
                              <a:srgbClr val="24292E"/>
                            </a:solidFill>
                            <a:effectLst/>
                            <a:latin typeface="+mj-lt"/>
                          </a:rPr>
                          <m:t>)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pl-PL" altLang="ko-KR" b="0" i="0" dirty="0" smtClean="0">
                            <a:solidFill>
                              <a:srgbClr val="24292E"/>
                            </a:solidFill>
                            <a:effectLst/>
                            <a:latin typeface="+mj-lt"/>
                          </a:rPr>
                          <m:t>|</m:t>
                        </m:r>
                        <m:r>
                          <a:rPr lang="en-US" altLang="ko-KR" b="0" i="1" dirty="0" smtClean="0">
                            <a:solidFill>
                              <a:srgbClr val="24292E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ko-KR" b="0" i="1" dirty="0" smtClean="0">
                                <a:solidFill>
                                  <a:srgbClr val="24292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solidFill>
                                  <a:srgbClr val="24292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b="0" i="1" dirty="0" smtClean="0">
                                <a:solidFill>
                                  <a:srgbClr val="24292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solidFill>
                                  <a:srgbClr val="24292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b="0" i="1" dirty="0" smtClean="0">
                            <a:solidFill>
                              <a:srgbClr val="24292E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solidFill>
                                  <a:srgbClr val="24292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solidFill>
                                  <a:srgbClr val="24292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ko-KR" b="0" i="1" dirty="0" smtClean="0">
                            <a:solidFill>
                              <a:srgbClr val="24292E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rgbClr val="24292E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dirty="0" smtClean="0">
                            <a:solidFill>
                              <a:srgbClr val="24292E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solidFill>
                              <a:srgbClr val="24292E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solidFill>
                              <a:srgbClr val="24292E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pl-PL" altLang="ko-KR" b="0" i="0" dirty="0" smtClean="0">
                            <a:solidFill>
                              <a:srgbClr val="24292E"/>
                            </a:solidFill>
                            <a:effectLst/>
                            <a:latin typeface="+mj-lt"/>
                          </a:rPr>
                          <m:t>|</m:t>
                        </m:r>
                      </m:e>
                    </m:nary>
                  </m:oMath>
                </a14:m>
                <a:endParaRPr lang="ko-KR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30ECEAC-BA65-443F-8DD9-2A1EF6E69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77" y="1354990"/>
                <a:ext cx="3856685" cy="501612"/>
              </a:xfrm>
              <a:prstGeom prst="rect">
                <a:avLst/>
              </a:prstGeom>
              <a:blipFill>
                <a:blip r:embed="rId3"/>
                <a:stretch>
                  <a:fillRect t="-77108" b="-119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CEC28CA4-D2C2-40F3-B1BD-3862AF36D89A}"/>
              </a:ext>
            </a:extLst>
          </p:cNvPr>
          <p:cNvSpPr/>
          <p:nvPr/>
        </p:nvSpPr>
        <p:spPr>
          <a:xfrm>
            <a:off x="402106" y="803104"/>
            <a:ext cx="1138778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MAE(Mean Absolute Error)</a:t>
            </a:r>
            <a:r>
              <a:rPr lang="ko-KR" altLang="en-US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 </a:t>
            </a:r>
            <a:r>
              <a:rPr lang="en-US" altLang="ko-KR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: </a:t>
            </a:r>
            <a:r>
              <a:rPr lang="ko-KR" altLang="en-US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평균 절대 오차</a:t>
            </a:r>
            <a:endParaRPr lang="en-US" altLang="ko-KR" b="1" dirty="0"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b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ea typeface="나눔바른고딕" panose="020B0603020101020101" pitchFamily="50" charset="-127"/>
              </a:rPr>
            </a:b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Top N : </a:t>
            </a:r>
            <a:r>
              <a:rPr lang="ko-KR" altLang="en-US" b="1" dirty="0">
                <a:solidFill>
                  <a:srgbClr val="595959"/>
                </a:solidFill>
                <a:ea typeface="나눔바른고딕" panose="020B0603020101020101" pitchFamily="50" charset="-127"/>
              </a:rPr>
              <a:t>평가 상위 항목 </a:t>
            </a:r>
            <a:r>
              <a:rPr lang="ko-KR" altLang="en-US" b="1" dirty="0" err="1">
                <a:solidFill>
                  <a:srgbClr val="595959"/>
                </a:solidFill>
                <a:ea typeface="나눔바른고딕" panose="020B0603020101020101" pitchFamily="50" charset="-127"/>
              </a:rPr>
              <a:t>일치율</a:t>
            </a:r>
            <a:endParaRPr lang="ko-KR" altLang="en-US" b="1" dirty="0"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ea typeface="나눔바른고딕" panose="020B0603020101020101" pitchFamily="50" charset="-127"/>
              </a:rPr>
              <a:t>	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ea typeface="나눔바른고딕" panose="020B0603020101020101" pitchFamily="50" charset="-127"/>
            </a:endParaRPr>
          </a:p>
          <a:p>
            <a:endParaRPr lang="ko-KR" altLang="en-US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67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7049AA-9768-4B73-B902-E27B47FBFC5B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+mj-lt"/>
                <a:ea typeface="나눔스퀘어 Bold" panose="020B0600000101010101"/>
                <a:cs typeface="+mj-cs"/>
              </a:rPr>
              <a:t>Predict r(u, </a:t>
            </a:r>
            <a:r>
              <a:rPr lang="en-US" altLang="ko-KR" sz="2000" b="1" dirty="0" err="1">
                <a:latin typeface="+mj-lt"/>
                <a:ea typeface="나눔스퀘어 Bold" panose="020B0600000101010101"/>
              </a:rPr>
              <a:t>i</a:t>
            </a:r>
            <a:r>
              <a:rPr lang="en-US" altLang="ko-KR" sz="2000" b="1" dirty="0">
                <a:latin typeface="+mj-lt"/>
                <a:ea typeface="나눔스퀘어 Bold" panose="020B0600000101010101"/>
              </a:rPr>
              <a:t>)</a:t>
            </a:r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1926D-7A22-4CC5-AA6F-562E10462254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+mj-lt"/>
              <a:ea typeface="나눔스퀘어 Bold" panose="020B0600000101010101"/>
            </a:endParaRPr>
          </a:p>
        </p:txBody>
      </p:sp>
      <p:sp>
        <p:nvSpPr>
          <p:cNvPr id="9" name="자유형 4">
            <a:extLst>
              <a:ext uri="{FF2B5EF4-FFF2-40B4-BE49-F238E27FC236}">
                <a16:creationId xmlns:a16="http://schemas.microsoft.com/office/drawing/2014/main" id="{D9C65603-F34D-4F35-8FED-AF09761CCAE1}"/>
              </a:ext>
            </a:extLst>
          </p:cNvPr>
          <p:cNvSpPr/>
          <p:nvPr/>
        </p:nvSpPr>
        <p:spPr>
          <a:xfrm>
            <a:off x="0" y="153568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CA303-B198-4542-B32A-F64766018239}"/>
              </a:ext>
            </a:extLst>
          </p:cNvPr>
          <p:cNvSpPr txBox="1"/>
          <p:nvPr/>
        </p:nvSpPr>
        <p:spPr>
          <a:xfrm>
            <a:off x="214314" y="203935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나눔바른고딕" panose="020B0603020101020101" pitchFamily="50" charset="-127"/>
              </a:rPr>
              <a:t>Test Result 1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DFD10A-4594-466C-8E2C-AB6767114604}"/>
              </a:ext>
            </a:extLst>
          </p:cNvPr>
          <p:cNvSpPr/>
          <p:nvPr/>
        </p:nvSpPr>
        <p:spPr>
          <a:xfrm>
            <a:off x="214313" y="1693214"/>
            <a:ext cx="6596062" cy="352425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4B41AE8-D988-4F97-BBA6-6BDA6F512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937084"/>
              </p:ext>
            </p:extLst>
          </p:nvPr>
        </p:nvGraphicFramePr>
        <p:xfrm>
          <a:off x="4054600" y="2763495"/>
          <a:ext cx="208280" cy="2133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65165344"/>
                    </a:ext>
                  </a:extLst>
                </a:gridCol>
              </a:tblGrid>
              <a:tr h="178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err="1">
                          <a:solidFill>
                            <a:srgbClr val="C00000"/>
                          </a:solidFill>
                        </a:rPr>
                        <a:t>i</a:t>
                      </a:r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37741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3CD312-63E5-4A02-B3EB-EB5F3CDC1E76}"/>
              </a:ext>
            </a:extLst>
          </p:cNvPr>
          <p:cNvSpPr/>
          <p:nvPr/>
        </p:nvSpPr>
        <p:spPr>
          <a:xfrm>
            <a:off x="3437924" y="1888344"/>
            <a:ext cx="2321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+mj-lt"/>
              </a:rPr>
              <a:t>Predict N data</a:t>
            </a:r>
          </a:p>
          <a:p>
            <a:r>
              <a:rPr lang="en-US" altLang="ko-KR" sz="1600" dirty="0">
                <a:latin typeface="+mj-lt"/>
              </a:rPr>
              <a:t>in ‘target item column’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4A09243-3A2F-4CC4-8482-789074196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12002"/>
              </p:ext>
            </p:extLst>
          </p:nvPr>
        </p:nvGraphicFramePr>
        <p:xfrm>
          <a:off x="811723" y="2612481"/>
          <a:ext cx="208280" cy="235856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65165344"/>
                    </a:ext>
                  </a:extLst>
                </a:gridCol>
              </a:tblGrid>
              <a:tr h="178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err="1">
                          <a:solidFill>
                            <a:srgbClr val="C00000"/>
                          </a:solidFill>
                        </a:rPr>
                        <a:t>i</a:t>
                      </a:r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377411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145656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289724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22180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252514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615116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72030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463387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430468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084182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89340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283502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64021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0268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66915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75A828-71C1-4B57-9CE3-B0B9CD6BB20C}"/>
              </a:ext>
            </a:extLst>
          </p:cNvPr>
          <p:cNvSpPr/>
          <p:nvPr/>
        </p:nvSpPr>
        <p:spPr>
          <a:xfrm>
            <a:off x="569165" y="1881425"/>
            <a:ext cx="276569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Select N data </a:t>
            </a:r>
          </a:p>
          <a:p>
            <a:r>
              <a:rPr lang="en-US" altLang="ko-KR" sz="1600" dirty="0">
                <a:latin typeface="+mj-lt"/>
              </a:rPr>
              <a:t>in</a:t>
            </a:r>
            <a:r>
              <a:rPr lang="en-US" altLang="ko-KR" sz="1600" b="1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true ‘target item column’</a:t>
            </a:r>
          </a:p>
        </p:txBody>
      </p:sp>
      <p:sp>
        <p:nvSpPr>
          <p:cNvPr id="17" name="빼기 기호 16">
            <a:extLst>
              <a:ext uri="{FF2B5EF4-FFF2-40B4-BE49-F238E27FC236}">
                <a16:creationId xmlns:a16="http://schemas.microsoft.com/office/drawing/2014/main" id="{E0086C5F-1570-4F2C-817F-B663A685B384}"/>
              </a:ext>
            </a:extLst>
          </p:cNvPr>
          <p:cNvSpPr/>
          <p:nvPr/>
        </p:nvSpPr>
        <p:spPr>
          <a:xfrm>
            <a:off x="2927481" y="3577247"/>
            <a:ext cx="201382" cy="238063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D133E19-CB54-4DCC-ACBB-1F8A656B5D6F}"/>
              </a:ext>
            </a:extLst>
          </p:cNvPr>
          <p:cNvSpPr/>
          <p:nvPr/>
        </p:nvSpPr>
        <p:spPr>
          <a:xfrm>
            <a:off x="4671060" y="3577247"/>
            <a:ext cx="967740" cy="23806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770ADB-3398-49DC-8A6F-324044AC3FE7}"/>
              </a:ext>
            </a:extLst>
          </p:cNvPr>
          <p:cNvSpPr/>
          <p:nvPr/>
        </p:nvSpPr>
        <p:spPr>
          <a:xfrm>
            <a:off x="5901387" y="3496223"/>
            <a:ext cx="750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+mj-lt"/>
              </a:rPr>
              <a:t>MAE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510118-B065-4DBD-BECE-8AA2A85475CA}"/>
              </a:ext>
            </a:extLst>
          </p:cNvPr>
          <p:cNvSpPr/>
          <p:nvPr/>
        </p:nvSpPr>
        <p:spPr>
          <a:xfrm>
            <a:off x="1141062" y="4883114"/>
            <a:ext cx="43875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i="1" dirty="0">
                <a:latin typeface="+mj-lt"/>
              </a:rPr>
              <a:t>( Only if true ratings exist )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9831BD1-8DF2-4F57-90D1-86C4F4B3CAF0}"/>
              </a:ext>
            </a:extLst>
          </p:cNvPr>
          <p:cNvCxnSpPr>
            <a:cxnSpLocks/>
            <a:stCxn id="15" idx="3"/>
            <a:endCxn id="32" idx="1"/>
          </p:cNvCxnSpPr>
          <p:nvPr/>
        </p:nvCxnSpPr>
        <p:spPr>
          <a:xfrm flipV="1">
            <a:off x="1020003" y="3787864"/>
            <a:ext cx="1187252" cy="3900"/>
          </a:xfrm>
          <a:prstGeom prst="straightConnector1">
            <a:avLst/>
          </a:prstGeom>
          <a:ln w="38100">
            <a:solidFill>
              <a:srgbClr val="DA50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402C4C38-7840-4708-8785-68A62C837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712589"/>
              </p:ext>
            </p:extLst>
          </p:nvPr>
        </p:nvGraphicFramePr>
        <p:xfrm>
          <a:off x="2207255" y="3068268"/>
          <a:ext cx="208280" cy="1439192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65165344"/>
                    </a:ext>
                  </a:extLst>
                </a:gridCol>
              </a:tblGrid>
              <a:tr h="178768"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377411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463387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430468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084182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89340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283502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64021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0268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669157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9BDA6B6F-E6A3-4F0D-B2F3-67C93B5B53DD}"/>
              </a:ext>
            </a:extLst>
          </p:cNvPr>
          <p:cNvSpPr/>
          <p:nvPr/>
        </p:nvSpPr>
        <p:spPr>
          <a:xfrm>
            <a:off x="1157685" y="3808191"/>
            <a:ext cx="819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i="1" dirty="0">
                <a:latin typeface="+mj-lt"/>
              </a:rPr>
              <a:t>random</a:t>
            </a:r>
          </a:p>
          <a:p>
            <a:pPr algn="ctr"/>
            <a:r>
              <a:rPr lang="en-US" altLang="ko-KR" sz="1200" i="1" dirty="0">
                <a:latin typeface="+mj-lt"/>
              </a:rPr>
              <a:t>sampling</a:t>
            </a:r>
            <a:endParaRPr lang="ko-KR" altLang="en-US" sz="1200" i="1" dirty="0">
              <a:latin typeface="+mj-lt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326603D3-E7DD-405A-9453-42A29BBC8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18249"/>
              </p:ext>
            </p:extLst>
          </p:nvPr>
        </p:nvGraphicFramePr>
        <p:xfrm>
          <a:off x="4054321" y="3068268"/>
          <a:ext cx="208280" cy="1439192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65165344"/>
                    </a:ext>
                  </a:extLst>
                </a:gridCol>
              </a:tblGrid>
              <a:tr h="178768"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377411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463387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430468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084182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89340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283502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64021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0268"/>
                  </a:ext>
                </a:extLst>
              </a:tr>
              <a:tr h="153229"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66915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3D3B478-788B-4D40-833E-3D781A722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287266"/>
              </p:ext>
            </p:extLst>
          </p:nvPr>
        </p:nvGraphicFramePr>
        <p:xfrm>
          <a:off x="2207255" y="2763495"/>
          <a:ext cx="208280" cy="2133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65165344"/>
                    </a:ext>
                  </a:extLst>
                </a:gridCol>
              </a:tblGrid>
              <a:tr h="178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err="1">
                          <a:solidFill>
                            <a:srgbClr val="C00000"/>
                          </a:solidFill>
                        </a:rPr>
                        <a:t>i</a:t>
                      </a:r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377411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D6049880-FD60-4B57-9CFE-C0A755D5EAD5}"/>
              </a:ext>
            </a:extLst>
          </p:cNvPr>
          <p:cNvSpPr txBox="1"/>
          <p:nvPr/>
        </p:nvSpPr>
        <p:spPr>
          <a:xfrm>
            <a:off x="214313" y="892994"/>
            <a:ext cx="9758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000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1. Select </a:t>
            </a:r>
            <a:r>
              <a:rPr lang="en-US" altLang="ko-KR" sz="2000" b="1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the number of data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ea typeface="나눔바른고딕" panose="020B0603020101020101" pitchFamily="50" charset="-127"/>
              </a:rPr>
              <a:t>to determine the similarity weight</a:t>
            </a:r>
            <a:endParaRPr lang="ko-KR" altLang="en-US" sz="2000" dirty="0">
              <a:solidFill>
                <a:srgbClr val="595959"/>
              </a:solidFill>
              <a:latin typeface="+mj-lt"/>
              <a:ea typeface="나눔바른고딕" panose="020B0603020101020101" pitchFamily="50" charset="-127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9561CD9B-2F29-444F-89F7-21964AA40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387659"/>
              </p:ext>
            </p:extLst>
          </p:nvPr>
        </p:nvGraphicFramePr>
        <p:xfrm>
          <a:off x="7322322" y="1693214"/>
          <a:ext cx="4468616" cy="468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3F863F-A15F-4565-AA65-F73BF127E842}"/>
              </a:ext>
            </a:extLst>
          </p:cNvPr>
          <p:cNvSpPr/>
          <p:nvPr/>
        </p:nvSpPr>
        <p:spPr>
          <a:xfrm>
            <a:off x="8892163" y="1357986"/>
            <a:ext cx="2898775" cy="276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sz="1197" b="1" i="1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i="1" dirty="0"/>
              <a:t>[ Data</a:t>
            </a:r>
            <a:r>
              <a:rPr lang="ko-KR" altLang="en-US" i="1" dirty="0"/>
              <a:t> </a:t>
            </a:r>
            <a:r>
              <a:rPr lang="en-US" altLang="ko-KR" i="1" dirty="0"/>
              <a:t>:</a:t>
            </a:r>
            <a:r>
              <a:rPr lang="ko-KR" altLang="en-US" i="1" dirty="0"/>
              <a:t> </a:t>
            </a:r>
            <a:r>
              <a:rPr lang="en-US" altLang="ko-KR" i="1" dirty="0" err="1"/>
              <a:t>MovieLens</a:t>
            </a:r>
            <a:r>
              <a:rPr lang="en-US" altLang="ko-KR" i="1" dirty="0"/>
              <a:t> Latest Small ]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72371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1039</Words>
  <Application>Microsoft Office PowerPoint</Application>
  <PresentationFormat>와이드스크린</PresentationFormat>
  <Paragraphs>270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</vt:lpstr>
      <vt:lpstr>나눔바른고딕</vt:lpstr>
      <vt:lpstr>나눔스퀘어 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심아름</dc:creator>
  <cp:lastModifiedBy>심아름</cp:lastModifiedBy>
  <cp:revision>719</cp:revision>
  <cp:lastPrinted>2020-04-22T11:14:33Z</cp:lastPrinted>
  <dcterms:created xsi:type="dcterms:W3CDTF">2020-02-24T08:19:23Z</dcterms:created>
  <dcterms:modified xsi:type="dcterms:W3CDTF">2020-04-24T07:41:30Z</dcterms:modified>
</cp:coreProperties>
</file>