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8" r:id="rId4"/>
    <p:sldId id="279" r:id="rId5"/>
    <p:sldId id="278" r:id="rId6"/>
    <p:sldId id="271" r:id="rId7"/>
    <p:sldId id="280" r:id="rId8"/>
    <p:sldId id="272" r:id="rId9"/>
    <p:sldId id="273" r:id="rId10"/>
    <p:sldId id="282" r:id="rId11"/>
    <p:sldId id="281" r:id="rId12"/>
    <p:sldId id="27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7" autoAdjust="0"/>
    <p:restoredTop sz="94660"/>
  </p:normalViewPr>
  <p:slideViewPr>
    <p:cSldViewPr>
      <p:cViewPr varScale="1">
        <p:scale>
          <a:sx n="66" d="100"/>
          <a:sy n="66" d="100"/>
        </p:scale>
        <p:origin x="1330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11CB-ECA3-431A-A5DF-DEECA16C46E9}" type="datetimeFigureOut">
              <a:rPr lang="ko-KR" altLang="en-US" smtClean="0"/>
              <a:t>2019-08-01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ikmulfactory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38" y="1196752"/>
            <a:ext cx="8544124" cy="30963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40354" y="5589240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KoPub돋움체 Bold" panose="00000800000000000000" pitchFamily="2" charset="-127"/>
              </a:rPr>
              <a:t>2019. 08</a:t>
            </a:r>
            <a:r>
              <a:rPr lang="en-US" altLang="ko-KR" sz="2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KoPub돋움체 Bold" panose="00000800000000000000" pitchFamily="2" charset="-127"/>
              </a:rPr>
              <a:t>. 01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KoPub돋움체 Bold" panose="00000800000000000000" pitchFamily="2" charset="-127"/>
            </a:endParaRPr>
          </a:p>
          <a:p>
            <a:pPr algn="r"/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KoPub돋움체 Bold" panose="00000800000000000000" pitchFamily="2" charset="-127"/>
              </a:rPr>
              <a:t>심아름</a:t>
            </a:r>
            <a:endParaRPr lang="en-US" altLang="ko-KR" sz="2000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KoPub돋움체 Bold" panose="00000800000000000000" pitchFamily="2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6804248" y="6381328"/>
            <a:ext cx="20398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46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4608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Result 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6" y="1556792"/>
            <a:ext cx="3600000" cy="23703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6" y="4553881"/>
            <a:ext cx="3600000" cy="23041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008" y="1484784"/>
            <a:ext cx="3600000" cy="243086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5496" y="129013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sz="1400" b="1" dirty="0" smtClean="0"/>
              <a:t>Positive</a:t>
            </a:r>
            <a:endParaRPr lang="ko-KR" altLang="ko-KR" sz="1400" dirty="0"/>
          </a:p>
        </p:txBody>
      </p:sp>
      <p:sp>
        <p:nvSpPr>
          <p:cNvPr id="8" name="직사각형 7"/>
          <p:cNvSpPr/>
          <p:nvPr/>
        </p:nvSpPr>
        <p:spPr>
          <a:xfrm>
            <a:off x="35496" y="414908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sz="1400" b="1" dirty="0" smtClean="0"/>
              <a:t>Common </a:t>
            </a:r>
            <a:r>
              <a:rPr lang="en-US" altLang="ko-KR" sz="1400" b="1" dirty="0"/>
              <a:t>type </a:t>
            </a:r>
            <a:r>
              <a:rPr lang="ko-KR" altLang="ko-KR" sz="1400" b="1" dirty="0"/>
              <a:t>의</a:t>
            </a:r>
            <a:r>
              <a:rPr lang="en-US" altLang="ko-KR" sz="1400" b="1" dirty="0"/>
              <a:t> Percentage </a:t>
            </a:r>
            <a:endParaRPr lang="en-US" altLang="ko-KR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4609769" y="129013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sz="1400" b="1" dirty="0" smtClean="0"/>
              <a:t>Cost Time</a:t>
            </a:r>
            <a:endParaRPr lang="ko-KR" altLang="ko-KR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4644008" y="414908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sz="1400" b="1" dirty="0" smtClean="0"/>
              <a:t>Additional </a:t>
            </a:r>
            <a:r>
              <a:rPr lang="en-US" altLang="ko-KR" sz="1400" b="1" dirty="0"/>
              <a:t>semantic info</a:t>
            </a:r>
            <a:endParaRPr lang="ko-KR" altLang="ko-KR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590" y="4437112"/>
            <a:ext cx="3717282" cy="103535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5076056" y="5445224"/>
            <a:ext cx="3600400" cy="1458496"/>
            <a:chOff x="1428750" y="366712"/>
            <a:chExt cx="11620500" cy="612457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28750" y="366712"/>
              <a:ext cx="6286500" cy="612457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15250" y="1414462"/>
              <a:ext cx="5334000" cy="5076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13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4608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Result 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95536" y="1253806"/>
            <a:ext cx="811388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1. Training Dataset</a:t>
            </a:r>
            <a:endParaRPr lang="ko-KR" altLang="ko-KR" sz="1400" dirty="0"/>
          </a:p>
          <a:p>
            <a:r>
              <a:rPr lang="en-US" altLang="ko-KR" sz="1400" dirty="0" smtClean="0"/>
              <a:t>Flickr</a:t>
            </a:r>
            <a:r>
              <a:rPr lang="ko-KR" altLang="ko-KR" sz="1400" dirty="0"/>
              <a:t>의 사진</a:t>
            </a:r>
          </a:p>
          <a:p>
            <a:r>
              <a:rPr lang="en-US" altLang="ko-KR" sz="1400" dirty="0" err="1" smtClean="0"/>
              <a:t>Gunames</a:t>
            </a:r>
            <a:r>
              <a:rPr lang="ko-KR" altLang="ko-KR" sz="1400" dirty="0"/>
              <a:t>의</a:t>
            </a:r>
            <a:r>
              <a:rPr lang="en-US" altLang="ko-KR" sz="1400" dirty="0"/>
              <a:t> annotate place type</a:t>
            </a:r>
            <a:endParaRPr lang="ko-KR" altLang="ko-KR" sz="1400" dirty="0"/>
          </a:p>
          <a:p>
            <a:pPr lvl="0"/>
            <a:endParaRPr lang="en-US" altLang="ko-KR" sz="1400" dirty="0" smtClean="0"/>
          </a:p>
          <a:p>
            <a:pPr lvl="1"/>
            <a:r>
              <a:rPr lang="en-US" altLang="ko-KR" sz="1400" dirty="0" smtClean="0"/>
              <a:t>Our System :  </a:t>
            </a:r>
            <a:r>
              <a:rPr lang="en-US" altLang="ko-KR" sz="1400" dirty="0"/>
              <a:t>1404</a:t>
            </a:r>
            <a:r>
              <a:rPr lang="ko-KR" altLang="ko-KR" sz="1400" dirty="0"/>
              <a:t>개의 궤적</a:t>
            </a:r>
            <a:r>
              <a:rPr lang="en-US" altLang="ko-KR" sz="1400" dirty="0"/>
              <a:t>, 12</a:t>
            </a:r>
            <a:r>
              <a:rPr lang="ko-KR" altLang="ko-KR" sz="1400" dirty="0"/>
              <a:t>개의 유형의 </a:t>
            </a:r>
            <a:r>
              <a:rPr lang="en-US" altLang="ko-KR" sz="1400" dirty="0"/>
              <a:t>49</a:t>
            </a:r>
            <a:r>
              <a:rPr lang="ko-KR" altLang="ko-KR" sz="1400" dirty="0"/>
              <a:t>개의 </a:t>
            </a:r>
            <a:r>
              <a:rPr lang="en-US" altLang="ko-KR" sz="1400" dirty="0" err="1"/>
              <a:t>PoI</a:t>
            </a:r>
            <a:r>
              <a:rPr lang="en-US" altLang="ko-KR" sz="1400" dirty="0"/>
              <a:t>, 65</a:t>
            </a:r>
            <a:r>
              <a:rPr lang="ko-KR" altLang="ko-KR" sz="1400" dirty="0"/>
              <a:t>개의 </a:t>
            </a:r>
            <a:r>
              <a:rPr lang="en-US" altLang="ko-KR" sz="1400" dirty="0"/>
              <a:t>basic semantic trajectory pattern, </a:t>
            </a:r>
            <a:r>
              <a:rPr lang="ko-KR" altLang="ko-KR" sz="1400" dirty="0"/>
              <a:t>대부분 길이가 </a:t>
            </a:r>
            <a:r>
              <a:rPr lang="en-US" altLang="ko-KR" sz="1400" dirty="0"/>
              <a:t>2-4</a:t>
            </a:r>
            <a:endParaRPr lang="ko-KR" altLang="ko-KR" sz="1400" dirty="0"/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 smtClean="0"/>
              <a:t>2</a:t>
            </a:r>
            <a:r>
              <a:rPr lang="ko-KR" altLang="ko-KR" sz="1400" dirty="0"/>
              <a:t>개의 </a:t>
            </a:r>
            <a:r>
              <a:rPr lang="en-US" altLang="ko-KR" sz="1400" dirty="0"/>
              <a:t>baseline method</a:t>
            </a:r>
            <a:r>
              <a:rPr lang="ko-KR" altLang="ko-KR" sz="1400" dirty="0"/>
              <a:t>는 </a:t>
            </a:r>
            <a:r>
              <a:rPr lang="en-US" altLang="ko-KR" sz="1400" dirty="0"/>
              <a:t>DBSCAN clustering</a:t>
            </a:r>
            <a:r>
              <a:rPr lang="ko-KR" altLang="ko-KR" sz="1400" dirty="0"/>
              <a:t>으로 사용자수 기반</a:t>
            </a:r>
            <a:r>
              <a:rPr lang="en-US" altLang="ko-KR" sz="1400" dirty="0"/>
              <a:t>, 17</a:t>
            </a:r>
            <a:r>
              <a:rPr lang="ko-KR" altLang="ko-KR" sz="1400" dirty="0"/>
              <a:t>개 유형의 </a:t>
            </a:r>
            <a:r>
              <a:rPr lang="en-US" altLang="ko-KR" sz="1400" dirty="0"/>
              <a:t>46</a:t>
            </a:r>
            <a:r>
              <a:rPr lang="ko-KR" altLang="ko-KR" sz="1400" dirty="0"/>
              <a:t>개의 </a:t>
            </a:r>
            <a:r>
              <a:rPr lang="en-US" altLang="ko-KR" sz="1400" dirty="0" err="1"/>
              <a:t>PoI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en-US" altLang="ko-KR" sz="1400" b="1" dirty="0"/>
              <a:t>2. Testing Dataset</a:t>
            </a:r>
            <a:endParaRPr lang="ko-KR" altLang="ko-KR" sz="1400" dirty="0"/>
          </a:p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개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place type</a:t>
            </a:r>
            <a:r>
              <a:rPr lang="ko-KR" altLang="ko-KR" sz="1400" dirty="0" smtClean="0"/>
              <a:t>조합을 </a:t>
            </a:r>
            <a:r>
              <a:rPr lang="ko-KR" altLang="ko-KR" sz="1400" dirty="0"/>
              <a:t>사용</a:t>
            </a:r>
            <a:r>
              <a:rPr lang="en-US" altLang="ko-KR" sz="1400" dirty="0"/>
              <a:t>(12,17) 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dirty="0"/>
              <a:t> </a:t>
            </a:r>
            <a:r>
              <a:rPr lang="ko-KR" altLang="ko-KR" sz="1400" dirty="0"/>
              <a:t>최종 </a:t>
            </a:r>
            <a:r>
              <a:rPr lang="en-US" altLang="ko-KR" sz="1400" dirty="0"/>
              <a:t>22</a:t>
            </a:r>
            <a:r>
              <a:rPr lang="ko-KR" altLang="ko-KR" sz="1400" dirty="0"/>
              <a:t>개의</a:t>
            </a:r>
            <a:r>
              <a:rPr lang="en-US" altLang="ko-KR" sz="1400" dirty="0"/>
              <a:t> unique type </a:t>
            </a:r>
            <a:endParaRPr lang="ko-KR" altLang="ko-KR" sz="1400" dirty="0"/>
          </a:p>
          <a:p>
            <a:r>
              <a:rPr lang="ko-KR" altLang="ko-KR" sz="1400" dirty="0" smtClean="0"/>
              <a:t>무작위로 </a:t>
            </a:r>
            <a:r>
              <a:rPr lang="en-US" altLang="ko-KR" sz="1400" dirty="0"/>
              <a:t>place </a:t>
            </a:r>
            <a:r>
              <a:rPr lang="en-US" altLang="ko-KR" sz="1400" dirty="0" smtClean="0"/>
              <a:t>type </a:t>
            </a:r>
            <a:r>
              <a:rPr lang="ko-KR" altLang="en-US" sz="1400" dirty="0" smtClean="0"/>
              <a:t>중 두 유형을 </a:t>
            </a:r>
            <a:r>
              <a:rPr lang="ko-KR" altLang="ko-KR" sz="1400" dirty="0" smtClean="0"/>
              <a:t>선택</a:t>
            </a:r>
            <a:r>
              <a:rPr lang="ko-KR" altLang="en-US" sz="1400" dirty="0" smtClean="0"/>
              <a:t>하고 </a:t>
            </a:r>
            <a:r>
              <a:rPr lang="ko-KR" altLang="ko-KR" sz="1400" dirty="0" smtClean="0"/>
              <a:t>간격 </a:t>
            </a:r>
            <a:r>
              <a:rPr lang="ko-KR" altLang="ko-KR" sz="1400" dirty="0"/>
              <a:t>시간을 무작위로 </a:t>
            </a:r>
            <a:r>
              <a:rPr lang="ko-KR" altLang="ko-KR" sz="1400" dirty="0" smtClean="0"/>
              <a:t>생성</a:t>
            </a:r>
            <a:r>
              <a:rPr lang="ko-KR" altLang="en-US" sz="1400" dirty="0" smtClean="0"/>
              <a:t>하여 </a:t>
            </a:r>
            <a:r>
              <a:rPr lang="ko-KR" altLang="ko-KR" sz="1400" dirty="0" smtClean="0"/>
              <a:t>이동 </a:t>
            </a:r>
            <a:r>
              <a:rPr lang="ko-KR" altLang="ko-KR" sz="1400" dirty="0"/>
              <a:t>경로를 생성</a:t>
            </a:r>
          </a:p>
          <a:p>
            <a:r>
              <a:rPr lang="en-US" altLang="ko-KR" sz="1400" dirty="0"/>
              <a:t>16</a:t>
            </a:r>
            <a:r>
              <a:rPr lang="ko-KR" altLang="ko-KR" sz="1400" dirty="0"/>
              <a:t>일 이내로 기간을 유지 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Popularity-based method</a:t>
            </a:r>
            <a:r>
              <a:rPr lang="ko-KR" altLang="ko-KR" sz="1400" dirty="0"/>
              <a:t>가 오래 걸림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&gt;&gt; </a:t>
            </a:r>
            <a:r>
              <a:rPr lang="en-US" altLang="ko-KR" sz="1400" dirty="0"/>
              <a:t>a testing dataset of 300 simulated travel routes </a:t>
            </a:r>
            <a:endParaRPr lang="ko-KR" altLang="ko-KR" sz="1400" dirty="0"/>
          </a:p>
          <a:p>
            <a:pPr lvl="1"/>
            <a:r>
              <a:rPr lang="en-US" altLang="ko-KR" sz="1400" dirty="0"/>
              <a:t>• 300</a:t>
            </a:r>
            <a:r>
              <a:rPr lang="ko-KR" altLang="ko-KR" sz="1400" dirty="0"/>
              <a:t>개 이동 경로 포함</a:t>
            </a:r>
            <a:r>
              <a:rPr lang="en-US" altLang="ko-KR" sz="1400" dirty="0"/>
              <a:t>; </a:t>
            </a:r>
            <a:endParaRPr lang="ko-KR" altLang="ko-KR" sz="1400" dirty="0"/>
          </a:p>
          <a:p>
            <a:pPr lvl="1"/>
            <a:r>
              <a:rPr lang="en-US" altLang="ko-KR" sz="1400" dirty="0"/>
              <a:t>• </a:t>
            </a:r>
            <a:r>
              <a:rPr lang="ko-KR" altLang="ko-KR" sz="1400" dirty="0"/>
              <a:t>총</a:t>
            </a:r>
            <a:r>
              <a:rPr lang="en-US" altLang="ko-KR" sz="1400" dirty="0"/>
              <a:t> 22</a:t>
            </a:r>
            <a:r>
              <a:rPr lang="ko-KR" altLang="ko-KR" sz="1400" dirty="0"/>
              <a:t>가지 고유 유형 포함 </a:t>
            </a:r>
          </a:p>
          <a:p>
            <a:pPr lvl="1"/>
            <a:r>
              <a:rPr lang="en-US" altLang="ko-KR" sz="1400" dirty="0"/>
              <a:t>• </a:t>
            </a:r>
            <a:r>
              <a:rPr lang="ko-KR" altLang="ko-KR" sz="1400" dirty="0"/>
              <a:t>거의 절반에 가까운 경로는</a:t>
            </a:r>
            <a:r>
              <a:rPr lang="en-US" altLang="ko-KR" sz="1400" dirty="0"/>
              <a:t> 2</a:t>
            </a:r>
            <a:r>
              <a:rPr lang="ko-KR" altLang="ko-KR" sz="1400" dirty="0"/>
              <a:t>개의 고유 유형을 포함하고 있으며</a:t>
            </a:r>
            <a:r>
              <a:rPr lang="en-US" altLang="ko-KR" sz="1400" dirty="0"/>
              <a:t>, </a:t>
            </a:r>
            <a:endParaRPr lang="ko-KR" altLang="ko-KR" sz="1400" dirty="0"/>
          </a:p>
          <a:p>
            <a:pPr lvl="1"/>
            <a:r>
              <a:rPr lang="en-US" altLang="ko-KR" sz="1400" dirty="0"/>
              <a:t>• </a:t>
            </a:r>
            <a:r>
              <a:rPr lang="ko-KR" altLang="ko-KR" sz="1400" dirty="0"/>
              <a:t>교육 데이터 세트가 있는 공통 유형</a:t>
            </a:r>
            <a:r>
              <a:rPr lang="en-US" altLang="ko-KR" sz="1400" dirty="0"/>
              <a:t>(</a:t>
            </a:r>
            <a:r>
              <a:rPr lang="ko-KR" altLang="ko-KR" sz="1400" dirty="0"/>
              <a:t>당사 시스템</a:t>
            </a:r>
            <a:r>
              <a:rPr lang="en-US" altLang="ko-KR" sz="1400" dirty="0"/>
              <a:t>: 12/22, </a:t>
            </a:r>
            <a:r>
              <a:rPr lang="ko-KR" altLang="ko-KR" sz="1400" dirty="0"/>
              <a:t>기준</a:t>
            </a:r>
            <a:r>
              <a:rPr lang="en-US" altLang="ko-KR" sz="1400" dirty="0"/>
              <a:t> 17/2); </a:t>
            </a:r>
            <a:endParaRPr lang="ko-KR" altLang="ko-KR" sz="1400" dirty="0"/>
          </a:p>
          <a:p>
            <a:pPr lvl="1"/>
            <a:r>
              <a:rPr lang="en-US" altLang="ko-KR" sz="1400" dirty="0"/>
              <a:t>• </a:t>
            </a:r>
            <a:r>
              <a:rPr lang="ko-KR" altLang="ko-KR" sz="1400" dirty="0"/>
              <a:t>실제</a:t>
            </a:r>
            <a:r>
              <a:rPr lang="en-US" altLang="ko-KR" sz="1400" dirty="0"/>
              <a:t> Flickr </a:t>
            </a:r>
            <a:r>
              <a:rPr lang="ko-KR" altLang="ko-KR" sz="1400" dirty="0"/>
              <a:t>여행 경로 테스트 데이터 세트보다 다양성 확보</a:t>
            </a:r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865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4608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Conclusion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마음은 급한데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PPT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는 안 만들어지고 이럴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땐 누가 나를 위로해주지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0"/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그것은 갖다 쓰는 템플릿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.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얼른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PPT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만들고 퇴근해요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01763" y="2228672"/>
            <a:ext cx="794047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2000" dirty="0"/>
              <a:t>다음과 같은 미래 방향과 함께 더 확장될 수 있다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r>
              <a:rPr lang="en-US" altLang="ko-KR" sz="2000" dirty="0"/>
              <a:t> </a:t>
            </a:r>
            <a:endParaRPr lang="ko-KR" altLang="ko-KR" sz="2000" dirty="0"/>
          </a:p>
          <a:p>
            <a:r>
              <a:rPr lang="en-US" altLang="ko-KR" sz="2000" dirty="0"/>
              <a:t>1. </a:t>
            </a:r>
            <a:r>
              <a:rPr lang="ko-KR" altLang="ko-KR" sz="2000" dirty="0"/>
              <a:t>의미 수준의 이상 징후를 추가로 탐색하기 위해 더 많은 의미 데이터베이스를 통합하기 위한 확장</a:t>
            </a:r>
          </a:p>
          <a:p>
            <a:r>
              <a:rPr lang="en-US" altLang="ko-KR" sz="2000" dirty="0"/>
              <a:t>2. </a:t>
            </a:r>
            <a:r>
              <a:rPr lang="ko-KR" altLang="ko-KR" sz="2000" dirty="0"/>
              <a:t>시스템 검증을 위한 실제 여행사 기반 권장사항과 비교 </a:t>
            </a:r>
          </a:p>
          <a:p>
            <a:r>
              <a:rPr lang="en-US" altLang="ko-KR" sz="2000" dirty="0"/>
              <a:t>3. </a:t>
            </a:r>
            <a:r>
              <a:rPr lang="ko-KR" altLang="ko-KR" sz="2000" dirty="0"/>
              <a:t>특정 장소를 피하기 위해</a:t>
            </a:r>
            <a:r>
              <a:rPr lang="en-US" altLang="ko-KR" sz="2000" dirty="0"/>
              <a:t> "</a:t>
            </a:r>
            <a:r>
              <a:rPr lang="ko-KR" altLang="ko-KR" sz="2000" dirty="0"/>
              <a:t>거부</a:t>
            </a:r>
            <a:r>
              <a:rPr lang="en-US" altLang="ko-KR" sz="2000" dirty="0"/>
              <a:t>"</a:t>
            </a:r>
            <a:r>
              <a:rPr lang="ko-KR" altLang="ko-KR" sz="2000" dirty="0"/>
              <a:t>와 같은 더 많은 사용자 제약 조건의 통합 </a:t>
            </a:r>
          </a:p>
          <a:p>
            <a:r>
              <a:rPr lang="en-US" altLang="ko-KR" sz="2000" dirty="0"/>
              <a:t>4. </a:t>
            </a:r>
            <a:r>
              <a:rPr lang="ko-KR" altLang="ko-KR" sz="2000" dirty="0"/>
              <a:t>정량적 및 정성적</a:t>
            </a:r>
            <a:r>
              <a:rPr lang="en-US" altLang="ko-KR" sz="2000" dirty="0"/>
              <a:t>(</a:t>
            </a:r>
            <a:r>
              <a:rPr lang="ko-KR" altLang="ko-KR" sz="2000" dirty="0"/>
              <a:t>양적 및 질적</a:t>
            </a:r>
            <a:r>
              <a:rPr lang="en-US" altLang="ko-KR" sz="2000" dirty="0"/>
              <a:t>) </a:t>
            </a:r>
            <a:r>
              <a:rPr lang="ko-KR" altLang="ko-KR" sz="2000" dirty="0"/>
              <a:t>분석을 가진 실제 사용자와 설문지를 통해 시스템 평가 </a:t>
            </a:r>
          </a:p>
          <a:p>
            <a:r>
              <a:rPr lang="en-US" altLang="ko-KR" sz="2000" dirty="0"/>
              <a:t>5. </a:t>
            </a:r>
            <a:r>
              <a:rPr lang="ko-KR" altLang="ko-KR" sz="2000" dirty="0"/>
              <a:t>사용자의 선호도를 반영하기 위해 사진 이미지를 여행 일정 권고사항에 통합</a:t>
            </a:r>
            <a:r>
              <a:rPr lang="en-US" altLang="ko-KR" sz="2000" dirty="0"/>
              <a:t>.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7562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Overview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5"/>
          <p:cNvSpPr txBox="1">
            <a:spLocks noChangeArrowheads="1"/>
          </p:cNvSpPr>
          <p:nvPr/>
        </p:nvSpPr>
        <p:spPr bwMode="auto">
          <a:xfrm>
            <a:off x="323528" y="1542271"/>
            <a:ext cx="8136904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Aft>
                <a:spcPts val="0"/>
              </a:spcAft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SNS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상에 업로드 된 대량의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Geo-tagged photo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기반으로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0">
              <a:lnSpc>
                <a:spcPct val="200000"/>
              </a:lnSpc>
              <a:spcAft>
                <a:spcPts val="0"/>
              </a:spcAft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기존에 사용되던 지리적인 공간 정보 이외에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pPr latinLnBrk="0">
              <a:lnSpc>
                <a:spcPct val="200000"/>
              </a:lnSpc>
              <a:spcAft>
                <a:spcPts val="0"/>
              </a:spcAft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장소 유형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기상 조건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여행 기간 등 비공간적 정보를 추가로 고려하여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0">
              <a:lnSpc>
                <a:spcPct val="200000"/>
              </a:lnSpc>
              <a:spcAft>
                <a:spcPts val="0"/>
              </a:spcAft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사용자의 요구사항을 충족 시킬 수 있는 효과적인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0">
              <a:lnSpc>
                <a:spcPct val="200000"/>
              </a:lnSpc>
              <a:spcAft>
                <a:spcPts val="0"/>
              </a:spcAft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Semantic Trajectory</a:t>
            </a:r>
            <a:r>
              <a:rPr lang="ko-KR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추천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시스템</a:t>
            </a:r>
            <a:endParaRPr lang="ko-KR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71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Introduction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rcRect t="11667"/>
          <a:stretch/>
        </p:blipFill>
        <p:spPr>
          <a:xfrm>
            <a:off x="178976" y="2817098"/>
            <a:ext cx="4104992" cy="2707112"/>
          </a:xfrm>
          <a:prstGeom prst="rect">
            <a:avLst/>
          </a:prstGeom>
        </p:spPr>
      </p:pic>
      <p:pic>
        <p:nvPicPr>
          <p:cNvPr id="40" name="Picture 2" descr="https://trndf.com/news/data/20180116/p179559431042690_59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2" b="5556"/>
          <a:stretch/>
        </p:blipFill>
        <p:spPr bwMode="auto">
          <a:xfrm>
            <a:off x="4860032" y="2817468"/>
            <a:ext cx="4104992" cy="272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7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Aft>
                <a:spcPts val="0"/>
              </a:spcAft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전세계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SNS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이용자와 세계 관광 시장의 증가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sp>
        <p:nvSpPr>
          <p:cNvPr id="54" name="TextBox 19">
            <a:hlinkClick r:id="rId4"/>
          </p:cNvPr>
          <p:cNvSpPr txBox="1">
            <a:spLocks noChangeArrowheads="1"/>
          </p:cNvSpPr>
          <p:nvPr/>
        </p:nvSpPr>
        <p:spPr bwMode="auto">
          <a:xfrm>
            <a:off x="1472499" y="5608575"/>
            <a:ext cx="27754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Source</a:t>
            </a:r>
          </a:p>
          <a:p>
            <a:pPr algn="r"/>
            <a:r>
              <a:rPr lang="en-US" altLang="ko-KR" sz="800" i="1" dirty="0"/>
              <a:t>Number of global social network users 2010-2021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0" name="TextBox 19">
            <a:hlinkClick r:id="rId4"/>
          </p:cNvPr>
          <p:cNvSpPr txBox="1">
            <a:spLocks noChangeArrowheads="1"/>
          </p:cNvSpPr>
          <p:nvPr/>
        </p:nvSpPr>
        <p:spPr bwMode="auto">
          <a:xfrm>
            <a:off x="5579632" y="5608575"/>
            <a:ext cx="3384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Source</a:t>
            </a:r>
          </a:p>
          <a:p>
            <a:pPr algn="r"/>
            <a:r>
              <a:rPr lang="ko-KR" altLang="ko-KR" sz="800" i="1" dirty="0"/>
              <a:t>UNWTO(United Nations World Tourism Organization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1" name="TextBox 19">
            <a:hlinkClick r:id="rId4"/>
          </p:cNvPr>
          <p:cNvSpPr txBox="1">
            <a:spLocks noChangeArrowheads="1"/>
          </p:cNvSpPr>
          <p:nvPr/>
        </p:nvSpPr>
        <p:spPr bwMode="auto">
          <a:xfrm>
            <a:off x="6188515" y="2287394"/>
            <a:ext cx="27754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International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Tourist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Arrivals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7038173" y="2533615"/>
            <a:ext cx="1925835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">
            <a:hlinkClick r:id="rId4"/>
          </p:cNvPr>
          <p:cNvSpPr txBox="1">
            <a:spLocks noChangeArrowheads="1"/>
          </p:cNvSpPr>
          <p:nvPr/>
        </p:nvSpPr>
        <p:spPr bwMode="auto">
          <a:xfrm>
            <a:off x="1060046" y="2311765"/>
            <a:ext cx="31879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Number of Social Network users worldwide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1521117" y="2557986"/>
            <a:ext cx="2726875" cy="13044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1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다음_SemiBold" pitchFamily="2" charset="-127"/>
              </a:rPr>
              <a:t>Literature review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8640960" cy="51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4C93C7"/>
                </a:solidFill>
                <a:ea typeface="다음_Regular" panose="02000603060000000000" pitchFamily="2" charset="-127"/>
              </a:rPr>
              <a:t>1. </a:t>
            </a:r>
            <a:r>
              <a:rPr lang="en-US" altLang="ko-KR" sz="1400" b="1" dirty="0" err="1">
                <a:solidFill>
                  <a:srgbClr val="4C93C7"/>
                </a:solidFill>
                <a:ea typeface="다음_Regular" panose="02000603060000000000" pitchFamily="2" charset="-127"/>
              </a:rPr>
              <a:t>PoI</a:t>
            </a:r>
            <a:r>
              <a:rPr lang="en-US" altLang="ko-KR" sz="1400" b="1" dirty="0">
                <a:solidFill>
                  <a:srgbClr val="4C93C7"/>
                </a:solidFill>
                <a:ea typeface="다음_Regular" panose="02000603060000000000" pitchFamily="2" charset="-127"/>
              </a:rPr>
              <a:t> Recommendation</a:t>
            </a:r>
            <a:endParaRPr lang="ko-KR" altLang="ko-KR" sz="1400" b="1" dirty="0">
              <a:solidFill>
                <a:srgbClr val="4C93C7"/>
              </a:solidFill>
              <a:ea typeface="다음_Regular" panose="0200060306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100" dirty="0" smtClean="0">
                <a:cs typeface="Times New Roman" panose="02020603050405020304" pitchFamily="18" charset="0"/>
              </a:rPr>
              <a:t>지리 </a:t>
            </a:r>
            <a:r>
              <a:rPr lang="ko-KR" altLang="en-US" sz="1400" kern="100" dirty="0">
                <a:cs typeface="Times New Roman" panose="02020603050405020304" pitchFamily="18" charset="0"/>
              </a:rPr>
              <a:t>좌표 정보를 통해 </a:t>
            </a:r>
            <a:r>
              <a:rPr lang="en-US" altLang="ko-KR" sz="1400" kern="100" dirty="0" err="1" smtClean="0">
                <a:cs typeface="Times New Roman" panose="02020603050405020304" pitchFamily="18" charset="0"/>
              </a:rPr>
              <a:t>PoI</a:t>
            </a:r>
            <a:r>
              <a:rPr lang="en-US" altLang="ko-KR" sz="1400" kern="100" dirty="0" smtClean="0">
                <a:cs typeface="Times New Roman" panose="02020603050405020304" pitchFamily="18" charset="0"/>
              </a:rPr>
              <a:t>(Point-of Interest),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kern="100" dirty="0" err="1" smtClean="0">
                <a:cs typeface="Times New Roman" panose="02020603050405020304" pitchFamily="18" charset="0"/>
              </a:rPr>
              <a:t>AoI</a:t>
            </a:r>
            <a:r>
              <a:rPr lang="en-US" altLang="ko-KR" sz="1400" kern="100" dirty="0" smtClean="0">
                <a:cs typeface="Times New Roman" panose="02020603050405020304" pitchFamily="18" charset="0"/>
              </a:rPr>
              <a:t>(Area-of Interest)</a:t>
            </a:r>
            <a:r>
              <a:rPr lang="ko-KR" altLang="en-US" sz="1400" kern="100" dirty="0" smtClean="0">
                <a:cs typeface="Times New Roman" panose="02020603050405020304" pitchFamily="18" charset="0"/>
              </a:rPr>
              <a:t>를 추천</a:t>
            </a:r>
            <a:endParaRPr lang="en-US" altLang="ko-KR" sz="1400" kern="100" dirty="0"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200" kern="100" dirty="0" smtClean="0">
                <a:cs typeface="Times New Roman" panose="02020603050405020304" pitchFamily="18" charset="0"/>
              </a:rPr>
              <a:t>인기 </a:t>
            </a:r>
            <a:r>
              <a:rPr lang="ko-KR" altLang="ko-KR" sz="1200" kern="100" dirty="0" smtClean="0">
                <a:cs typeface="Times New Roman" panose="02020603050405020304" pitchFamily="18" charset="0"/>
              </a:rPr>
              <a:t>있는 </a:t>
            </a:r>
            <a:r>
              <a:rPr lang="ko-KR" altLang="en-US" sz="1200" kern="100" dirty="0" smtClean="0">
                <a:cs typeface="Times New Roman" panose="02020603050405020304" pitchFamily="18" charset="0"/>
              </a:rPr>
              <a:t>관광지</a:t>
            </a:r>
            <a:r>
              <a:rPr lang="en-US" altLang="ko-KR" sz="1200" kern="100" dirty="0" smtClean="0"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cs typeface="Times New Roman" panose="02020603050405020304" pitchFamily="18" charset="0"/>
              </a:rPr>
              <a:t>과거 기록과 일치하는 </a:t>
            </a:r>
            <a:r>
              <a:rPr lang="ko-KR" altLang="ko-KR" sz="1200" kern="100" dirty="0" smtClean="0">
                <a:cs typeface="Times New Roman" panose="02020603050405020304" pitchFamily="18" charset="0"/>
              </a:rPr>
              <a:t>경로</a:t>
            </a:r>
            <a:r>
              <a:rPr lang="en-US" altLang="ko-KR" sz="1200" kern="100" dirty="0" smtClean="0">
                <a:cs typeface="Times New Roman" panose="02020603050405020304" pitchFamily="18" charset="0"/>
              </a:rPr>
              <a:t>,  </a:t>
            </a:r>
          </a:p>
          <a:p>
            <a:pPr lvl="1" algn="just">
              <a:lnSpc>
                <a:spcPct val="150000"/>
              </a:lnSpc>
            </a:pPr>
            <a:r>
              <a:rPr lang="ko-KR" altLang="ko-KR" sz="1200" kern="100" dirty="0" smtClean="0">
                <a:cs typeface="Times New Roman" panose="02020603050405020304" pitchFamily="18" charset="0"/>
              </a:rPr>
              <a:t>유사 </a:t>
            </a:r>
            <a:r>
              <a:rPr lang="ko-KR" altLang="ko-KR" sz="1200" kern="100" dirty="0">
                <a:cs typeface="Times New Roman" panose="02020603050405020304" pitchFamily="18" charset="0"/>
              </a:rPr>
              <a:t>사용자의 </a:t>
            </a:r>
            <a:r>
              <a:rPr lang="ko-KR" altLang="ko-KR" sz="1200" kern="100" dirty="0" smtClean="0">
                <a:cs typeface="Times New Roman" panose="02020603050405020304" pitchFamily="18" charset="0"/>
              </a:rPr>
              <a:t>경</a:t>
            </a:r>
            <a:r>
              <a:rPr lang="ko-KR" altLang="en-US" sz="1200" kern="100" dirty="0" smtClean="0">
                <a:cs typeface="Times New Roman" panose="02020603050405020304" pitchFamily="18" charset="0"/>
              </a:rPr>
              <a:t>로</a:t>
            </a:r>
            <a:r>
              <a:rPr lang="en-US" altLang="ko-KR" sz="1200" kern="100" dirty="0" smtClean="0"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 smtClean="0">
                <a:cs typeface="Times New Roman" panose="02020603050405020304" pitchFamily="18" charset="0"/>
              </a:rPr>
              <a:t>여행 </a:t>
            </a:r>
            <a:r>
              <a:rPr lang="ko-KR" altLang="ko-KR" sz="1200" kern="100" dirty="0">
                <a:cs typeface="Times New Roman" panose="02020603050405020304" pitchFamily="18" charset="0"/>
              </a:rPr>
              <a:t>그룹 유형에 </a:t>
            </a:r>
            <a:r>
              <a:rPr lang="ko-KR" altLang="ko-KR" sz="1200" kern="100" dirty="0" smtClean="0">
                <a:cs typeface="Times New Roman" panose="02020603050405020304" pitchFamily="18" charset="0"/>
              </a:rPr>
              <a:t>따</a:t>
            </a:r>
            <a:r>
              <a:rPr lang="ko-KR" altLang="en-US" sz="1200" kern="100" dirty="0" smtClean="0">
                <a:cs typeface="Times New Roman" panose="02020603050405020304" pitchFamily="18" charset="0"/>
              </a:rPr>
              <a:t>른 경로</a:t>
            </a:r>
            <a:r>
              <a:rPr lang="en-US" altLang="ko-KR" sz="1200" kern="100" dirty="0" smtClean="0">
                <a:cs typeface="Times New Roman" panose="02020603050405020304" pitchFamily="18" charset="0"/>
              </a:rPr>
              <a:t>, </a:t>
            </a:r>
          </a:p>
          <a:p>
            <a:pPr lvl="1" algn="just">
              <a:lnSpc>
                <a:spcPct val="150000"/>
              </a:lnSpc>
            </a:pPr>
            <a:r>
              <a:rPr lang="ko-KR" altLang="ko-KR" sz="1200" kern="100" dirty="0" smtClean="0">
                <a:cs typeface="Times New Roman" panose="02020603050405020304" pitchFamily="18" charset="0"/>
              </a:rPr>
              <a:t>날씨 환경에 따</a:t>
            </a:r>
            <a:r>
              <a:rPr lang="ko-KR" altLang="en-US" sz="1200" kern="100" dirty="0" smtClean="0">
                <a:cs typeface="Times New Roman" panose="02020603050405020304" pitchFamily="18" charset="0"/>
              </a:rPr>
              <a:t>른 경로 추천  </a:t>
            </a:r>
            <a:r>
              <a:rPr lang="en-US" altLang="ko-KR" sz="1200" kern="100" dirty="0" smtClean="0">
                <a:cs typeface="Times New Roman" panose="02020603050405020304" pitchFamily="18" charset="0"/>
              </a:rPr>
              <a:t>…</a:t>
            </a:r>
            <a:endParaRPr lang="en-US" altLang="ko-KR" sz="1400" kern="1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100" dirty="0" smtClean="0"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4C93C7"/>
                </a:solidFill>
                <a:ea typeface="다음_Regular" panose="02000603060000000000" pitchFamily="2" charset="-127"/>
              </a:rPr>
              <a:t>2</a:t>
            </a:r>
            <a:r>
              <a:rPr lang="en-US" altLang="ko-KR" sz="1400" b="1" dirty="0">
                <a:solidFill>
                  <a:srgbClr val="4C93C7"/>
                </a:solidFill>
                <a:ea typeface="다음_Regular" panose="02000603060000000000" pitchFamily="2" charset="-127"/>
              </a:rPr>
              <a:t>. Sequence </a:t>
            </a:r>
            <a:r>
              <a:rPr lang="en-US" altLang="ko-KR" sz="1400" b="1" dirty="0" smtClean="0">
                <a:solidFill>
                  <a:srgbClr val="4C93C7"/>
                </a:solidFill>
                <a:ea typeface="다음_Regular" panose="02000603060000000000" pitchFamily="2" charset="-127"/>
              </a:rPr>
              <a:t> of</a:t>
            </a:r>
            <a:r>
              <a:rPr lang="ko-KR" altLang="en-US" sz="1400" b="1" dirty="0" smtClean="0">
                <a:solidFill>
                  <a:srgbClr val="4C93C7"/>
                </a:solidFill>
                <a:ea typeface="다음_Regular" panose="02000603060000000000" pitchFamily="2" charset="-127"/>
              </a:rPr>
              <a:t> </a:t>
            </a:r>
            <a:r>
              <a:rPr lang="en-US" altLang="ko-KR" sz="1400" b="1" dirty="0" err="1" smtClean="0">
                <a:solidFill>
                  <a:srgbClr val="4C93C7"/>
                </a:solidFill>
                <a:ea typeface="다음_Regular" panose="02000603060000000000" pitchFamily="2" charset="-127"/>
              </a:rPr>
              <a:t>RoI</a:t>
            </a:r>
            <a:r>
              <a:rPr lang="en-US" altLang="ko-KR" sz="1400" b="1" dirty="0" smtClean="0">
                <a:solidFill>
                  <a:srgbClr val="4C93C7"/>
                </a:solidFill>
                <a:ea typeface="다음_Regular" panose="02000603060000000000" pitchFamily="2" charset="-127"/>
              </a:rPr>
              <a:t> Recommendation</a:t>
            </a:r>
            <a:endParaRPr lang="ko-KR" altLang="ko-KR" sz="1400" b="1" dirty="0">
              <a:solidFill>
                <a:srgbClr val="4C93C7"/>
              </a:solidFill>
              <a:ea typeface="다음_Regular" panose="0200060306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100" dirty="0" smtClean="0">
                <a:cs typeface="Times New Roman" panose="02020603050405020304" pitchFamily="18" charset="0"/>
              </a:rPr>
              <a:t>지리</a:t>
            </a:r>
            <a:r>
              <a:rPr lang="en-US" altLang="ko-KR" sz="1400" kern="100" dirty="0" smtClean="0">
                <a:cs typeface="Times New Roman" panose="02020603050405020304" pitchFamily="18" charset="0"/>
              </a:rPr>
              <a:t> </a:t>
            </a:r>
            <a:r>
              <a:rPr lang="ko-KR" altLang="en-US" sz="1400" kern="100" dirty="0" smtClean="0">
                <a:cs typeface="Times New Roman" panose="02020603050405020304" pitchFamily="18" charset="0"/>
              </a:rPr>
              <a:t>좌표와 시간순서를 이용해</a:t>
            </a:r>
            <a:r>
              <a:rPr lang="en-US" altLang="ko-KR" sz="1400" kern="100" dirty="0">
                <a:cs typeface="Times New Roman" panose="02020603050405020304" pitchFamily="18" charset="0"/>
              </a:rPr>
              <a:t> </a:t>
            </a:r>
            <a:r>
              <a:rPr lang="ko-KR" altLang="en-US" sz="1400" kern="100" dirty="0" smtClean="0">
                <a:cs typeface="Times New Roman" panose="02020603050405020304" pitchFamily="18" charset="0"/>
              </a:rPr>
              <a:t>추천</a:t>
            </a:r>
            <a:endParaRPr lang="en-US" altLang="ko-KR" sz="1400" kern="1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dirty="0" smtClean="0"/>
              <a:t>	</a:t>
            </a:r>
            <a:r>
              <a:rPr lang="ko-KR" altLang="en-US" sz="1200" dirty="0" smtClean="0"/>
              <a:t>인기 </a:t>
            </a:r>
            <a:r>
              <a:rPr lang="ko-KR" altLang="en-US" sz="1200" dirty="0"/>
              <a:t>있는 여행 </a:t>
            </a:r>
            <a:r>
              <a:rPr lang="ko-KR" altLang="en-US" sz="1200" dirty="0" smtClean="0"/>
              <a:t>경로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…</a:t>
            </a:r>
            <a:endParaRPr lang="en-US" altLang="ko-KR" sz="1400" dirty="0"/>
          </a:p>
          <a:p>
            <a:pPr algn="just">
              <a:lnSpc>
                <a:spcPct val="150000"/>
              </a:lnSpc>
            </a:pPr>
            <a:endParaRPr lang="en-US" altLang="ko-KR" sz="1400" kern="1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4C93C7"/>
                </a:solidFill>
                <a:ea typeface="다음_Regular" panose="02000603060000000000" pitchFamily="2" charset="-127"/>
              </a:rPr>
              <a:t>3</a:t>
            </a:r>
            <a:r>
              <a:rPr lang="en-US" altLang="ko-KR" sz="1400" b="1" dirty="0">
                <a:solidFill>
                  <a:srgbClr val="4C93C7"/>
                </a:solidFill>
                <a:ea typeface="다음_Regular" panose="02000603060000000000" pitchFamily="2" charset="-127"/>
              </a:rPr>
              <a:t>. A sequence of </a:t>
            </a:r>
            <a:r>
              <a:rPr lang="en-US" altLang="ko-KR" sz="1400" b="1" dirty="0" err="1">
                <a:solidFill>
                  <a:srgbClr val="4C93C7"/>
                </a:solidFill>
                <a:ea typeface="다음_Regular" panose="02000603060000000000" pitchFamily="2" charset="-127"/>
              </a:rPr>
              <a:t>PoIs</a:t>
            </a:r>
            <a:r>
              <a:rPr lang="en-US" altLang="ko-KR" sz="1400" b="1" dirty="0">
                <a:solidFill>
                  <a:srgbClr val="4C93C7"/>
                </a:solidFill>
                <a:ea typeface="다음_Regular" panose="02000603060000000000" pitchFamily="2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4C93C7"/>
                </a:solidFill>
                <a:ea typeface="다음_Regular" panose="02000603060000000000" pitchFamily="2" charset="-127"/>
              </a:rPr>
              <a:t>    with </a:t>
            </a:r>
            <a:r>
              <a:rPr lang="en-US" altLang="ko-KR" sz="1400" b="1" dirty="0">
                <a:solidFill>
                  <a:srgbClr val="4C93C7"/>
                </a:solidFill>
                <a:ea typeface="다음_Regular" panose="02000603060000000000" pitchFamily="2" charset="-127"/>
              </a:rPr>
              <a:t>temporal information recommendation </a:t>
            </a:r>
            <a:endParaRPr lang="ko-KR" altLang="ko-KR" sz="1400" b="1" dirty="0">
              <a:solidFill>
                <a:srgbClr val="4C93C7"/>
              </a:solidFill>
              <a:ea typeface="다음_Regular" panose="0200060306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400" kern="100" dirty="0" smtClean="0">
                <a:cs typeface="Times New Roman" panose="02020603050405020304" pitchFamily="18" charset="0"/>
              </a:rPr>
              <a:t>인접</a:t>
            </a:r>
            <a:r>
              <a:rPr lang="en-US" altLang="ko-KR" sz="1400" kern="100" dirty="0" smtClean="0">
                <a:cs typeface="Times New Roman" panose="02020603050405020304" pitchFamily="18" charset="0"/>
              </a:rPr>
              <a:t> </a:t>
            </a:r>
            <a:r>
              <a:rPr lang="ko-KR" altLang="en-US" sz="1400" kern="100" dirty="0" smtClean="0">
                <a:cs typeface="Times New Roman" panose="02020603050405020304" pitchFamily="18" charset="0"/>
              </a:rPr>
              <a:t>관광지간의</a:t>
            </a:r>
            <a:r>
              <a:rPr lang="ko-KR" altLang="ko-KR" sz="1400" kern="100" dirty="0" smtClean="0"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cs typeface="Times New Roman" panose="02020603050405020304" pitchFamily="18" charset="0"/>
              </a:rPr>
              <a:t>이동 </a:t>
            </a:r>
            <a:r>
              <a:rPr lang="ko-KR" altLang="ko-KR" sz="1400" kern="100" dirty="0" smtClean="0">
                <a:cs typeface="Times New Roman" panose="02020603050405020304" pitchFamily="18" charset="0"/>
              </a:rPr>
              <a:t>시간</a:t>
            </a:r>
            <a:r>
              <a:rPr lang="en-US" altLang="ko-KR" sz="1400" kern="100" dirty="0" smtClean="0">
                <a:cs typeface="Times New Roman" panose="02020603050405020304" pitchFamily="18" charset="0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ko-KR" altLang="ko-KR" sz="1400" kern="100" dirty="0" smtClean="0">
                <a:cs typeface="Times New Roman" panose="02020603050405020304" pitchFamily="18" charset="0"/>
              </a:rPr>
              <a:t>체류 </a:t>
            </a:r>
            <a:r>
              <a:rPr lang="ko-KR" altLang="ko-KR" sz="1400" kern="100" dirty="0">
                <a:cs typeface="Times New Roman" panose="02020603050405020304" pitchFamily="18" charset="0"/>
              </a:rPr>
              <a:t>시간에 대한 </a:t>
            </a:r>
            <a:r>
              <a:rPr lang="ko-KR" altLang="en-US" sz="1400" kern="100" dirty="0" smtClean="0">
                <a:cs typeface="Times New Roman" panose="02020603050405020304" pitchFamily="18" charset="0"/>
              </a:rPr>
              <a:t>조건</a:t>
            </a:r>
            <a:r>
              <a:rPr lang="ko-KR" altLang="ko-KR" sz="1400" kern="100" dirty="0" smtClean="0">
                <a:cs typeface="Times New Roman" panose="02020603050405020304" pitchFamily="18" charset="0"/>
              </a:rPr>
              <a:t>을 포함</a:t>
            </a:r>
            <a:endParaRPr lang="en-US" altLang="ko-KR" sz="1400" kern="1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100" dirty="0" smtClean="0">
                <a:cs typeface="Times New Roman" panose="02020603050405020304" pitchFamily="18" charset="0"/>
              </a:rPr>
              <a:t>	</a:t>
            </a:r>
            <a:r>
              <a:rPr lang="ko-KR" altLang="en-US" sz="1200" kern="100" dirty="0" smtClean="0">
                <a:cs typeface="Times New Roman" panose="02020603050405020304" pitchFamily="18" charset="0"/>
              </a:rPr>
              <a:t>교통 수단 비교 추천</a:t>
            </a:r>
            <a:r>
              <a:rPr lang="en-US" altLang="ko-KR" sz="1200" kern="100" dirty="0" smtClean="0">
                <a:cs typeface="Times New Roman" panose="02020603050405020304" pitchFamily="18" charset="0"/>
              </a:rPr>
              <a:t> …</a:t>
            </a:r>
            <a:r>
              <a:rPr lang="ko-KR" altLang="en-US" sz="1200" kern="100" dirty="0" smtClean="0">
                <a:cs typeface="Times New Roman" panose="02020603050405020304" pitchFamily="18" charset="0"/>
              </a:rPr>
              <a:t> </a:t>
            </a:r>
            <a:endParaRPr lang="en-US" altLang="ko-KR" sz="1400" kern="100" dirty="0"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429587" y="1376769"/>
            <a:ext cx="93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6409549" y="1451497"/>
            <a:ext cx="234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나눔바른고딕" pitchFamily="50" charset="-127"/>
              </a:rPr>
              <a:t>장소들의 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ea typeface="나눔바른고딕" pitchFamily="50" charset="-127"/>
            </a:endParaRPr>
          </a:p>
          <a:p>
            <a:pPr lvl="0"/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나눔바른고딕" pitchFamily="50" charset="-127"/>
              </a:rPr>
              <a:t>순차적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나눔바른고딕" pitchFamily="50" charset="-127"/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나눔바른고딕" pitchFamily="50" charset="-127"/>
              </a:rPr>
              <a:t>시간적 의미의 부재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ea typeface="나눔바른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 rot="10800000">
            <a:off x="3913303" y="1340769"/>
            <a:ext cx="2314881" cy="72000"/>
            <a:chOff x="2113103" y="4911692"/>
            <a:chExt cx="2314881" cy="7200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123728" y="4941167"/>
              <a:ext cx="230425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2113103" y="4911692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/>
            </a:p>
          </p:txBody>
        </p:sp>
      </p:grpSp>
      <p:cxnSp>
        <p:nvCxnSpPr>
          <p:cNvPr id="26" name="직선 연결선 25"/>
          <p:cNvCxnSpPr/>
          <p:nvPr/>
        </p:nvCxnSpPr>
        <p:spPr>
          <a:xfrm>
            <a:off x="6429587" y="3478173"/>
            <a:ext cx="93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6409549" y="3552901"/>
            <a:ext cx="234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나눔바른고딕" pitchFamily="50" charset="-127"/>
              </a:rPr>
              <a:t>관광 시간 및 여행기간에 대한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ea typeface="나눔바른고딕" pitchFamily="50" charset="-127"/>
            </a:endParaRPr>
          </a:p>
          <a:p>
            <a:pPr lvl="0"/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나눔바른고딕" pitchFamily="50" charset="-127"/>
              </a:rPr>
              <a:t>정보 부재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ea typeface="나눔바른고딕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 rot="10800000">
            <a:off x="3913303" y="3442173"/>
            <a:ext cx="2314881" cy="72000"/>
            <a:chOff x="2113103" y="4911692"/>
            <a:chExt cx="2314881" cy="72000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2123728" y="4941167"/>
              <a:ext cx="230425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2113103" y="4911692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/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6429587" y="4761144"/>
            <a:ext cx="93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25"/>
          <p:cNvSpPr txBox="1">
            <a:spLocks noChangeArrowheads="1"/>
          </p:cNvSpPr>
          <p:nvPr/>
        </p:nvSpPr>
        <p:spPr bwMode="auto">
          <a:xfrm>
            <a:off x="6409549" y="4839543"/>
            <a:ext cx="234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나눔바른고딕" pitchFamily="50" charset="-127"/>
              </a:rPr>
              <a:t>장소 유형</a:t>
            </a: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나눔바른고딕" pitchFamily="50" charset="-127"/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나눔바른고딕" pitchFamily="50" charset="-127"/>
              </a:rPr>
              <a:t>기상조건 등의 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ea typeface="나눔바른고딕" pitchFamily="50" charset="-127"/>
            </a:endParaRPr>
          </a:p>
          <a:p>
            <a:pPr lvl="0"/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나눔바른고딕" pitchFamily="50" charset="-127"/>
              </a:rPr>
              <a:t>의미 부재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  <a:ea typeface="나눔바른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 rot="10800000">
            <a:off x="3913303" y="4725144"/>
            <a:ext cx="2314881" cy="72000"/>
            <a:chOff x="2113103" y="4911692"/>
            <a:chExt cx="2314881" cy="72000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2123728" y="4941167"/>
              <a:ext cx="230425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>
              <a:off x="2113103" y="4911692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6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Introduction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8640960" cy="3418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endParaRPr lang="ko-KR" altLang="en-US" sz="1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altLang="ko-KR" sz="1400" kern="100" dirty="0">
                <a:cs typeface="Times New Roman" panose="02020603050405020304" pitchFamily="18" charset="0"/>
              </a:rPr>
              <a:t>-- </a:t>
            </a:r>
            <a:r>
              <a:rPr lang="ko-KR" altLang="en-US" sz="1400" kern="100" dirty="0">
                <a:cs typeface="Times New Roman" panose="02020603050405020304" pitchFamily="18" charset="0"/>
              </a:rPr>
              <a:t>수면시간</a:t>
            </a:r>
            <a:r>
              <a:rPr lang="en-US" altLang="ko-KR" sz="1400" kern="100" dirty="0"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cs typeface="Times New Roman" panose="02020603050405020304" pitchFamily="18" charset="0"/>
              </a:rPr>
              <a:t>숙소</a:t>
            </a:r>
            <a:r>
              <a:rPr lang="en-US" altLang="ko-KR" sz="1400" kern="100" dirty="0"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cs typeface="Times New Roman" panose="02020603050405020304" pitchFamily="18" charset="0"/>
              </a:rPr>
              <a:t>교통편</a:t>
            </a:r>
            <a:r>
              <a:rPr lang="en-US" altLang="ko-KR" sz="1400" kern="100" dirty="0"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cs typeface="Times New Roman" panose="02020603050405020304" pitchFamily="18" charset="0"/>
              </a:rPr>
              <a:t>이동가능시간</a:t>
            </a:r>
            <a:r>
              <a:rPr lang="en-US" altLang="ko-KR" sz="1400" kern="100" dirty="0"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cs typeface="Times New Roman" panose="02020603050405020304" pitchFamily="18" charset="0"/>
              </a:rPr>
              <a:t>관광시간</a:t>
            </a:r>
            <a:r>
              <a:rPr lang="en-US" altLang="ko-KR" sz="1400" kern="100" dirty="0"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cs typeface="Times New Roman" panose="02020603050405020304" pitchFamily="18" charset="0"/>
              </a:rPr>
              <a:t>출발지에 대한 고려 필요</a:t>
            </a:r>
          </a:p>
          <a:p>
            <a:pPr algn="just">
              <a:lnSpc>
                <a:spcPct val="107000"/>
              </a:lnSpc>
            </a:pPr>
            <a:r>
              <a:rPr lang="en-US" altLang="ko-KR" sz="1400" kern="100" dirty="0">
                <a:cs typeface="Times New Roman" panose="02020603050405020304" pitchFamily="18" charset="0"/>
              </a:rPr>
              <a:t>-- </a:t>
            </a:r>
            <a:r>
              <a:rPr lang="ko-KR" altLang="en-US" sz="1400" kern="100" dirty="0">
                <a:cs typeface="Times New Roman" panose="02020603050405020304" pitchFamily="18" charset="0"/>
              </a:rPr>
              <a:t>국가간 이동</a:t>
            </a:r>
            <a:r>
              <a:rPr lang="en-US" altLang="ko-KR" sz="1400" kern="100" dirty="0"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cs typeface="Times New Roman" panose="02020603050405020304" pitchFamily="18" charset="0"/>
              </a:rPr>
              <a:t>숙박</a:t>
            </a:r>
            <a:r>
              <a:rPr lang="en-US" altLang="ko-KR" sz="1400" kern="100" dirty="0"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cs typeface="Times New Roman" panose="02020603050405020304" pitchFamily="18" charset="0"/>
              </a:rPr>
              <a:t>여행일자</a:t>
            </a:r>
            <a:r>
              <a:rPr lang="en-US" altLang="ko-KR" sz="1400" kern="100" dirty="0"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cs typeface="Times New Roman" panose="02020603050405020304" pitchFamily="18" charset="0"/>
              </a:rPr>
              <a:t>여행지 간의 이동</a:t>
            </a:r>
            <a:r>
              <a:rPr lang="en-US" altLang="ko-KR" sz="1400" kern="100" dirty="0"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cs typeface="Times New Roman" panose="02020603050405020304" pitchFamily="18" charset="0"/>
              </a:rPr>
              <a:t>교통편추천</a:t>
            </a:r>
            <a:r>
              <a:rPr lang="en-US" altLang="ko-KR" sz="1400" kern="100" dirty="0"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cs typeface="Times New Roman" panose="02020603050405020304" pitchFamily="18" charset="0"/>
              </a:rPr>
              <a:t>경비</a:t>
            </a:r>
            <a:r>
              <a:rPr lang="en-US" altLang="ko-KR" sz="1400" kern="100" dirty="0"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 err="1">
                <a:cs typeface="Times New Roman" panose="02020603050405020304" pitchFamily="18" charset="0"/>
              </a:rPr>
              <a:t>여행지별</a:t>
            </a:r>
            <a:r>
              <a:rPr lang="ko-KR" altLang="en-US" sz="1400" kern="100" dirty="0">
                <a:cs typeface="Times New Roman" panose="02020603050405020304" pitchFamily="18" charset="0"/>
              </a:rPr>
              <a:t> 선호도</a:t>
            </a:r>
            <a:r>
              <a:rPr lang="en-US" altLang="ko-KR" sz="1400" kern="100" dirty="0"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cs typeface="Times New Roman" panose="02020603050405020304" pitchFamily="18" charset="0"/>
              </a:rPr>
              <a:t>방문시간에 대한 고려 필요</a:t>
            </a:r>
          </a:p>
          <a:p>
            <a:pPr algn="just">
              <a:lnSpc>
                <a:spcPct val="107000"/>
              </a:lnSpc>
            </a:pPr>
            <a:r>
              <a:rPr lang="en-US" altLang="ko-KR" sz="1400" kern="100" dirty="0"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cs typeface="Times New Roman" panose="02020603050405020304" pitchFamily="18" charset="0"/>
              </a:rPr>
              <a:t>후기를 기준으로</a:t>
            </a:r>
            <a:r>
              <a:rPr lang="en-US" altLang="ko-KR" sz="1400" kern="100" dirty="0"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cs typeface="Times New Roman" panose="02020603050405020304" pitchFamily="18" charset="0"/>
              </a:rPr>
              <a:t>교통수단을 고려하여 순서를 변경하며 최적의 경로를 반환</a:t>
            </a:r>
          </a:p>
          <a:p>
            <a:pPr algn="just">
              <a:lnSpc>
                <a:spcPct val="107000"/>
              </a:lnSpc>
            </a:pPr>
            <a:r>
              <a:rPr lang="en-US" altLang="ko-KR" sz="1400" kern="100" dirty="0">
                <a:cs typeface="Times New Roman" panose="02020603050405020304" pitchFamily="18" charset="0"/>
              </a:rPr>
              <a:t>-- </a:t>
            </a:r>
            <a:r>
              <a:rPr lang="ko-KR" altLang="en-US" sz="1400" kern="100" dirty="0">
                <a:cs typeface="Times New Roman" panose="02020603050405020304" pitchFamily="18" charset="0"/>
              </a:rPr>
              <a:t>사용자 선호도</a:t>
            </a:r>
            <a:r>
              <a:rPr lang="en-US" altLang="ko-KR" sz="1400" kern="100" dirty="0"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cs typeface="Times New Roman" panose="02020603050405020304" pitchFamily="18" charset="0"/>
              </a:rPr>
              <a:t>시작제약</a:t>
            </a:r>
            <a:r>
              <a:rPr lang="en-US" altLang="ko-KR" sz="1400" kern="100" dirty="0"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cs typeface="Times New Roman" panose="02020603050405020304" pitchFamily="18" charset="0"/>
              </a:rPr>
              <a:t>여행 경비에 대한 고려 부재</a:t>
            </a:r>
          </a:p>
          <a:p>
            <a:pPr algn="just">
              <a:lnSpc>
                <a:spcPct val="107000"/>
              </a:lnSpc>
            </a:pPr>
            <a:endParaRPr lang="ko-KR" altLang="en-US" sz="1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endParaRPr lang="ko-KR" altLang="en-US" sz="1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endParaRPr lang="ko-KR" altLang="en-US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endParaRPr lang="en-US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SNS /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온라인 사진 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data : geo-tagged photo, time stamp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endParaRPr lang="en-US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Photos &gt; title, tag, description, annotation, geological , …. (Metadata )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endParaRPr lang="en-US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endParaRPr lang="en-US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72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D</a:t>
            </a:r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efinitions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298079"/>
            <a:ext cx="892899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query 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=	{ &lt;place type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&gt; , Duration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Semantic </a:t>
            </a: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RoI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 :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여러 궤도가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교차한 좌표 밀집 지역으로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, basic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place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type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을 가짐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  <a:sym typeface="Wingdings" panose="05000000000000000000" pitchFamily="2" charset="2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4C93C7"/>
                </a:solidFill>
                <a:ea typeface="다음_Regular" panose="02000603060000000000" pitchFamily="2" charset="-127"/>
                <a:sym typeface="Wingdings" panose="05000000000000000000" pitchFamily="2" charset="2"/>
              </a:rPr>
              <a:t>(Def1) A </a:t>
            </a:r>
            <a:r>
              <a:rPr lang="en-US" altLang="ko-KR" sz="1400" b="1" dirty="0" smtClean="0">
                <a:solidFill>
                  <a:srgbClr val="4C93C7"/>
                </a:solidFill>
                <a:ea typeface="다음_Regular" panose="02000603060000000000" pitchFamily="2" charset="-127"/>
                <a:sym typeface="Wingdings" panose="05000000000000000000" pitchFamily="2" charset="2"/>
              </a:rPr>
              <a:t>trajectory	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: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시간정보를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가진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위치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좌표의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시퀀스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sym typeface="Wingdings" panose="05000000000000000000" pitchFamily="2" charset="2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	T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= &lt; (x</a:t>
            </a:r>
            <a:r>
              <a:rPr lang="en-US" altLang="ko-KR" sz="1400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1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y</a:t>
            </a:r>
            <a:r>
              <a:rPr lang="en-US" altLang="ko-KR" sz="1400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1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, t</a:t>
            </a:r>
            <a:r>
              <a:rPr lang="en-US" altLang="ko-KR" sz="1400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1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),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(x</a:t>
            </a:r>
            <a:r>
              <a:rPr lang="en-US" altLang="ko-KR" sz="1400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2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, y</a:t>
            </a:r>
            <a:r>
              <a:rPr lang="en-US" altLang="ko-KR" sz="1400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2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, t</a:t>
            </a:r>
            <a:r>
              <a:rPr lang="en-US" altLang="ko-KR" sz="1400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2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), … 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  <a:sym typeface="Wingdings" panose="05000000000000000000" pitchFamily="2" charset="2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SemA</a:t>
            </a:r>
            <a:r>
              <a:rPr lang="en-US" altLang="ko-KR" sz="1400" b="1" baseline="-25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i</a:t>
            </a:r>
            <a:r>
              <a:rPr lang="en-US" altLang="ko-KR" sz="1400" b="1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  :	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RoI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의 의미집합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sym typeface="Wingdings" panose="05000000000000000000" pitchFamily="2" charset="2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	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SemA</a:t>
            </a:r>
            <a:r>
              <a:rPr lang="en-US" altLang="ko-KR" sz="1400" baseline="-25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i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 = (</a:t>
            </a: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e</a:t>
            </a:r>
            <a:r>
              <a:rPr lang="en-US" altLang="ko-KR" sz="1400" baseline="-250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i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 , V</a:t>
            </a:r>
            <a:r>
              <a:rPr lang="en-US" altLang="ko-KR" sz="1400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i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) 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 where  </a:t>
            </a:r>
            <a:r>
              <a:rPr lang="en-US" altLang="ko-KR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e</a:t>
            </a:r>
            <a:r>
              <a:rPr lang="en-US" altLang="ko-KR" sz="1400" baseline="-25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i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 = set of basic sematic,  V</a:t>
            </a:r>
            <a:r>
              <a:rPr lang="en-US" altLang="ko-KR" sz="1400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i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= additional set of semantic annotation 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  <a:sym typeface="Wingdings" panose="05000000000000000000" pitchFamily="2" charset="2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	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sym typeface="Wingdings" panose="05000000000000000000" pitchFamily="2" charset="2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rgbClr val="4C93C7"/>
                </a:solidFill>
                <a:ea typeface="다음_Regular" panose="02000603060000000000" pitchFamily="2" charset="-127"/>
                <a:sym typeface="Wingdings" panose="05000000000000000000" pitchFamily="2" charset="2"/>
              </a:rPr>
              <a:t>(Def2) Semantic Trajectory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: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장소 유형과 더불어 추가적인 의미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주석을 가진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위치 좌표의 시퀀스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  <a:sym typeface="Wingdings" panose="05000000000000000000" pitchFamily="2" charset="2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SemT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 = &lt; (SemA</a:t>
            </a:r>
            <a:r>
              <a:rPr lang="en-US" altLang="ko-KR" sz="1400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0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, t</a:t>
            </a:r>
            <a:r>
              <a:rPr lang="en-US" altLang="ko-KR" sz="1400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0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) , (SemA</a:t>
            </a:r>
            <a:r>
              <a:rPr lang="en-US" altLang="ko-KR" sz="1400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1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 , t</a:t>
            </a:r>
            <a:r>
              <a:rPr lang="en-US" altLang="ko-KR" sz="1400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1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) , … &gt;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  <a:sym typeface="Wingdings" panose="05000000000000000000" pitchFamily="2" charset="2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sym typeface="Wingdings" panose="05000000000000000000" pitchFamily="2" charset="2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srgbClr val="4C93C7"/>
                </a:solidFill>
                <a:ea typeface="다음_Regular" panose="02000603060000000000" pitchFamily="2" charset="-127"/>
                <a:sym typeface="Wingdings" panose="05000000000000000000" pitchFamily="2" charset="2"/>
              </a:rPr>
              <a:t>(</a:t>
            </a:r>
            <a:r>
              <a:rPr lang="en-US" altLang="ko-KR" sz="1400" b="1" dirty="0">
                <a:solidFill>
                  <a:srgbClr val="4C93C7"/>
                </a:solidFill>
                <a:ea typeface="다음_Regular" panose="02000603060000000000" pitchFamily="2" charset="-127"/>
                <a:sym typeface="Wingdings" panose="05000000000000000000" pitchFamily="2" charset="2"/>
              </a:rPr>
              <a:t>Def3) </a:t>
            </a:r>
            <a:r>
              <a:rPr lang="en-US" altLang="ko-KR" sz="1400" b="1" dirty="0" err="1">
                <a:solidFill>
                  <a:srgbClr val="4C93C7"/>
                </a:solidFill>
                <a:ea typeface="다음_Regular" panose="02000603060000000000" pitchFamily="2" charset="-127"/>
                <a:sym typeface="Wingdings" panose="05000000000000000000" pitchFamily="2" charset="2"/>
              </a:rPr>
              <a:t>SemT</a:t>
            </a:r>
            <a:r>
              <a:rPr lang="en-US" altLang="ko-KR" sz="1400" b="1" dirty="0">
                <a:solidFill>
                  <a:srgbClr val="4C93C7"/>
                </a:solidFill>
                <a:ea typeface="다음_Regular" panose="02000603060000000000" pitchFamily="2" charset="-127"/>
                <a:sym typeface="Wingdings" panose="05000000000000000000" pitchFamily="2" charset="2"/>
              </a:rPr>
              <a:t>-Pattern = (</a:t>
            </a:r>
            <a:r>
              <a:rPr lang="en-US" altLang="ko-KR" sz="1400" b="1" dirty="0" err="1">
                <a:solidFill>
                  <a:srgbClr val="4C93C7"/>
                </a:solidFill>
                <a:ea typeface="다음_Regular" panose="02000603060000000000" pitchFamily="2" charset="-127"/>
                <a:sym typeface="Wingdings" panose="05000000000000000000" pitchFamily="2" charset="2"/>
              </a:rPr>
              <a:t>SemS</a:t>
            </a:r>
            <a:r>
              <a:rPr lang="en-US" altLang="ko-KR" sz="1400" b="1" dirty="0">
                <a:solidFill>
                  <a:srgbClr val="4C93C7"/>
                </a:solidFill>
                <a:ea typeface="다음_Regular" panose="02000603060000000000" pitchFamily="2" charset="-127"/>
                <a:sym typeface="Wingdings" panose="05000000000000000000" pitchFamily="2" charset="2"/>
              </a:rPr>
              <a:t> , A</a:t>
            </a:r>
            <a:r>
              <a:rPr lang="en-US" altLang="ko-KR" sz="1400" b="1" dirty="0" smtClean="0">
                <a:solidFill>
                  <a:srgbClr val="4C93C7"/>
                </a:solidFill>
                <a:ea typeface="다음_Regular" panose="02000603060000000000" pitchFamily="2" charset="-127"/>
                <a:sym typeface="Wingdings" panose="05000000000000000000" pitchFamily="2" charset="2"/>
              </a:rPr>
              <a:t>)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: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의미요소를 가진 위치 좌표 시퀀스와 시간정보</a:t>
            </a:r>
            <a:endParaRPr lang="en-US" altLang="ko-KR" sz="1400" b="1" dirty="0">
              <a:solidFill>
                <a:srgbClr val="4C93C7"/>
              </a:solidFill>
              <a:ea typeface="다음_Regular" panose="02000603060000000000" pitchFamily="2" charset="-127"/>
              <a:sym typeface="Wingdings" panose="05000000000000000000" pitchFamily="2" charset="2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SemS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 = &lt; (SemA</a:t>
            </a:r>
            <a:r>
              <a:rPr lang="en-US" altLang="ko-KR" sz="1400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0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) , (SemA</a:t>
            </a:r>
            <a:r>
              <a:rPr lang="en-US" altLang="ko-KR" sz="1400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1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) , …  &gt;	: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의미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요소의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연속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sym typeface="Wingdings" panose="05000000000000000000" pitchFamily="2" charset="2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A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= &lt; α</a:t>
            </a:r>
            <a:r>
              <a:rPr lang="en-US" altLang="ko-KR" sz="1400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1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, α</a:t>
            </a:r>
            <a:r>
              <a:rPr lang="en-US" altLang="ko-KR" sz="1400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2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 , … &gt;		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두 방문 장소 사이의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시간간격 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  <a:sym typeface="Wingdings" panose="05000000000000000000" pitchFamily="2" charset="2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sym typeface="Wingdings" panose="05000000000000000000" pitchFamily="2" charset="2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Semantic Trajectory Pattern  </a:t>
            </a: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: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빈번하게 발견되는 연속된 의미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요소와 그 사이의 보편적인 이동 시간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Semantic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Itinerary  : 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geo-photos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로부터 추출된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Semantic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trajectory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pattern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로 생성된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Itinerary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  <a:sym typeface="Wingdings" panose="05000000000000000000" pitchFamily="2" charset="2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4" b="24408"/>
          <a:stretch>
            <a:fillRect/>
          </a:stretch>
        </p:blipFill>
        <p:spPr bwMode="auto">
          <a:xfrm>
            <a:off x="2267744" y="6493083"/>
            <a:ext cx="3584575" cy="23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2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10009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Semantic Itinerary Recommender system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89750" y="3068960"/>
            <a:ext cx="2649580" cy="1584176"/>
          </a:xfrm>
          <a:prstGeom prst="rect">
            <a:avLst/>
          </a:pr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1. Verifying ‘a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user’s query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’</a:t>
            </a:r>
          </a:p>
          <a:p>
            <a:pPr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2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 Itinerary Search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3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 Itinerary Sorting</a:t>
            </a:r>
            <a:endParaRPr lang="ko-KR" altLang="ko-KR" sz="1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4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 Itinerary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Return / Display</a:t>
            </a:r>
            <a:endParaRPr lang="ko-KR" altLang="ko-KR" sz="1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36096" y="2552315"/>
            <a:ext cx="3528392" cy="2617464"/>
          </a:xfrm>
          <a:prstGeom prst="rect">
            <a:avLst/>
          </a:prstGeom>
          <a:solidFill>
            <a:srgbClr val="4C93C7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Constructing Trajectories</a:t>
            </a:r>
          </a:p>
          <a:p>
            <a:pPr lvl="1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Geo-tagged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photos</a:t>
            </a:r>
            <a:r>
              <a:rPr lang="ko-KR" altLang="ko-KR" sz="1200" dirty="0">
                <a:solidFill>
                  <a:schemeClr val="bg1">
                    <a:lumMod val="50000"/>
                  </a:schemeClr>
                </a:solidFill>
              </a:rPr>
              <a:t>를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나열하여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사용자의 </a:t>
            </a:r>
            <a:r>
              <a:rPr lang="ko-KR" altLang="ko-KR" sz="1200" dirty="0" smtClean="0">
                <a:solidFill>
                  <a:schemeClr val="bg1">
                    <a:lumMod val="50000"/>
                  </a:schemeClr>
                </a:solidFill>
              </a:rPr>
              <a:t>지리적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Trajectories</a:t>
            </a:r>
            <a:r>
              <a:rPr lang="ko-KR" altLang="ko-KR" sz="1200" dirty="0" smtClean="0">
                <a:solidFill>
                  <a:schemeClr val="bg1">
                    <a:lumMod val="50000"/>
                  </a:schemeClr>
                </a:solidFill>
              </a:rPr>
              <a:t>를 생성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. Building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Semantic Trajectories</a:t>
            </a:r>
          </a:p>
          <a:p>
            <a:pPr lvl="1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Place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Type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을 추가하여 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Semantic Trajectories </a:t>
            </a:r>
            <a:r>
              <a:rPr lang="ko-KR" altLang="ko-KR" sz="1200" dirty="0" smtClean="0">
                <a:solidFill>
                  <a:schemeClr val="bg1">
                    <a:lumMod val="50000"/>
                  </a:schemeClr>
                </a:solidFill>
              </a:rPr>
              <a:t>생성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. Semantic Trajectory Pattern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</a:rPr>
              <a:t>Mining</a:t>
            </a:r>
          </a:p>
          <a:p>
            <a:pPr lvl="1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Semantic Trajectories </a:t>
            </a:r>
            <a:r>
              <a:rPr lang="ko-KR" altLang="ko-KR" sz="1200" dirty="0" smtClean="0">
                <a:solidFill>
                  <a:schemeClr val="bg1">
                    <a:lumMod val="50000"/>
                  </a:schemeClr>
                </a:solidFill>
              </a:rPr>
              <a:t>로부터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Semantic Trajectory Pattern</a:t>
            </a:r>
            <a:r>
              <a:rPr lang="ko-KR" altLang="ko-KR" sz="1200" dirty="0" smtClean="0">
                <a:solidFill>
                  <a:schemeClr val="bg1">
                    <a:lumMod val="50000"/>
                  </a:schemeClr>
                </a:solidFill>
              </a:rPr>
              <a:t>를 추출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5226348" y="5200529"/>
            <a:ext cx="3727574" cy="44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3980636" y="3107659"/>
            <a:ext cx="1234703" cy="1506778"/>
          </a:xfrm>
          <a:prstGeom prst="ellipse">
            <a:avLst/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Semantic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Trajectory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Patens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368791" y="1698739"/>
            <a:ext cx="1663003" cy="576064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Geo-tagged Photo</a:t>
            </a:r>
          </a:p>
        </p:txBody>
      </p:sp>
      <p:sp>
        <p:nvSpPr>
          <p:cNvPr id="14" name="타원 13"/>
          <p:cNvSpPr/>
          <p:nvPr/>
        </p:nvSpPr>
        <p:spPr>
          <a:xfrm>
            <a:off x="168665" y="3187311"/>
            <a:ext cx="720079" cy="1347473"/>
          </a:xfrm>
          <a:prstGeom prst="ellipse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다음_SemiBold" pitchFamily="2" charset="-127"/>
              </a:rPr>
              <a:t>User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직선 화살표 연결선 14"/>
          <p:cNvCxnSpPr>
            <a:stCxn id="14" idx="6"/>
            <a:endCxn id="7" idx="1"/>
          </p:cNvCxnSpPr>
          <p:nvPr/>
        </p:nvCxnSpPr>
        <p:spPr>
          <a:xfrm>
            <a:off x="888744" y="3861048"/>
            <a:ext cx="201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73665" y="4719701"/>
            <a:ext cx="2865665" cy="442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318138" y="4719701"/>
            <a:ext cx="34359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r"/>
            <a:r>
              <a:rPr lang="en-US" altLang="ko-KR" sz="1200" b="1" dirty="0"/>
              <a:t>Semantic Itinerary </a:t>
            </a:r>
            <a:r>
              <a:rPr lang="en-US" altLang="ko-KR" sz="1200" b="1" dirty="0" smtClean="0"/>
              <a:t>Recommendation</a:t>
            </a:r>
          </a:p>
          <a:p>
            <a:pPr lvl="0" algn="r"/>
            <a:r>
              <a:rPr lang="en-US" altLang="ko-KR" sz="1200" dirty="0" smtClean="0"/>
              <a:t>(online)</a:t>
            </a:r>
            <a:endParaRPr lang="ko-KR" altLang="ko-KR" sz="1200" dirty="0"/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4844732" y="5199583"/>
            <a:ext cx="41044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r"/>
            <a:r>
              <a:rPr lang="en-US" altLang="ko-KR" sz="1200" b="1" dirty="0" smtClean="0"/>
              <a:t>Mining Trajectories Patterns</a:t>
            </a:r>
          </a:p>
          <a:p>
            <a:pPr lvl="0" algn="r"/>
            <a:r>
              <a:rPr lang="en-US" altLang="ko-KR" sz="1200" dirty="0" smtClean="0"/>
              <a:t>(offline)</a:t>
            </a:r>
            <a:endParaRPr lang="en-US" altLang="ko-KR" sz="1200" dirty="0"/>
          </a:p>
        </p:txBody>
      </p:sp>
      <p:cxnSp>
        <p:nvCxnSpPr>
          <p:cNvPr id="19" name="직선 화살표 연결선 18"/>
          <p:cNvCxnSpPr>
            <a:stCxn id="7" idx="3"/>
            <a:endCxn id="12" idx="2"/>
          </p:cNvCxnSpPr>
          <p:nvPr/>
        </p:nvCxnSpPr>
        <p:spPr>
          <a:xfrm>
            <a:off x="3739330" y="3861048"/>
            <a:ext cx="2413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1"/>
            <a:endCxn id="12" idx="6"/>
          </p:cNvCxnSpPr>
          <p:nvPr/>
        </p:nvCxnSpPr>
        <p:spPr>
          <a:xfrm flipH="1">
            <a:off x="5215339" y="3861047"/>
            <a:ext cx="2207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3" idx="4"/>
            <a:endCxn id="8" idx="0"/>
          </p:cNvCxnSpPr>
          <p:nvPr/>
        </p:nvCxnSpPr>
        <p:spPr>
          <a:xfrm flipH="1">
            <a:off x="7200292" y="2274803"/>
            <a:ext cx="1" cy="27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9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10009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Semantic Itinerary Recommender system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405800"/>
            <a:ext cx="8424936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b="1" dirty="0"/>
              <a:t>Algorithm 1 Semantic trajectory pattern mining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r>
              <a:rPr lang="en-US" altLang="ko-KR" sz="1400" b="1" dirty="0"/>
              <a:t>Require</a:t>
            </a:r>
            <a:r>
              <a:rPr lang="en-US" altLang="ko-KR" sz="1400" dirty="0"/>
              <a:t>:	</a:t>
            </a:r>
            <a:r>
              <a:rPr lang="en-US" altLang="ko-KR" sz="1400" dirty="0" smtClean="0"/>
              <a:t>T </a:t>
            </a:r>
            <a:r>
              <a:rPr lang="en-US" altLang="ko-KR" sz="1400" dirty="0"/>
              <a:t>: A set of semantic trajectories </a:t>
            </a:r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minSup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a min support 	</a:t>
            </a:r>
            <a:endParaRPr lang="en-US" altLang="ko-KR" sz="1400" dirty="0" smtClean="0"/>
          </a:p>
          <a:p>
            <a:r>
              <a:rPr lang="en-US" altLang="ko-KR" sz="1400" b="1" dirty="0" smtClean="0"/>
              <a:t>Ensure</a:t>
            </a:r>
            <a:r>
              <a:rPr lang="en-US" altLang="ko-KR" sz="1400" dirty="0"/>
              <a:t>:	A set of semantic trajectory patterns (</a:t>
            </a:r>
            <a:r>
              <a:rPr lang="en-US" altLang="ko-KR" sz="1400" dirty="0" err="1"/>
              <a:t>SemT</a:t>
            </a:r>
            <a:r>
              <a:rPr lang="en-US" altLang="ko-KR" sz="1400" dirty="0"/>
              <a:t>-patterns); 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 smtClean="0"/>
              <a:t>1: L </a:t>
            </a:r>
            <a:r>
              <a:rPr lang="en-US" altLang="ko-KR" sz="1400" dirty="0"/>
              <a:t>← 0; </a:t>
            </a:r>
            <a:endParaRPr lang="ko-KR" altLang="ko-KR" sz="1400" dirty="0"/>
          </a:p>
          <a:p>
            <a:r>
              <a:rPr lang="en-US" altLang="ko-KR" sz="1400" dirty="0"/>
              <a:t>2: </a:t>
            </a:r>
            <a:r>
              <a:rPr lang="en-US" altLang="ko-KR" sz="1400" dirty="0" smtClean="0"/>
              <a:t> P</a:t>
            </a:r>
            <a:r>
              <a:rPr lang="en-US" altLang="ko-KR" sz="1400" baseline="-25000" dirty="0" smtClean="0"/>
              <a:t>0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← {T × { &lt;&gt; } }; 		</a:t>
            </a:r>
            <a:endParaRPr lang="ko-KR" altLang="ko-KR" sz="1400" dirty="0"/>
          </a:p>
          <a:p>
            <a:r>
              <a:rPr lang="en-US" altLang="ko-KR" sz="1400" dirty="0" smtClean="0"/>
              <a:t>3: </a:t>
            </a:r>
            <a:r>
              <a:rPr lang="en-US" altLang="ko-KR" sz="1400" b="1" dirty="0" smtClean="0"/>
              <a:t>while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P</a:t>
            </a:r>
            <a:r>
              <a:rPr lang="en-US" altLang="ko-KR" sz="1400" baseline="-25000" dirty="0"/>
              <a:t>L</a:t>
            </a:r>
            <a:r>
              <a:rPr lang="en-US" altLang="ko-KR" sz="1400" dirty="0"/>
              <a:t> = </a:t>
            </a:r>
            <a:r>
              <a:rPr lang="ko-KR" altLang="ko-KR" sz="1400" dirty="0"/>
              <a:t>∅ </a:t>
            </a:r>
            <a:r>
              <a:rPr lang="en-US" altLang="ko-KR" sz="1400" b="1" dirty="0"/>
              <a:t>do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r>
              <a:rPr lang="en-US" altLang="ko-KR" sz="1400" dirty="0"/>
              <a:t>4: 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	P</a:t>
            </a:r>
            <a:r>
              <a:rPr lang="en-US" altLang="ko-KR" sz="1400" baseline="-25000" dirty="0"/>
              <a:t>L+1</a:t>
            </a:r>
            <a:r>
              <a:rPr lang="en-US" altLang="ko-KR" sz="1400" dirty="0"/>
              <a:t> ← </a:t>
            </a:r>
            <a:r>
              <a:rPr lang="ko-KR" altLang="ko-KR" sz="1400" dirty="0"/>
              <a:t>∅ </a:t>
            </a:r>
            <a:r>
              <a:rPr lang="en-US" altLang="ko-KR" sz="1400" dirty="0"/>
              <a:t>; </a:t>
            </a:r>
            <a:endParaRPr lang="ko-KR" altLang="ko-KR" sz="1400" dirty="0"/>
          </a:p>
          <a:p>
            <a:r>
              <a:rPr lang="en-US" altLang="ko-KR" sz="1400" dirty="0"/>
              <a:t>5: 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	</a:t>
            </a:r>
            <a:r>
              <a:rPr lang="en-US" altLang="ko-KR" sz="1400" b="1" dirty="0"/>
              <a:t>for</a:t>
            </a:r>
            <a:r>
              <a:rPr lang="en-US" altLang="ko-KR" sz="1400" dirty="0"/>
              <a:t> </a:t>
            </a:r>
            <a:r>
              <a:rPr lang="en-US" altLang="ko-KR" sz="1400" b="1" dirty="0"/>
              <a:t>all</a:t>
            </a:r>
            <a:r>
              <a:rPr lang="en-US" altLang="ko-KR" sz="1400" dirty="0"/>
              <a:t> P ∈ P</a:t>
            </a:r>
            <a:r>
              <a:rPr lang="en-US" altLang="ko-KR" sz="1400" baseline="-25000" dirty="0"/>
              <a:t>L</a:t>
            </a:r>
            <a:r>
              <a:rPr lang="en-US" altLang="ko-KR" sz="1400" dirty="0"/>
              <a:t> </a:t>
            </a:r>
            <a:r>
              <a:rPr lang="en-US" altLang="ko-KR" sz="1400" b="1" dirty="0"/>
              <a:t>do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r>
              <a:rPr lang="en-US" altLang="ko-KR" sz="1400" dirty="0"/>
              <a:t>6: </a:t>
            </a:r>
            <a:r>
              <a:rPr lang="en-US" altLang="ko-KR" sz="1400" dirty="0" smtClean="0"/>
              <a:t> 	</a:t>
            </a:r>
            <a:r>
              <a:rPr lang="en-US" altLang="ko-KR" sz="1400" dirty="0"/>
              <a:t>	</a:t>
            </a:r>
            <a:r>
              <a:rPr lang="en-US" altLang="ko-KR" sz="1400" b="1" dirty="0"/>
              <a:t>if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P.prefix</a:t>
            </a:r>
            <a:r>
              <a:rPr lang="en-US" altLang="ko-KR" sz="1400" dirty="0"/>
              <a:t> ≥ 2 </a:t>
            </a:r>
            <a:r>
              <a:rPr lang="en-US" altLang="ko-KR" sz="1400" b="1" dirty="0"/>
              <a:t>then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r>
              <a:rPr lang="en-US" altLang="ko-KR" sz="1400" dirty="0"/>
              <a:t>7: 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		</a:t>
            </a:r>
            <a:r>
              <a:rPr lang="en-US" altLang="ko-KR" sz="1400" dirty="0" err="1"/>
              <a:t>ExtractFrequentIntervalAnnotations</a:t>
            </a:r>
            <a:r>
              <a:rPr lang="en-US" altLang="ko-KR" sz="1400" dirty="0"/>
              <a:t>(P); </a:t>
            </a:r>
            <a:endParaRPr lang="ko-KR" altLang="ko-KR" sz="1400" dirty="0"/>
          </a:p>
          <a:p>
            <a:r>
              <a:rPr lang="en-US" altLang="ko-KR" sz="1400" dirty="0"/>
              <a:t>8: 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		patterns ← </a:t>
            </a:r>
            <a:r>
              <a:rPr lang="en-US" altLang="ko-KR" sz="1400" dirty="0" err="1"/>
              <a:t>GeneratingTrajectoryPatterns</a:t>
            </a:r>
            <a:r>
              <a:rPr lang="en-US" altLang="ko-KR" sz="1400" dirty="0"/>
              <a:t>(P); </a:t>
            </a:r>
            <a:endParaRPr lang="ko-KR" altLang="ko-KR" sz="1400" dirty="0"/>
          </a:p>
          <a:p>
            <a:r>
              <a:rPr lang="en-US" altLang="ko-KR" sz="1400" dirty="0"/>
              <a:t>9</a:t>
            </a:r>
            <a:r>
              <a:rPr lang="en-US" altLang="ko-KR" sz="1400" dirty="0" smtClean="0"/>
              <a:t>: 	</a:t>
            </a:r>
            <a:r>
              <a:rPr lang="en-US" altLang="ko-KR" sz="1400" dirty="0"/>
              <a:t>	 Output(patterns); </a:t>
            </a:r>
            <a:endParaRPr lang="ko-KR" altLang="ko-KR" sz="1400" dirty="0"/>
          </a:p>
          <a:p>
            <a:r>
              <a:rPr lang="en-US" altLang="ko-KR" sz="1400" dirty="0" smtClean="0"/>
              <a:t>10 </a:t>
            </a:r>
            <a:r>
              <a:rPr lang="en-US" altLang="ko-KR" sz="1400" dirty="0"/>
              <a:t>		 P ← </a:t>
            </a:r>
            <a:r>
              <a:rPr lang="en-US" altLang="ko-KR" sz="1400" dirty="0" err="1"/>
              <a:t>PruneAnnotations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P,Intervals</a:t>
            </a:r>
            <a:r>
              <a:rPr lang="en-US" altLang="ko-KR" sz="1400" dirty="0"/>
              <a:t>); </a:t>
            </a:r>
            <a:endParaRPr lang="ko-KR" altLang="ko-KR" sz="1400" dirty="0"/>
          </a:p>
          <a:p>
            <a:r>
              <a:rPr lang="en-US" altLang="ko-KR" sz="1400" dirty="0"/>
              <a:t>11:		</a:t>
            </a:r>
            <a:r>
              <a:rPr lang="en-US" altLang="ko-KR" sz="1400" b="1" dirty="0"/>
              <a:t>end if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r>
              <a:rPr lang="en-US" altLang="ko-KR" sz="1400" dirty="0"/>
              <a:t>12: 		</a:t>
            </a:r>
            <a:r>
              <a:rPr lang="en-US" altLang="ko-KR" sz="1400" b="1" dirty="0"/>
              <a:t>for</a:t>
            </a:r>
            <a:r>
              <a:rPr lang="en-US" altLang="ko-KR" sz="1400" dirty="0"/>
              <a:t> </a:t>
            </a:r>
            <a:r>
              <a:rPr lang="en-US" altLang="ko-KR" sz="1400" b="1" dirty="0"/>
              <a:t>all</a:t>
            </a:r>
            <a:r>
              <a:rPr lang="en-US" altLang="ko-KR" sz="1400" dirty="0"/>
              <a:t> element e ∈ P </a:t>
            </a:r>
            <a:r>
              <a:rPr lang="en-US" altLang="ko-KR" sz="1400" b="1" dirty="0"/>
              <a:t>do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r>
              <a:rPr lang="en-US" altLang="ko-KR" sz="1400" dirty="0"/>
              <a:t>13</a:t>
            </a:r>
            <a:r>
              <a:rPr lang="en-US" altLang="ko-KR" sz="1400" dirty="0" smtClean="0"/>
              <a:t>:	</a:t>
            </a:r>
            <a:r>
              <a:rPr lang="en-US" altLang="ko-KR" sz="1400" dirty="0"/>
              <a:t>		</a:t>
            </a:r>
            <a:r>
              <a:rPr lang="en-US" altLang="ko-KR" sz="1400" b="1" dirty="0"/>
              <a:t>if</a:t>
            </a:r>
            <a:r>
              <a:rPr lang="en-US" altLang="ko-KR" sz="1400" dirty="0"/>
              <a:t> support(e) ≥ </a:t>
            </a:r>
            <a:r>
              <a:rPr lang="en-US" altLang="ko-KR" sz="1400" dirty="0" err="1"/>
              <a:t>minSup</a:t>
            </a:r>
            <a:r>
              <a:rPr lang="en-US" altLang="ko-KR" sz="1400" dirty="0"/>
              <a:t> </a:t>
            </a:r>
            <a:r>
              <a:rPr lang="en-US" altLang="ko-KR" sz="1400" b="1" dirty="0"/>
              <a:t>then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r>
              <a:rPr lang="en-US" altLang="ko-KR" sz="1400" dirty="0"/>
              <a:t>14</a:t>
            </a:r>
            <a:r>
              <a:rPr lang="en-US" altLang="ko-KR" sz="1400" dirty="0" smtClean="0"/>
              <a:t>:		</a:t>
            </a:r>
            <a:r>
              <a:rPr lang="en-US" altLang="ko-KR" sz="1400" dirty="0"/>
              <a:t>		P</a:t>
            </a:r>
            <a:r>
              <a:rPr lang="en-US" altLang="ko-KR" sz="1400" baseline="-25000" dirty="0"/>
              <a:t>L+1</a:t>
            </a:r>
            <a:r>
              <a:rPr lang="en-US" altLang="ko-KR" sz="1400" dirty="0"/>
              <a:t> ← P</a:t>
            </a:r>
            <a:r>
              <a:rPr lang="en-US" altLang="ko-KR" sz="1400" baseline="-25000" dirty="0"/>
              <a:t>L+1</a:t>
            </a:r>
            <a:r>
              <a:rPr lang="en-US" altLang="ko-KR" sz="1400" dirty="0"/>
              <a:t> ∪ { </a:t>
            </a:r>
            <a:r>
              <a:rPr lang="en-US" altLang="ko-KR" sz="1400" dirty="0" err="1"/>
              <a:t>ExtendProjection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P,e</a:t>
            </a:r>
            <a:r>
              <a:rPr lang="en-US" altLang="ko-KR" sz="1400" dirty="0"/>
              <a:t>) }; </a:t>
            </a:r>
            <a:endParaRPr lang="ko-KR" altLang="ko-KR" sz="1400" dirty="0"/>
          </a:p>
          <a:p>
            <a:r>
              <a:rPr lang="en-US" altLang="ko-KR" sz="1400" dirty="0"/>
              <a:t>15: 			</a:t>
            </a:r>
            <a:r>
              <a:rPr lang="en-US" altLang="ko-KR" sz="1400" b="1" dirty="0"/>
              <a:t>end if </a:t>
            </a:r>
            <a:endParaRPr lang="ko-KR" altLang="ko-KR" sz="1400" b="1" dirty="0"/>
          </a:p>
          <a:p>
            <a:r>
              <a:rPr lang="en-US" altLang="ko-KR" sz="1400" dirty="0"/>
              <a:t>16</a:t>
            </a:r>
            <a:r>
              <a:rPr lang="en-US" altLang="ko-KR" sz="1400" dirty="0" smtClean="0"/>
              <a:t>:</a:t>
            </a:r>
            <a:r>
              <a:rPr lang="en-US" altLang="ko-KR" sz="1400" dirty="0"/>
              <a:t>		</a:t>
            </a:r>
            <a:r>
              <a:rPr lang="en-US" altLang="ko-KR" sz="1400" b="1" dirty="0"/>
              <a:t>end for </a:t>
            </a:r>
            <a:endParaRPr lang="ko-KR" altLang="ko-KR" sz="1400" dirty="0"/>
          </a:p>
          <a:p>
            <a:r>
              <a:rPr lang="en-US" altLang="ko-KR" sz="1400" dirty="0"/>
              <a:t>17</a:t>
            </a:r>
            <a:r>
              <a:rPr lang="en-US" altLang="ko-KR" sz="1400" dirty="0" smtClean="0"/>
              <a:t>:</a:t>
            </a:r>
            <a:r>
              <a:rPr lang="en-US" altLang="ko-KR" sz="1400" dirty="0"/>
              <a:t>	</a:t>
            </a:r>
            <a:r>
              <a:rPr lang="en-US" altLang="ko-KR" sz="1400" b="1" dirty="0"/>
              <a:t>end for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r>
              <a:rPr lang="en-US" altLang="ko-KR" sz="1400" dirty="0"/>
              <a:t>18</a:t>
            </a:r>
            <a:r>
              <a:rPr lang="en-US" altLang="ko-KR" sz="1400" dirty="0" smtClean="0"/>
              <a:t>:</a:t>
            </a:r>
            <a:r>
              <a:rPr lang="en-US" altLang="ko-KR" sz="1400" dirty="0"/>
              <a:t>	L + +; </a:t>
            </a:r>
            <a:endParaRPr lang="ko-KR" altLang="ko-KR" sz="1400" dirty="0"/>
          </a:p>
          <a:p>
            <a:r>
              <a:rPr lang="en-US" altLang="ko-KR" sz="1400" dirty="0" smtClean="0"/>
              <a:t>19:</a:t>
            </a:r>
            <a:r>
              <a:rPr lang="en-US" altLang="ko-KR" sz="1400" b="1" dirty="0" smtClean="0"/>
              <a:t>end while</a:t>
            </a:r>
            <a:endParaRPr lang="ko-KR" altLang="ko-KR" sz="1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6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4608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다음_SemiBold" pitchFamily="2" charset="-127"/>
              </a:rPr>
              <a:t>Experimental design 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다음_SemiBold" pitchFamily="2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28355" y="1268760"/>
            <a:ext cx="811388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 smtClean="0">
                <a:solidFill>
                  <a:srgbClr val="4C93C7"/>
                </a:solidFill>
                <a:ea typeface="다음_Regular" panose="02000603060000000000" pitchFamily="2" charset="-127"/>
              </a:rPr>
              <a:t>Baseline </a:t>
            </a:r>
            <a:r>
              <a:rPr lang="en-US" altLang="ko-KR" sz="1400" b="1" dirty="0">
                <a:solidFill>
                  <a:srgbClr val="4C93C7"/>
                </a:solidFill>
                <a:ea typeface="다음_Regular" panose="02000603060000000000" pitchFamily="2" charset="-127"/>
              </a:rPr>
              <a:t>methods </a:t>
            </a:r>
            <a:endParaRPr lang="en-US" altLang="ko-KR" sz="1400" b="1" dirty="0" smtClean="0">
              <a:solidFill>
                <a:srgbClr val="4C93C7"/>
              </a:solidFill>
              <a:ea typeface="다음_Regular" panose="02000603060000000000" pitchFamily="2" charset="-127"/>
            </a:endParaRPr>
          </a:p>
          <a:p>
            <a:endParaRPr lang="ko-KR" altLang="ko-KR" sz="1400" b="1" dirty="0">
              <a:solidFill>
                <a:srgbClr val="4C93C7"/>
              </a:solidFill>
              <a:ea typeface="다음_Regular" panose="02000603060000000000" pitchFamily="2" charset="-127"/>
            </a:endParaRPr>
          </a:p>
          <a:p>
            <a:pPr lvl="0"/>
            <a:r>
              <a:rPr lang="en-US" altLang="ko-KR" sz="1400" b="1" dirty="0" smtClean="0"/>
              <a:t>Random </a:t>
            </a:r>
            <a:r>
              <a:rPr lang="en-US" altLang="ko-KR" sz="1400" b="1" dirty="0"/>
              <a:t>Selection Method</a:t>
            </a:r>
            <a:endParaRPr lang="ko-KR" altLang="ko-KR" sz="1400" b="1" dirty="0"/>
          </a:p>
          <a:p>
            <a:pPr lvl="1"/>
            <a:r>
              <a:rPr lang="ko-KR" altLang="ko-KR" sz="1400" dirty="0"/>
              <a:t>무작위로 </a:t>
            </a:r>
            <a:r>
              <a:rPr lang="en-US" altLang="ko-KR" sz="1400" dirty="0" err="1"/>
              <a:t>PoI</a:t>
            </a:r>
            <a:r>
              <a:rPr lang="ko-KR" altLang="ko-KR" sz="1400" dirty="0"/>
              <a:t>를 선택 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dirty="0"/>
              <a:t> </a:t>
            </a:r>
            <a:r>
              <a:rPr lang="ko-KR" altLang="ko-KR" sz="1400" dirty="0"/>
              <a:t>이동 시작 파악</a:t>
            </a:r>
          </a:p>
          <a:p>
            <a:pPr lvl="1"/>
            <a:r>
              <a:rPr lang="ko-KR" altLang="ko-KR" sz="1400" dirty="0"/>
              <a:t>추천 여행 기간이 사용자의 이동 기간에 도달할 때까지 실행</a:t>
            </a:r>
          </a:p>
          <a:p>
            <a:pPr lvl="0"/>
            <a:endParaRPr lang="en-US" altLang="ko-KR" sz="1400" dirty="0" smtClean="0"/>
          </a:p>
          <a:p>
            <a:pPr lvl="0"/>
            <a:r>
              <a:rPr lang="en-US" altLang="ko-KR" sz="1400" b="1" dirty="0" smtClean="0"/>
              <a:t>Popularity-based </a:t>
            </a:r>
            <a:r>
              <a:rPr lang="en-US" altLang="ko-KR" sz="1400" b="1" dirty="0"/>
              <a:t>Method</a:t>
            </a:r>
            <a:endParaRPr lang="ko-KR" altLang="ko-KR" sz="1400" b="1" dirty="0"/>
          </a:p>
          <a:p>
            <a:pPr lvl="1"/>
            <a:r>
              <a:rPr lang="ko-KR" altLang="ko-KR" sz="1400" dirty="0" err="1" smtClean="0"/>
              <a:t>인기있는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PoI</a:t>
            </a:r>
            <a:r>
              <a:rPr lang="en-US" altLang="ko-KR" sz="1400" dirty="0"/>
              <a:t> </a:t>
            </a:r>
            <a:r>
              <a:rPr lang="ko-KR" altLang="ko-KR" sz="1400" dirty="0"/>
              <a:t>추천 </a:t>
            </a:r>
          </a:p>
          <a:p>
            <a:pPr lvl="1"/>
            <a:r>
              <a:rPr lang="en-US" altLang="ko-KR" sz="1400" dirty="0" err="1"/>
              <a:t>PoI</a:t>
            </a:r>
            <a:r>
              <a:rPr lang="en-US" altLang="ko-KR" sz="1400" dirty="0"/>
              <a:t> DB</a:t>
            </a:r>
            <a:r>
              <a:rPr lang="ko-KR" altLang="ko-KR" sz="1400" dirty="0"/>
              <a:t>와 이동시간 </a:t>
            </a:r>
            <a:r>
              <a:rPr lang="en-US" altLang="ko-KR" sz="1400" dirty="0"/>
              <a:t>DB</a:t>
            </a:r>
            <a:r>
              <a:rPr lang="ko-KR" altLang="ko-KR" sz="1400" dirty="0"/>
              <a:t>로부터 </a:t>
            </a:r>
            <a:r>
              <a:rPr lang="ko-KR" altLang="ko-KR" sz="1400" dirty="0" smtClean="0"/>
              <a:t>사용자</a:t>
            </a:r>
            <a:r>
              <a:rPr lang="ko-KR" altLang="en-US" sz="1400" dirty="0" smtClean="0"/>
              <a:t>의 </a:t>
            </a:r>
            <a:r>
              <a:rPr lang="ko-KR" altLang="ko-KR" sz="1400" dirty="0" smtClean="0"/>
              <a:t>여행기간보다 </a:t>
            </a:r>
            <a:r>
              <a:rPr lang="ko-KR" altLang="ko-KR" sz="1400" dirty="0"/>
              <a:t>크지 않은 모든 일정 추출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b="1" dirty="0">
                <a:solidFill>
                  <a:srgbClr val="4C93C7"/>
                </a:solidFill>
                <a:ea typeface="다음_Regular" panose="02000603060000000000" pitchFamily="2" charset="-127"/>
              </a:rPr>
              <a:t>2. Evaluation </a:t>
            </a:r>
            <a:r>
              <a:rPr lang="en-US" altLang="ko-KR" sz="1400" b="1" dirty="0" smtClean="0">
                <a:solidFill>
                  <a:srgbClr val="4C93C7"/>
                </a:solidFill>
                <a:ea typeface="다음_Regular" panose="02000603060000000000" pitchFamily="2" charset="-127"/>
              </a:rPr>
              <a:t>Approaches</a:t>
            </a:r>
          </a:p>
          <a:p>
            <a:endParaRPr lang="en-US" altLang="ko-KR" sz="1400" b="1" dirty="0" smtClean="0">
              <a:solidFill>
                <a:srgbClr val="4C93C7"/>
              </a:solidFill>
              <a:ea typeface="다음_Regular" panose="02000603060000000000" pitchFamily="2" charset="-127"/>
            </a:endParaRPr>
          </a:p>
          <a:p>
            <a:pPr lvl="0"/>
            <a:r>
              <a:rPr lang="en-US" altLang="ko-KR" sz="1400" b="1" dirty="0" smtClean="0"/>
              <a:t>Positive </a:t>
            </a:r>
            <a:endParaRPr lang="ko-KR" altLang="ko-KR" sz="1400" b="1" dirty="0" smtClean="0"/>
          </a:p>
          <a:p>
            <a:pPr lvl="1"/>
            <a:r>
              <a:rPr lang="ko-KR" altLang="en-US" sz="1400" dirty="0" smtClean="0"/>
              <a:t>여행 일정의 후보와 </a:t>
            </a:r>
            <a:r>
              <a:rPr lang="ko-KR" altLang="ko-KR" sz="1400" dirty="0" smtClean="0"/>
              <a:t>사용자의</a:t>
            </a:r>
            <a:r>
              <a:rPr lang="ko-KR" altLang="en-US" sz="1400" dirty="0" smtClean="0"/>
              <a:t> 쿼리 유형 간의 </a:t>
            </a:r>
            <a:r>
              <a:rPr lang="ko-KR" altLang="en-US" sz="1400" dirty="0" err="1" smtClean="0"/>
              <a:t>일치율</a:t>
            </a:r>
            <a:endParaRPr lang="ko-KR" altLang="ko-KR" sz="1400" dirty="0" smtClean="0"/>
          </a:p>
          <a:p>
            <a:endParaRPr lang="ko-KR" altLang="ko-KR" sz="1400" dirty="0" smtClean="0"/>
          </a:p>
          <a:p>
            <a:pPr lvl="0"/>
            <a:r>
              <a:rPr lang="en-US" altLang="ko-KR" sz="1400" b="1" dirty="0" smtClean="0"/>
              <a:t>Common type </a:t>
            </a:r>
            <a:r>
              <a:rPr lang="ko-KR" altLang="ko-KR" sz="1400" b="1" dirty="0" smtClean="0"/>
              <a:t>의</a:t>
            </a:r>
            <a:r>
              <a:rPr lang="en-US" altLang="ko-KR" sz="1400" b="1" dirty="0" smtClean="0"/>
              <a:t> Percentage 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per</a:t>
            </a:r>
            <a:r>
              <a:rPr lang="en-US" altLang="ko-KR" sz="1400" baseline="-25000" dirty="0" smtClean="0"/>
              <a:t>k </a:t>
            </a:r>
            <a:r>
              <a:rPr lang="en-US" altLang="ko-KR" sz="1400" dirty="0" smtClean="0"/>
              <a:t>= y/k 	where  x : unique type , y : common type</a:t>
            </a:r>
          </a:p>
          <a:p>
            <a:pPr lvl="1"/>
            <a:endParaRPr lang="en-US" altLang="ko-KR" sz="1400" dirty="0" smtClean="0"/>
          </a:p>
          <a:p>
            <a:pPr lvl="0"/>
            <a:r>
              <a:rPr lang="en-US" altLang="ko-KR" sz="1400" b="1" dirty="0" smtClean="0"/>
              <a:t>Cost Time</a:t>
            </a:r>
            <a:endParaRPr lang="ko-KR" altLang="ko-KR" sz="1400" b="1" dirty="0" smtClean="0"/>
          </a:p>
          <a:p>
            <a:r>
              <a:rPr lang="en-US" altLang="ko-KR" sz="1400" dirty="0" smtClean="0"/>
              <a:t> </a:t>
            </a:r>
            <a:endParaRPr lang="ko-KR" altLang="ko-KR" sz="1400" b="1" dirty="0" smtClean="0"/>
          </a:p>
          <a:p>
            <a:pPr lvl="0"/>
            <a:r>
              <a:rPr lang="en-US" altLang="ko-KR" sz="1400" b="1" dirty="0" smtClean="0"/>
              <a:t>Additional semantic info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5197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593</Words>
  <Application>Microsoft Office PowerPoint</Application>
  <PresentationFormat>화면 슬라이드 쇼(4:3)</PresentationFormat>
  <Paragraphs>184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KoPub돋움체 Bold</vt:lpstr>
      <vt:lpstr>나눔바른고딕</vt:lpstr>
      <vt:lpstr>다음_Regular</vt:lpstr>
      <vt:lpstr>다음_SemiBold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Areum</cp:lastModifiedBy>
  <cp:revision>256</cp:revision>
  <dcterms:created xsi:type="dcterms:W3CDTF">2014-03-28T09:29:33Z</dcterms:created>
  <dcterms:modified xsi:type="dcterms:W3CDTF">2019-07-31T19:05:07Z</dcterms:modified>
</cp:coreProperties>
</file>