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7" r:id="rId3"/>
    <p:sldId id="279" r:id="rId4"/>
    <p:sldId id="271" r:id="rId5"/>
    <p:sldId id="293" r:id="rId6"/>
    <p:sldId id="294" r:id="rId7"/>
    <p:sldId id="314" r:id="rId8"/>
    <p:sldId id="283" r:id="rId9"/>
    <p:sldId id="315" r:id="rId10"/>
    <p:sldId id="316" r:id="rId11"/>
    <p:sldId id="300" r:id="rId12"/>
    <p:sldId id="313" r:id="rId13"/>
    <p:sldId id="302" r:id="rId14"/>
    <p:sldId id="304" r:id="rId15"/>
    <p:sldId id="305" r:id="rId16"/>
    <p:sldId id="306" r:id="rId17"/>
    <p:sldId id="317" r:id="rId18"/>
    <p:sldId id="319" r:id="rId19"/>
    <p:sldId id="275" r:id="rId20"/>
    <p:sldId id="323" r:id="rId21"/>
    <p:sldId id="320" r:id="rId22"/>
    <p:sldId id="322" r:id="rId23"/>
    <p:sldId id="29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8" d="100"/>
          <a:sy n="108" d="100"/>
        </p:scale>
        <p:origin x="19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3B04-4209-4127-A8A8-A8F1B96365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1D72-35BC-4D6E-838C-90C11267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1D72-35BC-4D6E-838C-90C112677C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1D72-35BC-4D6E-838C-90C112677C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1D72-35BC-4D6E-838C-90C112677C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1D72-35BC-4D6E-838C-90C112677C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pgmr.tistory.com/11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0354" y="5589240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2019. 08. 16</a:t>
            </a:r>
          </a:p>
          <a:p>
            <a:pPr algn="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심아름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04248" y="6381328"/>
            <a:ext cx="20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8064896" cy="20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428355" y="1268760"/>
                <a:ext cx="8715645" cy="4481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(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이진변수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SUR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상대적 중요도</a:t>
                </a:r>
                <a:endParaRPr lang="en-US" altLang="ko-KR" sz="14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= 1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일 때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k,m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에 종속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SIR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독립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&gt; 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, I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1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= 1) = 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)</a:t>
                </a:r>
                <a:endParaRPr lang="en-US" altLang="ko-KR" sz="1400" b="1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	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= 0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일 때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k,m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에 종속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SUR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독립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&gt;&gt; 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, I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1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= 0) = 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|SIR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)</a:t>
                </a: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λ =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P(l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=1|SUR, SIR)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x</a:t>
                </a:r>
                <a:r>
                  <a:rPr lang="en-US" altLang="ko-KR" sz="1400" b="1" baseline="-25000" dirty="0" err="1"/>
                  <a:t>k,m</a:t>
                </a:r>
                <a:r>
                  <a:rPr lang="en-US" altLang="ko-KR" sz="1400" b="1" baseline="-25000" dirty="0"/>
                  <a:t> </a:t>
                </a:r>
                <a:r>
                  <a:rPr lang="en-US" altLang="ko-KR" sz="1400" b="1" dirty="0"/>
                  <a:t>|SUR, SIR)</a:t>
                </a:r>
                <a:endParaRPr lang="en-US" altLang="ko-KR" sz="1400" dirty="0"/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sz="1400" dirty="0"/>
                  <a:t>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400" b="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400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𝑆𝑈𝑅</m:t>
                            </m:r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𝑆𝐼𝑅</m:t>
                            </m:r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𝑆𝑈𝑅</m:t>
                        </m:r>
                        <m:r>
                          <a:rPr lang="en-US" altLang="ko-KR" sz="1400" b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sz="1400" b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</m:nary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	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=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P(</a:t>
                </a:r>
                <a:r>
                  <a:rPr lang="en-US" altLang="ko-KR" sz="1400" u="sng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u="sng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|SUR, SIR, I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=1)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P(l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=1|SUR, SIR) +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P(</a:t>
                </a:r>
                <a:r>
                  <a:rPr lang="en-US" altLang="ko-KR" sz="1400" u="sng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u="sng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|SUR, SIR, l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=0)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 P(I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=0|SUR, SIR)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	=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|SUR)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P(l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=1|SUR, SIR)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+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|SIR)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P(I</a:t>
                </a:r>
                <a:r>
                  <a:rPr lang="en-US" altLang="ko-KR" sz="1400" u="sng" baseline="-30000" dirty="0">
                    <a:latin typeface="맑은 고딕" panose="020B0503020000020004" pitchFamily="50" charset="-127"/>
                    <a:cs typeface="CMR9"/>
                  </a:rPr>
                  <a:t>1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=0|SUR, SIR)</a:t>
                </a:r>
                <a:endParaRPr lang="en-US" altLang="ko-KR" sz="500" u="sng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 P(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25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|SUR) λ + P(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25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|SIR)(1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바탕" panose="02030600000101010101" pitchFamily="18" charset="-127"/>
                  </a:rPr>
                  <a:t>−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λ)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5" y="1268760"/>
                <a:ext cx="8715645" cy="4481933"/>
              </a:xfrm>
              <a:prstGeom prst="rect">
                <a:avLst/>
              </a:prstGeom>
              <a:blipFill rotWithShape="0"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5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428355" y="1268760"/>
                <a:ext cx="8968181" cy="4355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solidFill>
                    <a:srgbClr val="4C93C7"/>
                  </a:solidFill>
                  <a:ea typeface="다음_Regular" panose="02000603060000000000" pitchFamily="2" charset="-127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(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이진변수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SUIR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SUR,SIR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상대적 중요성 </a:t>
                </a:r>
                <a:endParaRPr lang="en-US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	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= 1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일 때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에 종속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SUR</a:t>
                </a:r>
                <a:r>
                  <a:rPr lang="en-US" altLang="ko-KR" sz="1400" dirty="0"/>
                  <a:t> ·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SIR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에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독립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&gt;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P(x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|SUR,SIR,SUIR,I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2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=1)=P(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|SUIR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)</a:t>
                </a:r>
                <a:endParaRPr lang="en-US" altLang="ko-KR" sz="1400" b="1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	I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= 0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일 때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SUR,SIR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에 종속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SUIR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독립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&gt;&gt;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P(x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|SUR,SIR,SUIR,I</a:t>
                </a:r>
                <a:r>
                  <a:rPr lang="en-US" altLang="ko-KR" sz="1400" b="1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2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=0)=P(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x</a:t>
                </a:r>
                <a:r>
                  <a:rPr lang="en-US" altLang="ko-KR" sz="1400" b="1" baseline="-300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)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b="1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δ =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I</a:t>
                </a:r>
                <a:r>
                  <a:rPr lang="en-US" altLang="ko-KR" sz="1400" b="1" baseline="-25000" dirty="0">
                    <a:latin typeface="맑은 고딕" panose="020B0503020000020004" pitchFamily="50" charset="-127"/>
                    <a:cs typeface="CMR6"/>
                  </a:rPr>
                  <a:t>2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6"/>
                  </a:rPr>
                  <a:t>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= 1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SIR,SUIR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  <a:p>
                <a:pPr lvl="1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	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R9"/>
                  </a:rPr>
                  <a:t>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4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xk</m:t>
                            </m:r>
                            <m:r>
                              <a:rPr lang="en-US" altLang="ko-KR" sz="1400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aseline="-250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SUR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SIR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SUIR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40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40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SUR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SIR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SUIR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</m:nary>
                  </m:oMath>
                </a14:m>
                <a:r>
                  <a:rPr lang="en-US" altLang="ko-KR" sz="1400" dirty="0"/>
                  <a:t> 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	=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,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TI9"/>
                  </a:rPr>
                  <a:t>SIR,SUIR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,I</a:t>
                </a:r>
                <a:r>
                  <a:rPr lang="en-US" altLang="ko-KR" sz="1400" baseline="-25000" dirty="0">
                    <a:latin typeface="맑은 고딕" panose="020B0503020000020004" pitchFamily="50" charset="-127"/>
                    <a:cs typeface="CMR6"/>
                  </a:rPr>
                  <a:t>2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=1)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I</a:t>
                </a:r>
                <a:r>
                  <a:rPr lang="en-US" altLang="ko-KR" sz="1400" u="sng" baseline="-25000" dirty="0">
                    <a:latin typeface="맑은 고딕" panose="020B0503020000020004" pitchFamily="50" charset="-127"/>
                    <a:cs typeface="CMR6"/>
                  </a:rPr>
                  <a:t>2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=1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,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TI9"/>
                  </a:rPr>
                  <a:t>SIR,SUIR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)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 +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P(x</a:t>
                </a:r>
                <a:r>
                  <a:rPr lang="en-US" altLang="ko-KR" sz="1400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k,m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|SUR,SIR,SUIR,I</a:t>
                </a:r>
                <a:r>
                  <a:rPr lang="en-US" altLang="ko-KR" sz="1400" baseline="-300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2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=0)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Helvetica" panose="020B0604020202020204" pitchFamily="34" charset="0"/>
                  </a:rPr>
                  <a:t> 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I</a:t>
                </a:r>
                <a:r>
                  <a:rPr lang="en-US" altLang="ko-KR" sz="1400" u="sng" baseline="-25000" dirty="0">
                    <a:latin typeface="맑은 고딕" panose="020B0503020000020004" pitchFamily="50" charset="-127"/>
                    <a:cs typeface="CMR6"/>
                  </a:rPr>
                  <a:t>2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=0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9"/>
                  </a:rPr>
                  <a:t>,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TI9"/>
                  </a:rPr>
                  <a:t>SIR,SUIR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R9"/>
                  </a:rPr>
                  <a:t>)</a:t>
                </a:r>
                <a:endParaRPr lang="en-US" altLang="ko-KR" sz="500" b="1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= </a:t>
                </a:r>
                <a:r>
                  <a:rPr lang="en-US" altLang="ko-KR" sz="1400" u="sng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P(</a:t>
                </a:r>
                <a:r>
                  <a:rPr lang="en-US" altLang="ko-KR" sz="1400" u="sng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u="sng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u="sng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u="sng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|SUR,SIR)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(1-δ) +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|SUIR)δ			</a:t>
                </a:r>
                <a:endParaRPr lang="en-US" altLang="ko-KR" sz="5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 ( P(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|SUR) λ + P(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|SIR)(1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바탕" panose="02030600000101010101" pitchFamily="18" charset="-127"/>
                  </a:rPr>
                  <a:t>−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λ) )(1-δ) + P(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|SUIR)δ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5" y="1268760"/>
                <a:ext cx="8968181" cy="4355808"/>
              </a:xfrm>
              <a:prstGeom prst="rect">
                <a:avLst/>
              </a:prstGeom>
              <a:blipFill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1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428355" y="1268760"/>
                <a:ext cx="8896173" cy="542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SY9"/>
                  </a:rPr>
                  <a:t>|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	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=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|SUIR) δ  + 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|SUR) λ(1-δ)  + P(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|SIR) (1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바탕" panose="02030600000101010101" pitchFamily="18" charset="-127"/>
                  </a:rPr>
                  <a:t>−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Helvetica" panose="020B0604020202020204" pitchFamily="34" charset="0"/>
                  </a:rPr>
                  <a:t> λ)(1-δ) 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Estimation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7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SUR  ∝  </a:t>
                </a:r>
                <a:r>
                  <a:rPr lang="en-US" altLang="ko-KR" sz="1400" dirty="0" err="1"/>
                  <a:t>s</a:t>
                </a:r>
                <a:r>
                  <a:rPr lang="en-US" altLang="ko-KR" sz="1400" baseline="-25000" dirty="0" err="1"/>
                  <a:t>u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u</a:t>
                </a:r>
                <a:r>
                  <a:rPr lang="en-US" altLang="ko-KR" sz="1400" baseline="-25000" dirty="0" err="1"/>
                  <a:t>k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u</a:t>
                </a:r>
                <a:r>
                  <a:rPr lang="en-US" altLang="ko-KR" sz="1400" baseline="-25000" dirty="0" err="1"/>
                  <a:t>a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SIR   ∝  </a:t>
                </a:r>
                <a:r>
                  <a:rPr lang="en-US" altLang="ko-KR" sz="1400" dirty="0" err="1"/>
                  <a:t>s</a:t>
                </a:r>
                <a:r>
                  <a:rPr lang="en-US" altLang="ko-KR" sz="1400" baseline="-25000" dirty="0" err="1"/>
                  <a:t>i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i</a:t>
                </a:r>
                <a:r>
                  <a:rPr lang="en-US" altLang="ko-KR" sz="1400" baseline="-25000" dirty="0" err="1"/>
                  <a:t>m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i</a:t>
                </a:r>
                <a:r>
                  <a:rPr lang="en-US" altLang="ko-KR" sz="1400" baseline="-25000" dirty="0" err="1"/>
                  <a:t>b</a:t>
                </a:r>
                <a:r>
                  <a:rPr lang="en-US" altLang="ko-KR" sz="1400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SUIR ∝  s</a:t>
                </a:r>
                <a:r>
                  <a:rPr lang="en-US" altLang="ko-KR" sz="1400" baseline="-25000" dirty="0"/>
                  <a:t>ui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k,m</a:t>
                </a:r>
                <a:r>
                  <a:rPr lang="en-US" altLang="ko-KR" sz="1400" baseline="-25000" dirty="0"/>
                  <a:t> 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a,b</a:t>
                </a:r>
                <a:r>
                  <a:rPr lang="en-US" altLang="ko-KR" sz="1400" dirty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sSub>
                                  <m:sSubPr>
                                    <m:ctrlPr>
                                      <a:rPr lang="ko-KR" altLang="ko-KR" sz="14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sSub>
                                  <m:sSubPr>
                                    <m:ctrlPr>
                                      <a:rPr lang="ko-KR" altLang="ko-KR" sz="14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ko-KR" sz="1400" baseline="-25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400" i="1" baseline="-250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aseline="-25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4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</a:t>
                </a:r>
                <a:r>
                  <a:rPr lang="en-US" altLang="ko-KR" sz="1200" dirty="0" err="1"/>
                  <a:t>s</a:t>
                </a:r>
                <a:r>
                  <a:rPr lang="en-US" altLang="ko-KR" sz="1200" baseline="-25000" dirty="0" err="1"/>
                  <a:t>u</a:t>
                </a:r>
                <a:r>
                  <a:rPr lang="ko-KR" altLang="ko-KR" sz="1200" dirty="0"/>
                  <a:t>와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s</a:t>
                </a:r>
                <a:r>
                  <a:rPr lang="en-US" altLang="ko-KR" sz="1200" baseline="-25000" dirty="0" err="1"/>
                  <a:t>i</a:t>
                </a:r>
                <a:r>
                  <a:rPr lang="ko-KR" altLang="ko-KR" sz="1200" dirty="0"/>
                  <a:t>의 조합</a:t>
                </a:r>
                <a:r>
                  <a:rPr lang="en-US" altLang="ko-KR" sz="1200" dirty="0"/>
                  <a:t> (Euclidean dis-similarity space)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5" y="1268760"/>
                <a:ext cx="8896173" cy="5425203"/>
              </a:xfrm>
              <a:prstGeom prst="rect">
                <a:avLst/>
              </a:prstGeom>
              <a:blipFill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그림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0" b="4192"/>
          <a:stretch/>
        </p:blipFill>
        <p:spPr bwMode="auto">
          <a:xfrm>
            <a:off x="448075" y="2444068"/>
            <a:ext cx="8447224" cy="11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6BB6C2-6611-43DB-BDCE-91EEEBA952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3413" y="3778132"/>
            <a:ext cx="3861886" cy="30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3B6EB-AC4E-4FB1-8B84-558EF86994A9}"/>
              </a:ext>
            </a:extLst>
          </p:cNvPr>
          <p:cNvSpPr/>
          <p:nvPr/>
        </p:nvSpPr>
        <p:spPr>
          <a:xfrm>
            <a:off x="428355" y="1268760"/>
            <a:ext cx="811388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Discussion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</a:t>
            </a:r>
            <a:r>
              <a:rPr lang="ko-KR" altLang="en-US" sz="1400" dirty="0"/>
              <a:t>．</a:t>
            </a:r>
            <a:r>
              <a:rPr lang="ko-KR" altLang="ko-KR" sz="1400" dirty="0"/>
              <a:t> λ 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SUR</a:t>
            </a:r>
            <a:r>
              <a:rPr lang="ko-KR" altLang="en-US" sz="1400" dirty="0"/>
              <a:t>과 </a:t>
            </a:r>
            <a:r>
              <a:rPr lang="en-US" altLang="ko-KR" sz="1400" dirty="0"/>
              <a:t>SIR </a:t>
            </a:r>
            <a:r>
              <a:rPr lang="ko-KR" altLang="en-US" sz="1400" dirty="0"/>
              <a:t>를 </a:t>
            </a:r>
            <a:r>
              <a:rPr lang="en-US" altLang="ko-KR" sz="1400" dirty="0"/>
              <a:t>interpolation.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</a:t>
            </a:r>
            <a:r>
              <a:rPr lang="ko-KR" altLang="en-US" sz="1400" dirty="0"/>
              <a:t>． </a:t>
            </a:r>
            <a:r>
              <a:rPr lang="ko-KR" altLang="ko-KR" sz="1400" dirty="0"/>
              <a:t>δ 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SUIR</a:t>
            </a:r>
            <a:r>
              <a:rPr lang="ko-KR" altLang="en-US" sz="1400" dirty="0"/>
              <a:t>과 </a:t>
            </a:r>
            <a:r>
              <a:rPr lang="en-US" altLang="ko-KR" sz="1400" dirty="0"/>
              <a:t>SUR·SIR</a:t>
            </a:r>
            <a:r>
              <a:rPr lang="ko-KR" altLang="en-US" sz="1400" dirty="0"/>
              <a:t>를 </a:t>
            </a:r>
            <a:r>
              <a:rPr lang="en-US" altLang="ko-KR" sz="1400" dirty="0"/>
              <a:t>interpolation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Bigger </a:t>
            </a:r>
            <a:r>
              <a:rPr lang="ko-KR" altLang="ko-KR" sz="1400" dirty="0"/>
              <a:t>λ</a:t>
            </a:r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user-based approach </a:t>
            </a:r>
            <a:r>
              <a:rPr lang="ko-KR" altLang="ko-KR" sz="1400" dirty="0"/>
              <a:t>강조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Smaller </a:t>
            </a:r>
            <a:r>
              <a:rPr lang="ko-KR" altLang="ko-KR" sz="1400" dirty="0"/>
              <a:t>λ </a:t>
            </a:r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item-based approach </a:t>
            </a:r>
            <a:r>
              <a:rPr lang="ko-KR" altLang="ko-KR" sz="1400" dirty="0"/>
              <a:t>강조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λ</a:t>
            </a:r>
            <a:r>
              <a:rPr lang="en-US" altLang="ko-KR" sz="1400" dirty="0"/>
              <a:t> = 1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user-based approach </a:t>
            </a:r>
            <a:r>
              <a:rPr lang="ko-KR" altLang="ko-KR" sz="1400" dirty="0"/>
              <a:t>에 해당 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λ</a:t>
            </a:r>
            <a:r>
              <a:rPr lang="en-US" altLang="ko-KR" sz="1400" dirty="0"/>
              <a:t> = 0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item-based approach </a:t>
            </a:r>
            <a:r>
              <a:rPr lang="ko-KR" altLang="ko-KR" sz="1400" dirty="0"/>
              <a:t>에 해당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δ</a:t>
            </a:r>
            <a:r>
              <a:rPr lang="en-US" altLang="ko-KR" sz="1400" dirty="0"/>
              <a:t> = 1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SUIR approach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δ</a:t>
            </a:r>
            <a:r>
              <a:rPr lang="en-US" altLang="ko-KR" sz="1400" dirty="0"/>
              <a:t> = 0	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SUR</a:t>
            </a:r>
            <a:r>
              <a:rPr lang="ko-KR" altLang="en-US" sz="1400" dirty="0"/>
              <a:t>과 </a:t>
            </a:r>
            <a:r>
              <a:rPr lang="en-US" altLang="ko-KR" sz="1400" dirty="0"/>
              <a:t>SIR</a:t>
            </a:r>
            <a:r>
              <a:rPr lang="ko-KR" altLang="en-US" sz="1400" dirty="0"/>
              <a:t>의 단순한 </a:t>
            </a:r>
            <a:r>
              <a:rPr lang="ko-KR" altLang="ko-KR" sz="1400" dirty="0"/>
              <a:t>조합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ko-KR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9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71564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1. Experimental Setup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Data Set</a:t>
            </a:r>
            <a:r>
              <a:rPr lang="en-US" altLang="ko-KR" sz="1400" dirty="0"/>
              <a:t>	1997/9/19~1998/4/22 , 7</a:t>
            </a:r>
            <a:r>
              <a:rPr lang="ko-KR" altLang="ko-KR" sz="1400" dirty="0"/>
              <a:t>개월 동안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MovieLens</a:t>
            </a:r>
            <a:r>
              <a:rPr lang="en-US" altLang="ko-KR" sz="1400" dirty="0"/>
              <a:t>(movielens.umn.edu)</a:t>
            </a:r>
            <a:r>
              <a:rPr lang="ko-KR" altLang="ko-KR" sz="1400" dirty="0"/>
              <a:t>사이트를 통해 수집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943</a:t>
            </a:r>
            <a:r>
              <a:rPr lang="ko-KR" altLang="ko-KR" sz="1400" dirty="0"/>
              <a:t>명의 사용자로부터</a:t>
            </a:r>
            <a:r>
              <a:rPr lang="en-US" altLang="ko-KR" sz="1400" dirty="0"/>
              <a:t> 1682 </a:t>
            </a:r>
            <a:r>
              <a:rPr lang="ko-KR" altLang="ko-KR" sz="1400" dirty="0"/>
              <a:t>영화에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</a:t>
            </a:r>
            <a:r>
              <a:rPr lang="en-US" altLang="ko-KR" sz="1400" dirty="0"/>
              <a:t>100,000</a:t>
            </a:r>
            <a:r>
              <a:rPr lang="ko-KR" altLang="en-US" sz="1400" dirty="0"/>
              <a:t>개의 평가</a:t>
            </a:r>
            <a:r>
              <a:rPr lang="en-US" altLang="ko-KR" sz="1400" dirty="0"/>
              <a:t>(ratings : 1-5)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ko-KR" sz="1400" dirty="0"/>
              <a:t>각 사용자는 최소</a:t>
            </a:r>
            <a:r>
              <a:rPr lang="en-US" altLang="ko-KR" sz="1400" dirty="0"/>
              <a:t> 20 </a:t>
            </a:r>
            <a:r>
              <a:rPr lang="ko-KR" altLang="ko-KR" sz="1400" dirty="0"/>
              <a:t>개의 영화를 평가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Training user Set </a:t>
            </a:r>
            <a:r>
              <a:rPr lang="en-US" altLang="ko-KR" sz="1400" dirty="0"/>
              <a:t>: Making Prediction	(</a:t>
            </a:r>
            <a:r>
              <a:rPr lang="ko-KR" altLang="en-US" sz="1400" dirty="0"/>
              <a:t>예 </a:t>
            </a:r>
            <a:r>
              <a:rPr lang="en-US" altLang="ko-KR" sz="1400" dirty="0"/>
              <a:t>: 100, 200, 300)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Test user Set </a:t>
            </a:r>
            <a:r>
              <a:rPr lang="en-US" altLang="ko-KR" sz="1400" dirty="0"/>
              <a:t>: Measuring Prediction	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Test User Sparsity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사용자가 평가 한 항목 수를 변경</a:t>
            </a:r>
            <a:r>
              <a:rPr lang="en-US" altLang="ko-KR" sz="1400" dirty="0"/>
              <a:t>	(</a:t>
            </a:r>
            <a:r>
              <a:rPr lang="ko-KR" altLang="ko-KR" sz="1400" dirty="0"/>
              <a:t>예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 당</a:t>
            </a:r>
            <a:r>
              <a:rPr lang="en-US" altLang="ko-KR" sz="1400" dirty="0"/>
              <a:t> 5, 10 </a:t>
            </a:r>
            <a:r>
              <a:rPr lang="ko-KR" altLang="ko-KR" sz="1400" dirty="0"/>
              <a:t>또는</a:t>
            </a:r>
            <a:r>
              <a:rPr lang="en-US" altLang="ko-KR" sz="1400" dirty="0"/>
              <a:t> 20 </a:t>
            </a:r>
            <a:r>
              <a:rPr lang="ko-KR" altLang="ko-KR" sz="1400" dirty="0"/>
              <a:t>개 등급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Test Item Sparsity :</a:t>
            </a:r>
            <a:r>
              <a:rPr lang="en-US" altLang="ko-KR" sz="1400" dirty="0"/>
              <a:t> test item</a:t>
            </a:r>
            <a:r>
              <a:rPr lang="ko-KR" altLang="ko-KR" sz="1400" dirty="0"/>
              <a:t>을 평가할 사용자 수 변경</a:t>
            </a:r>
            <a:r>
              <a:rPr lang="en-US" altLang="ko-KR" sz="1400" dirty="0"/>
              <a:t>	(</a:t>
            </a:r>
            <a:r>
              <a:rPr lang="ko-KR" altLang="ko-KR" sz="1400" dirty="0"/>
              <a:t>예</a:t>
            </a:r>
            <a:r>
              <a:rPr lang="en-US" altLang="ko-KR" sz="1400" dirty="0"/>
              <a:t>: &lt;5, &lt;10, &lt;20, No constraint)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Overall Training User Sparsity</a:t>
            </a:r>
            <a:r>
              <a:rPr lang="en-US" altLang="ko-KR" sz="1400" dirty="0"/>
              <a:t> : </a:t>
            </a:r>
            <a:r>
              <a:rPr lang="ko-KR" altLang="ko-KR" sz="1400" dirty="0"/>
              <a:t>등급 데이터의 일부를 무작위로 선택</a:t>
            </a:r>
            <a:r>
              <a:rPr lang="en-US" altLang="ko-KR" sz="1400" dirty="0"/>
              <a:t>	(</a:t>
            </a:r>
            <a:r>
              <a:rPr lang="ko-KR" altLang="ko-KR" sz="1400" dirty="0"/>
              <a:t>예</a:t>
            </a:r>
            <a:r>
              <a:rPr lang="en-US" altLang="ko-KR" sz="1400" dirty="0"/>
              <a:t>:  20%, 40%, 60%).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b="1" dirty="0"/>
              <a:t>평가 지표 </a:t>
            </a:r>
            <a:r>
              <a:rPr lang="ko-KR" altLang="en-US" sz="1400" dirty="0"/>
              <a:t>：</a:t>
            </a:r>
            <a:r>
              <a:rPr lang="ko-KR" altLang="ko-KR" sz="1400" dirty="0"/>
              <a:t> 평균 절대 오차</a:t>
            </a:r>
            <a:r>
              <a:rPr lang="en-US" altLang="ko-KR" sz="1400" dirty="0"/>
              <a:t> (MAE)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　</a:t>
            </a:r>
            <a:r>
              <a:rPr lang="en-US" altLang="ko-KR" sz="1400" dirty="0"/>
              <a:t>( L</a:t>
            </a:r>
            <a:r>
              <a:rPr lang="ko-KR" altLang="ko-KR" sz="1400" dirty="0"/>
              <a:t>은 테스트 된 등급의 수 </a:t>
            </a:r>
            <a:r>
              <a:rPr lang="en-US" altLang="ko-KR" sz="1400" dirty="0"/>
              <a:t>)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　</a:t>
            </a:r>
            <a:r>
              <a:rPr lang="en-US" altLang="ko-KR" sz="1400" dirty="0"/>
              <a:t>MAE </a:t>
            </a:r>
            <a:r>
              <a:rPr lang="ko-KR" altLang="ko-KR" sz="1400" dirty="0"/>
              <a:t>값이 작을수록 좋은 성능 </a:t>
            </a:r>
            <a:r>
              <a:rPr lang="en-US" altLang="ko-KR" sz="1400" dirty="0"/>
              <a:t> </a:t>
            </a:r>
            <a:endParaRPr lang="ko-KR" altLang="ko-KR" sz="1400" dirty="0"/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l="8397" t="7045" r="4419" b="10570"/>
          <a:stretch/>
        </p:blipFill>
        <p:spPr bwMode="auto">
          <a:xfrm>
            <a:off x="4790128" y="5733256"/>
            <a:ext cx="2317184" cy="861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71564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Individual Predictors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상위</a:t>
            </a:r>
            <a:r>
              <a:rPr lang="en-US" altLang="ko-KR" sz="1400" dirty="0"/>
              <a:t> 4 </a:t>
            </a:r>
            <a:r>
              <a:rPr lang="ko-KR" altLang="ko-KR" sz="1400" dirty="0"/>
              <a:t>개 이웃 등급의 </a:t>
            </a:r>
            <a:r>
              <a:rPr lang="ko-KR" altLang="en-US" sz="1400" dirty="0"/>
              <a:t>평가 </a:t>
            </a:r>
            <a:r>
              <a:rPr lang="ko-KR" altLang="ko-KR" sz="1400" dirty="0"/>
              <a:t>가용성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첫 번째 열은 상위</a:t>
            </a:r>
            <a:r>
              <a:rPr lang="en-US" altLang="ko-KR" sz="1400" dirty="0"/>
              <a:t> 4</a:t>
            </a:r>
            <a:r>
              <a:rPr lang="ko-KR" altLang="ko-KR" sz="1400" dirty="0"/>
              <a:t>개의</a:t>
            </a:r>
            <a:r>
              <a:rPr lang="en-US" altLang="ko-KR" sz="1400" dirty="0"/>
              <a:t> SUR / </a:t>
            </a:r>
            <a:r>
              <a:rPr lang="ko-KR" altLang="ko-KR" sz="1400" dirty="0"/>
              <a:t>첫 번째 행은 상위</a:t>
            </a:r>
            <a:r>
              <a:rPr lang="en-US" altLang="ko-KR" sz="1400" dirty="0"/>
              <a:t> 4</a:t>
            </a:r>
            <a:r>
              <a:rPr lang="ko-KR" altLang="ko-KR" sz="1400" dirty="0"/>
              <a:t>개의</a:t>
            </a:r>
            <a:r>
              <a:rPr lang="en-US" altLang="ko-KR" sz="1400" dirty="0"/>
              <a:t> SIR  / </a:t>
            </a:r>
            <a:r>
              <a:rPr lang="ko-KR" altLang="ko-KR" sz="1400" dirty="0"/>
              <a:t>나머지 셀은 상위</a:t>
            </a:r>
            <a:r>
              <a:rPr lang="en-US" altLang="ko-KR" sz="1400" dirty="0"/>
              <a:t> 4x4 SUIR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더 유사할수록</a:t>
            </a:r>
            <a:r>
              <a:rPr lang="en-US" altLang="ko-KR" sz="1400" dirty="0"/>
              <a:t>, </a:t>
            </a:r>
            <a:r>
              <a:rPr lang="ko-KR" altLang="ko-KR" sz="1400" dirty="0"/>
              <a:t>정확하게 예측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SUR &gt; SUR &gt; SUIR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SUIR </a:t>
            </a:r>
            <a:r>
              <a:rPr lang="ko-KR" altLang="ko-KR" sz="1400" dirty="0"/>
              <a:t>등급은 일반적으로 정확도가 낮음 </a:t>
            </a:r>
            <a:r>
              <a:rPr lang="en-US" altLang="ko-KR" sz="1400" dirty="0"/>
              <a:t>&gt; </a:t>
            </a:r>
            <a:r>
              <a:rPr lang="ko-KR" altLang="ko-KR" sz="1400" dirty="0"/>
              <a:t>누락되거나 신뢰할 수 없는</a:t>
            </a:r>
            <a:r>
              <a:rPr lang="en-US" altLang="ko-KR" sz="1400" dirty="0"/>
              <a:t> data</a:t>
            </a:r>
            <a:r>
              <a:rPr lang="ko-KR" altLang="en-US" sz="1400" dirty="0"/>
              <a:t>에서 </a:t>
            </a:r>
            <a:r>
              <a:rPr lang="en-US" altLang="ko-KR" sz="1400" dirty="0"/>
              <a:t>SIR </a:t>
            </a:r>
            <a:r>
              <a:rPr lang="ko-KR" altLang="ko-KR" sz="1400" dirty="0"/>
              <a:t>및</a:t>
            </a:r>
            <a:r>
              <a:rPr lang="en-US" altLang="ko-KR" sz="1400" dirty="0"/>
              <a:t> SUR </a:t>
            </a:r>
            <a:r>
              <a:rPr lang="ko-KR" altLang="ko-KR" sz="1400" dirty="0"/>
              <a:t>등급을 보완</a:t>
            </a:r>
            <a:endParaRPr lang="en-US" altLang="ko-KR" sz="14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1378" y="1628799"/>
            <a:ext cx="8820472" cy="1584176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5" y="4293096"/>
            <a:ext cx="875215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715645" cy="5406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3. Impact of Parameter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1- </a:t>
            </a:r>
            <a:r>
              <a:rPr lang="ko-KR" altLang="ko-KR" sz="1400" b="1" dirty="0"/>
              <a:t>λ 테스트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λ</a:t>
            </a:r>
            <a:r>
              <a:rPr lang="en-US" altLang="ko-KR" sz="1400" dirty="0"/>
              <a:t> :  0(item-based, SIR) ~ 1(user-based, SUR)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δ</a:t>
            </a:r>
            <a:r>
              <a:rPr lang="en-US" altLang="ko-KR" sz="1400" dirty="0"/>
              <a:t>=0 , SUIR </a:t>
            </a:r>
            <a:r>
              <a:rPr lang="ko-KR" altLang="ko-KR" sz="1400" dirty="0"/>
              <a:t>영향 </a:t>
            </a:r>
            <a:r>
              <a:rPr lang="en-US" altLang="ko-KR" sz="1400" dirty="0"/>
              <a:t>X,  SUR+SIR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최적 값 </a:t>
            </a:r>
            <a:r>
              <a:rPr lang="en-US" altLang="ko-KR" sz="1400" dirty="0"/>
              <a:t>: 0.6~0.9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&gt;&gt; SUR</a:t>
            </a:r>
            <a:r>
              <a:rPr lang="ko-KR" altLang="en-US" sz="1400" dirty="0"/>
              <a:t>이 강조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사용자 수가 아이템 수보다 적기 때문에</a:t>
            </a:r>
            <a:r>
              <a:rPr lang="en-US" altLang="ko-KR" sz="1200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일반적으로 사</a:t>
            </a:r>
            <a:r>
              <a:rPr lang="ko-KR" altLang="ko-KR" sz="1200" dirty="0"/>
              <a:t>용자 가중치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</a:t>
            </a:r>
            <a:r>
              <a:rPr lang="en-US" altLang="ko-KR" sz="1200" baseline="-25000" dirty="0" err="1"/>
              <a:t>u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</a:t>
            </a:r>
            <a:r>
              <a:rPr lang="en-US" altLang="ko-KR" sz="1200" baseline="-25000" dirty="0" err="1"/>
              <a:t>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</a:t>
            </a:r>
            <a:r>
              <a:rPr lang="en-US" altLang="ko-KR" sz="1200" baseline="-25000" dirty="0" err="1"/>
              <a:t>a</a:t>
            </a:r>
            <a:r>
              <a:rPr lang="en-US" altLang="ko-KR" sz="1200" dirty="0"/>
              <a:t>)</a:t>
            </a:r>
            <a:r>
              <a:rPr lang="ko-KR" altLang="ko-KR" sz="1200" dirty="0"/>
              <a:t>가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아이템 가중치 </a:t>
            </a:r>
            <a:r>
              <a:rPr lang="en-US" altLang="ko-KR" sz="1200" dirty="0" err="1"/>
              <a:t>s</a:t>
            </a:r>
            <a:r>
              <a:rPr lang="en-US" altLang="ko-KR" sz="1200" baseline="-25000" dirty="0" err="1"/>
              <a:t>i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baseline="-25000" dirty="0" err="1"/>
              <a:t>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baseline="-25000" dirty="0" err="1"/>
              <a:t>b</a:t>
            </a:r>
            <a:r>
              <a:rPr lang="en-US" altLang="ko-KR" sz="1200" dirty="0"/>
              <a:t>)</a:t>
            </a:r>
            <a:r>
              <a:rPr lang="ko-KR" altLang="ko-KR" sz="1200" dirty="0"/>
              <a:t>보다 작</a:t>
            </a:r>
            <a:r>
              <a:rPr lang="ko-KR" altLang="en-US" sz="1200" dirty="0"/>
              <a:t>아서 발생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“</a:t>
            </a:r>
            <a:r>
              <a:rPr lang="ko-KR" altLang="ko-KR" sz="1400" dirty="0"/>
              <a:t>테스트 항목 희소성에 대한 제약 조건을 제거</a:t>
            </a:r>
            <a:r>
              <a:rPr lang="en-US" altLang="ko-KR" sz="1400" dirty="0"/>
              <a:t>”</a:t>
            </a:r>
            <a:r>
              <a:rPr lang="ko-KR" altLang="ko-KR" sz="1400" dirty="0"/>
              <a:t>하면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&gt;&gt; </a:t>
            </a:r>
            <a:r>
              <a:rPr lang="ko-KR" altLang="ko-KR" sz="1400" dirty="0"/>
              <a:t>λ</a:t>
            </a:r>
            <a:r>
              <a:rPr lang="ko-KR" altLang="en-US" sz="1400" dirty="0"/>
              <a:t>의 최적 값이 </a:t>
            </a:r>
            <a:r>
              <a:rPr lang="ko-KR" altLang="ko-KR" sz="1400" dirty="0"/>
              <a:t>상단</a:t>
            </a:r>
            <a:r>
              <a:rPr lang="en-US" altLang="ko-KR" sz="1400" dirty="0"/>
              <a:t> </a:t>
            </a:r>
            <a:r>
              <a:rPr lang="ko-KR" altLang="en-US" sz="1400" dirty="0"/>
              <a:t>곡</a:t>
            </a:r>
            <a:r>
              <a:rPr lang="ko-KR" altLang="ko-KR" sz="1400" dirty="0"/>
              <a:t>선의</a:t>
            </a:r>
            <a:r>
              <a:rPr lang="en-US" altLang="ko-KR" sz="1400" dirty="0"/>
              <a:t> 0.9</a:t>
            </a:r>
            <a:r>
              <a:rPr lang="ko-KR" altLang="ko-KR" sz="1400" dirty="0"/>
              <a:t>에서 하단 곡선의</a:t>
            </a:r>
            <a:r>
              <a:rPr lang="en-US" altLang="ko-KR" sz="1400" dirty="0"/>
              <a:t> 0.6</a:t>
            </a:r>
            <a:r>
              <a:rPr lang="ko-KR" altLang="ko-KR" sz="1400" dirty="0"/>
              <a:t>으로 감소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&gt;&gt; </a:t>
            </a:r>
            <a:r>
              <a:rPr lang="ko-KR" altLang="ko-KR" sz="1400" dirty="0"/>
              <a:t>항목</a:t>
            </a:r>
            <a:r>
              <a:rPr lang="en-US" altLang="ko-KR" sz="1400" dirty="0"/>
              <a:t> </a:t>
            </a:r>
            <a:r>
              <a:rPr lang="ko-KR" altLang="en-US" sz="1400" dirty="0"/>
              <a:t>많은 경우</a:t>
            </a:r>
            <a:r>
              <a:rPr lang="en-US" altLang="ko-KR" sz="1400" dirty="0"/>
              <a:t> SIR</a:t>
            </a:r>
            <a:r>
              <a:rPr lang="ko-KR" altLang="en-US" sz="1400" dirty="0"/>
              <a:t>이 중요도가 높아지고 </a:t>
            </a:r>
            <a:r>
              <a:rPr lang="en-US" altLang="ko-KR" sz="1400" dirty="0"/>
              <a:t>/ </a:t>
            </a:r>
            <a:r>
              <a:rPr lang="ko-KR" altLang="en-US" sz="1400" dirty="0"/>
              <a:t>항목이 적은 경우 </a:t>
            </a:r>
            <a:r>
              <a:rPr lang="en-US" altLang="ko-KR" sz="1400" dirty="0"/>
              <a:t>SUR</a:t>
            </a:r>
            <a:r>
              <a:rPr lang="ko-KR" altLang="en-US" sz="1400" dirty="0"/>
              <a:t>이 중요해 진다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54" y="1268760"/>
            <a:ext cx="4680000" cy="37658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58863" y="2433533"/>
            <a:ext cx="153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4C93C7"/>
                </a:solidFill>
              </a:rPr>
              <a:t>ratings per item : 5</a:t>
            </a:r>
            <a:endParaRPr lang="ko-KR" altLang="en-US" sz="1200" i="1" dirty="0">
              <a:solidFill>
                <a:srgbClr val="4C93C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79170" y="37368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4C93C7"/>
                </a:solidFill>
              </a:rPr>
              <a:t>no constraint</a:t>
            </a:r>
            <a:endParaRPr lang="ko-KR" altLang="en-US" sz="1200" i="1" dirty="0">
              <a:solidFill>
                <a:srgbClr val="4C93C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16CAE7-B13F-435B-93F1-8E263F9F6D24}"/>
              </a:ext>
            </a:extLst>
          </p:cNvPr>
          <p:cNvSpPr/>
          <p:nvPr/>
        </p:nvSpPr>
        <p:spPr>
          <a:xfrm>
            <a:off x="8532935" y="4873977"/>
            <a:ext cx="61106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rgbClr val="4C93C7"/>
                </a:solidFill>
              </a:rPr>
              <a:t>1(SUR)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8BF2-5C73-4CAE-819C-C2EFCD9A5E54}"/>
              </a:ext>
            </a:extLst>
          </p:cNvPr>
          <p:cNvSpPr/>
          <p:nvPr/>
        </p:nvSpPr>
        <p:spPr>
          <a:xfrm>
            <a:off x="4381889" y="4843452"/>
            <a:ext cx="550151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rgbClr val="4C93C7"/>
                </a:solidFill>
              </a:rPr>
              <a:t>0(SIR)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E51AB9-C95D-432A-8E92-1D70F560B4DF}"/>
              </a:ext>
            </a:extLst>
          </p:cNvPr>
          <p:cNvSpPr/>
          <p:nvPr/>
        </p:nvSpPr>
        <p:spPr>
          <a:xfrm>
            <a:off x="7884368" y="2794326"/>
            <a:ext cx="714936" cy="523305"/>
          </a:xfrm>
          <a:prstGeom prst="ellipse">
            <a:avLst/>
          </a:prstGeom>
          <a:noFill/>
          <a:ln w="6350">
            <a:solidFill>
              <a:srgbClr val="4C9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3E964C-1C57-4E22-86EA-CFA2F112F341}"/>
              </a:ext>
            </a:extLst>
          </p:cNvPr>
          <p:cNvSpPr/>
          <p:nvPr/>
        </p:nvSpPr>
        <p:spPr>
          <a:xfrm>
            <a:off x="7020218" y="4096169"/>
            <a:ext cx="714936" cy="523305"/>
          </a:xfrm>
          <a:prstGeom prst="ellipse">
            <a:avLst/>
          </a:prstGeom>
          <a:noFill/>
          <a:ln w="6350">
            <a:solidFill>
              <a:srgbClr val="4C9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0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87" y="1268760"/>
            <a:ext cx="4680000" cy="3702922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715645" cy="522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3. Impact of Parameter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2- </a:t>
            </a:r>
            <a:r>
              <a:rPr lang="en-US" altLang="ko-KR" sz="14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δ</a:t>
            </a:r>
            <a:r>
              <a:rPr lang="ko-KR" altLang="ko-KR" sz="1400" b="1" dirty="0"/>
              <a:t> 테스트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δ</a:t>
            </a:r>
            <a:r>
              <a:rPr lang="en-US" altLang="ko-KR" sz="1400" dirty="0"/>
              <a:t> :  0(SUR+SIR) ~ 1(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SUIR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λ = 0.7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상단 곡선의 </a:t>
            </a:r>
            <a:r>
              <a:rPr lang="en-US" altLang="ko-KR" sz="1400" dirty="0"/>
              <a:t>MAE </a:t>
            </a:r>
            <a:r>
              <a:rPr lang="ko-KR" altLang="en-US" sz="1400" dirty="0"/>
              <a:t>감소</a:t>
            </a:r>
            <a:r>
              <a:rPr lang="en-US" altLang="ko-KR" sz="1400" dirty="0"/>
              <a:t>, </a:t>
            </a:r>
            <a:r>
              <a:rPr lang="ko-KR" altLang="en-US" sz="1400" dirty="0"/>
              <a:t>성능 향상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&gt;&gt;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상단 곡선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(test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항목이 희소할 때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보면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δ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0.8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 때 최적 점에 도달</a:t>
            </a:r>
            <a:endParaRPr lang="en-US" altLang="ko-KR" sz="1400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테스트 항목이 많은 경우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성능이 향상이 미비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추가 실험 </a:t>
            </a: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λ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 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δ </a:t>
            </a:r>
            <a:r>
              <a:rPr lang="ko-KR" altLang="en-US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최적 값 사이에 거의 의존성이 </a:t>
            </a:r>
            <a:r>
              <a:rPr lang="ko-KR" altLang="en-US" sz="1400">
                <a:latin typeface="맑은 고딕" panose="020B0503020000020004" pitchFamily="50" charset="-127"/>
                <a:cs typeface="Times New Roman" panose="02020603050405020304" pitchFamily="18" charset="0"/>
              </a:rPr>
              <a:t>없음을 확인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75975" y="2017268"/>
            <a:ext cx="153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4C93C7"/>
                </a:solidFill>
              </a:rPr>
              <a:t>ratings per item : 5</a:t>
            </a:r>
            <a:endParaRPr lang="ko-KR" altLang="en-US" sz="1200" i="1" dirty="0">
              <a:solidFill>
                <a:srgbClr val="4C93C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96282" y="3596773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4C93C7"/>
                </a:solidFill>
              </a:rPr>
              <a:t>no constraint</a:t>
            </a:r>
            <a:endParaRPr lang="ko-KR" altLang="en-US" sz="1200" i="1" dirty="0">
              <a:solidFill>
                <a:srgbClr val="4C93C7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30A36-4B15-4FC5-9437-FCBF09D5341B}"/>
              </a:ext>
            </a:extLst>
          </p:cNvPr>
          <p:cNvSpPr/>
          <p:nvPr/>
        </p:nvSpPr>
        <p:spPr>
          <a:xfrm>
            <a:off x="8460432" y="4873977"/>
            <a:ext cx="64953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rgbClr val="4C93C7"/>
                </a:solidFill>
              </a:rPr>
              <a:t>1(SUIR)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B4D507-32CD-4FD5-96C8-E59FE7C5B140}"/>
              </a:ext>
            </a:extLst>
          </p:cNvPr>
          <p:cNvSpPr/>
          <p:nvPr/>
        </p:nvSpPr>
        <p:spPr>
          <a:xfrm>
            <a:off x="4572000" y="4818446"/>
            <a:ext cx="91242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rgbClr val="4C93C7"/>
                </a:solidFill>
              </a:rPr>
              <a:t>0(SUR+SIR)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8193DD-7F7C-4D23-9A38-25584AB93D04}"/>
              </a:ext>
            </a:extLst>
          </p:cNvPr>
          <p:cNvSpPr/>
          <p:nvPr/>
        </p:nvSpPr>
        <p:spPr>
          <a:xfrm>
            <a:off x="7812360" y="2351158"/>
            <a:ext cx="498912" cy="691617"/>
          </a:xfrm>
          <a:prstGeom prst="ellipse">
            <a:avLst/>
          </a:prstGeom>
          <a:noFill/>
          <a:ln w="6350">
            <a:solidFill>
              <a:srgbClr val="4C9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7156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4C93C7"/>
                </a:solidFill>
                <a:ea typeface="다음_Regular" panose="02000603060000000000" pitchFamily="2" charset="-127"/>
              </a:rPr>
              <a:t>4. Data Sparsity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036496" cy="324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17645" y="5219325"/>
            <a:ext cx="30628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User</a:t>
            </a:r>
            <a:r>
              <a:rPr lang="ko-KR" altLang="en-US" sz="1400" dirty="0"/>
              <a:t>의 희소성이 변할 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&gt;&gt; data </a:t>
            </a:r>
            <a:r>
              <a:rPr lang="ko-KR" altLang="ko-KR" sz="1400" b="1" dirty="0"/>
              <a:t>희소</a:t>
            </a:r>
            <a:r>
              <a:rPr lang="ko-KR" altLang="en-US" sz="1400" b="1" dirty="0"/>
              <a:t>해질 때</a:t>
            </a:r>
            <a:r>
              <a:rPr lang="en-US" altLang="ko-KR" sz="1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‘2- δ</a:t>
            </a:r>
            <a:r>
              <a:rPr lang="ko-KR" altLang="ko-KR" sz="1400" b="1" dirty="0"/>
              <a:t> 테스트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‘1- </a:t>
            </a:r>
            <a:r>
              <a:rPr lang="ko-KR" altLang="ko-KR" sz="1400" b="1" dirty="0"/>
              <a:t>λ 테스트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보다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</a:t>
            </a:r>
            <a:r>
              <a:rPr lang="ko-KR" altLang="ko-KR" sz="1400" b="1" dirty="0"/>
              <a:t>성능이 </a:t>
            </a:r>
            <a:r>
              <a:rPr lang="ko-KR" altLang="en-US" sz="1400" b="1" dirty="0"/>
              <a:t>개선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5219324"/>
            <a:ext cx="539984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User</a:t>
            </a:r>
            <a:r>
              <a:rPr lang="ko-KR" altLang="en-US" sz="1400" dirty="0"/>
              <a:t>와 </a:t>
            </a:r>
            <a:r>
              <a:rPr lang="en-US" altLang="ko-KR" sz="1400" dirty="0"/>
              <a:t>Item</a:t>
            </a:r>
            <a:r>
              <a:rPr lang="ko-KR" altLang="en-US" sz="1400" dirty="0"/>
              <a:t>의 희소성이 변할 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‘Use-based </a:t>
            </a:r>
            <a:r>
              <a:rPr lang="ko-KR" altLang="en-US" sz="1400" dirty="0"/>
              <a:t>와 </a:t>
            </a:r>
            <a:r>
              <a:rPr lang="en-US" altLang="ko-KR" sz="1400" dirty="0"/>
              <a:t>Item-based</a:t>
            </a:r>
            <a:r>
              <a:rPr lang="ko-KR" altLang="en-US" sz="1400" dirty="0"/>
              <a:t>의 단순 평균</a:t>
            </a:r>
            <a:r>
              <a:rPr lang="en-US" altLang="ko-KR" sz="1400" dirty="0"/>
              <a:t>’</a:t>
            </a:r>
            <a:r>
              <a:rPr lang="ko-KR" altLang="en-US" sz="1400" dirty="0"/>
              <a:t>과</a:t>
            </a:r>
            <a:r>
              <a:rPr lang="en-US" altLang="ko-KR" sz="1400" dirty="0"/>
              <a:t> ‘1- </a:t>
            </a:r>
            <a:r>
              <a:rPr lang="ko-KR" altLang="ko-KR" sz="1400" dirty="0"/>
              <a:t>λ 테스트</a:t>
            </a:r>
            <a:r>
              <a:rPr lang="en-US" altLang="ko-KR" sz="1400" dirty="0"/>
              <a:t>’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비교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&gt;&gt; data </a:t>
            </a:r>
            <a:r>
              <a:rPr lang="ko-KR" altLang="ko-KR" sz="1400" b="1" dirty="0"/>
              <a:t>희소성에 관계없이 </a:t>
            </a:r>
            <a:r>
              <a:rPr lang="en-US" altLang="ko-KR" sz="1400" b="1" dirty="0"/>
              <a:t>‘1- </a:t>
            </a:r>
            <a:r>
              <a:rPr lang="ko-KR" altLang="ko-KR" sz="1400" b="1" dirty="0"/>
              <a:t>λ 테스트</a:t>
            </a:r>
            <a:r>
              <a:rPr lang="en-US" altLang="ko-KR" sz="1400" b="1" dirty="0"/>
              <a:t>’ </a:t>
            </a:r>
            <a:r>
              <a:rPr lang="ko-KR" altLang="ko-KR" sz="1400" b="1" dirty="0"/>
              <a:t>의 성능이 </a:t>
            </a:r>
            <a:r>
              <a:rPr lang="ko-KR" altLang="en-US" sz="1400" b="1" dirty="0"/>
              <a:t>향상</a:t>
            </a:r>
            <a:endParaRPr lang="en-US" altLang="ko-KR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8012797" y="1685940"/>
            <a:ext cx="10486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4C93C7"/>
                </a:solidFill>
              </a:rPr>
              <a:t>1- </a:t>
            </a:r>
            <a:r>
              <a:rPr lang="ko-KR" altLang="ko-KR" sz="1200" i="1" dirty="0">
                <a:solidFill>
                  <a:srgbClr val="4C93C7"/>
                </a:solidFill>
              </a:rPr>
              <a:t>λ 테스트 </a:t>
            </a:r>
            <a:endParaRPr lang="en-US" altLang="ko-KR" sz="1200" i="1" dirty="0">
              <a:solidFill>
                <a:srgbClr val="4C93C7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12798" y="2019493"/>
            <a:ext cx="1058303" cy="333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i="1" dirty="0">
                <a:solidFill>
                  <a:srgbClr val="4C93C7"/>
                </a:solidFill>
              </a:rPr>
              <a:t>2- δ</a:t>
            </a:r>
            <a:r>
              <a:rPr lang="ko-KR" altLang="ko-KR" sz="1200" b="1" i="1" dirty="0">
                <a:solidFill>
                  <a:srgbClr val="4C93C7"/>
                </a:solidFill>
              </a:rPr>
              <a:t> 테스트 </a:t>
            </a:r>
            <a:endParaRPr lang="en-US" altLang="ko-KR" sz="1200" b="1" i="1" dirty="0">
              <a:solidFill>
                <a:srgbClr val="4C93C7"/>
              </a:solidFill>
            </a:endParaRPr>
          </a:p>
        </p:txBody>
      </p:sp>
      <p:cxnSp>
        <p:nvCxnSpPr>
          <p:cNvPr id="20" name="구부러진 연결선 19"/>
          <p:cNvCxnSpPr>
            <a:stCxn id="17" idx="1"/>
          </p:cNvCxnSpPr>
          <p:nvPr/>
        </p:nvCxnSpPr>
        <p:spPr>
          <a:xfrm rot="10800000" flipV="1">
            <a:off x="6876257" y="1870606"/>
            <a:ext cx="1136541" cy="1198354"/>
          </a:xfrm>
          <a:prstGeom prst="curved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9" idx="1"/>
          </p:cNvCxnSpPr>
          <p:nvPr/>
        </p:nvCxnSpPr>
        <p:spPr>
          <a:xfrm rot="10800000" flipV="1">
            <a:off x="7020272" y="2186301"/>
            <a:ext cx="992526" cy="1444511"/>
          </a:xfrm>
          <a:prstGeom prst="curved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28632" y="1504041"/>
            <a:ext cx="1048685" cy="333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i="1" dirty="0">
                <a:solidFill>
                  <a:srgbClr val="4C93C7"/>
                </a:solidFill>
              </a:rPr>
              <a:t>1- </a:t>
            </a:r>
            <a:r>
              <a:rPr lang="ko-KR" altLang="ko-KR" sz="1200" b="1" i="1" dirty="0">
                <a:solidFill>
                  <a:srgbClr val="4C93C7"/>
                </a:solidFill>
              </a:rPr>
              <a:t>λ 테스트 </a:t>
            </a:r>
            <a:endParaRPr lang="en-US" altLang="ko-KR" sz="1200" b="1" i="1" dirty="0">
              <a:solidFill>
                <a:srgbClr val="4C93C7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7558" y="1226136"/>
            <a:ext cx="262975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i="1" dirty="0" err="1">
                <a:solidFill>
                  <a:srgbClr val="4C93C7"/>
                </a:solidFill>
              </a:rPr>
              <a:t>Avg</a:t>
            </a:r>
            <a:r>
              <a:rPr lang="en-US" altLang="ko-KR" sz="1200" i="1" dirty="0">
                <a:solidFill>
                  <a:srgbClr val="4C93C7"/>
                </a:solidFill>
              </a:rPr>
              <a:t> of User-based and Item-based</a:t>
            </a:r>
            <a:endParaRPr lang="ko-KR" altLang="en-US" sz="1200" i="1" dirty="0">
              <a:solidFill>
                <a:srgbClr val="4C93C7"/>
              </a:solidFill>
            </a:endParaRPr>
          </a:p>
        </p:txBody>
      </p:sp>
      <p:cxnSp>
        <p:nvCxnSpPr>
          <p:cNvPr id="24" name="구부러진 연결선 23"/>
          <p:cNvCxnSpPr>
            <a:stCxn id="22" idx="1"/>
          </p:cNvCxnSpPr>
          <p:nvPr/>
        </p:nvCxnSpPr>
        <p:spPr>
          <a:xfrm rot="10800000" flipV="1">
            <a:off x="4884102" y="1670849"/>
            <a:ext cx="444531" cy="1902165"/>
          </a:xfrm>
          <a:prstGeom prst="curved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2" idx="1"/>
          </p:cNvCxnSpPr>
          <p:nvPr/>
        </p:nvCxnSpPr>
        <p:spPr>
          <a:xfrm rot="10800000" flipV="1">
            <a:off x="1691680" y="1670849"/>
            <a:ext cx="3636952" cy="233421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23" idx="1"/>
          </p:cNvCxnSpPr>
          <p:nvPr/>
        </p:nvCxnSpPr>
        <p:spPr>
          <a:xfrm rot="10800000" flipV="1">
            <a:off x="3419872" y="1364636"/>
            <a:ext cx="327686" cy="654856"/>
          </a:xfrm>
          <a:prstGeom prst="curved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3" idx="1"/>
          </p:cNvCxnSpPr>
          <p:nvPr/>
        </p:nvCxnSpPr>
        <p:spPr>
          <a:xfrm rot="10800000" flipV="1">
            <a:off x="1647524" y="1364636"/>
            <a:ext cx="2100035" cy="2424404"/>
          </a:xfrm>
          <a:prstGeom prst="curved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8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Conclusion and Future 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8064896" cy="16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400" dirty="0"/>
              <a:t>데이터 밀도가 낮은 경우 유사한 사용자 혹은 유사한 항목만으로 평가하는 것은 예측 성능이 낮다</a:t>
            </a:r>
            <a:r>
              <a:rPr lang="en-US" altLang="ko-KR" sz="1400" dirty="0"/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400" dirty="0"/>
              <a:t>이를 보안하기 위하여 유사한 사용자의 유사한 항목을 결합하여 평가를 예측하기 위한 방식을 제안하고 성능이 향상되는 것을 확인했다</a:t>
            </a:r>
            <a:r>
              <a:rPr lang="en-US" altLang="ko-KR" sz="1400" dirty="0"/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400" dirty="0"/>
              <a:t>본 논문에서 제시한 방식은 특히 희소한 데이터만 이용할 수 있는 경우에 추천 시스템의 품질을 개선하는데 효과적이다</a:t>
            </a:r>
            <a:r>
              <a:rPr lang="en-US" altLang="ko-KR" sz="1400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20688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Overview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9D92F905-7AA5-4A7E-8F3F-050101E2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30406"/>
            <a:ext cx="7776864" cy="23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ko-KR" sz="1400" dirty="0"/>
              <a:t>본 논문</a:t>
            </a:r>
            <a:r>
              <a:rPr lang="ko-KR" altLang="en-US" sz="1400" dirty="0"/>
              <a:t>은 관측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부족한 환경에서도 더 높은 확률로 예측이</a:t>
            </a:r>
            <a:r>
              <a:rPr lang="en-US" altLang="ko-KR" sz="1400" dirty="0"/>
              <a:t> </a:t>
            </a:r>
            <a:r>
              <a:rPr lang="ko-KR" altLang="en-US" sz="1400" dirty="0"/>
              <a:t>가능하도록</a:t>
            </a:r>
            <a:r>
              <a:rPr lang="en-US" altLang="ko-KR" sz="1400" dirty="0"/>
              <a:t>,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User-Based CF</a:t>
            </a:r>
            <a:r>
              <a:rPr lang="ko-KR" altLang="en-US" sz="1400" dirty="0"/>
              <a:t>와 </a:t>
            </a:r>
            <a:r>
              <a:rPr lang="en-US" altLang="ko-KR" sz="1400" dirty="0"/>
              <a:t>Item-Based CF</a:t>
            </a:r>
            <a:r>
              <a:rPr lang="ko-KR" altLang="en-US" sz="1400" dirty="0"/>
              <a:t>를 결합한 방법을 제안하고 있다</a:t>
            </a:r>
            <a:r>
              <a:rPr lang="en-US" altLang="ko-KR" sz="1400" dirty="0"/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r>
              <a:rPr lang="ko-KR" altLang="en-US" sz="1400" dirty="0"/>
              <a:t>아래 항목을 모두 고려</a:t>
            </a:r>
            <a:endParaRPr lang="en-US" altLang="ko-KR" sz="1400" dirty="0"/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ko-KR" sz="1400" dirty="0"/>
              <a:t>다른 사용자에 의한 동일 항목 </a:t>
            </a:r>
            <a:r>
              <a:rPr lang="ko-KR" altLang="en-US" sz="1400" dirty="0"/>
              <a:t>평가에 </a:t>
            </a:r>
            <a:r>
              <a:rPr lang="ko-KR" altLang="ko-KR" sz="1400" dirty="0"/>
              <a:t>근거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ko-KR" sz="1400" dirty="0"/>
              <a:t>동일 사용자에 의한 다른 항목 </a:t>
            </a:r>
            <a:r>
              <a:rPr lang="ko-KR" altLang="en-US" sz="1400" dirty="0"/>
              <a:t>평가</a:t>
            </a:r>
            <a:r>
              <a:rPr lang="ko-KR" altLang="ko-KR" sz="1400" dirty="0"/>
              <a:t>에 근거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ko-KR" sz="1400" dirty="0"/>
              <a:t>다른 유사 사용자의 다른 유사 항목 </a:t>
            </a:r>
            <a:r>
              <a:rPr lang="ko-KR" altLang="en-US" sz="1400" dirty="0"/>
              <a:t>평가</a:t>
            </a:r>
            <a:r>
              <a:rPr lang="ko-KR" altLang="ko-KR" sz="1400" dirty="0"/>
              <a:t>에 근거</a:t>
            </a:r>
          </a:p>
        </p:txBody>
      </p:sp>
    </p:spTree>
    <p:extLst>
      <p:ext uri="{BB962C8B-B14F-4D97-AF65-F5344CB8AC3E}">
        <p14:creationId xmlns:p14="http://schemas.microsoft.com/office/powerpoint/2010/main" val="184717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77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Cosine Similarity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8B32A5A-BEFF-476E-8F85-AC72B856E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4300" r="5000"/>
          <a:stretch/>
        </p:blipFill>
        <p:spPr>
          <a:xfrm>
            <a:off x="334375" y="1253806"/>
            <a:ext cx="7488832" cy="53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Interpolation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A55B2E-0A6D-4F05-83A2-6786B4901D90}"/>
              </a:ext>
            </a:extLst>
          </p:cNvPr>
          <p:cNvSpPr/>
          <p:nvPr/>
        </p:nvSpPr>
        <p:spPr>
          <a:xfrm>
            <a:off x="2286000" y="13053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endParaRPr lang="ko-KR" altLang="en-US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B78B83C-6391-485E-9482-53632787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496944" cy="428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ko-KR" sz="1400" b="1" dirty="0" err="1"/>
              <a:t>보간법</a:t>
            </a:r>
            <a:r>
              <a:rPr lang="en-US" altLang="ko-KR" sz="1400" b="1" dirty="0"/>
              <a:t>(interpolation)</a:t>
            </a:r>
            <a:endParaRPr lang="ko-KR" altLang="ko-KR" sz="1400" b="1" dirty="0"/>
          </a:p>
          <a:p>
            <a:pPr latinLnBrk="0">
              <a:lnSpc>
                <a:spcPct val="150000"/>
              </a:lnSpc>
            </a:pPr>
            <a:r>
              <a:rPr lang="ko-KR" altLang="ko-KR" sz="1400" dirty="0"/>
              <a:t>알려진 지점의 값 사이</a:t>
            </a:r>
            <a:r>
              <a:rPr lang="en-US" altLang="ko-KR" sz="1400" dirty="0"/>
              <a:t>(</a:t>
            </a:r>
            <a:r>
              <a:rPr lang="ko-KR" altLang="ko-KR" sz="1400" dirty="0"/>
              <a:t>중간</a:t>
            </a:r>
            <a:r>
              <a:rPr lang="en-US" altLang="ko-KR" sz="1400" dirty="0"/>
              <a:t>)</a:t>
            </a:r>
            <a:r>
              <a:rPr lang="ko-KR" altLang="ko-KR" sz="1400" dirty="0"/>
              <a:t>에 위치한 값을 알려진 </a:t>
            </a:r>
            <a:r>
              <a:rPr lang="ko-KR" altLang="ko-KR" sz="1400" dirty="0" err="1"/>
              <a:t>값으로부터</a:t>
            </a:r>
            <a:r>
              <a:rPr lang="ko-KR" altLang="ko-KR" sz="1400" dirty="0"/>
              <a:t> 추정하는 것을 말한다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atinLnBrk="0">
              <a:lnSpc>
                <a:spcPct val="150000"/>
              </a:lnSpc>
            </a:pPr>
            <a:r>
              <a:rPr lang="ko-KR" altLang="ko-KR" sz="1400" dirty="0"/>
              <a:t>둘 이상의 </a:t>
            </a:r>
            <a:r>
              <a:rPr lang="ko-KR" altLang="ko-KR" sz="1400" dirty="0" err="1"/>
              <a:t>변</a:t>
            </a:r>
            <a:r>
              <a:rPr lang="ko-KR" altLang="en-US" sz="1400" dirty="0" err="1"/>
              <a:t>수</a:t>
            </a:r>
            <a:r>
              <a:rPr lang="ko-KR" altLang="ko-KR" sz="1400" dirty="0" err="1"/>
              <a:t>값에</a:t>
            </a:r>
            <a:r>
              <a:rPr lang="ko-KR" altLang="ko-KR" sz="1400" dirty="0"/>
              <a:t> 대한 </a:t>
            </a:r>
            <a:r>
              <a:rPr lang="ko-KR" altLang="ko-KR" sz="1400" dirty="0" err="1"/>
              <a:t>함</a:t>
            </a:r>
            <a:r>
              <a:rPr lang="ko-KR" altLang="en-US" sz="1400" dirty="0" err="1"/>
              <a:t>수</a:t>
            </a:r>
            <a:r>
              <a:rPr lang="ko-KR" altLang="ko-KR" sz="1400" dirty="0" err="1"/>
              <a:t>값을</a:t>
            </a:r>
            <a:r>
              <a:rPr lang="ko-KR" altLang="ko-KR" sz="1400" dirty="0"/>
              <a:t> 알고서</a:t>
            </a:r>
            <a:r>
              <a:rPr lang="en-US" altLang="ko-KR" sz="1400" dirty="0"/>
              <a:t>, </a:t>
            </a:r>
            <a:r>
              <a:rPr lang="ko-KR" altLang="ko-KR" sz="1400" dirty="0"/>
              <a:t>그것들 사이의 임의의 </a:t>
            </a:r>
            <a:r>
              <a:rPr lang="ko-KR" altLang="ko-KR" sz="1400" dirty="0" err="1"/>
              <a:t>변</a:t>
            </a:r>
            <a:r>
              <a:rPr lang="ko-KR" altLang="en-US" sz="1400" dirty="0" err="1"/>
              <a:t>수</a:t>
            </a:r>
            <a:r>
              <a:rPr lang="ko-KR" altLang="ko-KR" sz="1400" dirty="0" err="1"/>
              <a:t>값에</a:t>
            </a:r>
            <a:r>
              <a:rPr lang="ko-KR" altLang="ko-KR" sz="1400" dirty="0"/>
              <a:t> 대한 </a:t>
            </a:r>
            <a:r>
              <a:rPr lang="ko-KR" altLang="ko-KR" sz="1400" dirty="0" err="1"/>
              <a:t>함</a:t>
            </a:r>
            <a:r>
              <a:rPr lang="ko-KR" altLang="en-US" sz="1400" dirty="0" err="1"/>
              <a:t>수</a:t>
            </a:r>
            <a:r>
              <a:rPr lang="ko-KR" altLang="ko-KR" sz="1400" dirty="0" err="1"/>
              <a:t>값이나</a:t>
            </a:r>
            <a:r>
              <a:rPr lang="ko-KR" altLang="ko-KR" sz="1400" dirty="0"/>
              <a:t> 그 근삿값을 구하는 방법</a:t>
            </a:r>
            <a:r>
              <a:rPr lang="en-US" altLang="ko-KR" sz="1400" dirty="0"/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↔ </a:t>
            </a:r>
            <a:r>
              <a:rPr lang="en-US" altLang="ko-KR" sz="1200" dirty="0"/>
              <a:t>extrapolation : </a:t>
            </a:r>
            <a:r>
              <a:rPr lang="ko-KR" altLang="en-US" sz="1200" dirty="0"/>
              <a:t>알려진 값들 사이의 값이 아닌 범위를 벗어난 외부의 위치에서의 값을 추정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0">
              <a:lnSpc>
                <a:spcPct val="150000"/>
              </a:lnSpc>
            </a:pPr>
            <a:r>
              <a:rPr lang="ko-KR" altLang="ko-KR" sz="1400" b="1" dirty="0"/>
              <a:t>선형 </a:t>
            </a:r>
            <a:r>
              <a:rPr lang="ko-KR" altLang="ko-KR" sz="1400" b="1" dirty="0" err="1"/>
              <a:t>보간법</a:t>
            </a:r>
            <a:r>
              <a:rPr lang="en-US" altLang="ko-KR" sz="1400" b="1" dirty="0"/>
              <a:t>(linear interpolation)</a:t>
            </a:r>
            <a:endParaRPr lang="ko-KR" altLang="ko-KR" sz="1400" b="1" dirty="0"/>
          </a:p>
          <a:p>
            <a:pPr latinLnBrk="0">
              <a:lnSpc>
                <a:spcPct val="150000"/>
              </a:lnSpc>
            </a:pPr>
            <a:r>
              <a:rPr lang="ko-KR" altLang="en-US" sz="1400" dirty="0"/>
              <a:t>두 지점 사이의 값을 추정할 때 그 값을 두 지점과의 직선 거리에 따라 선형적으로 결정하는 방법</a:t>
            </a:r>
            <a:r>
              <a:rPr lang="en-US" altLang="ko-KR" sz="1400" dirty="0"/>
              <a:t> </a:t>
            </a:r>
          </a:p>
          <a:p>
            <a:pPr latinLnBrk="0">
              <a:lnSpc>
                <a:spcPct val="150000"/>
              </a:lnSpc>
            </a:pPr>
            <a:r>
              <a:rPr lang="ko-KR" altLang="ko-KR" sz="1400" dirty="0"/>
              <a:t>끝점의 값이 주어졌을 때 그 사이에 위치한 값을 추정하기 위하여 직선 거리에 따라 선형적으로 계산</a:t>
            </a:r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r>
              <a:rPr lang="ko-KR" altLang="en-US" sz="1400" dirty="0">
                <a:hlinkClick r:id="rId2"/>
              </a:rPr>
              <a:t>참고 </a:t>
            </a:r>
            <a:r>
              <a:rPr lang="en-US" altLang="ko-KR" sz="1400" dirty="0">
                <a:hlinkClick r:id="rId2"/>
              </a:rPr>
              <a:t>: https://darkpgmr.tistory.com/117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9009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428355" y="1268760"/>
                <a:ext cx="8715645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Φ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= {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MS Mincho" panose="02020609040205080304" pitchFamily="49" charset="-128"/>
                  </a:rPr>
                  <a:t>∅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, 1,  … |r| }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　：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the sample space of rating</a:t>
                </a:r>
                <a:endParaRPr lang="en-US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a,b</a:t>
                </a:r>
                <a:r>
                  <a:rPr lang="ko-KR" altLang="en-US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　：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random variable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/>
                  <a:t>p</a:t>
                </a:r>
                <a:r>
                  <a:rPr lang="en-US" altLang="ko-KR" sz="1400" b="1" baseline="-25000" dirty="0" err="1"/>
                  <a:t>k,m</a:t>
                </a:r>
                <a:r>
                  <a:rPr lang="en-US" altLang="ko-KR" sz="1400" b="1" dirty="0"/>
                  <a:t>(</a:t>
                </a:r>
                <a:r>
                  <a:rPr lang="en-US" altLang="ko-KR" sz="1400" b="1" dirty="0" err="1"/>
                  <a:t>x</a:t>
                </a:r>
                <a:r>
                  <a:rPr lang="en-US" altLang="ko-KR" sz="1400" b="1" baseline="-25000" dirty="0" err="1"/>
                  <a:t>a,b</a:t>
                </a:r>
                <a:r>
                  <a:rPr lang="en-US" altLang="ko-KR" sz="1400" b="1" dirty="0"/>
                  <a:t>) </a:t>
                </a:r>
                <a:r>
                  <a:rPr lang="en-US" altLang="ko-KR" sz="1400" dirty="0"/>
                  <a:t>= 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a,b</a:t>
                </a:r>
                <a:r>
                  <a:rPr lang="en-US" altLang="ko-KR" sz="1400" dirty="0"/>
                  <a:t> -</a:t>
                </a:r>
                <a:r>
                  <a:rPr lang="en-US" altLang="ko-KR" sz="1400" baseline="-25000" dirty="0"/>
                  <a:t>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a</a:t>
                </a:r>
                <a:r>
                  <a:rPr lang="en-US" altLang="ko-KR" sz="14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k</a:t>
                </a:r>
                <a:r>
                  <a:rPr lang="en-US" altLang="ko-KR" sz="1400" dirty="0"/>
                  <a:t>) - 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b</a:t>
                </a:r>
                <a:r>
                  <a:rPr lang="en-US" altLang="ko-KR" sz="14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m</a:t>
                </a:r>
                <a:r>
                  <a:rPr lang="en-US" altLang="ko-KR" sz="1400" dirty="0"/>
                  <a:t> )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	: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유사 사용자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a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의 유사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item b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에 대한 평가를 근거로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사용자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k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item m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대한 평가를 예측</a:t>
                </a:r>
                <a:endParaRPr lang="en-US" altLang="ko-KR" sz="1400" dirty="0"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Unknown 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k,m</a:t>
                </a:r>
                <a:r>
                  <a:rPr lang="ko-KR" altLang="en-US" sz="1400" dirty="0"/>
                  <a:t>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대해서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SY9"/>
                  </a:rPr>
                  <a:t>P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MI6"/>
                  </a:rPr>
                  <a:t>이 주어지면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P(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k,m</a:t>
                </a:r>
                <a:r>
                  <a:rPr lang="en-US" altLang="ko-KR" sz="1400" baseline="-25000" dirty="0"/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을 추정</a:t>
                </a:r>
                <a:endParaRPr lang="en-US" altLang="ko-KR" sz="14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chemeClr val="accent2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SIR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만 사용</a:t>
                </a:r>
                <a:endParaRPr lang="en-US" altLang="ko-KR" sz="14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	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SY9"/>
                  </a:rPr>
                  <a:t>|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R9"/>
                  </a:rPr>
                  <a:t>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≡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R9"/>
                  </a:rPr>
                  <a:t>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(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| {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a,b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)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|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a,b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∈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TI9"/>
                  </a:rPr>
                  <a:t>SUR∪ SIR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}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5" y="1268760"/>
                <a:ext cx="8715645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다음_SemiBold" pitchFamily="2" charset="-127"/>
              </a:rPr>
              <a:t>Introduction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DD4D9C3-55ED-4ECC-B6FD-9ABF2AEF6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49694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/>
              <a:t>협업 </a:t>
            </a:r>
            <a:r>
              <a:rPr lang="ko-KR" altLang="en-US" sz="1400" b="1" dirty="0" err="1"/>
              <a:t>필터링</a:t>
            </a:r>
            <a:r>
              <a:rPr lang="en-US" altLang="ko-KR" sz="1400" dirty="0"/>
              <a:t>(collaborative filtering)</a:t>
            </a:r>
            <a:r>
              <a:rPr lang="ko-KR" altLang="en-US" sz="1400" dirty="0"/>
              <a:t>은 많은 사용들로부터 얻은 기호정보에 따라 사용자들의 관심사들을 자동적으로 예측하게 해주는 방법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endParaRPr lang="en-US" altLang="ko-KR" sz="5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1. Memory based Collaborative Filtering :</a:t>
            </a:r>
            <a:endParaRPr lang="ko-KR" altLang="ko-KR" sz="1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atinLnBrk="0"/>
            <a:r>
              <a:rPr lang="ko-KR" altLang="ko-KR" sz="1400" dirty="0"/>
              <a:t>사용자 기반</a:t>
            </a:r>
            <a:r>
              <a:rPr lang="en-US" altLang="ko-KR" sz="1400" dirty="0"/>
              <a:t>(User-Based)  /  </a:t>
            </a:r>
            <a:r>
              <a:rPr lang="ko-KR" altLang="ko-KR" sz="1400" dirty="0"/>
              <a:t>아이템 기반</a:t>
            </a:r>
            <a:r>
              <a:rPr lang="en-US" altLang="ko-KR" sz="1400" dirty="0"/>
              <a:t> (Item-Based) </a:t>
            </a:r>
          </a:p>
          <a:p>
            <a:pPr marL="800100" lvl="1" indent="-342900" latinLnBrk="0">
              <a:buAutoNum type="arabicPeriod"/>
            </a:pPr>
            <a:r>
              <a:rPr lang="ko-KR" altLang="ko-KR" sz="1400" dirty="0"/>
              <a:t>사용자 간 혹은 아이템 간의 유사성을 측정</a:t>
            </a:r>
            <a:endParaRPr lang="en-US" altLang="ko-KR" sz="1400" dirty="0"/>
          </a:p>
          <a:p>
            <a:pPr marL="800100" lvl="1" indent="-342900" latinLnBrk="0">
              <a:buAutoNum type="arabicPeriod"/>
            </a:pPr>
            <a:r>
              <a:rPr lang="ko-KR" altLang="en-US" sz="1400" b="1" dirty="0"/>
              <a:t>유</a:t>
            </a:r>
            <a:r>
              <a:rPr lang="ko-KR" altLang="ko-KR" sz="1400" b="1" dirty="0"/>
              <a:t>사성을 기반으로 등급을 가중치를 두고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평균화하여 </a:t>
            </a:r>
            <a:r>
              <a:rPr lang="ko-KR" altLang="en-US" sz="1400" b="1" dirty="0"/>
              <a:t>평가를</a:t>
            </a:r>
            <a:r>
              <a:rPr lang="ko-KR" altLang="ko-KR" sz="1400" b="1" dirty="0"/>
              <a:t> 예측</a:t>
            </a:r>
            <a:endParaRPr lang="en-US" altLang="ko-KR" sz="1400" b="1" dirty="0"/>
          </a:p>
          <a:p>
            <a:pPr lvl="1" latinLnBrk="0"/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0"/>
            <a:r>
              <a:rPr lang="ko-KR" altLang="en-US" sz="1400" dirty="0"/>
              <a:t>장점 </a:t>
            </a:r>
            <a:r>
              <a:rPr lang="en-US" altLang="ko-KR" sz="1400" dirty="0"/>
              <a:t>: </a:t>
            </a:r>
            <a:r>
              <a:rPr lang="ko-KR" altLang="ko-KR" sz="1400" dirty="0"/>
              <a:t>적용</a:t>
            </a:r>
            <a:r>
              <a:rPr lang="en-US" altLang="ko-KR" sz="1400" dirty="0"/>
              <a:t>/</a:t>
            </a:r>
            <a:r>
              <a:rPr lang="ko-KR" altLang="en-US" sz="1400" dirty="0"/>
              <a:t>구현이 쉽고</a:t>
            </a:r>
            <a:r>
              <a:rPr lang="en-US" altLang="ko-KR" sz="1400" dirty="0"/>
              <a:t>, </a:t>
            </a:r>
            <a:r>
              <a:rPr lang="ko-KR" altLang="ko-KR" sz="1400" dirty="0"/>
              <a:t>결과에 대한 설명이 가능하</a:t>
            </a:r>
            <a:r>
              <a:rPr lang="ko-KR" altLang="en-US" sz="1400" dirty="0"/>
              <a:t>다</a:t>
            </a:r>
            <a:endParaRPr lang="en-US" altLang="ko-KR" sz="1400" dirty="0"/>
          </a:p>
          <a:p>
            <a:pPr latinLnBrk="0"/>
            <a:endParaRPr lang="en-US" altLang="ko-KR" sz="1400" dirty="0"/>
          </a:p>
          <a:p>
            <a:pPr latinLnBrk="0"/>
            <a:r>
              <a:rPr lang="ko-KR" altLang="en-US" sz="1400" dirty="0"/>
              <a:t>단점 </a:t>
            </a:r>
            <a:r>
              <a:rPr lang="en-US" altLang="ko-KR" sz="1400" dirty="0"/>
              <a:t>: </a:t>
            </a:r>
            <a:r>
              <a:rPr lang="ko-KR" altLang="ko-KR" sz="1400" dirty="0"/>
              <a:t>정보가 많지 않은 경우에는 예측의 정확도가 높지 </a:t>
            </a:r>
            <a:r>
              <a:rPr lang="ko-KR" altLang="en-US" sz="1400" dirty="0"/>
              <a:t>않다</a:t>
            </a:r>
            <a:r>
              <a:rPr lang="en-US" altLang="ko-KR" sz="1400" dirty="0"/>
              <a:t>. </a:t>
            </a:r>
          </a:p>
          <a:p>
            <a:pPr latinLnBrk="0"/>
            <a:r>
              <a:rPr lang="en-US" altLang="ko-KR" sz="1400" dirty="0"/>
              <a:t>	</a:t>
            </a:r>
            <a:r>
              <a:rPr lang="ko-KR" altLang="ko-KR" sz="1400" dirty="0"/>
              <a:t>추천결과를 생성할 때마다 매번 많은 연산이 </a:t>
            </a:r>
            <a:r>
              <a:rPr lang="ko-KR" altLang="en-US" sz="1400" dirty="0"/>
              <a:t>필요하다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atinLnBrk="0"/>
            <a:r>
              <a:rPr lang="en-US" altLang="ko-KR" sz="1400" kern="100" dirty="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Model-based Methods Collaborative Filtering : </a:t>
            </a:r>
            <a:endParaRPr lang="ko-KR" altLang="ko-KR" sz="12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atinLnBrk="0"/>
            <a:r>
              <a:rPr lang="ko-KR" altLang="en-US" sz="1200" dirty="0"/>
              <a:t>과거의 사용자 데이터를 이용해 평점 기반 모델을 만들어 예측</a:t>
            </a:r>
            <a:endParaRPr lang="ko-KR" altLang="ko-KR" sz="1200" dirty="0"/>
          </a:p>
          <a:p>
            <a:pPr marL="800100" lvl="1" indent="-342900" latinLnBrk="0">
              <a:buAutoNum type="arabicPeriod"/>
            </a:pPr>
            <a:r>
              <a:rPr lang="ko-KR" altLang="ko-KR" sz="1200" dirty="0"/>
              <a:t>사용자</a:t>
            </a:r>
            <a:r>
              <a:rPr lang="en-US" altLang="ko-KR" sz="1200" dirty="0"/>
              <a:t>-</a:t>
            </a:r>
            <a:r>
              <a:rPr lang="ko-KR" altLang="ko-KR" sz="1200" dirty="0"/>
              <a:t>상품 </a:t>
            </a:r>
            <a:r>
              <a:rPr lang="ko-KR" altLang="en-US" sz="1200" dirty="0"/>
              <a:t>평가</a:t>
            </a:r>
            <a:r>
              <a:rPr lang="ko-KR" altLang="ko-KR" sz="1200" dirty="0"/>
              <a:t> 행렬을 기반으로 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평가를 </a:t>
            </a:r>
            <a:r>
              <a:rPr lang="ko-KR" altLang="ko-KR" sz="1200" dirty="0"/>
              <a:t>설명하는 모형을 개발</a:t>
            </a:r>
            <a:r>
              <a:rPr lang="en-US" altLang="ko-KR" sz="1200" dirty="0"/>
              <a:t>(</a:t>
            </a:r>
            <a:r>
              <a:rPr lang="ko-KR" altLang="ko-KR" sz="1200" dirty="0"/>
              <a:t>학습</a:t>
            </a:r>
            <a:r>
              <a:rPr lang="en-US" altLang="ko-KR" sz="1200" dirty="0"/>
              <a:t>)</a:t>
            </a:r>
            <a:r>
              <a:rPr lang="ko-KR" altLang="ko-KR" sz="1200" dirty="0"/>
              <a:t>한 다음</a:t>
            </a:r>
            <a:r>
              <a:rPr lang="en-US" altLang="ko-KR" sz="1200" dirty="0"/>
              <a:t>,</a:t>
            </a:r>
          </a:p>
          <a:p>
            <a:pPr marL="800100" lvl="1" indent="-342900" latinLnBrk="0">
              <a:buAutoNum type="arabicPeriod"/>
            </a:pPr>
            <a:r>
              <a:rPr lang="ko-KR" altLang="ko-KR" sz="1200" dirty="0"/>
              <a:t>해당 모형을 기반으로 상품을 추천하는 방식을 취한다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atinLnBrk="0"/>
            <a:endParaRPr lang="en-US" altLang="ko-KR" sz="1200" dirty="0"/>
          </a:p>
          <a:p>
            <a:pPr latinLnBrk="0"/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데이터가 부족한 경우에 정확도가 높음</a:t>
            </a:r>
            <a:endParaRPr lang="en-US" altLang="ko-KR" sz="1200" dirty="0"/>
          </a:p>
          <a:p>
            <a:pPr latinLnBrk="0"/>
            <a:r>
              <a:rPr lang="en-US" altLang="ko-KR" sz="1200" dirty="0"/>
              <a:t>	</a:t>
            </a:r>
            <a:r>
              <a:rPr lang="ko-KR" altLang="en-US" sz="1200" dirty="0"/>
              <a:t>최초 구현 이후에는 결과를 생성하는데 필요한 시간과 </a:t>
            </a:r>
            <a:r>
              <a:rPr lang="ko-KR" altLang="en-US" sz="1200" dirty="0" err="1"/>
              <a:t>연산량이</a:t>
            </a:r>
            <a:r>
              <a:rPr lang="ko-KR" altLang="en-US" sz="1200" dirty="0"/>
              <a:t> 적다</a:t>
            </a:r>
            <a:endParaRPr lang="en-US" altLang="ko-KR" sz="1200" dirty="0"/>
          </a:p>
          <a:p>
            <a:pPr latinLnBrk="0"/>
            <a:endParaRPr lang="en-US" altLang="ko-KR" sz="1200" dirty="0"/>
          </a:p>
          <a:p>
            <a:pPr latinLnBrk="0"/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구현 시에 상당 수의 매개변수를 조정해야 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적용이 어려움</a:t>
            </a:r>
            <a:endParaRPr lang="en-US" altLang="ko-KR" sz="1200" dirty="0"/>
          </a:p>
          <a:p>
            <a:pPr latinLnBrk="0"/>
            <a:r>
              <a:rPr lang="en-US" altLang="ko-KR" sz="1200" dirty="0"/>
              <a:t>	</a:t>
            </a:r>
            <a:r>
              <a:rPr lang="ko-KR" altLang="en-US" sz="1200" dirty="0"/>
              <a:t>초기에 모형을 학습하는데 시간과 </a:t>
            </a:r>
            <a:r>
              <a:rPr lang="ko-KR" altLang="en-US" sz="1200" dirty="0" err="1"/>
              <a:t>연산량이</a:t>
            </a:r>
            <a:r>
              <a:rPr lang="ko-KR" altLang="en-US" sz="1200" dirty="0"/>
              <a:t> 많이 필요</a:t>
            </a:r>
            <a:endParaRPr lang="en-US" altLang="ko-KR" sz="1200" dirty="0"/>
          </a:p>
          <a:p>
            <a:pPr latinLnBrk="0"/>
            <a:r>
              <a:rPr lang="en-US" altLang="ko-KR" sz="1200" dirty="0"/>
              <a:t>	</a:t>
            </a:r>
            <a:r>
              <a:rPr lang="ko-KR" altLang="ko-KR" sz="1200" dirty="0"/>
              <a:t>추천 정확도가 메모리 기반 접근법에 비해 다소 떨어질 수 있고</a:t>
            </a:r>
            <a:endParaRPr lang="en-US" altLang="ko-KR" sz="1200" dirty="0"/>
          </a:p>
          <a:p>
            <a:pPr latinLnBrk="0"/>
            <a:r>
              <a:rPr lang="en-US" altLang="ko-KR" sz="1200" dirty="0"/>
              <a:t>	</a:t>
            </a:r>
            <a:r>
              <a:rPr lang="ko-KR" altLang="ko-KR" sz="1200" dirty="0"/>
              <a:t>사용자들의 선호가 빠르게 또는 자주 갱신되어야 하는 환경에 적합하지 않다</a:t>
            </a:r>
            <a:endParaRPr lang="en-US" altLang="ko-KR" sz="12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Background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700808"/>
            <a:ext cx="421196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K x M </a:t>
            </a:r>
            <a:r>
              <a:rPr lang="ko-KR" altLang="ko-KR" sz="1200" b="1" dirty="0"/>
              <a:t>의</a:t>
            </a:r>
            <a:r>
              <a:rPr lang="en-US" altLang="ko-KR" sz="1200" b="1" dirty="0"/>
              <a:t> user-item matrix : X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K</a:t>
            </a:r>
            <a:r>
              <a:rPr lang="ko-KR" altLang="en-US" sz="1200" dirty="0"/>
              <a:t>명</a:t>
            </a:r>
            <a:r>
              <a:rPr lang="ko-KR" altLang="ko-KR" sz="1200" dirty="0"/>
              <a:t>의 </a:t>
            </a:r>
            <a:r>
              <a:rPr lang="en-US" altLang="ko-KR" sz="1200" dirty="0"/>
              <a:t>users ,  m </a:t>
            </a:r>
            <a:r>
              <a:rPr lang="ko-KR" altLang="ko-KR" sz="1200" dirty="0"/>
              <a:t>개의</a:t>
            </a:r>
            <a:r>
              <a:rPr lang="en-US" altLang="ko-KR" sz="1200" dirty="0"/>
              <a:t> items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b="1" dirty="0" err="1"/>
              <a:t>x</a:t>
            </a:r>
            <a:r>
              <a:rPr lang="en-US" altLang="ko-KR" sz="1200" b="1" baseline="-25000" dirty="0" err="1"/>
              <a:t>k,m</a:t>
            </a:r>
            <a:r>
              <a:rPr lang="en-US" altLang="ko-KR" sz="1200" b="1" dirty="0"/>
              <a:t> = r</a:t>
            </a:r>
            <a:r>
              <a:rPr lang="en-US" altLang="ko-KR" sz="1200" b="1" dirty="0">
                <a:solidFill>
                  <a:srgbClr val="4C93C7"/>
                </a:solidFill>
              </a:rPr>
              <a:t>  </a:t>
            </a:r>
            <a:r>
              <a:rPr lang="en-US" altLang="ko-KR" sz="1200" dirty="0"/>
              <a:t>:  </a:t>
            </a:r>
            <a:r>
              <a:rPr lang="ko-KR" altLang="ko-KR" sz="1200" dirty="0"/>
              <a:t>사용자 </a:t>
            </a:r>
            <a:r>
              <a:rPr lang="en-US" altLang="ko-KR" sz="1200" dirty="0"/>
              <a:t>k</a:t>
            </a:r>
            <a:r>
              <a:rPr lang="ko-KR" altLang="ko-KR" sz="1200" dirty="0"/>
              <a:t>가 항목</a:t>
            </a:r>
            <a:r>
              <a:rPr lang="en-US" altLang="ko-KR" sz="1200" dirty="0"/>
              <a:t> m</a:t>
            </a:r>
            <a:r>
              <a:rPr lang="ko-KR" altLang="ko-KR" sz="1200" dirty="0"/>
              <a:t>에 대해</a:t>
            </a:r>
            <a:r>
              <a:rPr lang="en-US" altLang="ko-KR" sz="1200" dirty="0"/>
              <a:t> r </a:t>
            </a:r>
            <a:r>
              <a:rPr lang="ko-KR" altLang="ko-KR" sz="1200" dirty="0"/>
              <a:t>로 </a:t>
            </a:r>
            <a:r>
              <a:rPr lang="ko-KR" altLang="en-US" sz="1200" dirty="0"/>
              <a:t>평가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 err="1"/>
              <a:t>x</a:t>
            </a:r>
            <a:r>
              <a:rPr lang="en-US" altLang="ko-KR" sz="1200" b="1" baseline="-25000" dirty="0" err="1"/>
              <a:t>k,m</a:t>
            </a:r>
            <a:r>
              <a:rPr lang="en-US" altLang="ko-KR" sz="1200" b="1" dirty="0"/>
              <a:t> = ∅  </a:t>
            </a:r>
            <a:r>
              <a:rPr lang="en-US" altLang="ko-KR" sz="1200" dirty="0"/>
              <a:t>: </a:t>
            </a:r>
            <a:r>
              <a:rPr lang="ko-KR" altLang="en-US" sz="1200" dirty="0"/>
              <a:t>평가 등급</a:t>
            </a:r>
            <a:r>
              <a:rPr lang="ko-KR" altLang="ko-KR" sz="1200" dirty="0"/>
              <a:t>을 알 수 없다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700" dirty="0"/>
          </a:p>
          <a:p>
            <a:pPr>
              <a:lnSpc>
                <a:spcPct val="150000"/>
              </a:lnSpc>
            </a:pP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ko-KR" sz="1200" dirty="0"/>
              <a:t>행 벡터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b="1" dirty="0"/>
              <a:t>user </a:t>
            </a:r>
            <a:r>
              <a:rPr lang="ko-KR" altLang="ko-KR" sz="1200" b="1" dirty="0"/>
              <a:t>별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X = [ u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, u</a:t>
            </a:r>
            <a:r>
              <a:rPr lang="en-US" altLang="ko-KR" sz="1200" baseline="-25000" dirty="0"/>
              <a:t>2, </a:t>
            </a:r>
            <a:r>
              <a:rPr lang="en-US" altLang="ko-KR" sz="1200" dirty="0"/>
              <a:t>… , </a:t>
            </a:r>
            <a:r>
              <a:rPr lang="en-US" altLang="ko-KR" sz="1200" dirty="0" err="1"/>
              <a:t>u</a:t>
            </a:r>
            <a:r>
              <a:rPr lang="en-US" altLang="ko-KR" sz="1200" baseline="-25000" dirty="0" err="1"/>
              <a:t>K</a:t>
            </a:r>
            <a:r>
              <a:rPr lang="en-US" altLang="ko-KR" sz="1200" dirty="0"/>
              <a:t> ]</a:t>
            </a:r>
            <a:r>
              <a:rPr lang="en-US" altLang="ko-KR" sz="1200" baseline="30000" dirty="0"/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u</a:t>
            </a:r>
            <a:r>
              <a:rPr lang="en-US" altLang="ko-KR" sz="1200" b="1" baseline="-25000" dirty="0" err="1"/>
              <a:t>K</a:t>
            </a:r>
            <a:r>
              <a:rPr lang="en-US" altLang="ko-KR" sz="1200" dirty="0"/>
              <a:t> = [ x</a:t>
            </a:r>
            <a:r>
              <a:rPr lang="en-US" altLang="ko-KR" sz="1200" baseline="-25000" dirty="0"/>
              <a:t>k,1 , </a:t>
            </a:r>
            <a:r>
              <a:rPr lang="en-US" altLang="ko-KR" sz="1200" dirty="0"/>
              <a:t>x</a:t>
            </a:r>
            <a:r>
              <a:rPr lang="en-US" altLang="ko-KR" sz="1200" baseline="-25000" dirty="0"/>
              <a:t>k,2, </a:t>
            </a:r>
            <a:r>
              <a:rPr lang="en-US" altLang="ko-KR" sz="1200" dirty="0"/>
              <a:t>… , </a:t>
            </a:r>
            <a:r>
              <a:rPr lang="en-US" altLang="ko-KR" sz="1200" dirty="0" err="1"/>
              <a:t>x</a:t>
            </a:r>
            <a:r>
              <a:rPr lang="en-US" altLang="ko-KR" sz="1200" baseline="-25000" dirty="0" err="1"/>
              <a:t>k,M</a:t>
            </a:r>
            <a:r>
              <a:rPr lang="en-US" altLang="ko-KR" sz="1200" dirty="0"/>
              <a:t> ]</a:t>
            </a:r>
            <a:r>
              <a:rPr lang="en-US" altLang="ko-KR" sz="1200" baseline="30000" dirty="0"/>
              <a:t>	</a:t>
            </a:r>
            <a:r>
              <a:rPr lang="en-US" altLang="ko-KR" sz="1200" dirty="0"/>
              <a:t>( k = 1 … K )</a:t>
            </a:r>
          </a:p>
          <a:p>
            <a:pPr>
              <a:lnSpc>
                <a:spcPct val="150000"/>
              </a:lnSpc>
            </a:pP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u</a:t>
            </a:r>
            <a:r>
              <a:rPr lang="en-US" altLang="ko-KR" sz="1200" b="1" baseline="-25000" dirty="0" err="1"/>
              <a:t>k</a:t>
            </a:r>
            <a:r>
              <a:rPr lang="en-US" altLang="ko-KR" sz="1200" dirty="0"/>
              <a:t> : </a:t>
            </a:r>
            <a:r>
              <a:rPr lang="ko-KR" altLang="ko-KR" sz="1200" dirty="0"/>
              <a:t>사용자</a:t>
            </a:r>
            <a:r>
              <a:rPr lang="en-US" altLang="ko-KR" sz="1200" dirty="0"/>
              <a:t> k</a:t>
            </a:r>
            <a:r>
              <a:rPr lang="ko-KR" altLang="en-US" sz="1200" dirty="0"/>
              <a:t>의 모든 아이템에 대한 평가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ko-KR" sz="1200" dirty="0"/>
              <a:t>열 벡터</a:t>
            </a:r>
            <a:r>
              <a:rPr lang="en-US" altLang="ko-KR" sz="1200" dirty="0"/>
              <a:t> </a:t>
            </a:r>
            <a:r>
              <a:rPr lang="en-US" altLang="ko-KR" sz="1200" b="1" dirty="0"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b="1" dirty="0"/>
              <a:t>item </a:t>
            </a:r>
            <a:r>
              <a:rPr lang="ko-KR" altLang="ko-KR" sz="1200" b="1" dirty="0"/>
              <a:t>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X = [ i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, i</a:t>
            </a:r>
            <a:r>
              <a:rPr lang="en-US" altLang="ko-KR" sz="1200" baseline="-25000" dirty="0"/>
              <a:t>2, </a:t>
            </a:r>
            <a:r>
              <a:rPr lang="en-US" altLang="ko-KR" sz="1200" dirty="0"/>
              <a:t>… , </a:t>
            </a:r>
            <a:r>
              <a:rPr lang="en-US" altLang="ko-KR" sz="1200" dirty="0" err="1"/>
              <a:t>i</a:t>
            </a:r>
            <a:r>
              <a:rPr lang="en-US" altLang="ko-KR" sz="1200" baseline="-25000" dirty="0" err="1"/>
              <a:t>M</a:t>
            </a:r>
            <a:r>
              <a:rPr lang="en-US" altLang="ko-KR" sz="1200" dirty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</a:t>
            </a:r>
            <a:r>
              <a:rPr lang="en-US" altLang="ko-KR" sz="1200" baseline="-25000" dirty="0" err="1"/>
              <a:t>M</a:t>
            </a:r>
            <a:r>
              <a:rPr lang="en-US" altLang="ko-KR" sz="1200" dirty="0"/>
              <a:t> = [ x</a:t>
            </a:r>
            <a:r>
              <a:rPr lang="en-US" altLang="ko-KR" sz="1200" baseline="-25000" dirty="0"/>
              <a:t>1,m , </a:t>
            </a:r>
            <a:r>
              <a:rPr lang="en-US" altLang="ko-KR" sz="1200" dirty="0"/>
              <a:t>x</a:t>
            </a:r>
            <a:r>
              <a:rPr lang="en-US" altLang="ko-KR" sz="1200" baseline="-25000" dirty="0"/>
              <a:t>2,m, </a:t>
            </a:r>
            <a:r>
              <a:rPr lang="en-US" altLang="ko-KR" sz="1200" dirty="0"/>
              <a:t>… , </a:t>
            </a:r>
            <a:r>
              <a:rPr lang="en-US" altLang="ko-KR" sz="1200" dirty="0" err="1"/>
              <a:t>x</a:t>
            </a:r>
            <a:r>
              <a:rPr lang="en-US" altLang="ko-KR" sz="1200" baseline="-25000" dirty="0" err="1"/>
              <a:t>K,m</a:t>
            </a:r>
            <a:r>
              <a:rPr lang="en-US" altLang="ko-KR" sz="1200" dirty="0"/>
              <a:t> ]</a:t>
            </a:r>
            <a:r>
              <a:rPr lang="en-US" altLang="ko-KR" sz="1200" baseline="30000" dirty="0"/>
              <a:t>T</a:t>
            </a:r>
            <a:r>
              <a:rPr lang="en-US" altLang="ko-KR" sz="1200" dirty="0"/>
              <a:t>  ( m = 1 … M )</a:t>
            </a:r>
          </a:p>
          <a:p>
            <a:pPr>
              <a:lnSpc>
                <a:spcPct val="150000"/>
              </a:lnSpc>
            </a:pP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i</a:t>
            </a:r>
            <a:r>
              <a:rPr lang="en-US" altLang="ko-KR" sz="1200" b="1" baseline="-25000" dirty="0" err="1"/>
              <a:t>m</a:t>
            </a:r>
            <a:r>
              <a:rPr lang="en-US" altLang="ko-KR" sz="1200" dirty="0"/>
              <a:t> : </a:t>
            </a:r>
            <a:r>
              <a:rPr lang="ko-KR" altLang="ko-KR" sz="1200" dirty="0"/>
              <a:t>아이템</a:t>
            </a:r>
            <a:r>
              <a:rPr lang="en-US" altLang="ko-KR" sz="1200" dirty="0"/>
              <a:t> m</a:t>
            </a:r>
            <a:r>
              <a:rPr lang="ko-KR" altLang="ko-KR" sz="1200" dirty="0"/>
              <a:t>에 대한 모든 사용자</a:t>
            </a:r>
            <a:r>
              <a:rPr lang="ko-KR" altLang="en-US" sz="1200" dirty="0"/>
              <a:t>의 평가</a:t>
            </a:r>
            <a:endParaRPr lang="ko-KR" altLang="ko-KR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1264" y="1484784"/>
            <a:ext cx="4609375" cy="3634879"/>
            <a:chOff x="4720005" y="1556792"/>
            <a:chExt cx="4464496" cy="34414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3054" t="2625"/>
            <a:stretch/>
          </p:blipFill>
          <p:spPr>
            <a:xfrm>
              <a:off x="4756205" y="1571746"/>
              <a:ext cx="4428296" cy="322540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232173" y="4690454"/>
              <a:ext cx="19891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ea typeface="다음_Regular" panose="02000603060000000000" pitchFamily="2" charset="-127"/>
                </a:rPr>
                <a:t>&lt; user-item matrix</a:t>
              </a:r>
              <a:r>
                <a:rPr lang="ko-KR" altLang="ko-KR" sz="1400" b="1" dirty="0">
                  <a:solidFill>
                    <a:schemeClr val="bg1">
                      <a:lumMod val="50000"/>
                    </a:schemeClr>
                  </a:solidFill>
                  <a:ea typeface="다음_Regular" panose="02000603060000000000" pitchFamily="2" charset="-127"/>
                </a:rPr>
                <a:t>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ea typeface="다음_Regular" panose="02000603060000000000" pitchFamily="2" charset="-127"/>
                </a:rPr>
                <a:t>&gt;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ea typeface="다음_Regular" panose="0200060306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20005" y="3104839"/>
              <a:ext cx="3706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rgbClr val="4C93C7"/>
                  </a:solidFill>
                  <a:ea typeface="다음_Regular" panose="02000603060000000000" pitchFamily="2" charset="-127"/>
                </a:rPr>
                <a:t>u</a:t>
              </a:r>
              <a:r>
                <a:rPr lang="en-US" altLang="ko-KR" sz="1400" b="1" baseline="-25000" dirty="0" err="1">
                  <a:solidFill>
                    <a:srgbClr val="4C93C7"/>
                  </a:solidFill>
                  <a:ea typeface="다음_Regular" panose="02000603060000000000" pitchFamily="2" charset="-127"/>
                </a:rPr>
                <a:t>K</a:t>
              </a:r>
              <a:endParaRPr lang="ko-KR" altLang="en-US" sz="1400" b="1" baseline="-25000" dirty="0">
                <a:solidFill>
                  <a:srgbClr val="4C93C7"/>
                </a:solidFill>
                <a:ea typeface="다음_Regular" panose="02000603060000000000" pitchFamily="2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6216" y="1556792"/>
              <a:ext cx="34496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rgbClr val="4C93C7"/>
                  </a:solidFill>
                  <a:ea typeface="다음_Regular" panose="02000603060000000000" pitchFamily="2" charset="-127"/>
                </a:rPr>
                <a:t>i</a:t>
              </a:r>
              <a:r>
                <a:rPr lang="en-US" altLang="ko-KR" sz="1400" b="1" baseline="-25000" dirty="0" err="1">
                  <a:solidFill>
                    <a:srgbClr val="4C93C7"/>
                  </a:solidFill>
                  <a:ea typeface="다음_Regular" panose="02000603060000000000" pitchFamily="2" charset="-127"/>
                </a:rPr>
                <a:t>m</a:t>
              </a:r>
              <a:endParaRPr lang="ko-KR" altLang="en-US" sz="1400" b="1" baseline="-25000" dirty="0">
                <a:solidFill>
                  <a:srgbClr val="4C93C7"/>
                </a:solidFill>
                <a:ea typeface="다음_Regular" panose="0200060306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40539" y="3127319"/>
              <a:ext cx="420643" cy="2913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err="1">
                  <a:solidFill>
                    <a:srgbClr val="4C93C7"/>
                  </a:solidFill>
                </a:rPr>
                <a:t>x</a:t>
              </a:r>
              <a:r>
                <a:rPr lang="en-US" altLang="ko-KR" sz="1400" b="1" spc="-150" baseline="-25000" dirty="0" err="1">
                  <a:solidFill>
                    <a:srgbClr val="4C93C7"/>
                  </a:solidFill>
                </a:rPr>
                <a:t>k,m</a:t>
              </a:r>
              <a:endParaRPr lang="ko-KR" altLang="en-US" sz="1400" b="1" spc="-150" baseline="-25000" dirty="0">
                <a:solidFill>
                  <a:srgbClr val="4C93C7"/>
                </a:solidFill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2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Background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784976" cy="537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1. User-based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sz="5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 k</a:t>
            </a:r>
            <a:r>
              <a:rPr lang="ko-KR" altLang="ko-KR" sz="1400" dirty="0"/>
              <a:t>의 아이템 </a:t>
            </a:r>
            <a:r>
              <a:rPr lang="en-US" altLang="ko-KR" sz="1400" dirty="0"/>
              <a:t>m</a:t>
            </a:r>
            <a:r>
              <a:rPr lang="ko-KR" altLang="ko-KR" sz="1400" dirty="0"/>
              <a:t>에 대한 </a:t>
            </a:r>
            <a:r>
              <a:rPr lang="ko-KR" altLang="en-US" sz="1400" dirty="0"/>
              <a:t>평가 예측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u</a:t>
            </a:r>
            <a:r>
              <a:rPr lang="en-US" altLang="ko-KR" sz="1400" b="1" baseline="-25000" dirty="0" err="1"/>
              <a:t>k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 k</a:t>
            </a:r>
            <a:r>
              <a:rPr lang="ko-KR" altLang="en-US" sz="1400" dirty="0"/>
              <a:t>의 모든 아이템에 대한 평가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</a:t>
            </a:r>
            <a:r>
              <a:rPr lang="en-US" altLang="ko-KR" sz="1400" b="1" baseline="-25000" dirty="0" err="1"/>
              <a:t>u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</a:t>
            </a:r>
            <a:r>
              <a:rPr lang="en-US" altLang="ko-KR" sz="1400" b="1" baseline="-25000" dirty="0" err="1"/>
              <a:t>k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u</a:t>
            </a:r>
            <a:r>
              <a:rPr lang="en-US" altLang="ko-KR" sz="1400" b="1" baseline="-25000" dirty="0" err="1"/>
              <a:t>a</a:t>
            </a:r>
            <a:r>
              <a:rPr lang="en-US" altLang="ko-KR" sz="1400" b="1" dirty="0"/>
              <a:t>) </a:t>
            </a:r>
            <a:r>
              <a:rPr lang="en-US" altLang="ko-KR" sz="1400" dirty="0"/>
              <a:t>: </a:t>
            </a:r>
            <a:r>
              <a:rPr lang="ko-KR" altLang="ko-KR" sz="1400" dirty="0"/>
              <a:t>사용자 </a:t>
            </a:r>
            <a:r>
              <a:rPr lang="en-US" altLang="ko-KR" sz="1400" dirty="0"/>
              <a:t>k </a:t>
            </a:r>
            <a:r>
              <a:rPr lang="ko-KR" altLang="ko-KR" sz="1400" dirty="0"/>
              <a:t>와 </a:t>
            </a:r>
            <a:r>
              <a:rPr lang="en-US" altLang="ko-KR" sz="1400" dirty="0"/>
              <a:t>a </a:t>
            </a:r>
            <a:r>
              <a:rPr lang="ko-KR" altLang="ko-KR" sz="1400" dirty="0"/>
              <a:t>의 유사성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top-N, S</a:t>
            </a:r>
            <a:r>
              <a:rPr lang="en-US" altLang="ko-KR" sz="1400" b="1" baseline="-25000" dirty="0"/>
              <a:t>u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</a:t>
            </a:r>
            <a:r>
              <a:rPr lang="en-US" altLang="ko-KR" sz="1400" b="1" baseline="-25000" dirty="0" err="1"/>
              <a:t>k</a:t>
            </a:r>
            <a:r>
              <a:rPr lang="en-US" altLang="ko-KR" sz="1400" b="1" dirty="0"/>
              <a:t>) </a:t>
            </a:r>
            <a:r>
              <a:rPr lang="en-US" altLang="ko-KR" sz="1400" dirty="0"/>
              <a:t>: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 k </a:t>
            </a:r>
            <a:r>
              <a:rPr lang="ko-KR" altLang="ko-KR" sz="1400" dirty="0"/>
              <a:t>에 대한 상위 </a:t>
            </a:r>
            <a:r>
              <a:rPr lang="en-US" altLang="ko-KR" sz="1400" dirty="0"/>
              <a:t>N</a:t>
            </a:r>
            <a:r>
              <a:rPr lang="ko-KR" altLang="ko-KR" sz="1400" dirty="0"/>
              <a:t>명의 유사 사용자 집합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S</a:t>
            </a:r>
            <a:r>
              <a:rPr lang="en-US" altLang="ko-KR" sz="1400" baseline="-25000" dirty="0"/>
              <a:t>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k</a:t>
            </a:r>
            <a:r>
              <a:rPr lang="en-US" altLang="ko-KR" sz="1400" dirty="0"/>
              <a:t>) = { 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a</a:t>
            </a:r>
            <a:r>
              <a:rPr lang="en-US" altLang="ko-KR" sz="1400" dirty="0"/>
              <a:t> | rank </a:t>
            </a:r>
            <a:r>
              <a:rPr lang="en-US" altLang="ko-KR" sz="1400" dirty="0" err="1"/>
              <a:t>s</a:t>
            </a:r>
            <a:r>
              <a:rPr lang="en-US" altLang="ko-KR" sz="1400" baseline="-25000" dirty="0" err="1"/>
              <a:t>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k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a</a:t>
            </a:r>
            <a:r>
              <a:rPr lang="en-US" altLang="ko-KR" sz="1400" dirty="0"/>
              <a:t>) </a:t>
            </a:r>
            <a:r>
              <a:rPr lang="ko-KR" altLang="ko-KR" sz="1400" dirty="0"/>
              <a:t>≤</a:t>
            </a:r>
            <a:r>
              <a:rPr lang="en-US" altLang="ko-KR" sz="1400" dirty="0"/>
              <a:t> N,   </a:t>
            </a:r>
            <a:r>
              <a:rPr lang="en-US" altLang="ko-KR" sz="1400" dirty="0" err="1"/>
              <a:t>x</a:t>
            </a:r>
            <a:r>
              <a:rPr lang="en-US" altLang="ko-KR" sz="1400" baseline="-25000" dirty="0" err="1"/>
              <a:t>a,m</a:t>
            </a:r>
            <a:r>
              <a:rPr lang="en-US" altLang="ko-KR" sz="1400" dirty="0"/>
              <a:t> </a:t>
            </a:r>
            <a:r>
              <a:rPr lang="ko-KR" altLang="ko-KR" sz="1400" dirty="0"/>
              <a:t>≠ </a:t>
            </a:r>
            <a:r>
              <a:rPr lang="en-US" altLang="ko-KR" sz="1400" dirty="0"/>
              <a:t>∅ }  , 	| S</a:t>
            </a:r>
            <a:r>
              <a:rPr lang="en-US" altLang="ko-KR" sz="1400" baseline="-25000" dirty="0"/>
              <a:t>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k</a:t>
            </a:r>
            <a:r>
              <a:rPr lang="en-US" altLang="ko-KR" sz="1400" dirty="0"/>
              <a:t>)| =N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SUR </a:t>
            </a:r>
            <a:r>
              <a:rPr lang="en-US" altLang="ko-KR" sz="1400" dirty="0"/>
              <a:t>(similar user ratings) : </a:t>
            </a:r>
            <a:r>
              <a:rPr lang="ko-KR" altLang="en-US" sz="1400" dirty="0"/>
              <a:t>유사한 사용자의 </a:t>
            </a:r>
            <a:r>
              <a:rPr lang="en-US" altLang="ko-KR" sz="1400" dirty="0"/>
              <a:t>known ratings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/>
              <a:t>SUR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SUR</a:t>
            </a:r>
            <a:r>
              <a:rPr lang="en-US" altLang="ko-KR" sz="1400" baseline="-25000" dirty="0" err="1"/>
              <a:t>k,m</a:t>
            </a:r>
            <a:r>
              <a:rPr lang="en-US" altLang="ko-KR" sz="1400" baseline="-25000" dirty="0"/>
              <a:t> </a:t>
            </a:r>
            <a:r>
              <a:rPr lang="en-US" altLang="ko-KR" sz="1400" dirty="0"/>
              <a:t>= { </a:t>
            </a:r>
            <a:r>
              <a:rPr lang="en-US" altLang="ko-KR" sz="1400" dirty="0" err="1"/>
              <a:t>x</a:t>
            </a:r>
            <a:r>
              <a:rPr lang="en-US" altLang="ko-KR" sz="1400" baseline="-25000" dirty="0" err="1"/>
              <a:t>a</a:t>
            </a:r>
            <a:r>
              <a:rPr lang="en-US" altLang="ko-KR" sz="1400" baseline="-25000" dirty="0"/>
              <a:t>, m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a</a:t>
            </a:r>
            <a:r>
              <a:rPr lang="en-US" altLang="ko-KR" sz="1400" baseline="-25000" dirty="0"/>
              <a:t> </a:t>
            </a:r>
            <a:r>
              <a:rPr lang="ko-KR" altLang="ko-KR" sz="1400" dirty="0"/>
              <a:t>∈ </a:t>
            </a:r>
            <a:r>
              <a:rPr lang="en-US" altLang="ko-KR" sz="1400" dirty="0"/>
              <a:t>S</a:t>
            </a:r>
            <a:r>
              <a:rPr lang="en-US" altLang="ko-KR" sz="1400" baseline="-25000" dirty="0"/>
              <a:t>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</a:t>
            </a:r>
            <a:r>
              <a:rPr lang="en-US" altLang="ko-KR" sz="1400" baseline="-25000" dirty="0" err="1"/>
              <a:t>k</a:t>
            </a:r>
            <a:r>
              <a:rPr lang="en-US" altLang="ko-KR" sz="1400" dirty="0"/>
              <a:t>)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기존의 </a:t>
            </a:r>
            <a:r>
              <a:rPr lang="en-US" altLang="ko-KR" sz="1400" b="1" dirty="0"/>
              <a:t>Missing rating</a:t>
            </a:r>
            <a:r>
              <a:rPr lang="en-US" altLang="ko-KR" sz="1400" dirty="0"/>
              <a:t> </a:t>
            </a:r>
            <a:r>
              <a:rPr lang="ko-KR" altLang="en-US" sz="1400" dirty="0"/>
              <a:t>에 대한 처리</a:t>
            </a:r>
            <a:endParaRPr lang="ko-KR" altLang="ko-KR" sz="1400" dirty="0"/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en-US" altLang="ko-KR" sz="1400" dirty="0"/>
              <a:t>0 (</a:t>
            </a:r>
            <a:r>
              <a:rPr lang="ko-KR" altLang="ko-KR" sz="1400" dirty="0"/>
              <a:t>예측을 낮추는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  <a:r>
              <a:rPr lang="en-US" altLang="ko-KR" sz="1400" dirty="0"/>
              <a:t>)	</a:t>
            </a:r>
            <a:r>
              <a:rPr lang="ko-KR" altLang="en-US" sz="1400" dirty="0"/>
              <a:t>② </a:t>
            </a:r>
            <a:r>
              <a:rPr lang="ko-KR" altLang="ko-KR" sz="1400" dirty="0"/>
              <a:t>사용자의 평균</a:t>
            </a:r>
            <a:r>
              <a:rPr lang="en-US" altLang="ko-KR" sz="1400" dirty="0"/>
              <a:t>	</a:t>
            </a:r>
            <a:r>
              <a:rPr lang="ko-KR" altLang="en-US" sz="1400" dirty="0"/>
              <a:t>③ 사</a:t>
            </a:r>
            <a:r>
              <a:rPr lang="ko-KR" altLang="ko-KR" sz="1400" dirty="0"/>
              <a:t>용자 평균 등급과 </a:t>
            </a:r>
            <a:r>
              <a:rPr lang="ko-KR" altLang="en-US" sz="1400" dirty="0"/>
              <a:t>아이템 평균 등급의 평균</a:t>
            </a:r>
            <a:r>
              <a:rPr lang="en-US" altLang="ko-KR" sz="1400" dirty="0"/>
              <a:t> 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rcRect l="6034" t="39526" r="84297" b="37843"/>
          <a:stretch/>
        </p:blipFill>
        <p:spPr bwMode="auto">
          <a:xfrm>
            <a:off x="450555" y="1982391"/>
            <a:ext cx="425364" cy="264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그림 2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9992" y="1628800"/>
            <a:ext cx="417646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Background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784976" cy="44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Item-based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sz="5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: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 k</a:t>
            </a:r>
            <a:r>
              <a:rPr lang="ko-KR" altLang="ko-KR" sz="1400" dirty="0"/>
              <a:t>의 아이템 </a:t>
            </a:r>
            <a:r>
              <a:rPr lang="en-US" altLang="ko-KR" sz="1400" dirty="0"/>
              <a:t>m</a:t>
            </a:r>
            <a:r>
              <a:rPr lang="ko-KR" altLang="ko-KR" sz="1400" dirty="0"/>
              <a:t>에 대한 </a:t>
            </a:r>
            <a:r>
              <a:rPr lang="ko-KR" altLang="en-US" sz="1400" dirty="0"/>
              <a:t>평가 예측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i</a:t>
            </a:r>
            <a:r>
              <a:rPr lang="en-US" altLang="ko-KR" sz="1400" b="1" baseline="-25000" dirty="0" err="1"/>
              <a:t>m</a:t>
            </a:r>
            <a:r>
              <a:rPr lang="en-US" altLang="ko-KR" sz="1400" dirty="0"/>
              <a:t> : </a:t>
            </a:r>
            <a:r>
              <a:rPr lang="ko-KR" altLang="en-US" sz="1400" dirty="0"/>
              <a:t>아이템</a:t>
            </a:r>
            <a:r>
              <a:rPr lang="en-US" altLang="ko-KR" sz="1400" dirty="0"/>
              <a:t> m</a:t>
            </a:r>
            <a:r>
              <a:rPr lang="ko-KR" altLang="en-US" sz="1400" dirty="0"/>
              <a:t>에 대한 모든 사용자의 평가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</a:t>
            </a:r>
            <a:r>
              <a:rPr lang="en-US" altLang="ko-KR" sz="1400" b="1" baseline="-25000" dirty="0" err="1"/>
              <a:t>i</a:t>
            </a:r>
            <a:r>
              <a:rPr lang="en-US" altLang="ko-KR" sz="1400" b="1" dirty="0"/>
              <a:t>(u</a:t>
            </a:r>
            <a:r>
              <a:rPr lang="en-US" altLang="ko-KR" sz="1400" b="1" baseline="-25000" dirty="0"/>
              <a:t>m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u</a:t>
            </a:r>
            <a:r>
              <a:rPr lang="en-US" altLang="ko-KR" sz="1400" b="1" baseline="-25000" dirty="0" err="1"/>
              <a:t>b</a:t>
            </a:r>
            <a:r>
              <a:rPr lang="en-US" altLang="ko-KR" sz="1400" b="1" dirty="0"/>
              <a:t>) </a:t>
            </a:r>
            <a:r>
              <a:rPr lang="en-US" altLang="ko-KR" sz="1400" dirty="0"/>
              <a:t>: </a:t>
            </a:r>
            <a:r>
              <a:rPr lang="ko-KR" altLang="en-US" sz="1400" dirty="0"/>
              <a:t>아이템 </a:t>
            </a:r>
            <a:r>
              <a:rPr lang="en-US" altLang="ko-KR" sz="1400" dirty="0"/>
              <a:t>m</a:t>
            </a:r>
            <a:r>
              <a:rPr lang="ko-KR" altLang="en-US" sz="1400" dirty="0"/>
              <a:t>과 </a:t>
            </a:r>
            <a:r>
              <a:rPr lang="en-US" altLang="ko-KR" sz="1400" dirty="0"/>
              <a:t>b</a:t>
            </a:r>
            <a:r>
              <a:rPr lang="ko-KR" altLang="en-US" sz="1400" dirty="0"/>
              <a:t>의</a:t>
            </a:r>
            <a:r>
              <a:rPr lang="ko-KR" altLang="ko-KR" sz="1400" dirty="0"/>
              <a:t> 유사성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top-N, S</a:t>
            </a:r>
            <a:r>
              <a:rPr lang="en-US" altLang="ko-KR" sz="1400" b="1" baseline="-25000" dirty="0"/>
              <a:t>i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</a:t>
            </a:r>
            <a:r>
              <a:rPr lang="en-US" altLang="ko-KR" sz="1400" b="1" baseline="-25000" dirty="0" err="1"/>
              <a:t>m</a:t>
            </a:r>
            <a:r>
              <a:rPr lang="en-US" altLang="ko-KR" sz="1400" b="1" dirty="0"/>
              <a:t>) </a:t>
            </a:r>
            <a:r>
              <a:rPr lang="en-US" altLang="ko-KR" sz="1400" dirty="0"/>
              <a:t>: </a:t>
            </a:r>
            <a:r>
              <a:rPr lang="ko-KR" altLang="en-US" sz="1400" dirty="0"/>
              <a:t>아이템</a:t>
            </a:r>
            <a:r>
              <a:rPr lang="en-US" altLang="ko-KR" sz="1400" dirty="0"/>
              <a:t> m </a:t>
            </a:r>
            <a:r>
              <a:rPr lang="ko-KR" altLang="ko-KR" sz="1400" dirty="0"/>
              <a:t>에 대한 상위 </a:t>
            </a:r>
            <a:r>
              <a:rPr lang="en-US" altLang="ko-KR" sz="1400" dirty="0"/>
              <a:t>N</a:t>
            </a:r>
            <a:r>
              <a:rPr lang="ko-KR" altLang="en-US" sz="1400" dirty="0"/>
              <a:t>개의 유사 아이템 집합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 S</a:t>
            </a:r>
            <a:r>
              <a:rPr lang="en-US" altLang="ko-KR" sz="1400" baseline="-25000" dirty="0"/>
              <a:t>i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m</a:t>
            </a:r>
            <a:r>
              <a:rPr lang="en-US" altLang="ko-KR" sz="1400" dirty="0"/>
              <a:t>) = { 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b</a:t>
            </a:r>
            <a:r>
              <a:rPr lang="en-US" altLang="ko-KR" sz="1400" dirty="0"/>
              <a:t> | rank </a:t>
            </a:r>
            <a:r>
              <a:rPr lang="en-US" altLang="ko-KR" sz="1400" dirty="0" err="1"/>
              <a:t>s</a:t>
            </a:r>
            <a:r>
              <a:rPr lang="en-US" altLang="ko-KR" sz="1400" baseline="-25000" dirty="0" err="1"/>
              <a:t>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b</a:t>
            </a:r>
            <a:r>
              <a:rPr lang="en-US" altLang="ko-KR" sz="1400" dirty="0"/>
              <a:t>) </a:t>
            </a:r>
            <a:r>
              <a:rPr lang="ko-KR" altLang="ko-KR" sz="1400" dirty="0"/>
              <a:t>≤</a:t>
            </a:r>
            <a:r>
              <a:rPr lang="en-US" altLang="ko-KR" sz="1400" dirty="0"/>
              <a:t> N,  </a:t>
            </a:r>
            <a:r>
              <a:rPr lang="en-US" altLang="ko-KR" sz="1400" dirty="0" err="1"/>
              <a:t>x</a:t>
            </a:r>
            <a:r>
              <a:rPr lang="en-US" altLang="ko-KR" sz="1400" baseline="-25000" dirty="0" err="1"/>
              <a:t>a,m</a:t>
            </a:r>
            <a:r>
              <a:rPr lang="en-US" altLang="ko-KR" sz="1400" dirty="0"/>
              <a:t> </a:t>
            </a:r>
            <a:r>
              <a:rPr lang="ko-KR" altLang="ko-KR" sz="1400" dirty="0"/>
              <a:t>≠ </a:t>
            </a:r>
            <a:r>
              <a:rPr lang="en-US" altLang="ko-KR" sz="1400" dirty="0"/>
              <a:t>∅ }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SIR </a:t>
            </a:r>
            <a:r>
              <a:rPr lang="en-US" altLang="ko-KR" sz="1400" dirty="0"/>
              <a:t>(similar item ratings) :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k</a:t>
            </a:r>
            <a:r>
              <a:rPr lang="ko-KR" altLang="en-US" sz="1400" dirty="0"/>
              <a:t>의 유사</a:t>
            </a:r>
            <a:r>
              <a:rPr lang="en-US" altLang="ko-KR" sz="1400" dirty="0"/>
              <a:t> </a:t>
            </a:r>
            <a:r>
              <a:rPr lang="ko-KR" altLang="en-US" sz="1400" dirty="0"/>
              <a:t>항목에 대한 </a:t>
            </a:r>
            <a:r>
              <a:rPr lang="en-US" altLang="ko-KR" sz="1400" dirty="0"/>
              <a:t>known ratings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/>
              <a:t>SIR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SIR</a:t>
            </a:r>
            <a:r>
              <a:rPr lang="en-US" altLang="ko-KR" sz="1400" baseline="-25000" dirty="0" err="1"/>
              <a:t>k,m</a:t>
            </a:r>
            <a:r>
              <a:rPr lang="en-US" altLang="ko-KR" sz="1400" baseline="-25000" dirty="0"/>
              <a:t> </a:t>
            </a:r>
            <a:r>
              <a:rPr lang="en-US" altLang="ko-KR" sz="1400" dirty="0"/>
              <a:t>= { </a:t>
            </a:r>
            <a:r>
              <a:rPr lang="en-US" altLang="ko-KR" sz="1400" dirty="0" err="1"/>
              <a:t>x</a:t>
            </a:r>
            <a:r>
              <a:rPr lang="en-US" altLang="ko-KR" sz="1400" baseline="-25000" dirty="0" err="1"/>
              <a:t>k</a:t>
            </a:r>
            <a:r>
              <a:rPr lang="en-US" altLang="ko-KR" sz="1400" baseline="-25000" dirty="0"/>
              <a:t>, m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b</a:t>
            </a:r>
            <a:r>
              <a:rPr lang="en-US" altLang="ko-KR" sz="1400" baseline="-25000" dirty="0"/>
              <a:t> </a:t>
            </a:r>
            <a:r>
              <a:rPr lang="ko-KR" altLang="ko-KR" sz="1400" dirty="0"/>
              <a:t>∈ </a:t>
            </a:r>
            <a:r>
              <a:rPr lang="en-US" altLang="ko-KR" sz="1400" dirty="0"/>
              <a:t>S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baseline="-25000" dirty="0" err="1"/>
              <a:t>m</a:t>
            </a:r>
            <a:r>
              <a:rPr lang="en-US" altLang="ko-KR" sz="1400" dirty="0"/>
              <a:t>) }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1482580"/>
            <a:ext cx="2808312" cy="12645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3"/>
          <a:srcRect l="6034" t="39526" r="84297" b="37843"/>
          <a:stretch/>
        </p:blipFill>
        <p:spPr bwMode="auto">
          <a:xfrm>
            <a:off x="450555" y="1982391"/>
            <a:ext cx="425364" cy="264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Background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" y="1628800"/>
            <a:ext cx="9048572" cy="3312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3808" y="501317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다음_Regular" panose="02000603060000000000" pitchFamily="2" charset="-127"/>
              </a:rPr>
              <a:t>&lt; Rating prediction based on user similarity 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42257" y="501317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다음_Regular" panose="02000603060000000000" pitchFamily="2" charset="-127"/>
              </a:rPr>
              <a:t>&lt; Rating prediction based on item similarity &gt;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7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2B9A617A-D516-41D7-B6ED-72EACBF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78497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SUR</a:t>
            </a:r>
            <a:r>
              <a:rPr lang="ko-KR" altLang="ko-KR" sz="1400" dirty="0"/>
              <a:t>과 </a:t>
            </a:r>
            <a:r>
              <a:rPr lang="en-US" altLang="ko-KR" sz="1400" dirty="0"/>
              <a:t>SIR</a:t>
            </a:r>
            <a:r>
              <a:rPr lang="ko-KR" altLang="ko-KR" sz="1400" dirty="0"/>
              <a:t>을 </a:t>
            </a:r>
            <a:r>
              <a:rPr lang="ko-KR" altLang="en-US" sz="1400" dirty="0"/>
              <a:t>결합하여 </a:t>
            </a:r>
            <a:r>
              <a:rPr lang="en-US" altLang="ko-KR" sz="1400" dirty="0"/>
              <a:t>‘not-so-similar’ </a:t>
            </a:r>
            <a:r>
              <a:rPr lang="ko-KR" altLang="ko-KR" sz="1400" dirty="0"/>
              <a:t>에 대한 </a:t>
            </a:r>
            <a:r>
              <a:rPr lang="ko-KR" altLang="en-US" sz="1400" dirty="0"/>
              <a:t>예측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br>
              <a:rPr lang="en-US" altLang="ko-KR" sz="1400" dirty="0">
                <a:ea typeface="다음_Regular" panose="02000603060000000000" pitchFamily="2" charset="-127"/>
              </a:rPr>
            </a:br>
            <a:r>
              <a:rPr lang="en-US" altLang="ko-KR" sz="1400" b="1" dirty="0">
                <a:ea typeface="다음_Regular" panose="02000603060000000000" pitchFamily="2" charset="-127"/>
              </a:rPr>
              <a:t>SUIR</a:t>
            </a:r>
            <a:r>
              <a:rPr lang="en-US" altLang="ko-KR" sz="1400" dirty="0"/>
              <a:t>(</a:t>
            </a:r>
            <a:r>
              <a:rPr lang="en-US" altLang="ko-KR" sz="1400" dirty="0">
                <a:ea typeface="다음_Regular" panose="02000603060000000000" pitchFamily="2" charset="-127"/>
              </a:rPr>
              <a:t>Similar User Item ratings</a:t>
            </a:r>
            <a:r>
              <a:rPr lang="en-US" altLang="ko-KR" sz="1400" dirty="0"/>
              <a:t>) : </a:t>
            </a:r>
            <a:r>
              <a:rPr lang="ko-KR" altLang="en-US" sz="1400" dirty="0"/>
              <a:t>유사한 사용자의 유사한</a:t>
            </a:r>
            <a:r>
              <a:rPr lang="en-US" altLang="ko-KR" sz="1400" dirty="0"/>
              <a:t> </a:t>
            </a:r>
            <a:r>
              <a:rPr lang="ko-KR" altLang="en-US" sz="1400" dirty="0"/>
              <a:t>항목에 대한 </a:t>
            </a:r>
            <a:r>
              <a:rPr lang="en-US" altLang="ko-KR" sz="1400" dirty="0"/>
              <a:t>known ratings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>
                <a:ea typeface="다음_Regular" panose="02000603060000000000" pitchFamily="2" charset="-127"/>
              </a:rPr>
              <a:t>SUIR</a:t>
            </a:r>
            <a:r>
              <a:rPr lang="en-US" altLang="ko-KR" sz="1400" dirty="0">
                <a:ea typeface="다음_Regular" panose="02000603060000000000" pitchFamily="2" charset="-127"/>
              </a:rPr>
              <a:t> = </a:t>
            </a:r>
            <a:r>
              <a:rPr lang="en-US" altLang="ko-KR" sz="1400" dirty="0" err="1">
                <a:ea typeface="다음_Regular" panose="02000603060000000000" pitchFamily="2" charset="-127"/>
              </a:rPr>
              <a:t>SUIR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k,m</a:t>
            </a:r>
            <a:r>
              <a:rPr lang="en-US" altLang="ko-KR" sz="1400" dirty="0">
                <a:ea typeface="다음_Regular" panose="02000603060000000000" pitchFamily="2" charset="-127"/>
              </a:rPr>
              <a:t> = {</a:t>
            </a:r>
            <a:r>
              <a:rPr lang="en-US" altLang="ko-KR" sz="1400" dirty="0" err="1">
                <a:ea typeface="다음_Regular" panose="02000603060000000000" pitchFamily="2" charset="-127"/>
              </a:rPr>
              <a:t>x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a,b</a:t>
            </a:r>
            <a:r>
              <a:rPr lang="en-US" altLang="ko-KR" sz="1400" dirty="0">
                <a:ea typeface="다음_Regular" panose="02000603060000000000" pitchFamily="2" charset="-127"/>
              </a:rPr>
              <a:t> | </a:t>
            </a:r>
            <a:r>
              <a:rPr lang="en-US" altLang="ko-KR" sz="1400" dirty="0" err="1">
                <a:ea typeface="다음_Regular" panose="02000603060000000000" pitchFamily="2" charset="-127"/>
              </a:rPr>
              <a:t>u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a</a:t>
            </a:r>
            <a:r>
              <a:rPr lang="ko-KR" altLang="ko-KR" sz="1400" dirty="0">
                <a:ea typeface="다음_Regular" panose="02000603060000000000" pitchFamily="2" charset="-127"/>
              </a:rPr>
              <a:t>∈</a:t>
            </a:r>
            <a:r>
              <a:rPr lang="en-US" altLang="ko-KR" sz="1400" dirty="0">
                <a:ea typeface="다음_Regular" panose="02000603060000000000" pitchFamily="2" charset="-127"/>
              </a:rPr>
              <a:t>S</a:t>
            </a:r>
            <a:r>
              <a:rPr lang="en-US" altLang="ko-KR" sz="1400" baseline="-25000" dirty="0">
                <a:ea typeface="다음_Regular" panose="02000603060000000000" pitchFamily="2" charset="-127"/>
              </a:rPr>
              <a:t>u</a:t>
            </a:r>
            <a:r>
              <a:rPr lang="en-US" altLang="ko-KR" sz="1400" dirty="0">
                <a:ea typeface="다음_Regular" panose="02000603060000000000" pitchFamily="2" charset="-127"/>
              </a:rPr>
              <a:t>(</a:t>
            </a:r>
            <a:r>
              <a:rPr lang="en-US" altLang="ko-KR" sz="1400" dirty="0" err="1">
                <a:ea typeface="다음_Regular" panose="02000603060000000000" pitchFamily="2" charset="-127"/>
              </a:rPr>
              <a:t>u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k</a:t>
            </a:r>
            <a:r>
              <a:rPr lang="en-US" altLang="ko-KR" sz="1400" dirty="0">
                <a:ea typeface="다음_Regular" panose="02000603060000000000" pitchFamily="2" charset="-127"/>
              </a:rPr>
              <a:t>) , </a:t>
            </a:r>
            <a:r>
              <a:rPr lang="en-US" altLang="ko-KR" sz="1400" dirty="0" err="1">
                <a:ea typeface="다음_Regular" panose="02000603060000000000" pitchFamily="2" charset="-127"/>
              </a:rPr>
              <a:t>i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b</a:t>
            </a:r>
            <a:r>
              <a:rPr lang="ko-KR" altLang="ko-KR" sz="1400" dirty="0">
                <a:ea typeface="다음_Regular" panose="02000603060000000000" pitchFamily="2" charset="-127"/>
              </a:rPr>
              <a:t>∈</a:t>
            </a:r>
            <a:r>
              <a:rPr lang="en-US" altLang="ko-KR" sz="1400" dirty="0">
                <a:ea typeface="다음_Regular" panose="02000603060000000000" pitchFamily="2" charset="-127"/>
              </a:rPr>
              <a:t>S</a:t>
            </a:r>
            <a:r>
              <a:rPr lang="en-US" altLang="ko-KR" sz="1400" baseline="-25000" dirty="0">
                <a:ea typeface="다음_Regular" panose="02000603060000000000" pitchFamily="2" charset="-127"/>
              </a:rPr>
              <a:t>i</a:t>
            </a:r>
            <a:r>
              <a:rPr lang="en-US" altLang="ko-KR" sz="1400" dirty="0">
                <a:ea typeface="다음_Regular" panose="02000603060000000000" pitchFamily="2" charset="-127"/>
              </a:rPr>
              <a:t>(</a:t>
            </a:r>
            <a:r>
              <a:rPr lang="en-US" altLang="ko-KR" sz="1400" dirty="0" err="1">
                <a:ea typeface="다음_Regular" panose="02000603060000000000" pitchFamily="2" charset="-127"/>
              </a:rPr>
              <a:t>i</a:t>
            </a:r>
            <a:r>
              <a:rPr lang="en-US" altLang="ko-KR" sz="1400" baseline="-25000" dirty="0" err="1">
                <a:ea typeface="다음_Regular" panose="02000603060000000000" pitchFamily="2" charset="-127"/>
              </a:rPr>
              <a:t>m</a:t>
            </a:r>
            <a:r>
              <a:rPr lang="en-US" altLang="ko-KR" sz="1400" dirty="0">
                <a:ea typeface="다음_Regular" panose="02000603060000000000" pitchFamily="2" charset="-127"/>
              </a:rPr>
              <a:t>), a</a:t>
            </a:r>
            <a:r>
              <a:rPr lang="ko-KR" altLang="ko-KR" sz="1400" dirty="0">
                <a:ea typeface="다음_Regular" panose="02000603060000000000" pitchFamily="2" charset="-127"/>
              </a:rPr>
              <a:t>≠</a:t>
            </a:r>
            <a:r>
              <a:rPr lang="en-US" altLang="ko-KR" sz="1400" dirty="0">
                <a:ea typeface="다음_Regular" panose="02000603060000000000" pitchFamily="2" charset="-127"/>
              </a:rPr>
              <a:t>k, b</a:t>
            </a:r>
            <a:r>
              <a:rPr lang="ko-KR" altLang="ko-KR" sz="1400" dirty="0">
                <a:ea typeface="다음_Regular" panose="02000603060000000000" pitchFamily="2" charset="-127"/>
              </a:rPr>
              <a:t>≠</a:t>
            </a:r>
            <a:r>
              <a:rPr lang="en-US" altLang="ko-KR" sz="1400" dirty="0">
                <a:ea typeface="다음_Regular" panose="02000603060000000000" pitchFamily="2" charset="-127"/>
              </a:rPr>
              <a:t>m}.</a:t>
            </a:r>
            <a:endParaRPr lang="ko-KR" altLang="ko-KR" sz="1400" dirty="0">
              <a:ea typeface="다음_Regular" panose="02000603060000000000" pitchFamily="2" charset="-127"/>
            </a:endParaRPr>
          </a:p>
          <a:p>
            <a:endParaRPr lang="en-US" altLang="ko-KR" sz="1400" dirty="0"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816318"/>
            <a:ext cx="5503566" cy="39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Similarity Fusion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33B6EB-AC4E-4FB1-8B84-558EF86994A9}"/>
                  </a:ext>
                </a:extLst>
              </p:cNvPr>
              <p:cNvSpPr/>
              <p:nvPr/>
            </p:nvSpPr>
            <p:spPr>
              <a:xfrm>
                <a:off x="428355" y="1268760"/>
                <a:ext cx="8715645" cy="364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C93C7"/>
                    </a:solidFill>
                    <a:ea typeface="다음_Regular" panose="02000603060000000000" pitchFamily="2" charset="-127"/>
                  </a:rPr>
                  <a:t>Probability Fusion Framework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Φ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= {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MS Mincho" panose="02020609040205080304" pitchFamily="49" charset="-128"/>
                  </a:rPr>
                  <a:t>∅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, 1,  … |r| }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　：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the sample space of rating</a:t>
                </a:r>
                <a:endParaRPr lang="en-US" altLang="ko-KR" sz="1400" dirty="0"/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a,b</a:t>
                </a:r>
                <a:r>
                  <a:rPr lang="ko-KR" altLang="en-US" sz="1400" b="1" baseline="-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　：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random variable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 err="1"/>
                  <a:t>p</a:t>
                </a:r>
                <a:r>
                  <a:rPr lang="en-US" altLang="ko-KR" sz="1400" b="1" baseline="-25000" dirty="0" err="1"/>
                  <a:t>k,m</a:t>
                </a:r>
                <a:r>
                  <a:rPr lang="en-US" altLang="ko-KR" sz="1400" b="1" dirty="0"/>
                  <a:t>(</a:t>
                </a:r>
                <a:r>
                  <a:rPr lang="en-US" altLang="ko-KR" sz="1400" b="1" dirty="0" err="1"/>
                  <a:t>x</a:t>
                </a:r>
                <a:r>
                  <a:rPr lang="en-US" altLang="ko-KR" sz="1400" b="1" baseline="-25000" dirty="0" err="1"/>
                  <a:t>a,b</a:t>
                </a:r>
                <a:r>
                  <a:rPr lang="en-US" altLang="ko-KR" sz="1400" b="1" dirty="0"/>
                  <a:t>) </a:t>
                </a:r>
                <a:r>
                  <a:rPr lang="en-US" altLang="ko-KR" sz="1400" dirty="0"/>
                  <a:t>= </a:t>
                </a:r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a,b</a:t>
                </a:r>
                <a:r>
                  <a:rPr lang="en-US" altLang="ko-KR" sz="1400" dirty="0"/>
                  <a:t> -</a:t>
                </a:r>
                <a:r>
                  <a:rPr lang="en-US" altLang="ko-KR" sz="1400" baseline="-25000" dirty="0"/>
                  <a:t>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a</a:t>
                </a:r>
                <a:r>
                  <a:rPr lang="en-US" altLang="ko-KR" sz="14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k</a:t>
                </a:r>
                <a:r>
                  <a:rPr lang="en-US" altLang="ko-KR" sz="1400" dirty="0"/>
                  <a:t>) - 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b</a:t>
                </a:r>
                <a:r>
                  <a:rPr lang="en-US" altLang="ko-KR" sz="14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400" baseline="-25000" dirty="0"/>
                  <a:t>m</a:t>
                </a:r>
                <a:r>
                  <a:rPr lang="en-US" altLang="ko-KR" sz="1400" dirty="0"/>
                  <a:t> )</a:t>
                </a: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	: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사용자 및 항목 별로 평균을 제거하여 표준화</a:t>
                </a:r>
                <a:endParaRPr lang="en-US" altLang="ko-KR" sz="1400" dirty="0"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	: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유사 사용자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a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의 유사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item b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에 대한 평가를 근거로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사용자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k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item m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cs typeface="Times New Roman" panose="02020603050405020304" pitchFamily="18" charset="0"/>
                  </a:rPr>
                  <a:t>대한 평가를 예측</a:t>
                </a:r>
                <a:endParaRPr lang="en-US" altLang="ko-KR" sz="1400" dirty="0"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400" dirty="0">
                  <a:solidFill>
                    <a:schemeClr val="accent2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SUR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SIR 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만 사용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	P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="1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="1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SY9"/>
                  </a:rPr>
                  <a:t>|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SUR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MI9"/>
                  </a:rPr>
                  <a:t>, 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TI9"/>
                  </a:rPr>
                  <a:t>SIR</a:t>
                </a:r>
                <a:r>
                  <a:rPr lang="en-US" altLang="ko-KR" sz="1400" b="1" dirty="0">
                    <a:latin typeface="맑은 고딕" panose="020B0503020000020004" pitchFamily="50" charset="-127"/>
                    <a:cs typeface="CMR9"/>
                  </a:rPr>
                  <a:t>)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R9"/>
                  </a:rPr>
                  <a:t>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≡</a:t>
                </a:r>
                <a:r>
                  <a:rPr lang="ko-KR" altLang="en-US" sz="1400" dirty="0">
                    <a:latin typeface="맑은 고딕" panose="020B0503020000020004" pitchFamily="50" charset="-127"/>
                    <a:cs typeface="CMR9"/>
                  </a:rPr>
                  <a:t>　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(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baseline="-300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| {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p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k,m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(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a,b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)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| </a:t>
                </a:r>
                <a:r>
                  <a:rPr lang="en-US" altLang="ko-KR" sz="1400" dirty="0" err="1">
                    <a:latin typeface="맑은 고딕" panose="020B0503020000020004" pitchFamily="50" charset="-127"/>
                    <a:cs typeface="CMMI9"/>
                  </a:rPr>
                  <a:t>x</a:t>
                </a:r>
                <a:r>
                  <a:rPr lang="en-US" altLang="ko-KR" sz="1400" baseline="-30000" dirty="0" err="1">
                    <a:latin typeface="맑은 고딕" panose="020B0503020000020004" pitchFamily="50" charset="-127"/>
                    <a:cs typeface="CMMI6"/>
                  </a:rPr>
                  <a:t>a,b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MI6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∈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TI9"/>
                  </a:rPr>
                  <a:t>SUR∪ SIR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SY9"/>
                  </a:rPr>
                  <a:t>} </a:t>
                </a:r>
                <a:r>
                  <a:rPr lang="en-US" altLang="ko-KR" sz="1400" dirty="0">
                    <a:latin typeface="맑은 고딕" panose="020B0503020000020004" pitchFamily="50" charset="-127"/>
                    <a:cs typeface="CMR9"/>
                  </a:rPr>
                  <a:t>)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33B6EB-AC4E-4FB1-8B84-558EF869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5" y="1268760"/>
                <a:ext cx="8715645" cy="3647152"/>
              </a:xfrm>
              <a:prstGeom prst="rect">
                <a:avLst/>
              </a:prstGeom>
              <a:blipFill rotWithShape="0"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3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731</Words>
  <Application>Microsoft Office PowerPoint</Application>
  <PresentationFormat>화면 슬라이드 쇼(4:3)</PresentationFormat>
  <Paragraphs>316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haji</cp:lastModifiedBy>
  <cp:revision>831</cp:revision>
  <dcterms:created xsi:type="dcterms:W3CDTF">2014-03-28T09:29:33Z</dcterms:created>
  <dcterms:modified xsi:type="dcterms:W3CDTF">2019-10-02T09:37:34Z</dcterms:modified>
</cp:coreProperties>
</file>