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5" r:id="rId3"/>
    <p:sldId id="286" r:id="rId4"/>
    <p:sldId id="292" r:id="rId5"/>
    <p:sldId id="298" r:id="rId6"/>
    <p:sldId id="300" r:id="rId7"/>
    <p:sldId id="294" r:id="rId8"/>
    <p:sldId id="287" r:id="rId9"/>
    <p:sldId id="295" r:id="rId10"/>
    <p:sldId id="296" r:id="rId11"/>
    <p:sldId id="302" r:id="rId12"/>
    <p:sldId id="301" r:id="rId13"/>
    <p:sldId id="288" r:id="rId14"/>
    <p:sldId id="29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7" autoAdjust="0"/>
    <p:restoredTop sz="94660"/>
  </p:normalViewPr>
  <p:slideViewPr>
    <p:cSldViewPr>
      <p:cViewPr varScale="1">
        <p:scale>
          <a:sx n="114" d="100"/>
          <a:sy n="114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40354" y="5589240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2019. 09. </a:t>
            </a: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27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심아름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KoPub돋움체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04248" y="6381328"/>
            <a:ext cx="20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C94B4A-1E94-4483-841D-6BBC581F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61371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7560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새로운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평가 모델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ea typeface="다음_SemiBold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4"/>
            <a:ext cx="856895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 기준의 개발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0" lvl="1" latinLnBrk="0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과제 선정 기준 수립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차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R&amp;D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평가 기준과 세부  평가 기준을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차로 선정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차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발의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검토회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(CFT 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)+PL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TL(7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)+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기획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영업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마케팅 등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8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&gt; 20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 설문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및 토론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 기준을 계층적으로 구성하여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AHP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를 적용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46145"/>
          <a:stretch/>
        </p:blipFill>
        <p:spPr>
          <a:xfrm>
            <a:off x="179512" y="3861048"/>
            <a:ext cx="4824536" cy="25654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7586" t="53429" r="11135"/>
          <a:stretch/>
        </p:blipFill>
        <p:spPr>
          <a:xfrm>
            <a:off x="5004048" y="3989103"/>
            <a:ext cx="4081998" cy="2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2778" b="47664"/>
          <a:stretch/>
        </p:blipFill>
        <p:spPr>
          <a:xfrm>
            <a:off x="863588" y="2650672"/>
            <a:ext cx="7560840" cy="40186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5572"/>
            <a:ext cx="7056784" cy="24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7560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새로운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평가 모델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ea typeface="다음_SemiBold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4"/>
            <a:ext cx="8568952" cy="267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평가요인 및 세부 평가요인의 상대적인 가중치를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AHP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를 활용하여 도출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쌍대비교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행렬에서 고유치로 일관성을 검정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 - 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일관성을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0.1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로 설정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 개발 과제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연구개발 시점에서 사업매력도 차원의 전략적 사업에의 임팩트가 중요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제품화 과제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결과의 경쟁력 확보가 중요하기 때문에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개발 타이밍이 중요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상품화 과제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결과가 바로 사업에 미칠 수 있는 양산에 직결되기 때문에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사업에의 임팩트가 중요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496" y="4005064"/>
            <a:ext cx="8997989" cy="2615998"/>
            <a:chOff x="62716" y="3919266"/>
            <a:chExt cx="8997989" cy="26159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6" y="3919266"/>
              <a:ext cx="2952000" cy="2464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994" b="1"/>
            <a:stretch/>
          </p:blipFill>
          <p:spPr>
            <a:xfrm>
              <a:off x="3085711" y="3919266"/>
              <a:ext cx="2952000" cy="26159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705" y="3919266"/>
              <a:ext cx="2952000" cy="26090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755576" y="4534820"/>
              <a:ext cx="288031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1114601" y="4632290"/>
              <a:ext cx="1801215" cy="11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3793958" y="4576048"/>
              <a:ext cx="288031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4139952" y="4869160"/>
              <a:ext cx="1838392" cy="14401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6786883" y="5393980"/>
              <a:ext cx="288031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7182479" y="5456180"/>
              <a:ext cx="1789629" cy="28088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53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64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새로운 평가 모델의 적용 및 검증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6752"/>
            <a:ext cx="8856984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자료 수집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2005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년 발의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2006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년도에 개발 완료한 과제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분석 결과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최종적인 과제 선정평가 결과인 과제총량심의회의 우선순위와 비교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Kendall W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검증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여러 평가자가 동일한 대상에 대해 매긴 순위에 대해 평가자 간의 일치도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연관성  평가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방법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Kendall W = 0.776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제안 방법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Kendall W = 0.982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355" y="2852936"/>
            <a:ext cx="6921539" cy="2780928"/>
            <a:chOff x="179512" y="3423037"/>
            <a:chExt cx="8553450" cy="343659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2E5715A-E4AE-41FE-8E90-658E47A62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25"/>
            <a:stretch/>
          </p:blipFill>
          <p:spPr>
            <a:xfrm>
              <a:off x="179512" y="3423037"/>
              <a:ext cx="8553450" cy="343659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2987ED-709C-424A-970A-FD3F2DAFD1DA}"/>
                </a:ext>
              </a:extLst>
            </p:cNvPr>
            <p:cNvSpPr/>
            <p:nvPr/>
          </p:nvSpPr>
          <p:spPr>
            <a:xfrm>
              <a:off x="2617983" y="5014981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84E601-BDD1-477C-9031-534B108ABEE3}"/>
                </a:ext>
              </a:extLst>
            </p:cNvPr>
            <p:cNvSpPr/>
            <p:nvPr/>
          </p:nvSpPr>
          <p:spPr>
            <a:xfrm>
              <a:off x="2617983" y="5789240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DE03B3-9E1F-4DAB-892D-C31E51AF46F9}"/>
                </a:ext>
              </a:extLst>
            </p:cNvPr>
            <p:cNvSpPr/>
            <p:nvPr/>
          </p:nvSpPr>
          <p:spPr>
            <a:xfrm>
              <a:off x="2617983" y="4503509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D86F5D-0BD0-4434-8D5A-606E9E736110}"/>
                </a:ext>
              </a:extLst>
            </p:cNvPr>
            <p:cNvSpPr/>
            <p:nvPr/>
          </p:nvSpPr>
          <p:spPr>
            <a:xfrm>
              <a:off x="2617983" y="6318721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201D22-19B2-40AA-BE99-8F046DE7AD3D}"/>
                </a:ext>
              </a:extLst>
            </p:cNvPr>
            <p:cNvSpPr/>
            <p:nvPr/>
          </p:nvSpPr>
          <p:spPr>
            <a:xfrm>
              <a:off x="2617983" y="6053981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C53DBEE-1C1D-4B0C-AF30-A522C3805946}"/>
                </a:ext>
              </a:extLst>
            </p:cNvPr>
            <p:cNvSpPr/>
            <p:nvPr/>
          </p:nvSpPr>
          <p:spPr>
            <a:xfrm>
              <a:off x="2617983" y="4765737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64ADFB-2D03-4AA4-8D87-65680D1CF793}"/>
                </a:ext>
              </a:extLst>
            </p:cNvPr>
            <p:cNvSpPr/>
            <p:nvPr/>
          </p:nvSpPr>
          <p:spPr>
            <a:xfrm>
              <a:off x="5464349" y="6571558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ED7883-CCE3-467B-B2FE-FF2987C9F7D1}"/>
                </a:ext>
              </a:extLst>
            </p:cNvPr>
            <p:cNvSpPr/>
            <p:nvPr/>
          </p:nvSpPr>
          <p:spPr>
            <a:xfrm>
              <a:off x="5464349" y="5533723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45222F5-A33E-44A5-BD6C-A8D2F0EAFF96}"/>
                </a:ext>
              </a:extLst>
            </p:cNvPr>
            <p:cNvSpPr/>
            <p:nvPr/>
          </p:nvSpPr>
          <p:spPr>
            <a:xfrm>
              <a:off x="5464349" y="4503509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F97A80-E30B-477D-81E7-3350244D722D}"/>
                </a:ext>
              </a:extLst>
            </p:cNvPr>
            <p:cNvSpPr/>
            <p:nvPr/>
          </p:nvSpPr>
          <p:spPr>
            <a:xfrm>
              <a:off x="5464349" y="6058185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6D89BB-CE94-44E4-AF9B-82D0A5CB5CA9}"/>
                </a:ext>
              </a:extLst>
            </p:cNvPr>
            <p:cNvSpPr/>
            <p:nvPr/>
          </p:nvSpPr>
          <p:spPr>
            <a:xfrm>
              <a:off x="5464349" y="4764492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4E06A8-1207-4F21-B99A-5D03C1362A89}"/>
                </a:ext>
              </a:extLst>
            </p:cNvPr>
            <p:cNvSpPr/>
            <p:nvPr/>
          </p:nvSpPr>
          <p:spPr>
            <a:xfrm>
              <a:off x="5464349" y="4246411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2E305E9-1B03-409A-8EEE-3FC232C48E2B}"/>
                </a:ext>
              </a:extLst>
            </p:cNvPr>
            <p:cNvSpPr/>
            <p:nvPr/>
          </p:nvSpPr>
          <p:spPr>
            <a:xfrm>
              <a:off x="7120731" y="5014981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5717AF-99AD-4AAE-93D6-F1BB694240AC}"/>
                </a:ext>
              </a:extLst>
            </p:cNvPr>
            <p:cNvSpPr/>
            <p:nvPr/>
          </p:nvSpPr>
          <p:spPr>
            <a:xfrm>
              <a:off x="7120731" y="5800670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1A7786-59EA-4247-BD67-63ACD553A3E8}"/>
                </a:ext>
              </a:extLst>
            </p:cNvPr>
            <p:cNvSpPr/>
            <p:nvPr/>
          </p:nvSpPr>
          <p:spPr>
            <a:xfrm>
              <a:off x="7120731" y="4503509"/>
              <a:ext cx="1224136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59C187-114C-4D5A-8FBE-E8D43D5477FA}"/>
                </a:ext>
              </a:extLst>
            </p:cNvPr>
            <p:cNvSpPr/>
            <p:nvPr/>
          </p:nvSpPr>
          <p:spPr>
            <a:xfrm>
              <a:off x="7120731" y="6314911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DBFD52-1EC7-4FF3-B134-D0D4BE8E9918}"/>
                </a:ext>
              </a:extLst>
            </p:cNvPr>
            <p:cNvSpPr/>
            <p:nvPr/>
          </p:nvSpPr>
          <p:spPr>
            <a:xfrm>
              <a:off x="7120731" y="6047686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FB25AB-8B7B-4F59-AEAF-B78A9CAC1A36}"/>
                </a:ext>
              </a:extLst>
            </p:cNvPr>
            <p:cNvSpPr/>
            <p:nvPr/>
          </p:nvSpPr>
          <p:spPr>
            <a:xfrm>
              <a:off x="7120731" y="4765737"/>
              <a:ext cx="1224136" cy="216024"/>
            </a:xfrm>
            <a:prstGeom prst="rect">
              <a:avLst/>
            </a:prstGeom>
            <a:solidFill>
              <a:srgbClr val="4C93C7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8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결론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21F65992-832F-4D51-8617-E668B26E4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280920" cy="26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기준 측정 척도를 명확히 설정하여 과제 선정평가의 객관성을 제고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과제 유형별 가중치 산출로 과제 선정평가에 현실성 증대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객관적인 평가 데이터를 근거로 하여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의사 결정자의 주관보다 더 합리적으로 과제 선정이 가능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올바른 과제 선정으로 과제 성공률을 높임으로써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 비용 과 연구 인력의 낭비를 방지하고</a:t>
            </a: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나아가 기업의 이미지와 경쟁력을 향상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1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2DC53920-D765-462F-8C8B-53DFEA049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서론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1D43AD-2DC7-4A72-8096-42E1BBD3780F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784976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사례 기업의 연구 개발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 개발 비용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2001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년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1,344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억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  2006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2,716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억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marL="742950" lvl="1" indent="-285750" latinLnBrk="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년 평균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1,110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수행에 참여한 개발 인력 및 박사 인력 비중 매년 증가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발의 후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성공률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사업화 과제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33.7%,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상품화 과제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50.7%,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기술개발 과제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10%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미만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과제선정과정에서 제기되는 문제점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최고 결정권자의 주관적인 결정에 치우침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유형별로 두 가지 형태의 평가기준과 결정된 가중치로 인해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평가가 합리적이지 못함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사업부간 표준화된 평가기준이 없음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본 논문의 목표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계량화를 통해 주관성을 배제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 기준을 설정하여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유형 및 다른 사업부에서도 동일하게 평가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37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관리의 체계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5"/>
            <a:ext cx="84004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</a:p>
          <a:p>
            <a:pPr marL="342900" indent="-342900" latinLnBrk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Planning(Plan)  : 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과제를 기획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Working SPL(W/S)  : 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기능을 구현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Engineering SPL(E/S)  : 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상세 설계를 통한 신뢰성 검증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Manufacturing Verification Test(MVT)  : 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시양산을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통해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양산성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확보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spcAft>
                <a:spcPts val="0"/>
              </a:spcAft>
              <a:buAutoNum type="arabicPeriod"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3528" y="3429000"/>
            <a:ext cx="6552728" cy="3322801"/>
            <a:chOff x="323528" y="3535199"/>
            <a:chExt cx="6552728" cy="33228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482846-B5A0-44C1-998B-D16CD4B1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3535199"/>
              <a:ext cx="6552728" cy="332280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58647" y="3878390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(4)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6550" y="4618414"/>
              <a:ext cx="473206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(15)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6550" y="5787293"/>
              <a:ext cx="473206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(68)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3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352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유형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195735"/>
            <a:ext cx="88963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수행 성격 별로 유형화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기술개발과제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제품개발과제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상업화과제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/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수행 한계를 실무에 용이하도록 통합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none,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설계 검증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양산성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검증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694AF-53B6-4F0F-9D28-CE59C59B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789040"/>
            <a:ext cx="8496945" cy="24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2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73448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선정 평가 단계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195735"/>
            <a:ext cx="8928993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 제안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PMS(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운영 및 관리 시스템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을 통해 과제 발의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심의위원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검토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spcAft>
                <a:spcPts val="0"/>
              </a:spcAf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과제총량심의회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기술영업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마케팅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관리 등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우선순위 및 등급 결정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등급 기준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기술적 효과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경영효과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/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발의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검토회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평가 및 진행여부 결정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연구실 별로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CFT(Cross Function Team 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영업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마케팅 등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에서 진행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유형별로 과제 선정 평가 기준에 의해 평가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과제총량심의회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수행에 대한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최종의사결정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spcAft>
                <a:spcPts val="0"/>
              </a:spcAf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5. PL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Planning Design review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최고 의사 결정권자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최종 결정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5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496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선정 평가 단계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195735"/>
            <a:ext cx="849694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등급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과제총량심의회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기술영업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마케팅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관리 등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등급 기준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기술적 효과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경영효과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등급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A, B, C, D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회사 전략에 따라 기울기 변경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과제평가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연구실 별로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CFT(Cross Function Team 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영업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마케팅 등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 lvl="1" latinLnBrk="0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65955"/>
            <a:ext cx="6425654" cy="221934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796136" y="1340768"/>
            <a:ext cx="3282178" cy="2376264"/>
            <a:chOff x="5796136" y="1412776"/>
            <a:chExt cx="3282178" cy="23762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1512A7-7524-41AD-AF8C-CD84E44EE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54"/>
            <a:stretch/>
          </p:blipFill>
          <p:spPr>
            <a:xfrm>
              <a:off x="6228183" y="1412776"/>
              <a:ext cx="2850131" cy="23762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81512A7-7524-41AD-AF8C-CD84E44EE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6" t="31306" r="82905" b="56014"/>
            <a:stretch/>
          </p:blipFill>
          <p:spPr>
            <a:xfrm>
              <a:off x="5796136" y="2204864"/>
              <a:ext cx="432048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195735"/>
            <a:ext cx="8928993" cy="277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과제가 혼재되어 평가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20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장기적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단기적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거시적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미시적 등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 marL="285750" indent="-285750" latinLnBrk="0">
              <a:lnSpc>
                <a:spcPct val="200000"/>
              </a:lnSpc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발의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단계가 많아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결정이 오래 걸림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marL="285750" indent="-285750" latinLnBrk="0">
              <a:lnSpc>
                <a:spcPct val="200000"/>
              </a:lnSpc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의사결정권자의 독단적 평가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 latinLnBrk="0">
              <a:lnSpc>
                <a:spcPct val="20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합리적이지 않고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사업적 측면에 치중하여 판단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7920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선정의 문제점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8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75608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새로운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R&amp;D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선정 평가 단계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5">
            <a:extLst>
              <a:ext uri="{FF2B5EF4-FFF2-40B4-BE49-F238E27FC236}">
                <a16:creationId xmlns:a16="http://schemas.microsoft.com/office/drawing/2014/main" id="{D33C5BBB-95BE-47BA-A914-F98394C3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5734"/>
            <a:ext cx="914501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 제안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- PMS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통한 자율적 진행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en-US" altLang="ko-KR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상품화 과제는 반드시 영업</a:t>
            </a:r>
            <a:r>
              <a:rPr lang="en-US" altLang="ko-KR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마케팅 부서에서 발의</a:t>
            </a:r>
            <a:endParaRPr lang="en-US" altLang="ko-KR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 심의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- 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연구실장이 기술검토</a:t>
            </a:r>
            <a:endParaRPr lang="en-US" altLang="ko-KR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발의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검토회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연구실별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 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과제의 우선순위 결정 및 평가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   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공통화된 평가기준으로 평가</a:t>
            </a:r>
            <a:endParaRPr lang="en-US" altLang="ko-KR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  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연구실장은 과제 총량 심의 대상 결정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 선정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과제 총량 심의회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종합연구소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연구소장이 최종 의사결정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   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발의 </a:t>
            </a:r>
            <a:r>
              <a:rPr lang="ko-KR" altLang="en-US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검토회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결과와 거의 동일</a:t>
            </a:r>
            <a:endParaRPr lang="en-US" altLang="ko-KR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최종 의사 결정자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경영전략 및 개발일정 의견 검토 후 의사결정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PLN DR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실시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236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7F9D62-0235-4A51-86FD-DCD75C1D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9" y="2780562"/>
            <a:ext cx="7343775" cy="4095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0972FC-907F-47F7-8F32-EB9A08CC2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1"/>
          <a:stretch/>
        </p:blipFill>
        <p:spPr>
          <a:xfrm>
            <a:off x="800113" y="125036"/>
            <a:ext cx="7542731" cy="26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660</Words>
  <Application>Microsoft Office PowerPoint</Application>
  <PresentationFormat>화면 슬라이드 쇼(4:3)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haji</cp:lastModifiedBy>
  <cp:revision>594</cp:revision>
  <dcterms:created xsi:type="dcterms:W3CDTF">2014-03-28T09:29:33Z</dcterms:created>
  <dcterms:modified xsi:type="dcterms:W3CDTF">2019-09-27T08:36:38Z</dcterms:modified>
</cp:coreProperties>
</file>