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50" r:id="rId2"/>
    <p:sldId id="256" r:id="rId3"/>
    <p:sldId id="257" r:id="rId4"/>
    <p:sldId id="258" r:id="rId5"/>
    <p:sldId id="259" r:id="rId6"/>
    <p:sldId id="353" r:id="rId7"/>
    <p:sldId id="352" r:id="rId8"/>
    <p:sldId id="263" r:id="rId9"/>
    <p:sldId id="264" r:id="rId10"/>
    <p:sldId id="354" r:id="rId11"/>
    <p:sldId id="283" r:id="rId12"/>
    <p:sldId id="313" r:id="rId13"/>
    <p:sldId id="302" r:id="rId14"/>
    <p:sldId id="339" r:id="rId15"/>
    <p:sldId id="349" r:id="rId16"/>
    <p:sldId id="341" r:id="rId17"/>
    <p:sldId id="35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58" autoAdjust="0"/>
    <p:restoredTop sz="94660"/>
  </p:normalViewPr>
  <p:slideViewPr>
    <p:cSldViewPr snapToGrid="0">
      <p:cViewPr>
        <p:scale>
          <a:sx n="100" d="100"/>
          <a:sy n="100" d="100"/>
        </p:scale>
        <p:origin x="144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4891F-DEF9-458A-ADFC-11D15A83B22F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D39DA-4682-4B15-8D9A-E825BD879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18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1D72-35BC-4D6E-838C-90C112677C7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6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BE780-1D79-4957-8C84-D4BA70C63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AE6A53-7241-4271-8D72-448F6CA1D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E8BDE-917E-4D74-8616-CB17BDA6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0981-6558-47C2-8040-788ED17E901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49BB3-62CA-434E-8DD2-DAF0DDE3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213460-B89C-4595-99B4-9BD299CB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A5C-4498-447A-8E38-0972779AC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3D15D-6BEF-49AA-812F-B67B44FE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4A7E6-131E-43F5-BD0C-33ADA737E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0A7F6-389A-419C-A6C2-149EC460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0981-6558-47C2-8040-788ED17E901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2BD9FF-1DFA-4AA3-A872-47A208AB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C9F65-C995-4BD7-961B-89E87A27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A5C-4498-447A-8E38-0972779AC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35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D50F38-F2A4-4678-89AA-9F1D49781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4613E0-96AF-4F8E-BBED-B826F99CC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75FF5-6CDD-4EB7-84E5-38460EE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0981-6558-47C2-8040-788ED17E901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BF928-65A6-42CD-9AC3-975E51A5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B725B-4EF6-41C1-A683-9D1641CE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A5C-4498-447A-8E38-0972779AC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11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B58F7-5BBA-41A6-8F71-6F9518F6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BA299-C08F-4BF2-9AC3-E403A3BB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E0216-E5FA-4B7A-B956-1A3FD195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0981-6558-47C2-8040-788ED17E901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C79CC-278C-4F6C-8CB7-03F3265F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A3C6F-C89B-454E-B2E6-C28CCAF5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A5C-4498-447A-8E38-0972779AC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14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44D06-C394-444E-B314-A48952C9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7017F-4A29-4931-9A0E-BD311B8BE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252CA-A8E1-4057-8DCB-9F950FE6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0981-6558-47C2-8040-788ED17E901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C558F-337B-4721-91F3-DD8C1B19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4E8AC-AF23-4C8D-8C7B-0A34BD89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A5C-4498-447A-8E38-0972779AC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AFAD-5646-4AD4-AC29-98B90113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BC755-3E7A-4C49-9E4A-59FA0C19B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532C07-B688-480D-B8A1-AEC84CFCA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300A71-E0A9-4D3C-B409-FCA999AC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0981-6558-47C2-8040-788ED17E901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F1B2DE-A9DD-43B8-98C7-60E4321C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C7EDEC-9A16-4FCB-AE5D-33D2FDBD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A5C-4498-447A-8E38-0972779AC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58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B6DB4-3DD5-43CA-AAA4-AA83BA58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3F5EB-E93E-4B6E-B7F4-CDFB8A4C2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A18B38-4325-4A61-82A4-AC823DAEA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BA5D93-3C43-4CFA-875C-C9C92C7CF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7F46B4-DC3E-474B-A96D-876BE35B0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39A354-9774-4C24-8C4F-26371DD2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0981-6558-47C2-8040-788ED17E901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AD7FF3-2D3D-4977-9F59-AE2B144D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2DFA1-6F22-4F3C-9E28-51675506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A5C-4498-447A-8E38-0972779AC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90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73613-7F5B-4865-B698-520779BA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06833B-97CA-4666-9FEC-196D1D37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0981-6558-47C2-8040-788ED17E901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D5E387-8627-4FFD-8D0A-C87A1C5A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2E487A-42FF-4BEB-870E-84108AED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A5C-4498-447A-8E38-0972779AC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9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4B7C35-B281-44A5-B291-2419764F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0981-6558-47C2-8040-788ED17E901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EA92C1-D2CC-458A-9B7D-B03585A2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F00A0D-15B1-443D-ABED-662B6BEF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A5C-4498-447A-8E38-0972779AC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7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00792-FAEF-4B87-BBB5-D1F0C958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9EAAE-9BEA-4EE6-81C5-A088EFD6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572C27-7426-4E54-868E-3FAD8B929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328D19-3F71-4460-97A3-32147D36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0981-6558-47C2-8040-788ED17E901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99FCE2-C93D-4456-8861-0A740E79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D8DB4B-A282-4297-B99C-CBFDF44E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A5C-4498-447A-8E38-0972779AC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42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86BC6-458B-4861-8635-EE17ACCD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64007B-0446-458F-B16C-088BFBA7E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8D6F89-F7E8-4485-9383-210356C6F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FA53AE-81E5-4986-8AD8-241C7F4D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0981-6558-47C2-8040-788ED17E901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C3B970-76B1-4E0F-948A-5F5DFAEC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8150E0-1D4B-47AF-BFBD-6D7BDB3B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A5C-4498-447A-8E38-0972779AC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4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060747-F93E-43AC-854E-25A75A1C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24D45-D58A-44FE-AFD2-B3D56B03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C4592-D6C4-4C7F-81B7-AE9573360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D0981-6558-47C2-8040-788ED17E901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FECF0-723D-497B-847B-1785ED073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44627-61F8-4AE6-A799-C69473395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E9A5C-4498-447A-8E38-0972779AC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43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2CD628F-66CE-412E-94DC-57EFC2435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7950" y="4459287"/>
            <a:ext cx="9144000" cy="2065337"/>
          </a:xfrm>
        </p:spPr>
        <p:txBody>
          <a:bodyPr>
            <a:normAutofit lnSpcReduction="10000"/>
          </a:bodyPr>
          <a:lstStyle/>
          <a:p>
            <a:pPr algn="r"/>
            <a:endParaRPr lang="en-US" altLang="ko-KR" sz="3200" dirty="0"/>
          </a:p>
          <a:p>
            <a:pPr algn="r"/>
            <a:endParaRPr lang="en-US" altLang="ko-KR" sz="3200" dirty="0"/>
          </a:p>
          <a:p>
            <a:pPr algn="r"/>
            <a:r>
              <a:rPr lang="en-US" altLang="ko-KR" sz="3200" dirty="0"/>
              <a:t>19.11.04 </a:t>
            </a:r>
            <a:br>
              <a:rPr lang="en-US" altLang="ko-KR" sz="3200" dirty="0"/>
            </a:br>
            <a:r>
              <a:rPr lang="ko-KR" altLang="en-US" sz="3200" dirty="0" err="1"/>
              <a:t>심아름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2A800E-F95A-4E93-9886-4A3D05E41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52" y="388495"/>
            <a:ext cx="8064896" cy="20102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00EC2A-12AF-42AB-9367-79310D649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52" y="2705641"/>
            <a:ext cx="8064896" cy="330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0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535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1847528" y="603121"/>
            <a:ext cx="100091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Similarity Fusion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952356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2B9A617A-D516-41D7-B6ED-72EACBF70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528" y="1195735"/>
            <a:ext cx="8784976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SUR</a:t>
            </a:r>
            <a:r>
              <a:rPr lang="ko-KR" altLang="ko-KR" sz="1400" dirty="0"/>
              <a:t>과 </a:t>
            </a:r>
            <a:r>
              <a:rPr lang="en-US" altLang="ko-KR" sz="1400" dirty="0"/>
              <a:t>SIR</a:t>
            </a:r>
            <a:r>
              <a:rPr lang="ko-KR" altLang="ko-KR" sz="1400" dirty="0"/>
              <a:t>을 </a:t>
            </a:r>
            <a:r>
              <a:rPr lang="ko-KR" altLang="en-US" sz="1400" dirty="0"/>
              <a:t>결합하여 </a:t>
            </a:r>
            <a:r>
              <a:rPr lang="en-US" altLang="ko-KR" sz="1400" dirty="0"/>
              <a:t>‘not-so-similar’ </a:t>
            </a:r>
            <a:r>
              <a:rPr lang="ko-KR" altLang="ko-KR" sz="1400" dirty="0"/>
              <a:t>에 대한 </a:t>
            </a:r>
            <a:r>
              <a:rPr lang="ko-KR" altLang="en-US" sz="1400" dirty="0"/>
              <a:t>예측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br>
              <a:rPr lang="en-US" altLang="ko-KR" sz="1400" dirty="0">
                <a:ea typeface="다음_Regular" panose="02000603060000000000" pitchFamily="2" charset="-127"/>
              </a:rPr>
            </a:br>
            <a:r>
              <a:rPr lang="en-US" altLang="ko-KR" sz="1400" b="1" dirty="0">
                <a:ea typeface="다음_Regular" panose="02000603060000000000" pitchFamily="2" charset="-127"/>
              </a:rPr>
              <a:t>SUIR</a:t>
            </a:r>
            <a:r>
              <a:rPr lang="en-US" altLang="ko-KR" sz="1400" dirty="0"/>
              <a:t>(</a:t>
            </a:r>
            <a:r>
              <a:rPr lang="en-US" altLang="ko-KR" sz="1400" dirty="0">
                <a:ea typeface="다음_Regular" panose="02000603060000000000" pitchFamily="2" charset="-127"/>
              </a:rPr>
              <a:t>Similar User Item ratings</a:t>
            </a:r>
            <a:r>
              <a:rPr lang="en-US" altLang="ko-KR" sz="1400" dirty="0"/>
              <a:t>) : </a:t>
            </a:r>
            <a:r>
              <a:rPr lang="ko-KR" altLang="en-US" sz="1400" dirty="0"/>
              <a:t>유사한 사용자의 유사한</a:t>
            </a:r>
            <a:r>
              <a:rPr lang="en-US" altLang="ko-KR" sz="1400" dirty="0"/>
              <a:t> </a:t>
            </a:r>
            <a:r>
              <a:rPr lang="ko-KR" altLang="en-US" sz="1400" dirty="0"/>
              <a:t>항목에 대한 </a:t>
            </a:r>
            <a:r>
              <a:rPr lang="en-US" altLang="ko-KR" sz="1400" dirty="0"/>
              <a:t>known ratings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b="1" dirty="0">
                <a:ea typeface="다음_Regular" panose="02000603060000000000" pitchFamily="2" charset="-127"/>
              </a:rPr>
              <a:t>SUIR</a:t>
            </a:r>
            <a:r>
              <a:rPr lang="en-US" altLang="ko-KR" sz="1400" dirty="0">
                <a:ea typeface="다음_Regular" panose="02000603060000000000" pitchFamily="2" charset="-127"/>
              </a:rPr>
              <a:t> = </a:t>
            </a:r>
            <a:r>
              <a:rPr lang="en-US" altLang="ko-KR" sz="1400" dirty="0" err="1">
                <a:ea typeface="다음_Regular" panose="02000603060000000000" pitchFamily="2" charset="-127"/>
              </a:rPr>
              <a:t>SUIR</a:t>
            </a:r>
            <a:r>
              <a:rPr lang="en-US" altLang="ko-KR" sz="1400" baseline="-25000" dirty="0" err="1">
                <a:ea typeface="다음_Regular" panose="02000603060000000000" pitchFamily="2" charset="-127"/>
              </a:rPr>
              <a:t>k,m</a:t>
            </a:r>
            <a:r>
              <a:rPr lang="en-US" altLang="ko-KR" sz="1400" dirty="0">
                <a:ea typeface="다음_Regular" panose="02000603060000000000" pitchFamily="2" charset="-127"/>
              </a:rPr>
              <a:t> = {</a:t>
            </a:r>
            <a:r>
              <a:rPr lang="en-US" altLang="ko-KR" sz="1400" dirty="0" err="1">
                <a:ea typeface="다음_Regular" panose="02000603060000000000" pitchFamily="2" charset="-127"/>
              </a:rPr>
              <a:t>x</a:t>
            </a:r>
            <a:r>
              <a:rPr lang="en-US" altLang="ko-KR" sz="1400" baseline="-25000" dirty="0" err="1">
                <a:ea typeface="다음_Regular" panose="02000603060000000000" pitchFamily="2" charset="-127"/>
              </a:rPr>
              <a:t>a,b</a:t>
            </a:r>
            <a:r>
              <a:rPr lang="en-US" altLang="ko-KR" sz="1400" dirty="0">
                <a:ea typeface="다음_Regular" panose="02000603060000000000" pitchFamily="2" charset="-127"/>
              </a:rPr>
              <a:t> | </a:t>
            </a:r>
            <a:r>
              <a:rPr lang="en-US" altLang="ko-KR" sz="1400" dirty="0" err="1">
                <a:ea typeface="다음_Regular" panose="02000603060000000000" pitchFamily="2" charset="-127"/>
              </a:rPr>
              <a:t>u</a:t>
            </a:r>
            <a:r>
              <a:rPr lang="en-US" altLang="ko-KR" sz="1400" baseline="-25000" dirty="0" err="1">
                <a:ea typeface="다음_Regular" panose="02000603060000000000" pitchFamily="2" charset="-127"/>
              </a:rPr>
              <a:t>a</a:t>
            </a:r>
            <a:r>
              <a:rPr lang="ko-KR" altLang="ko-KR" sz="1400" dirty="0">
                <a:ea typeface="다음_Regular" panose="02000603060000000000" pitchFamily="2" charset="-127"/>
              </a:rPr>
              <a:t>∈</a:t>
            </a:r>
            <a:r>
              <a:rPr lang="en-US" altLang="ko-KR" sz="1400" dirty="0">
                <a:ea typeface="다음_Regular" panose="02000603060000000000" pitchFamily="2" charset="-127"/>
              </a:rPr>
              <a:t>S</a:t>
            </a:r>
            <a:r>
              <a:rPr lang="en-US" altLang="ko-KR" sz="1400" baseline="-25000" dirty="0">
                <a:ea typeface="다음_Regular" panose="02000603060000000000" pitchFamily="2" charset="-127"/>
              </a:rPr>
              <a:t>u</a:t>
            </a:r>
            <a:r>
              <a:rPr lang="en-US" altLang="ko-KR" sz="1400" dirty="0">
                <a:ea typeface="다음_Regular" panose="02000603060000000000" pitchFamily="2" charset="-127"/>
              </a:rPr>
              <a:t>(</a:t>
            </a:r>
            <a:r>
              <a:rPr lang="en-US" altLang="ko-KR" sz="1400" dirty="0" err="1">
                <a:ea typeface="다음_Regular" panose="02000603060000000000" pitchFamily="2" charset="-127"/>
              </a:rPr>
              <a:t>u</a:t>
            </a:r>
            <a:r>
              <a:rPr lang="en-US" altLang="ko-KR" sz="1400" baseline="-25000" dirty="0" err="1">
                <a:ea typeface="다음_Regular" panose="02000603060000000000" pitchFamily="2" charset="-127"/>
              </a:rPr>
              <a:t>k</a:t>
            </a:r>
            <a:r>
              <a:rPr lang="en-US" altLang="ko-KR" sz="1400" dirty="0">
                <a:ea typeface="다음_Regular" panose="02000603060000000000" pitchFamily="2" charset="-127"/>
              </a:rPr>
              <a:t>) , </a:t>
            </a:r>
            <a:r>
              <a:rPr lang="en-US" altLang="ko-KR" sz="1400" dirty="0" err="1">
                <a:ea typeface="다음_Regular" panose="02000603060000000000" pitchFamily="2" charset="-127"/>
              </a:rPr>
              <a:t>i</a:t>
            </a:r>
            <a:r>
              <a:rPr lang="en-US" altLang="ko-KR" sz="1400" baseline="-25000" dirty="0" err="1">
                <a:ea typeface="다음_Regular" panose="02000603060000000000" pitchFamily="2" charset="-127"/>
              </a:rPr>
              <a:t>b</a:t>
            </a:r>
            <a:r>
              <a:rPr lang="ko-KR" altLang="ko-KR" sz="1400" dirty="0">
                <a:ea typeface="다음_Regular" panose="02000603060000000000" pitchFamily="2" charset="-127"/>
              </a:rPr>
              <a:t>∈</a:t>
            </a:r>
            <a:r>
              <a:rPr lang="en-US" altLang="ko-KR" sz="1400" dirty="0">
                <a:ea typeface="다음_Regular" panose="02000603060000000000" pitchFamily="2" charset="-127"/>
              </a:rPr>
              <a:t>S</a:t>
            </a:r>
            <a:r>
              <a:rPr lang="en-US" altLang="ko-KR" sz="1400" baseline="-25000" dirty="0">
                <a:ea typeface="다음_Regular" panose="02000603060000000000" pitchFamily="2" charset="-127"/>
              </a:rPr>
              <a:t>i</a:t>
            </a:r>
            <a:r>
              <a:rPr lang="en-US" altLang="ko-KR" sz="1400" dirty="0">
                <a:ea typeface="다음_Regular" panose="02000603060000000000" pitchFamily="2" charset="-127"/>
              </a:rPr>
              <a:t>(</a:t>
            </a:r>
            <a:r>
              <a:rPr lang="en-US" altLang="ko-KR" sz="1400" dirty="0" err="1">
                <a:ea typeface="다음_Regular" panose="02000603060000000000" pitchFamily="2" charset="-127"/>
              </a:rPr>
              <a:t>i</a:t>
            </a:r>
            <a:r>
              <a:rPr lang="en-US" altLang="ko-KR" sz="1400" baseline="-25000" dirty="0" err="1">
                <a:ea typeface="다음_Regular" panose="02000603060000000000" pitchFamily="2" charset="-127"/>
              </a:rPr>
              <a:t>m</a:t>
            </a:r>
            <a:r>
              <a:rPr lang="en-US" altLang="ko-KR" sz="1400" dirty="0">
                <a:ea typeface="다음_Regular" panose="02000603060000000000" pitchFamily="2" charset="-127"/>
              </a:rPr>
              <a:t>), a</a:t>
            </a:r>
            <a:r>
              <a:rPr lang="ko-KR" altLang="ko-KR" sz="1400" dirty="0">
                <a:ea typeface="다음_Regular" panose="02000603060000000000" pitchFamily="2" charset="-127"/>
              </a:rPr>
              <a:t>≠</a:t>
            </a:r>
            <a:r>
              <a:rPr lang="en-US" altLang="ko-KR" sz="1400" dirty="0">
                <a:ea typeface="다음_Regular" panose="02000603060000000000" pitchFamily="2" charset="-127"/>
              </a:rPr>
              <a:t>k, b</a:t>
            </a:r>
            <a:r>
              <a:rPr lang="ko-KR" altLang="ko-KR" sz="1400" dirty="0">
                <a:ea typeface="다음_Regular" panose="02000603060000000000" pitchFamily="2" charset="-127"/>
              </a:rPr>
              <a:t>≠</a:t>
            </a:r>
            <a:r>
              <a:rPr lang="en-US" altLang="ko-KR" sz="1400" dirty="0">
                <a:ea typeface="다음_Regular" panose="02000603060000000000" pitchFamily="2" charset="-127"/>
              </a:rPr>
              <a:t>m}.</a:t>
            </a:r>
            <a:endParaRPr lang="ko-KR" altLang="ko-KR" sz="1400" dirty="0">
              <a:ea typeface="다음_Regular" panose="02000603060000000000" pitchFamily="2" charset="-127"/>
            </a:endParaRPr>
          </a:p>
          <a:p>
            <a:endParaRPr lang="en-US" altLang="ko-KR" sz="1400" dirty="0">
              <a:ea typeface="다음_Regular" panose="0200060306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2816319"/>
            <a:ext cx="5503566" cy="397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7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1847528" y="603121"/>
            <a:ext cx="100091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Similarity Fusion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952356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933B6EB-AC4E-4FB1-8B84-558EF86994A9}"/>
                  </a:ext>
                </a:extLst>
              </p:cNvPr>
              <p:cNvSpPr/>
              <p:nvPr/>
            </p:nvSpPr>
            <p:spPr>
              <a:xfrm>
                <a:off x="1952356" y="1268761"/>
                <a:ext cx="8896173" cy="5425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srgbClr val="4C93C7"/>
                    </a:solidFill>
                    <a:ea typeface="다음_Regular" panose="02000603060000000000" pitchFamily="2" charset="-127"/>
                  </a:rPr>
                  <a:t>Probability Fusion Framework </a:t>
                </a:r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b="1" dirty="0">
                    <a:latin typeface="맑은 고딕" panose="020B0503020000020004" pitchFamily="50" charset="-127"/>
                    <a:cs typeface="CMMI9"/>
                  </a:rPr>
                  <a:t>P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R9"/>
                  </a:rPr>
                  <a:t>(</a:t>
                </a:r>
                <a:r>
                  <a:rPr lang="en-US" altLang="ko-KR" sz="1400" b="1" dirty="0" err="1">
                    <a:latin typeface="맑은 고딕" panose="020B0503020000020004" pitchFamily="50" charset="-127"/>
                    <a:cs typeface="CMMI9"/>
                  </a:rPr>
                  <a:t>x</a:t>
                </a:r>
                <a:r>
                  <a:rPr lang="en-US" altLang="ko-KR" sz="1400" b="1" baseline="-30000" dirty="0" err="1">
                    <a:latin typeface="맑은 고딕" panose="020B0503020000020004" pitchFamily="50" charset="-127"/>
                    <a:cs typeface="CMMI6"/>
                  </a:rPr>
                  <a:t>k,m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MI6"/>
                  </a:rPr>
                  <a:t> 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SY9"/>
                  </a:rPr>
                  <a:t>|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TI9"/>
                  </a:rPr>
                  <a:t>SUR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MI9"/>
                  </a:rPr>
                  <a:t>, 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TI9"/>
                  </a:rPr>
                  <a:t>SIR, 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SUIR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R9"/>
                  </a:rPr>
                  <a:t>)</a:t>
                </a:r>
              </a:p>
              <a:p>
                <a:pPr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	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= P(</a:t>
                </a:r>
                <a:r>
                  <a:rPr lang="en-US" altLang="ko-KR" sz="1400" dirty="0" err="1">
                    <a:latin typeface="맑은 고딕" panose="020B0503020000020004" pitchFamily="50" charset="-127"/>
                    <a:cs typeface="CMMI9"/>
                  </a:rPr>
                  <a:t>x</a:t>
                </a:r>
                <a:r>
                  <a:rPr lang="en-US" altLang="ko-KR" sz="1400" baseline="-30000" dirty="0" err="1">
                    <a:latin typeface="맑은 고딕" panose="020B0503020000020004" pitchFamily="50" charset="-127"/>
                    <a:cs typeface="CMMI6"/>
                  </a:rPr>
                  <a:t>k,m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MI6"/>
                  </a:rPr>
                  <a:t>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|SUIR) δ  +  P(</a:t>
                </a:r>
                <a:r>
                  <a:rPr lang="en-US" altLang="ko-KR" sz="1400" dirty="0" err="1">
                    <a:latin typeface="맑은 고딕" panose="020B0503020000020004" pitchFamily="50" charset="-127"/>
                    <a:cs typeface="CMMI9"/>
                  </a:rPr>
                  <a:t>x</a:t>
                </a:r>
                <a:r>
                  <a:rPr lang="en-US" altLang="ko-KR" sz="1400" baseline="-30000" dirty="0" err="1">
                    <a:latin typeface="맑은 고딕" panose="020B0503020000020004" pitchFamily="50" charset="-127"/>
                    <a:cs typeface="CMMI6"/>
                  </a:rPr>
                  <a:t>k,m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MI6"/>
                  </a:rPr>
                  <a:t>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|SUR) λ(1-δ)  + P(</a:t>
                </a:r>
                <a:r>
                  <a:rPr lang="en-US" altLang="ko-KR" sz="1400" dirty="0" err="1">
                    <a:latin typeface="맑은 고딕" panose="020B0503020000020004" pitchFamily="50" charset="-127"/>
                    <a:cs typeface="CMMI9"/>
                  </a:rPr>
                  <a:t>x</a:t>
                </a:r>
                <a:r>
                  <a:rPr lang="en-US" altLang="ko-KR" sz="1400" baseline="-30000" dirty="0" err="1">
                    <a:latin typeface="맑은 고딕" panose="020B0503020000020004" pitchFamily="50" charset="-127"/>
                    <a:cs typeface="CMMI6"/>
                  </a:rPr>
                  <a:t>k,m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MI6"/>
                  </a:rPr>
                  <a:t>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|SIR) (1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바탕" panose="02030600000101010101" pitchFamily="18" charset="-127"/>
                  </a:rPr>
                  <a:t>−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 λ)(1-δ) </a:t>
                </a:r>
              </a:p>
              <a:p>
                <a:pPr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cs typeface="Helvetica" panose="020B0604020202020204" pitchFamily="34" charset="0"/>
                </a:endParaRPr>
              </a:p>
              <a:p>
                <a:pPr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cs typeface="Helvetica" panose="020B0604020202020204" pitchFamily="34" charset="0"/>
                </a:endParaRPr>
              </a:p>
              <a:p>
                <a:pPr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cs typeface="Helvetica" panose="020B0604020202020204" pitchFamily="34" charset="0"/>
                </a:endParaRPr>
              </a:p>
              <a:p>
                <a:pPr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cs typeface="Helvetica" panose="020B0604020202020204" pitchFamily="34" charset="0"/>
                </a:endParaRPr>
              </a:p>
              <a:p>
                <a:pPr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700" dirty="0">
                  <a:solidFill>
                    <a:srgbClr val="000000"/>
                  </a:solidFill>
                  <a:latin typeface="맑은 고딕" panose="020B0503020000020004" pitchFamily="50" charset="-127"/>
                  <a:cs typeface="Helvetica" panose="020B0604020202020204" pitchFamily="34" charset="0"/>
                </a:endParaRPr>
              </a:p>
              <a:p>
                <a:pPr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700" dirty="0">
                  <a:solidFill>
                    <a:srgbClr val="000000"/>
                  </a:solidFill>
                  <a:latin typeface="맑은 고딕" panose="020B0503020000020004" pitchFamily="50" charset="-127"/>
                  <a:cs typeface="Helvetica" panose="020B0604020202020204" pitchFamily="34" charset="0"/>
                </a:endParaRPr>
              </a:p>
              <a:p>
                <a:pPr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700" dirty="0">
                  <a:solidFill>
                    <a:srgbClr val="000000"/>
                  </a:solidFill>
                  <a:latin typeface="맑은 고딕" panose="020B0503020000020004" pitchFamily="50" charset="-127"/>
                  <a:cs typeface="Helvetica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srgbClr val="4C93C7"/>
                    </a:solidFill>
                    <a:ea typeface="다음_Regular" panose="02000603060000000000" pitchFamily="2" charset="-127"/>
                  </a:rPr>
                  <a:t>Probability Estimation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7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SUR  ∝  </a:t>
                </a:r>
                <a:r>
                  <a:rPr lang="en-US" altLang="ko-KR" sz="1400" dirty="0" err="1"/>
                  <a:t>s</a:t>
                </a:r>
                <a:r>
                  <a:rPr lang="en-US" altLang="ko-KR" sz="1400" baseline="-25000" dirty="0" err="1"/>
                  <a:t>u</a:t>
                </a:r>
                <a:r>
                  <a:rPr lang="en-US" altLang="ko-KR" sz="1400" dirty="0"/>
                  <a:t>(</a:t>
                </a:r>
                <a:r>
                  <a:rPr lang="en-US" altLang="ko-KR" sz="1400" dirty="0" err="1"/>
                  <a:t>u</a:t>
                </a:r>
                <a:r>
                  <a:rPr lang="en-US" altLang="ko-KR" sz="1400" baseline="-25000" dirty="0" err="1"/>
                  <a:t>k</a:t>
                </a:r>
                <a:r>
                  <a:rPr lang="en-US" altLang="ko-KR" sz="1400" dirty="0"/>
                  <a:t>, </a:t>
                </a:r>
                <a:r>
                  <a:rPr lang="en-US" altLang="ko-KR" sz="1400" dirty="0" err="1"/>
                  <a:t>u</a:t>
                </a:r>
                <a:r>
                  <a:rPr lang="en-US" altLang="ko-KR" sz="1400" baseline="-25000" dirty="0" err="1"/>
                  <a:t>a</a:t>
                </a:r>
                <a:r>
                  <a:rPr lang="en-US" altLang="ko-KR" sz="14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ko-KR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SIR   ∝  </a:t>
                </a:r>
                <a:r>
                  <a:rPr lang="en-US" altLang="ko-KR" sz="1400" dirty="0" err="1"/>
                  <a:t>s</a:t>
                </a:r>
                <a:r>
                  <a:rPr lang="en-US" altLang="ko-KR" sz="1400" baseline="-25000" dirty="0" err="1"/>
                  <a:t>i</a:t>
                </a:r>
                <a:r>
                  <a:rPr lang="en-US" altLang="ko-KR" sz="1400" dirty="0"/>
                  <a:t>(</a:t>
                </a:r>
                <a:r>
                  <a:rPr lang="en-US" altLang="ko-KR" sz="1400" dirty="0" err="1"/>
                  <a:t>i</a:t>
                </a:r>
                <a:r>
                  <a:rPr lang="en-US" altLang="ko-KR" sz="1400" baseline="-25000" dirty="0" err="1"/>
                  <a:t>m</a:t>
                </a:r>
                <a:r>
                  <a:rPr lang="en-US" altLang="ko-KR" sz="1400" dirty="0"/>
                  <a:t>, </a:t>
                </a:r>
                <a:r>
                  <a:rPr lang="en-US" altLang="ko-KR" sz="1400" dirty="0" err="1"/>
                  <a:t>i</a:t>
                </a:r>
                <a:r>
                  <a:rPr lang="en-US" altLang="ko-KR" sz="1400" baseline="-25000" dirty="0" err="1"/>
                  <a:t>b</a:t>
                </a:r>
                <a:r>
                  <a:rPr lang="en-US" altLang="ko-KR" sz="1400" dirty="0"/>
                  <a:t>)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SUIR ∝  s</a:t>
                </a:r>
                <a:r>
                  <a:rPr lang="en-US" altLang="ko-KR" sz="1400" baseline="-25000" dirty="0"/>
                  <a:t>ui</a:t>
                </a:r>
                <a:r>
                  <a:rPr lang="en-US" altLang="ko-KR" sz="1400" dirty="0"/>
                  <a:t>(</a:t>
                </a:r>
                <a:r>
                  <a:rPr lang="en-US" altLang="ko-KR" sz="1400" dirty="0" err="1"/>
                  <a:t>x</a:t>
                </a:r>
                <a:r>
                  <a:rPr lang="en-US" altLang="ko-KR" sz="1400" baseline="-25000" dirty="0" err="1"/>
                  <a:t>k,m</a:t>
                </a:r>
                <a:r>
                  <a:rPr lang="en-US" altLang="ko-KR" sz="1400" baseline="-25000" dirty="0"/>
                  <a:t> </a:t>
                </a:r>
                <a:r>
                  <a:rPr lang="en-US" altLang="ko-KR" sz="1400" dirty="0"/>
                  <a:t>, </a:t>
                </a:r>
                <a:r>
                  <a:rPr lang="en-US" altLang="ko-KR" sz="1400" dirty="0" err="1"/>
                  <a:t>x</a:t>
                </a:r>
                <a:r>
                  <a:rPr lang="en-US" altLang="ko-KR" sz="1400" baseline="-25000" dirty="0" err="1"/>
                  <a:t>a,b</a:t>
                </a:r>
                <a:r>
                  <a:rPr lang="en-US" altLang="ko-KR" sz="1400" dirty="0"/>
                  <a:t> 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(1/</m:t>
                                </m:r>
                                <m:sSub>
                                  <m:sSubPr>
                                    <m:ctrlPr>
                                      <a:rPr lang="ko-KR" altLang="ko-KR" sz="1400" i="1" baseline="-250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aseline="-2500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aseline="-2500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ko-KR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400" i="1" baseline="-250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aseline="-25000">
                                            <a:latin typeface="Cambria Math" panose="02040503050406030204" pitchFamily="18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aseline="-250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  <m:r>
                                      <a:rPr lang="en-US" altLang="ko-KR" sz="1400" baseline="-2500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ko-KR" altLang="ko-KR" sz="1400" i="1" baseline="-250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aseline="-25000">
                                            <a:latin typeface="Cambria Math" panose="02040503050406030204" pitchFamily="18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aseline="-2500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(1/</m:t>
                                </m:r>
                                <m:sSub>
                                  <m:sSubPr>
                                    <m:ctrlPr>
                                      <a:rPr lang="ko-KR" altLang="ko-KR" sz="1400" i="1" baseline="-250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aseline="-2500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aseline="-250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ko-KR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400" i="1" baseline="-250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aseline="-250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aseline="-25000"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sub>
                                    </m:sSub>
                                    <m:r>
                                      <a:rPr lang="en-US" altLang="ko-KR" sz="1400" baseline="-25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ko-KR" altLang="ko-KR" sz="1400" i="1" baseline="-250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aseline="-250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aseline="-25000"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</m:den>
                    </m:f>
                    <m:r>
                      <a:rPr lang="en-US" altLang="ko-KR" sz="140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altLang="ko-KR" sz="1400" dirty="0"/>
                  <a:t>	 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	</a:t>
                </a:r>
                <a:r>
                  <a:rPr lang="en-US" altLang="ko-KR" sz="1200" dirty="0" err="1"/>
                  <a:t>s</a:t>
                </a:r>
                <a:r>
                  <a:rPr lang="en-US" altLang="ko-KR" sz="1200" baseline="-25000" dirty="0" err="1"/>
                  <a:t>u</a:t>
                </a:r>
                <a:r>
                  <a:rPr lang="ko-KR" altLang="ko-KR" sz="1200" dirty="0"/>
                  <a:t>와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s</a:t>
                </a:r>
                <a:r>
                  <a:rPr lang="en-US" altLang="ko-KR" sz="1200" baseline="-25000" dirty="0" err="1"/>
                  <a:t>i</a:t>
                </a:r>
                <a:r>
                  <a:rPr lang="ko-KR" altLang="ko-KR" sz="1200" dirty="0"/>
                  <a:t>의 조합</a:t>
                </a:r>
                <a:r>
                  <a:rPr lang="en-US" altLang="ko-KR" sz="1200" dirty="0"/>
                  <a:t> (Euclidean dis-similarity space)</a:t>
                </a:r>
              </a:p>
            </p:txBody>
          </p:sp>
        </mc:Choice>
        <mc:Fallback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933B6EB-AC4E-4FB1-8B84-558EF8699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356" y="1268761"/>
                <a:ext cx="8896173" cy="5425203"/>
              </a:xfrm>
              <a:prstGeom prst="rect">
                <a:avLst/>
              </a:prstGeom>
              <a:blipFill>
                <a:blip r:embed="rId2"/>
                <a:stretch>
                  <a:fillRect l="-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그림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00" b="4192"/>
          <a:stretch/>
        </p:blipFill>
        <p:spPr bwMode="auto">
          <a:xfrm>
            <a:off x="1972075" y="2444068"/>
            <a:ext cx="8447224" cy="11741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24001" y="1002771"/>
            <a:ext cx="184731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en-US" altLang="ko-KR" sz="30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>
              <a:latin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46BB6C2-6611-43DB-BDCE-91EEEBA9523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57413" y="3778132"/>
            <a:ext cx="3861886" cy="307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28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1847528" y="603121"/>
            <a:ext cx="100091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Similarity Fusion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952356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33B6EB-AC4E-4FB1-8B84-558EF86994A9}"/>
              </a:ext>
            </a:extLst>
          </p:cNvPr>
          <p:cNvSpPr/>
          <p:nvPr/>
        </p:nvSpPr>
        <p:spPr>
          <a:xfrm>
            <a:off x="1952356" y="1268760"/>
            <a:ext cx="811388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C93C7"/>
                </a:solidFill>
                <a:ea typeface="다음_Regular" panose="02000603060000000000" pitchFamily="2" charset="-127"/>
              </a:rPr>
              <a:t>Discussion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1</a:t>
            </a:r>
            <a:r>
              <a:rPr lang="ko-KR" altLang="en-US" sz="1400" dirty="0"/>
              <a:t>．</a:t>
            </a:r>
            <a:r>
              <a:rPr lang="ko-KR" altLang="ko-KR" sz="1400" dirty="0"/>
              <a:t> λ </a:t>
            </a:r>
            <a:r>
              <a:rPr lang="ko-KR" altLang="en-US" sz="1400" dirty="0"/>
              <a:t>를 통해 </a:t>
            </a:r>
            <a:r>
              <a:rPr lang="en-US" altLang="ko-KR" sz="1400" dirty="0"/>
              <a:t>SUR</a:t>
            </a:r>
            <a:r>
              <a:rPr lang="ko-KR" altLang="en-US" sz="1400" dirty="0"/>
              <a:t>과 </a:t>
            </a:r>
            <a:r>
              <a:rPr lang="en-US" altLang="ko-KR" sz="1400" dirty="0"/>
              <a:t>SIR </a:t>
            </a:r>
            <a:r>
              <a:rPr lang="ko-KR" altLang="en-US" sz="1400" dirty="0"/>
              <a:t>를 </a:t>
            </a:r>
            <a:r>
              <a:rPr lang="en-US" altLang="ko-KR" sz="1400" dirty="0"/>
              <a:t>interpolation.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2</a:t>
            </a:r>
            <a:r>
              <a:rPr lang="ko-KR" altLang="en-US" sz="1400" dirty="0"/>
              <a:t>． </a:t>
            </a:r>
            <a:r>
              <a:rPr lang="ko-KR" altLang="ko-KR" sz="1400" dirty="0"/>
              <a:t>δ </a:t>
            </a:r>
            <a:r>
              <a:rPr lang="ko-KR" altLang="en-US" sz="1400" dirty="0"/>
              <a:t>를 통해 </a:t>
            </a:r>
            <a:r>
              <a:rPr lang="en-US" altLang="ko-KR" sz="1400" dirty="0"/>
              <a:t>SUIR</a:t>
            </a:r>
            <a:r>
              <a:rPr lang="ko-KR" altLang="en-US" sz="1400" dirty="0"/>
              <a:t>과 </a:t>
            </a:r>
            <a:r>
              <a:rPr lang="en-US" altLang="ko-KR" sz="1400" dirty="0"/>
              <a:t>SUR·SIR</a:t>
            </a:r>
            <a:r>
              <a:rPr lang="ko-KR" altLang="en-US" sz="1400" dirty="0"/>
              <a:t>를 </a:t>
            </a:r>
            <a:r>
              <a:rPr lang="en-US" altLang="ko-KR" sz="1400" dirty="0"/>
              <a:t>interpolation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 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Bigger </a:t>
            </a:r>
            <a:r>
              <a:rPr lang="ko-KR" altLang="ko-KR" sz="1400" dirty="0"/>
              <a:t>λ</a:t>
            </a:r>
            <a:r>
              <a:rPr lang="en-US" altLang="ko-KR" sz="1400" dirty="0"/>
              <a:t>	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en-US" altLang="ko-KR" sz="1400" dirty="0"/>
              <a:t> user-based approach </a:t>
            </a:r>
            <a:r>
              <a:rPr lang="ko-KR" altLang="ko-KR" sz="1400" dirty="0"/>
              <a:t>강조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Smaller </a:t>
            </a:r>
            <a:r>
              <a:rPr lang="ko-KR" altLang="ko-KR" sz="1400" dirty="0"/>
              <a:t>λ </a:t>
            </a:r>
            <a:r>
              <a:rPr lang="en-US" altLang="ko-KR" sz="1400" dirty="0"/>
              <a:t>	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en-US" altLang="ko-KR" sz="1400" dirty="0"/>
              <a:t> item-based approach </a:t>
            </a:r>
            <a:r>
              <a:rPr lang="ko-KR" altLang="ko-KR" sz="1400" dirty="0"/>
              <a:t>강조</a:t>
            </a:r>
          </a:p>
          <a:p>
            <a:pPr>
              <a:lnSpc>
                <a:spcPct val="150000"/>
              </a:lnSpc>
            </a:pPr>
            <a:r>
              <a:rPr lang="ko-KR" altLang="ko-KR" sz="1400" dirty="0"/>
              <a:t>λ</a:t>
            </a:r>
            <a:r>
              <a:rPr lang="en-US" altLang="ko-KR" sz="1400" dirty="0"/>
              <a:t> = 1	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en-US" altLang="ko-KR" sz="1400" dirty="0"/>
              <a:t> user-based approach </a:t>
            </a:r>
            <a:r>
              <a:rPr lang="ko-KR" altLang="ko-KR" sz="1400" dirty="0"/>
              <a:t>에 해당 </a:t>
            </a:r>
          </a:p>
          <a:p>
            <a:pPr>
              <a:lnSpc>
                <a:spcPct val="150000"/>
              </a:lnSpc>
            </a:pPr>
            <a:r>
              <a:rPr lang="ko-KR" altLang="ko-KR" sz="1400" dirty="0"/>
              <a:t>λ</a:t>
            </a:r>
            <a:r>
              <a:rPr lang="en-US" altLang="ko-KR" sz="1400" dirty="0"/>
              <a:t> = 0	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en-US" altLang="ko-KR" sz="1400" dirty="0"/>
              <a:t> item-based approach </a:t>
            </a:r>
            <a:r>
              <a:rPr lang="ko-KR" altLang="ko-KR" sz="1400" dirty="0"/>
              <a:t>에 해당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 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δ</a:t>
            </a:r>
            <a:r>
              <a:rPr lang="en-US" altLang="ko-KR" sz="1400" dirty="0"/>
              <a:t> = 1	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en-US" altLang="ko-KR" sz="1400" dirty="0"/>
              <a:t> SUIR approach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δ</a:t>
            </a:r>
            <a:r>
              <a:rPr lang="en-US" altLang="ko-KR" sz="1400" dirty="0"/>
              <a:t> = 0	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en-US" altLang="ko-KR" sz="1400" dirty="0"/>
              <a:t> SUR</a:t>
            </a:r>
            <a:r>
              <a:rPr lang="ko-KR" altLang="en-US" sz="1400" dirty="0"/>
              <a:t>과 </a:t>
            </a:r>
            <a:r>
              <a:rPr lang="en-US" altLang="ko-KR" sz="1400" dirty="0"/>
              <a:t>SIR</a:t>
            </a:r>
            <a:r>
              <a:rPr lang="ko-KR" altLang="en-US" sz="1400" dirty="0"/>
              <a:t>의 단순한 </a:t>
            </a:r>
            <a:r>
              <a:rPr lang="ko-KR" altLang="ko-KR" sz="1400" dirty="0"/>
              <a:t>조합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ea typeface="다음_Regular" panose="0200060306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ko-KR" sz="1400" b="1" dirty="0">
              <a:solidFill>
                <a:schemeClr val="bg1">
                  <a:lumMod val="50000"/>
                </a:schemeClr>
              </a:solidFill>
              <a:ea typeface="다음_Regular" panose="0200060306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4648A5-1B3A-4971-B30F-DEBAC0642630}"/>
              </a:ext>
            </a:extLst>
          </p:cNvPr>
          <p:cNvSpPr/>
          <p:nvPr/>
        </p:nvSpPr>
        <p:spPr>
          <a:xfrm>
            <a:off x="1952356" y="5450513"/>
            <a:ext cx="6096000" cy="8697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b="1" dirty="0" err="1"/>
              <a:t>λ</a:t>
            </a:r>
            <a:r>
              <a:rPr lang="en-US" altLang="ko-KR" b="1" dirty="0"/>
              <a:t>  </a:t>
            </a:r>
            <a:r>
              <a:rPr lang="ko-KR" altLang="en-US" b="1" dirty="0"/>
              <a:t>최적 값 </a:t>
            </a:r>
            <a:r>
              <a:rPr lang="en-US" altLang="ko-KR" b="1" dirty="0"/>
              <a:t>: 0.6~0.9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δ</a:t>
            </a:r>
            <a:r>
              <a:rPr lang="ko-KR" altLang="ko-KR" b="1" dirty="0"/>
              <a:t> </a:t>
            </a:r>
            <a:r>
              <a:rPr lang="en-US" altLang="ko-KR" b="1" dirty="0"/>
              <a:t> </a:t>
            </a:r>
            <a:r>
              <a:rPr lang="ko-KR" altLang="en-US" b="1" dirty="0"/>
              <a:t>최적 값 </a:t>
            </a:r>
            <a:r>
              <a:rPr lang="en-US" altLang="ko-KR" b="1" dirty="0"/>
              <a:t>: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λ = 0.7</a:t>
            </a:r>
            <a:r>
              <a:rPr lang="en-US" altLang="ko-K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5399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847528" y="620688"/>
            <a:ext cx="3528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Related Work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952356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25">
            <a:extLst>
              <a:ext uri="{FF2B5EF4-FFF2-40B4-BE49-F238E27FC236}">
                <a16:creationId xmlns:a16="http://schemas.microsoft.com/office/drawing/2014/main" id="{9D92F905-7AA5-4A7E-8F3F-050101E2E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528" y="1288941"/>
            <a:ext cx="8820472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2B9A617A-D516-41D7-B6ED-72EACBF70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528" y="1195735"/>
            <a:ext cx="8784976" cy="356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400" b="1" dirty="0"/>
              <a:t>1) PCC - Pearson correlation coefficient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dirty="0"/>
              <a:t>	X </a:t>
            </a:r>
            <a:r>
              <a:rPr lang="ko-KR" altLang="en-US" sz="1200" dirty="0"/>
              <a:t>와 </a:t>
            </a:r>
            <a:r>
              <a:rPr lang="en-US" altLang="ko-KR" sz="1200" dirty="0"/>
              <a:t>Y </a:t>
            </a:r>
            <a:r>
              <a:rPr lang="ko-KR" altLang="en-US" sz="1200" dirty="0"/>
              <a:t>간의 선형 상관 관계를 계량화한 수치</a:t>
            </a:r>
            <a:r>
              <a:rPr lang="en-US" altLang="ko-KR" sz="1200" dirty="0"/>
              <a:t>  (= X</a:t>
            </a:r>
            <a:r>
              <a:rPr lang="ko-KR" altLang="en-US" sz="1200" dirty="0"/>
              <a:t>와 </a:t>
            </a:r>
            <a:r>
              <a:rPr lang="en-US" altLang="ko-KR" sz="1200" dirty="0"/>
              <a:t>Y</a:t>
            </a:r>
            <a:r>
              <a:rPr lang="ko-KR" altLang="en-US" sz="1200" dirty="0"/>
              <a:t>가 함께 변하는 정도 </a:t>
            </a:r>
            <a:r>
              <a:rPr lang="en-US" altLang="ko-KR" sz="1200" dirty="0"/>
              <a:t>/ X</a:t>
            </a:r>
            <a:r>
              <a:rPr lang="ko-KR" altLang="en-US" sz="1200" dirty="0"/>
              <a:t>와 </a:t>
            </a:r>
            <a:r>
              <a:rPr lang="en-US" altLang="ko-KR" sz="1200" dirty="0"/>
              <a:t>Y</a:t>
            </a:r>
            <a:r>
              <a:rPr lang="ko-KR" altLang="en-US" sz="1200" dirty="0"/>
              <a:t>가 각각 변하는 정도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latinLnBrk="0">
              <a:lnSpc>
                <a:spcPct val="150000"/>
              </a:lnSpc>
            </a:pPr>
            <a:endParaRPr lang="en-US" altLang="ko-KR" sz="1200" dirty="0"/>
          </a:p>
          <a:p>
            <a:pPr latinLnBrk="0">
              <a:lnSpc>
                <a:spcPct val="150000"/>
              </a:lnSpc>
            </a:pPr>
            <a:r>
              <a:rPr lang="en-US" altLang="ko-KR" sz="1400" b="1" dirty="0"/>
              <a:t>4) COS - Cosine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ko-KR" altLang="en-US" sz="1200" dirty="0"/>
              <a:t>벡터 사이의 코사인 각도 측정</a:t>
            </a:r>
            <a:endParaRPr lang="en-US" altLang="ko-KR" sz="1200" dirty="0"/>
          </a:p>
          <a:p>
            <a:pPr latinLnBrk="0">
              <a:lnSpc>
                <a:spcPct val="150000"/>
              </a:lnSpc>
            </a:pPr>
            <a:endParaRPr lang="ko-KR" altLang="en-US" sz="1200" dirty="0"/>
          </a:p>
          <a:p>
            <a:pPr latinLnBrk="0">
              <a:lnSpc>
                <a:spcPct val="150000"/>
              </a:lnSpc>
            </a:pPr>
            <a:r>
              <a:rPr lang="en-US" altLang="ko-KR" sz="1400" b="1" dirty="0"/>
              <a:t>7) </a:t>
            </a:r>
            <a:r>
              <a:rPr lang="en-US" altLang="ko-KR" sz="1400" b="1" dirty="0" err="1"/>
              <a:t>Jaccard</a:t>
            </a:r>
            <a:endParaRPr lang="en-US" altLang="ko-KR" sz="1400" b="1" dirty="0"/>
          </a:p>
          <a:p>
            <a:pPr latinLnBrk="0"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ko-KR" altLang="en-US" sz="1200" dirty="0"/>
              <a:t>등급을 매긴 항목 수를 고려</a:t>
            </a:r>
            <a:r>
              <a:rPr lang="en-US" altLang="ko-KR" sz="1200" dirty="0"/>
              <a:t>, </a:t>
            </a:r>
            <a:r>
              <a:rPr lang="ko-KR" altLang="en-US" sz="1200" dirty="0"/>
              <a:t>두 명의 사용자가 더 일반적인 평가 항목을 가질 경우 더 유사</a:t>
            </a:r>
            <a:endParaRPr lang="en-US" altLang="ko-KR" sz="1200" dirty="0"/>
          </a:p>
          <a:p>
            <a:pPr latinLnBrk="0">
              <a:lnSpc>
                <a:spcPct val="150000"/>
              </a:lnSpc>
            </a:pPr>
            <a:endParaRPr lang="en-US" altLang="ko-KR" sz="1200" b="1" dirty="0"/>
          </a:p>
          <a:p>
            <a:pPr latinLnBrk="0">
              <a:lnSpc>
                <a:spcPct val="150000"/>
              </a:lnSpc>
            </a:pPr>
            <a:r>
              <a:rPr lang="en-US" altLang="ko-KR" sz="1400" b="1" dirty="0"/>
              <a:t>9) PIP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ko-KR" altLang="en-US" sz="1200" dirty="0"/>
              <a:t>사용자 등급의 근접성</a:t>
            </a:r>
            <a:r>
              <a:rPr lang="en-US" altLang="ko-KR" sz="1200" dirty="0"/>
              <a:t>, </a:t>
            </a:r>
            <a:r>
              <a:rPr lang="ko-KR" altLang="en-US" sz="1200" dirty="0"/>
              <a:t>영향 및 인기</a:t>
            </a:r>
            <a:r>
              <a:rPr lang="en-US" altLang="ko-KR" sz="1200" dirty="0"/>
              <a:t>(</a:t>
            </a:r>
            <a:r>
              <a:rPr lang="ko-KR" altLang="en-US" sz="1200" dirty="0"/>
              <a:t>보편성</a:t>
            </a:r>
            <a:r>
              <a:rPr lang="en-US" altLang="ko-KR" sz="1200" dirty="0"/>
              <a:t>) </a:t>
            </a:r>
            <a:r>
              <a:rPr lang="ko-KR" altLang="en-US" sz="1200" dirty="0"/>
              <a:t>세가지 측면을 고려</a:t>
            </a:r>
            <a:endParaRPr lang="en-US" altLang="ko-KR" sz="1200" dirty="0"/>
          </a:p>
          <a:p>
            <a:pPr latinLnBrk="0">
              <a:lnSpc>
                <a:spcPct val="150000"/>
              </a:lnSpc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1738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61603" y="612646"/>
            <a:ext cx="720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NHSM(New Heuristic Similarity Model) </a:t>
            </a: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>
            <a:off x="266431" y="485180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25">
            <a:extLst>
              <a:ext uri="{FF2B5EF4-FFF2-40B4-BE49-F238E27FC236}">
                <a16:creationId xmlns:a16="http://schemas.microsoft.com/office/drawing/2014/main" id="{2B9A617A-D516-41D7-B6ED-72EACBF70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3" y="1341056"/>
            <a:ext cx="6372547" cy="208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C93C7"/>
                </a:solidFill>
                <a:ea typeface="다음_Regular" panose="02000603060000000000" pitchFamily="2" charset="-127"/>
              </a:rPr>
              <a:t>1. PSS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ko-KR" sz="400" b="1" dirty="0">
              <a:solidFill>
                <a:srgbClr val="4C93C7"/>
              </a:solidFill>
              <a:ea typeface="다음_Regular" panose="0200060306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Proximity :</a:t>
            </a:r>
            <a:r>
              <a:rPr lang="en-US" altLang="ko-KR" sz="1200" dirty="0"/>
              <a:t> rating </a:t>
            </a:r>
            <a:r>
              <a:rPr lang="ko-KR" altLang="en-US" sz="1200" dirty="0"/>
              <a:t>간의 차이만 측정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(PIP</a:t>
            </a:r>
            <a:r>
              <a:rPr lang="ko-KR" altLang="en-US" sz="1200" dirty="0"/>
              <a:t>에서는 선호</a:t>
            </a:r>
            <a:r>
              <a:rPr lang="en-US" altLang="ko-KR" sz="1200" dirty="0"/>
              <a:t>-</a:t>
            </a:r>
            <a:r>
              <a:rPr lang="ko-KR" altLang="en-US" sz="1200" dirty="0"/>
              <a:t>비선호도도 고려했는데</a:t>
            </a:r>
            <a:r>
              <a:rPr lang="en-US" altLang="ko-KR" sz="1200" dirty="0"/>
              <a:t>PSS</a:t>
            </a:r>
            <a:r>
              <a:rPr lang="ko-KR" altLang="en-US" sz="1200" dirty="0"/>
              <a:t>에서는 고려</a:t>
            </a:r>
            <a:r>
              <a:rPr lang="en-US" altLang="ko-KR" sz="1200" dirty="0"/>
              <a:t>X)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Significance:</a:t>
            </a:r>
            <a:r>
              <a:rPr lang="en-US" altLang="ko-KR" sz="1200" dirty="0"/>
              <a:t>  </a:t>
            </a:r>
            <a:r>
              <a:rPr lang="ko-KR" altLang="en-US" sz="1200" dirty="0"/>
              <a:t>중앙값에서 멀 수록 더 중요</a:t>
            </a:r>
            <a:r>
              <a:rPr lang="en-US" altLang="ko-KR" sz="1200" dirty="0"/>
              <a:t>/</a:t>
            </a:r>
            <a:r>
              <a:rPr lang="ko-KR" altLang="en-US" sz="1200" dirty="0"/>
              <a:t>의미가 큼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Singularity :</a:t>
            </a:r>
            <a:r>
              <a:rPr lang="en-US" altLang="ko-KR" sz="1200" dirty="0"/>
              <a:t>   </a:t>
            </a:r>
            <a:r>
              <a:rPr lang="ko-KR" altLang="en-US" sz="1200" dirty="0"/>
              <a:t>두 값이 다른 값들과 얼마나 </a:t>
            </a:r>
            <a:r>
              <a:rPr lang="ko-KR" altLang="en-US" sz="1200" dirty="0" err="1"/>
              <a:t>다른지</a:t>
            </a: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03" y="3944738"/>
            <a:ext cx="4991369" cy="2154164"/>
          </a:xfrm>
          <a:prstGeom prst="rect">
            <a:avLst/>
          </a:prstGeom>
        </p:spPr>
      </p:pic>
      <p:sp>
        <p:nvSpPr>
          <p:cNvPr id="7" name="TextBox 25">
            <a:extLst>
              <a:ext uri="{FF2B5EF4-FFF2-40B4-BE49-F238E27FC236}">
                <a16:creationId xmlns:a16="http://schemas.microsoft.com/office/drawing/2014/main" id="{BFECA60A-4E15-4AA6-8E09-72F5C0AA9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6526" y="1349128"/>
            <a:ext cx="5172342" cy="328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C93C7"/>
                </a:solidFill>
                <a:ea typeface="다음_Regular" panose="02000603060000000000" pitchFamily="2" charset="-127"/>
              </a:rPr>
              <a:t>2. Jaccard’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ko-KR" sz="400" b="1" dirty="0">
              <a:solidFill>
                <a:srgbClr val="4C93C7"/>
              </a:solidFill>
              <a:ea typeface="다음_Regular" panose="0200060306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/>
              <a:t>공통</a:t>
            </a:r>
            <a:r>
              <a:rPr lang="en-US" altLang="ko-KR" sz="1200" dirty="0"/>
              <a:t> </a:t>
            </a:r>
            <a:r>
              <a:rPr lang="ko-KR" altLang="en-US" sz="1200" dirty="0"/>
              <a:t>항목의 비율이 적으면 </a:t>
            </a:r>
            <a:r>
              <a:rPr lang="en-US" altLang="ko-KR" sz="1200" dirty="0"/>
              <a:t>punish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C93C7"/>
                </a:solidFill>
                <a:ea typeface="다음_Regular" panose="02000603060000000000" pitchFamily="2" charset="-127"/>
              </a:rPr>
              <a:t>3. URP (User rating Preference)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ko-KR" sz="400" b="1" dirty="0">
              <a:solidFill>
                <a:srgbClr val="4C93C7"/>
              </a:solidFill>
              <a:ea typeface="다음_Regular" panose="0200060306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/>
              <a:t>사용자의 평가 선호도 고려</a:t>
            </a:r>
            <a:endParaRPr lang="en-US" altLang="ko-KR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225228-D15E-472F-8B69-01EDFCF31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292" y="2156159"/>
            <a:ext cx="3101452" cy="8458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EEB5F7-C405-4091-8AAA-473FE8DE47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935" b="67161"/>
          <a:stretch/>
        </p:blipFill>
        <p:spPr>
          <a:xfrm>
            <a:off x="9635068" y="2156159"/>
            <a:ext cx="2395329" cy="7168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69A8296-8B92-4615-BC9A-4F37B7618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526" y="4662729"/>
            <a:ext cx="5184576" cy="8568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0038B1-14CE-415D-989D-0B3B850EE8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283" r="2519" b="9732"/>
          <a:stretch/>
        </p:blipFill>
        <p:spPr>
          <a:xfrm>
            <a:off x="6505946" y="5678225"/>
            <a:ext cx="1712914" cy="3285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760810-366B-45E6-8DC3-AAB401AA1D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5946" y="6091968"/>
            <a:ext cx="2682320" cy="47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07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857440" y="616038"/>
            <a:ext cx="720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NHSM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952356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796" y="3181224"/>
            <a:ext cx="3638053" cy="746453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2344796" y="4048077"/>
            <a:ext cx="8215701" cy="376499"/>
            <a:chOff x="107504" y="1412775"/>
            <a:chExt cx="12570510" cy="57606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/>
            <a:srcRect t="5600" b="49600"/>
            <a:stretch/>
          </p:blipFill>
          <p:spPr>
            <a:xfrm>
              <a:off x="107504" y="1412775"/>
              <a:ext cx="9344025" cy="57606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/>
            <a:srcRect l="26996" t="50398" r="36014" b="10402"/>
            <a:stretch/>
          </p:blipFill>
          <p:spPr>
            <a:xfrm>
              <a:off x="9221630" y="1448779"/>
              <a:ext cx="3456384" cy="504056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796" y="4828931"/>
            <a:ext cx="3109013" cy="84791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459" y="1465161"/>
            <a:ext cx="8487802" cy="88595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796" y="5666404"/>
            <a:ext cx="5197216" cy="85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08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28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E5AA7F-B3B7-4D5E-B689-1206D2A586EB}"/>
              </a:ext>
            </a:extLst>
          </p:cNvPr>
          <p:cNvSpPr/>
          <p:nvPr/>
        </p:nvSpPr>
        <p:spPr>
          <a:xfrm>
            <a:off x="144378" y="294183"/>
            <a:ext cx="3122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사용자 유사도 측정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15B67F-35B4-4B00-8C7C-5B762B81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7" y="850221"/>
            <a:ext cx="2971800" cy="15144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50FEDB0-D0AE-4A9A-B887-12DD5F614983}"/>
              </a:ext>
            </a:extLst>
          </p:cNvPr>
          <p:cNvSpPr/>
          <p:nvPr/>
        </p:nvSpPr>
        <p:spPr>
          <a:xfrm>
            <a:off x="144378" y="2608296"/>
            <a:ext cx="29718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Cosine</a:t>
            </a:r>
            <a:endParaRPr lang="ko-KR" altLang="en-US" sz="15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DE6F18-258B-4DBE-875A-7E0E0D0A834A}"/>
              </a:ext>
            </a:extLst>
          </p:cNvPr>
          <p:cNvSpPr/>
          <p:nvPr/>
        </p:nvSpPr>
        <p:spPr>
          <a:xfrm>
            <a:off x="144378" y="4673022"/>
            <a:ext cx="29718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Jaccard</a:t>
            </a:r>
            <a:endParaRPr lang="ko-KR" altLang="en-US" sz="15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9A140F-9059-4E5E-994C-157098AEACBE}"/>
              </a:ext>
            </a:extLst>
          </p:cNvPr>
          <p:cNvSpPr/>
          <p:nvPr/>
        </p:nvSpPr>
        <p:spPr>
          <a:xfrm>
            <a:off x="3933076" y="2608296"/>
            <a:ext cx="29718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Pearson</a:t>
            </a:r>
            <a:endParaRPr lang="ko-KR" altLang="en-US" sz="15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7DE3E0-50CC-46FB-A771-B0663F1195DE}"/>
              </a:ext>
            </a:extLst>
          </p:cNvPr>
          <p:cNvSpPr/>
          <p:nvPr/>
        </p:nvSpPr>
        <p:spPr>
          <a:xfrm>
            <a:off x="3933076" y="4676273"/>
            <a:ext cx="29718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Jaccard2</a:t>
            </a:r>
            <a:endParaRPr lang="ko-KR" altLang="en-US" sz="15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692FC53-3EE4-4BF0-B6D6-60EBF6B25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8" y="2970186"/>
            <a:ext cx="3571875" cy="14859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75A7D04-6BD6-47D9-AA8F-FD1B63AF0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076" y="2947994"/>
            <a:ext cx="3581400" cy="15335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580BB5E-0B12-42A7-ADD0-CC923C017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78" y="4996187"/>
            <a:ext cx="3505200" cy="14954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0477C1B-E7AC-4B8A-AAF2-A4F4498F2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1164" y="5004414"/>
            <a:ext cx="3505200" cy="15049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845218-9648-487C-AF78-336D7839B75C}"/>
              </a:ext>
            </a:extLst>
          </p:cNvPr>
          <p:cNvSpPr/>
          <p:nvPr/>
        </p:nvSpPr>
        <p:spPr>
          <a:xfrm>
            <a:off x="7994041" y="2608296"/>
            <a:ext cx="29718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URP</a:t>
            </a:r>
            <a:endParaRPr lang="ko-KR" altLang="en-US" sz="15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2259743-F726-46EE-B0F3-667A0F1C17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4041" y="4977289"/>
            <a:ext cx="3733800" cy="158115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DD94FB-7686-4AAC-AF4F-0CEEE9732857}"/>
              </a:ext>
            </a:extLst>
          </p:cNvPr>
          <p:cNvSpPr/>
          <p:nvPr/>
        </p:nvSpPr>
        <p:spPr>
          <a:xfrm>
            <a:off x="7994041" y="4676272"/>
            <a:ext cx="29718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PSS</a:t>
            </a:r>
            <a:endParaRPr lang="ko-KR" altLang="en-US" sz="15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8A2D48F-0243-491C-A473-E3CA895419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4041" y="2936373"/>
            <a:ext cx="3486150" cy="15144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49BFE9F-4ED2-47B2-8B2A-CBCC3F32B8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7841" y="735017"/>
            <a:ext cx="3810000" cy="15621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ED864F-0529-4A5C-8615-D0858985044D}"/>
              </a:ext>
            </a:extLst>
          </p:cNvPr>
          <p:cNvSpPr/>
          <p:nvPr/>
        </p:nvSpPr>
        <p:spPr>
          <a:xfrm>
            <a:off x="7917841" y="360921"/>
            <a:ext cx="29718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NHSM</a:t>
            </a:r>
            <a:endParaRPr lang="ko-KR" altLang="en-US" sz="15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72B2DC9-07E7-4C2F-BC73-13B7016CEA1A}"/>
              </a:ext>
            </a:extLst>
          </p:cNvPr>
          <p:cNvSpPr/>
          <p:nvPr/>
        </p:nvSpPr>
        <p:spPr>
          <a:xfrm>
            <a:off x="2105360" y="3633874"/>
            <a:ext cx="500526" cy="18102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6BF669-4CF7-4D8F-9C80-0184576AF608}"/>
              </a:ext>
            </a:extLst>
          </p:cNvPr>
          <p:cNvSpPr/>
          <p:nvPr/>
        </p:nvSpPr>
        <p:spPr>
          <a:xfrm>
            <a:off x="1630841" y="5441364"/>
            <a:ext cx="500526" cy="18102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761254B-5500-4D03-AF21-0D783C60AA62}"/>
              </a:ext>
            </a:extLst>
          </p:cNvPr>
          <p:cNvSpPr/>
          <p:nvPr/>
        </p:nvSpPr>
        <p:spPr>
          <a:xfrm>
            <a:off x="6363673" y="5471313"/>
            <a:ext cx="500526" cy="18102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2ED100-2659-45E0-BA07-6E9A618929FB}"/>
              </a:ext>
            </a:extLst>
          </p:cNvPr>
          <p:cNvSpPr/>
          <p:nvPr/>
        </p:nvSpPr>
        <p:spPr>
          <a:xfrm>
            <a:off x="3101427" y="5424625"/>
            <a:ext cx="500526" cy="18102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6E5B14-657F-4771-89E2-90EECC8A0BDD}"/>
              </a:ext>
            </a:extLst>
          </p:cNvPr>
          <p:cNvSpPr/>
          <p:nvPr/>
        </p:nvSpPr>
        <p:spPr>
          <a:xfrm>
            <a:off x="3101427" y="5825679"/>
            <a:ext cx="500526" cy="18102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4E061F-03FB-4BBA-9EAB-8C766F0CDCC9}"/>
              </a:ext>
            </a:extLst>
          </p:cNvPr>
          <p:cNvSpPr/>
          <p:nvPr/>
        </p:nvSpPr>
        <p:spPr>
          <a:xfrm>
            <a:off x="3101427" y="6045707"/>
            <a:ext cx="500526" cy="18102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ED9E4A-1787-415D-84EF-8909BFFCAC4B}"/>
              </a:ext>
            </a:extLst>
          </p:cNvPr>
          <p:cNvSpPr/>
          <p:nvPr/>
        </p:nvSpPr>
        <p:spPr>
          <a:xfrm>
            <a:off x="2613601" y="5644376"/>
            <a:ext cx="500526" cy="18102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F78A457-FE49-4368-B20F-92FCB7C2DD91}"/>
              </a:ext>
            </a:extLst>
          </p:cNvPr>
          <p:cNvSpPr/>
          <p:nvPr/>
        </p:nvSpPr>
        <p:spPr>
          <a:xfrm>
            <a:off x="2131367" y="5839439"/>
            <a:ext cx="500526" cy="18102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8DAEAD1-4E92-48A8-9F6D-AD5A33F2617F}"/>
              </a:ext>
            </a:extLst>
          </p:cNvPr>
          <p:cNvSpPr/>
          <p:nvPr/>
        </p:nvSpPr>
        <p:spPr>
          <a:xfrm>
            <a:off x="6881284" y="3205954"/>
            <a:ext cx="500526" cy="18102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215114B-5F4E-4376-825A-7F7F9D5D32F0}"/>
              </a:ext>
            </a:extLst>
          </p:cNvPr>
          <p:cNvSpPr/>
          <p:nvPr/>
        </p:nvSpPr>
        <p:spPr>
          <a:xfrm>
            <a:off x="10951774" y="3401747"/>
            <a:ext cx="500526" cy="18102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A99A8C-A54B-4EED-9ABF-8A018DA242CB}"/>
              </a:ext>
            </a:extLst>
          </p:cNvPr>
          <p:cNvSpPr/>
          <p:nvPr/>
        </p:nvSpPr>
        <p:spPr>
          <a:xfrm>
            <a:off x="10413148" y="3401747"/>
            <a:ext cx="500526" cy="18102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6499CE8-18BF-4BDB-A7D6-942FA9C6A5F1}"/>
              </a:ext>
            </a:extLst>
          </p:cNvPr>
          <p:cNvSpPr/>
          <p:nvPr/>
        </p:nvSpPr>
        <p:spPr>
          <a:xfrm>
            <a:off x="9995172" y="5666945"/>
            <a:ext cx="500526" cy="18102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454BDD-FC1C-40A4-9DB6-33349A41B935}"/>
              </a:ext>
            </a:extLst>
          </p:cNvPr>
          <p:cNvSpPr/>
          <p:nvPr/>
        </p:nvSpPr>
        <p:spPr>
          <a:xfrm>
            <a:off x="11105764" y="5666945"/>
            <a:ext cx="500526" cy="18102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1E0936-9F42-483F-BEE1-CA2AE39F192F}"/>
              </a:ext>
            </a:extLst>
          </p:cNvPr>
          <p:cNvSpPr/>
          <p:nvPr/>
        </p:nvSpPr>
        <p:spPr>
          <a:xfrm>
            <a:off x="9850319" y="1425277"/>
            <a:ext cx="580617" cy="18102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81BED9-E0A4-4AB6-8BE6-F6DF4D00F813}"/>
              </a:ext>
            </a:extLst>
          </p:cNvPr>
          <p:cNvSpPr/>
          <p:nvPr/>
        </p:nvSpPr>
        <p:spPr>
          <a:xfrm>
            <a:off x="10475171" y="1231551"/>
            <a:ext cx="567792" cy="18102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87958F5-9C30-44A0-B2BF-07AC85DE2AC1}"/>
              </a:ext>
            </a:extLst>
          </p:cNvPr>
          <p:cNvSpPr/>
          <p:nvPr/>
        </p:nvSpPr>
        <p:spPr>
          <a:xfrm>
            <a:off x="389839" y="1299605"/>
            <a:ext cx="1715521" cy="17069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F2E6CA0-95E5-4C48-8F12-0158BC926F60}"/>
              </a:ext>
            </a:extLst>
          </p:cNvPr>
          <p:cNvSpPr/>
          <p:nvPr/>
        </p:nvSpPr>
        <p:spPr>
          <a:xfrm>
            <a:off x="389839" y="1910925"/>
            <a:ext cx="1715521" cy="17069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EE1732F-4621-4957-B677-E3CFD332E414}"/>
              </a:ext>
            </a:extLst>
          </p:cNvPr>
          <p:cNvSpPr/>
          <p:nvPr/>
        </p:nvSpPr>
        <p:spPr>
          <a:xfrm>
            <a:off x="389839" y="1511101"/>
            <a:ext cx="2585164" cy="15491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1459C45-14EA-4AC1-9995-A16A2B875A39}"/>
              </a:ext>
            </a:extLst>
          </p:cNvPr>
          <p:cNvSpPr/>
          <p:nvPr/>
        </p:nvSpPr>
        <p:spPr>
          <a:xfrm>
            <a:off x="389839" y="1715207"/>
            <a:ext cx="2585164" cy="15491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113989-8C1A-4C5B-8ED7-771DD64F5FE8}"/>
              </a:ext>
            </a:extLst>
          </p:cNvPr>
          <p:cNvSpPr/>
          <p:nvPr/>
        </p:nvSpPr>
        <p:spPr>
          <a:xfrm>
            <a:off x="3149052" y="4057010"/>
            <a:ext cx="500526" cy="18102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28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EB7410B-513F-49B7-BC55-1EAF07881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8" y="300115"/>
            <a:ext cx="4352925" cy="3962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3A14CC0-5CE5-40EF-A8EA-2260E624F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8" y="4469713"/>
            <a:ext cx="3324225" cy="466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9BC5A2F-90C5-47B0-A0E3-6D6A54E49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8" y="5143636"/>
            <a:ext cx="52292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1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972DFE-0443-4FE1-B52A-A45AE3363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8" y="4117975"/>
            <a:ext cx="6991350" cy="25241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EC4BEC9-A5B9-454F-BAE7-12E6E7FA8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8" y="282575"/>
            <a:ext cx="95345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9373A81-DADD-4BD2-A659-21E0C0F2C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8" y="2370137"/>
            <a:ext cx="4419600" cy="16097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E6512B9-1143-4357-BCE9-E7A6E54F9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8" y="282575"/>
            <a:ext cx="105537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4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59C7DE4C-CF1E-4B4D-9EA6-3E101FB57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76" y="2931461"/>
            <a:ext cx="2880000" cy="800219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Predict.all.ratings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MSE : 1.047224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Cos_LIST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[1] 0.1331762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BBD5E05-C43E-49BB-94FA-749BF5A71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75" y="4979461"/>
            <a:ext cx="2880000" cy="800219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Predict.all.ratings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MSE : 1.326493 </a:t>
            </a:r>
            <a:endParaRPr lang="en-US" altLang="ko-KR" sz="1300" dirty="0">
              <a:solidFill>
                <a:srgbClr val="FF79C6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tmpList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[1] 0.1289281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37D39DA-38C5-45B5-891C-0D0CD4755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746" y="2889205"/>
            <a:ext cx="2880000" cy="800219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Predict.all.ratings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MSE : 1.20078</a:t>
            </a:r>
            <a:r>
              <a:rPr kumimoji="0" lang="ko-KR" altLang="en-US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tmpList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[1] 0.1418753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7EE47B7B-9856-40D9-B551-42890A2EF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076" y="5003717"/>
            <a:ext cx="2880000" cy="800219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Predict.all.ratings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()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MSE : 1.325318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tmpList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[1] 0.1836844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C03DB5C6-C02C-4178-85C4-39AD8D88F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746" y="1186650"/>
            <a:ext cx="2880000" cy="800219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Predict.all.ratings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()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MSE : 1.328699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tmpList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[1] 0.1362677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49F7FDF6-8FF2-4EB4-A94E-5E310C7A2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746" y="4991869"/>
            <a:ext cx="2880000" cy="800219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Predict.all.ratings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()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MSE : 1.202271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tmpList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[1] 0.1423766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076766-95DE-4EF5-A10D-BAF724A614DA}"/>
              </a:ext>
            </a:extLst>
          </p:cNvPr>
          <p:cNvSpPr/>
          <p:nvPr/>
        </p:nvSpPr>
        <p:spPr>
          <a:xfrm>
            <a:off x="182476" y="2608296"/>
            <a:ext cx="288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Cosine</a:t>
            </a:r>
            <a:endParaRPr lang="ko-KR" altLang="en-US" sz="15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F2F848-B2BA-44A8-8198-B751AE8E20E2}"/>
              </a:ext>
            </a:extLst>
          </p:cNvPr>
          <p:cNvSpPr/>
          <p:nvPr/>
        </p:nvSpPr>
        <p:spPr>
          <a:xfrm>
            <a:off x="182476" y="4673022"/>
            <a:ext cx="288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Jaccard</a:t>
            </a:r>
            <a:endParaRPr lang="ko-KR" altLang="en-US" sz="15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32FCDB-4B81-44D1-AE4E-93DC7BBC6D24}"/>
              </a:ext>
            </a:extLst>
          </p:cNvPr>
          <p:cNvSpPr/>
          <p:nvPr/>
        </p:nvSpPr>
        <p:spPr>
          <a:xfrm>
            <a:off x="3933076" y="2608296"/>
            <a:ext cx="288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Pearson</a:t>
            </a:r>
            <a:endParaRPr lang="ko-KR" altLang="en-US" sz="15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30B0AB-7521-4812-B2F4-612DD079A53C}"/>
              </a:ext>
            </a:extLst>
          </p:cNvPr>
          <p:cNvSpPr/>
          <p:nvPr/>
        </p:nvSpPr>
        <p:spPr>
          <a:xfrm>
            <a:off x="3933076" y="4676273"/>
            <a:ext cx="288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Jaccard2</a:t>
            </a:r>
            <a:endParaRPr lang="ko-KR" altLang="en-US" sz="15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D5CC86-D98E-44FA-A447-589BD95AD744}"/>
              </a:ext>
            </a:extLst>
          </p:cNvPr>
          <p:cNvSpPr/>
          <p:nvPr/>
        </p:nvSpPr>
        <p:spPr>
          <a:xfrm>
            <a:off x="7713746" y="2608296"/>
            <a:ext cx="288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URP</a:t>
            </a:r>
            <a:endParaRPr lang="ko-KR" altLang="en-US" sz="15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B989B2E-2E36-42BB-94B6-8283D8F6ABBA}"/>
              </a:ext>
            </a:extLst>
          </p:cNvPr>
          <p:cNvSpPr/>
          <p:nvPr/>
        </p:nvSpPr>
        <p:spPr>
          <a:xfrm>
            <a:off x="7713746" y="4676272"/>
            <a:ext cx="288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PSS</a:t>
            </a:r>
            <a:endParaRPr lang="ko-KR" altLang="en-US" sz="15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C01CAFA-CD12-41DD-B7FE-3D91F4818172}"/>
              </a:ext>
            </a:extLst>
          </p:cNvPr>
          <p:cNvSpPr/>
          <p:nvPr/>
        </p:nvSpPr>
        <p:spPr>
          <a:xfrm>
            <a:off x="7713746" y="863485"/>
            <a:ext cx="288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NHSM</a:t>
            </a:r>
            <a:endParaRPr lang="ko-KR" altLang="en-US" sz="15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3DC848-EB78-4D1C-948F-0853992FA93C}"/>
              </a:ext>
            </a:extLst>
          </p:cNvPr>
          <p:cNvSpPr/>
          <p:nvPr/>
        </p:nvSpPr>
        <p:spPr>
          <a:xfrm>
            <a:off x="182476" y="294183"/>
            <a:ext cx="288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평가 예측 비교 </a:t>
            </a:r>
            <a:r>
              <a:rPr lang="en-US" altLang="ko-KR" b="1" dirty="0"/>
              <a:t>1</a:t>
            </a:r>
            <a:r>
              <a:rPr lang="ko-KR" altLang="en-US" b="1" dirty="0"/>
              <a:t> 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D1556F2B-8A83-4EC9-8643-3277B99D5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76" y="799804"/>
            <a:ext cx="2880000" cy="800219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00" b="1" dirty="0">
                <a:solidFill>
                  <a:srgbClr val="FF79C6"/>
                </a:solidFill>
                <a:latin typeface="Consolas" panose="020B0609020204030204" pitchFamily="49" charset="0"/>
              </a:rPr>
              <a:t>&gt; File</a:t>
            </a:r>
            <a:r>
              <a:rPr lang="ko-KR" altLang="en-US" sz="1300" b="1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b="1" dirty="0">
                <a:solidFill>
                  <a:srgbClr val="FF79C6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300" b="1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300" b="1" dirty="0">
                <a:solidFill>
                  <a:srgbClr val="F8F8F2"/>
                </a:solidFill>
                <a:latin typeface="Consolas" panose="020B0609020204030204" pitchFamily="49" charset="0"/>
              </a:rPr>
              <a:t>tmpdata.csv</a:t>
            </a:r>
            <a:endParaRPr lang="en-US" altLang="ko-KR" sz="1300" b="1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300" b="1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ko-KR" sz="1300" b="1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NA :</a:t>
            </a:r>
            <a:r>
              <a:rPr lang="ko-KR" altLang="en-US" sz="1300" b="1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b="1" dirty="0">
                <a:solidFill>
                  <a:srgbClr val="F8F8F2"/>
                </a:solidFill>
                <a:latin typeface="Consolas" panose="020B0609020204030204" pitchFamily="49" charset="0"/>
              </a:rPr>
              <a:t>79</a:t>
            </a:r>
            <a:endParaRPr kumimoji="0" lang="en-US" altLang="ko-KR" sz="1300" b="1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ko-KR" sz="1300" b="1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rating :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1" dirty="0">
                <a:solidFill>
                  <a:srgbClr val="F8F8F2"/>
                </a:solidFill>
                <a:latin typeface="Consolas" panose="020B0609020204030204" pitchFamily="49" charset="0"/>
              </a:rPr>
              <a:t>521</a:t>
            </a:r>
            <a:endParaRPr kumimoji="0" lang="en-US" altLang="ko-KR" sz="1300" b="1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3DEBF508-CA94-47BD-A27E-F50F2BEAD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076" y="3231543"/>
            <a:ext cx="2880000" cy="200055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3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2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59C7DE4C-CF1E-4B4D-9EA6-3E101FB57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76" y="2931461"/>
            <a:ext cx="2880000" cy="800219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Predict.all.ratings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MSE : 9.050322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Cos_LIST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[1] -0.07315311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BBD5E05-C43E-49BB-94FA-749BF5A71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76" y="4979461"/>
            <a:ext cx="2880000" cy="800219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Predict.all.ratings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MSE : 1.449273</a:t>
            </a:r>
            <a:endParaRPr lang="en-US" altLang="ko-KR" sz="1300" dirty="0">
              <a:solidFill>
                <a:srgbClr val="FF79C6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tmpList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[1</a:t>
            </a:r>
            <a:r>
              <a:rPr lang="ko-KR" altLang="ko-KR" sz="1300" dirty="0">
                <a:solidFill>
                  <a:srgbClr val="F8F8F2"/>
                </a:solidFill>
                <a:latin typeface="Consolas" panose="020B0609020204030204" pitchFamily="49" charset="0"/>
              </a:rPr>
              <a:t>] 0.5652533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37D39DA-38C5-45B5-891C-0D0CD4755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746" y="2889205"/>
            <a:ext cx="2880000" cy="800219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Predict.all.ratings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()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MSE : 1.537647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tmpList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300" dirty="0">
                <a:solidFill>
                  <a:srgbClr val="F8F8F2"/>
                </a:solidFill>
                <a:latin typeface="Consolas" panose="020B0609020204030204" pitchFamily="49" charset="0"/>
              </a:rPr>
              <a:t>[1] 0.6581927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7EE47B7B-9856-40D9-B551-42890A2EF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076" y="5003717"/>
            <a:ext cx="2880000" cy="800219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Predict.all.ratings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()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MSE : 1.534286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tmpList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300" dirty="0">
                <a:solidFill>
                  <a:srgbClr val="F8F8F2"/>
                </a:solidFill>
                <a:latin typeface="Consolas" panose="020B0609020204030204" pitchFamily="49" charset="0"/>
              </a:rPr>
              <a:t>[1]</a:t>
            </a:r>
            <a:r>
              <a:rPr lang="en-US" altLang="ko-KR" sz="1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300" dirty="0">
                <a:solidFill>
                  <a:srgbClr val="F8F8F2"/>
                </a:solidFill>
                <a:latin typeface="Consolas" panose="020B0609020204030204" pitchFamily="49" charset="0"/>
              </a:rPr>
              <a:t>0.632402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C03DB5C6-C02C-4178-85C4-39AD8D88F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746" y="1186650"/>
            <a:ext cx="2880000" cy="800219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Predict.all.ratings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()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MSE : 1.445471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tmpList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[1] 0.6117338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49F7FDF6-8FF2-4EB4-A94E-5E310C7A2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746" y="4991869"/>
            <a:ext cx="2880000" cy="800219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Predict.all.ratings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MSE : 1.430905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tmpList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300" dirty="0">
                <a:solidFill>
                  <a:srgbClr val="F8F8F2"/>
                </a:solidFill>
                <a:latin typeface="Consolas" panose="020B0609020204030204" pitchFamily="49" charset="0"/>
              </a:rPr>
              <a:t>[1]</a:t>
            </a:r>
            <a:r>
              <a:rPr lang="en-US" altLang="ko-KR" sz="1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300" dirty="0">
                <a:solidFill>
                  <a:srgbClr val="F8F8F2"/>
                </a:solidFill>
                <a:latin typeface="Consolas" panose="020B0609020204030204" pitchFamily="49" charset="0"/>
              </a:rPr>
              <a:t>0.6286759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076766-95DE-4EF5-A10D-BAF724A614DA}"/>
              </a:ext>
            </a:extLst>
          </p:cNvPr>
          <p:cNvSpPr/>
          <p:nvPr/>
        </p:nvSpPr>
        <p:spPr>
          <a:xfrm>
            <a:off x="182476" y="2608296"/>
            <a:ext cx="252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Cosine</a:t>
            </a:r>
            <a:endParaRPr lang="ko-KR" altLang="en-US" sz="15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F2F848-B2BA-44A8-8198-B751AE8E20E2}"/>
              </a:ext>
            </a:extLst>
          </p:cNvPr>
          <p:cNvSpPr/>
          <p:nvPr/>
        </p:nvSpPr>
        <p:spPr>
          <a:xfrm>
            <a:off x="182476" y="4673022"/>
            <a:ext cx="252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Jaccard</a:t>
            </a:r>
            <a:endParaRPr lang="ko-KR" altLang="en-US" sz="15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32FCDB-4B81-44D1-AE4E-93DC7BBC6D24}"/>
              </a:ext>
            </a:extLst>
          </p:cNvPr>
          <p:cNvSpPr/>
          <p:nvPr/>
        </p:nvSpPr>
        <p:spPr>
          <a:xfrm>
            <a:off x="3933076" y="2608296"/>
            <a:ext cx="252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Pearson</a:t>
            </a:r>
            <a:endParaRPr lang="ko-KR" altLang="en-US" sz="15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30B0AB-7521-4812-B2F4-612DD079A53C}"/>
              </a:ext>
            </a:extLst>
          </p:cNvPr>
          <p:cNvSpPr/>
          <p:nvPr/>
        </p:nvSpPr>
        <p:spPr>
          <a:xfrm>
            <a:off x="3933076" y="4676273"/>
            <a:ext cx="252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Jaccard2</a:t>
            </a:r>
            <a:endParaRPr lang="ko-KR" altLang="en-US" sz="15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D5CC86-D98E-44FA-A447-589BD95AD744}"/>
              </a:ext>
            </a:extLst>
          </p:cNvPr>
          <p:cNvSpPr/>
          <p:nvPr/>
        </p:nvSpPr>
        <p:spPr>
          <a:xfrm>
            <a:off x="7713746" y="2608296"/>
            <a:ext cx="252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URP</a:t>
            </a:r>
            <a:endParaRPr lang="ko-KR" altLang="en-US" sz="15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B989B2E-2E36-42BB-94B6-8283D8F6ABBA}"/>
              </a:ext>
            </a:extLst>
          </p:cNvPr>
          <p:cNvSpPr/>
          <p:nvPr/>
        </p:nvSpPr>
        <p:spPr>
          <a:xfrm>
            <a:off x="7713746" y="4676272"/>
            <a:ext cx="252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PSS</a:t>
            </a:r>
            <a:endParaRPr lang="ko-KR" altLang="en-US" sz="15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C01CAFA-CD12-41DD-B7FE-3D91F4818172}"/>
              </a:ext>
            </a:extLst>
          </p:cNvPr>
          <p:cNvSpPr/>
          <p:nvPr/>
        </p:nvSpPr>
        <p:spPr>
          <a:xfrm>
            <a:off x="7713746" y="863485"/>
            <a:ext cx="252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NHSM</a:t>
            </a:r>
            <a:endParaRPr lang="ko-KR" altLang="en-US" sz="15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3DC848-EB78-4D1C-948F-0853992FA93C}"/>
              </a:ext>
            </a:extLst>
          </p:cNvPr>
          <p:cNvSpPr/>
          <p:nvPr/>
        </p:nvSpPr>
        <p:spPr>
          <a:xfrm>
            <a:off x="182476" y="294183"/>
            <a:ext cx="2179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평가 예측 비교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D1556F2B-8A83-4EC9-8643-3277B99D5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76" y="799804"/>
            <a:ext cx="2880000" cy="800219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00" b="1" dirty="0">
                <a:solidFill>
                  <a:srgbClr val="FF79C6"/>
                </a:solidFill>
                <a:latin typeface="Consolas" panose="020B0609020204030204" pitchFamily="49" charset="0"/>
              </a:rPr>
              <a:t>&gt; File</a:t>
            </a:r>
            <a:r>
              <a:rPr lang="ko-KR" altLang="en-US" sz="1300" b="1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b="1" dirty="0">
                <a:solidFill>
                  <a:srgbClr val="FF79C6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300" b="1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300" b="1" dirty="0" err="1">
                <a:solidFill>
                  <a:srgbClr val="F8F8F2"/>
                </a:solidFill>
                <a:latin typeface="Consolas" panose="020B0609020204030204" pitchFamily="49" charset="0"/>
              </a:rPr>
              <a:t>tmpdata</a:t>
            </a:r>
            <a:r>
              <a:rPr lang="en-US" altLang="ko-KR" sz="1300" b="1" dirty="0">
                <a:solidFill>
                  <a:srgbClr val="F8F8F2"/>
                </a:solidFill>
                <a:latin typeface="Consolas" panose="020B0609020204030204" pitchFamily="49" charset="0"/>
              </a:rPr>
              <a:t>S</a:t>
            </a:r>
            <a:r>
              <a:rPr lang="ko-KR" altLang="en-US" sz="1300" b="1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ko-KR" altLang="en-US" sz="1300" b="1" dirty="0" err="1">
                <a:solidFill>
                  <a:srgbClr val="F8F8F2"/>
                </a:solidFill>
                <a:latin typeface="Consolas" panose="020B0609020204030204" pitchFamily="49" charset="0"/>
              </a:rPr>
              <a:t>csv</a:t>
            </a:r>
            <a:endParaRPr lang="en-US" altLang="ko-KR" sz="1300" b="1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300" b="1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ko-KR" sz="1300" b="1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NA :</a:t>
            </a:r>
            <a:r>
              <a:rPr lang="ko-KR" altLang="en-US" sz="1300" b="1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b="1" dirty="0">
                <a:solidFill>
                  <a:srgbClr val="F8F8F2"/>
                </a:solidFill>
                <a:latin typeface="Consolas" panose="020B0609020204030204" pitchFamily="49" charset="0"/>
              </a:rPr>
              <a:t>400</a:t>
            </a:r>
            <a:endParaRPr kumimoji="0" lang="en-US" altLang="ko-KR" sz="1300" b="1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ko-KR" sz="1300" b="1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rating :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1300" b="1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200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3DEBF508-CA94-47BD-A27E-F50F2BEAD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076" y="2931461"/>
            <a:ext cx="2880000" cy="800219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Predict.all.ratings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MSE : 12.33625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Cos_LIST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300" dirty="0">
                <a:solidFill>
                  <a:srgbClr val="F8F8F2"/>
                </a:solidFill>
                <a:latin typeface="Consolas" panose="020B0609020204030204" pitchFamily="49" charset="0"/>
              </a:rPr>
              <a:t>[1] 3.3025</a:t>
            </a:r>
          </a:p>
        </p:txBody>
      </p:sp>
    </p:spTree>
    <p:extLst>
      <p:ext uri="{BB962C8B-B14F-4D97-AF65-F5344CB8AC3E}">
        <p14:creationId xmlns:p14="http://schemas.microsoft.com/office/powerpoint/2010/main" val="61798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55CBB4-E997-404D-9BA7-717C88917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6" y="663515"/>
            <a:ext cx="9444476" cy="602932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67712B4-576A-4FA9-8310-F3A0F7963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2675" y="663515"/>
            <a:ext cx="1279196" cy="400110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NA :</a:t>
            </a:r>
            <a:r>
              <a:rPr lang="ko-KR" altLang="en-US" sz="1300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79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rating :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521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342EA2-C654-4AE4-9034-A169397997AF}"/>
              </a:ext>
            </a:extLst>
          </p:cNvPr>
          <p:cNvSpPr/>
          <p:nvPr/>
        </p:nvSpPr>
        <p:spPr>
          <a:xfrm>
            <a:off x="182476" y="294183"/>
            <a:ext cx="288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tmpdata.csv</a:t>
            </a:r>
          </a:p>
        </p:txBody>
      </p:sp>
    </p:spTree>
    <p:extLst>
      <p:ext uri="{BB962C8B-B14F-4D97-AF65-F5344CB8AC3E}">
        <p14:creationId xmlns:p14="http://schemas.microsoft.com/office/powerpoint/2010/main" val="188928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E878114-0F28-45B5-AE28-1823304E8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6" y="663514"/>
            <a:ext cx="9456824" cy="6132977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5A25BD5-6179-45B8-915C-90077D0FB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2675" y="663515"/>
            <a:ext cx="1279196" cy="400110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NA :</a:t>
            </a:r>
            <a:r>
              <a:rPr lang="ko-KR" altLang="en-US" sz="1300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F8F8F2"/>
                </a:solidFill>
                <a:latin typeface="Consolas" panose="020B0609020204030204" pitchFamily="49" charset="0"/>
              </a:rPr>
              <a:t>400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rating :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200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9CAB40-35F8-4D97-BE89-AF661E456A6D}"/>
              </a:ext>
            </a:extLst>
          </p:cNvPr>
          <p:cNvSpPr/>
          <p:nvPr/>
        </p:nvSpPr>
        <p:spPr>
          <a:xfrm>
            <a:off x="182476" y="294183"/>
            <a:ext cx="288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tmpdata</a:t>
            </a:r>
            <a:r>
              <a:rPr lang="en-US" altLang="ko-KR" b="1" dirty="0"/>
              <a:t>S</a:t>
            </a:r>
            <a:r>
              <a:rPr lang="ko-KR" altLang="en-US" b="1" dirty="0"/>
              <a:t>.csv</a:t>
            </a:r>
          </a:p>
        </p:txBody>
      </p:sp>
    </p:spTree>
    <p:extLst>
      <p:ext uri="{BB962C8B-B14F-4D97-AF65-F5344CB8AC3E}">
        <p14:creationId xmlns:p14="http://schemas.microsoft.com/office/powerpoint/2010/main" val="374735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455</Words>
  <Application>Microsoft Office PowerPoint</Application>
  <PresentationFormat>와이드스크린</PresentationFormat>
  <Paragraphs>168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haji</dc:creator>
  <cp:lastModifiedBy>haji</cp:lastModifiedBy>
  <cp:revision>128</cp:revision>
  <dcterms:created xsi:type="dcterms:W3CDTF">2019-11-03T11:30:33Z</dcterms:created>
  <dcterms:modified xsi:type="dcterms:W3CDTF">2019-11-04T06:01:26Z</dcterms:modified>
</cp:coreProperties>
</file>