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8" r:id="rId2"/>
    <p:sldId id="289" r:id="rId3"/>
    <p:sldId id="293" r:id="rId4"/>
    <p:sldId id="294" r:id="rId5"/>
    <p:sldId id="305" r:id="rId6"/>
    <p:sldId id="307" r:id="rId7"/>
    <p:sldId id="314" r:id="rId8"/>
    <p:sldId id="299" r:id="rId9"/>
    <p:sldId id="300" r:id="rId10"/>
    <p:sldId id="301" r:id="rId11"/>
    <p:sldId id="30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1" autoAdjust="0"/>
    <p:restoredTop sz="93647" autoAdjust="0"/>
  </p:normalViewPr>
  <p:slideViewPr>
    <p:cSldViewPr>
      <p:cViewPr varScale="1">
        <p:scale>
          <a:sx n="106" d="100"/>
          <a:sy n="106" d="100"/>
        </p:scale>
        <p:origin x="21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1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2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3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5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2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8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8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57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782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59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1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BB8D-6CB3-43A4-A3EE-CC2F441AD0E6}" type="datetime1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B32-A76A-40E7-8BE2-25AB7ACF996E}" type="datetime1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07E8-FBB1-47C6-8441-1D3A95128C85}" type="datetime1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4DF3-C240-4103-9ECD-CF024490E52C}" type="datetime1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328C-D283-4658-BD21-D7B0DB7E82F2}" type="datetime1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2771-0B67-47C9-AD88-A8A4AE793587}" type="datetime1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4A49-1188-4515-BD24-1EE33381BD90}" type="datetime1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FE2F-0C8F-406A-93C1-ECB065F2A42E}" type="datetime1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B766-E34F-436E-A6DE-A854907CF01C}" type="datetime1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525344"/>
            <a:ext cx="2133600" cy="365125"/>
          </a:xfrm>
        </p:spPr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D01E-E582-4D3F-A843-4F09F11169DB}" type="datetime1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7686-6EF3-4CC5-A73F-060962D37913}" type="datetime1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B747-6BA8-4E3C-BC19-24395A62D096}" type="datetime1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592" y="2060848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spc="-150" dirty="0">
                <a:solidFill>
                  <a:schemeClr val="bg1"/>
                </a:solidFill>
              </a:rPr>
              <a:t>Group preference aggregation methods</a:t>
            </a:r>
          </a:p>
          <a:p>
            <a:pPr algn="r"/>
            <a:r>
              <a:rPr lang="en-US" altLang="ko-KR" sz="3000" b="1" spc="-150" dirty="0">
                <a:solidFill>
                  <a:schemeClr val="bg1"/>
                </a:solidFill>
              </a:rPr>
              <a:t>employed in AHP:</a:t>
            </a:r>
          </a:p>
          <a:p>
            <a:pPr algn="r"/>
            <a:r>
              <a:rPr lang="en-US" altLang="ko-KR" sz="3000" b="1" spc="-150" dirty="0">
                <a:solidFill>
                  <a:schemeClr val="bg1"/>
                </a:solidFill>
              </a:rPr>
              <a:t>An evaluation and an Intrinsic process</a:t>
            </a:r>
          </a:p>
          <a:p>
            <a:pPr algn="r"/>
            <a:r>
              <a:rPr lang="en-US" altLang="ko-KR" sz="3000" b="1" spc="-150" dirty="0">
                <a:solidFill>
                  <a:schemeClr val="bg1"/>
                </a:solidFill>
              </a:rPr>
              <a:t>for deriving members' weightages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9040" y="414547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spc="-150" dirty="0">
                <a:solidFill>
                  <a:schemeClr val="bg1"/>
                </a:solidFill>
              </a:rPr>
              <a:t>R. Ramanathan and L.S. Ganesh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6592" y="1391995"/>
            <a:ext cx="67687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fontAlgn="ctr"/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European Journal of Operational Research</a:t>
            </a:r>
          </a:p>
          <a:p>
            <a:pPr algn="r" fontAlgn="ctr"/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8 December 1994, Pages 249-265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4944" y="5799570"/>
            <a:ext cx="36004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정보과학연구실</a:t>
            </a:r>
            <a:endParaRPr lang="en-US" altLang="ko-KR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</a:rPr>
              <a:t>심아름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9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671E7-7EFD-478D-A2F4-B5D10B93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4D969F-4EBC-41B2-89F6-2F9A58A8DCA3}"/>
              </a:ext>
            </a:extLst>
          </p:cNvPr>
          <p:cNvSpPr/>
          <p:nvPr/>
        </p:nvSpPr>
        <p:spPr>
          <a:xfrm>
            <a:off x="255456" y="211338"/>
            <a:ext cx="446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100" dirty="0">
                <a:solidFill>
                  <a:schemeClr val="bg1"/>
                </a:solidFill>
              </a:rPr>
              <a:t>Deriving weightages of members</a:t>
            </a:r>
            <a:endParaRPr lang="ko-KR" altLang="en-US" sz="1600" b="1" spc="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7754-39AF-425D-8A2D-37C24F0B0823}"/>
              </a:ext>
            </a:extLst>
          </p:cNvPr>
          <p:cNvSpPr txBox="1"/>
          <p:nvPr/>
        </p:nvSpPr>
        <p:spPr>
          <a:xfrm>
            <a:off x="539552" y="908720"/>
            <a:ext cx="8064896" cy="530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spc="-150" dirty="0"/>
              <a:t>P = M</a:t>
            </a:r>
            <a:r>
              <a:rPr lang="ko-KR" altLang="en-US" b="1" spc="-150" dirty="0" err="1"/>
              <a:t>ㆍ</a:t>
            </a:r>
            <a:r>
              <a:rPr lang="en-US" altLang="ko-KR" b="1" spc="-150" dirty="0"/>
              <a:t>W</a:t>
            </a: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50" dirty="0"/>
              <a:t>P </a:t>
            </a:r>
            <a:r>
              <a:rPr lang="ko-KR" altLang="en-US" spc="-150" dirty="0"/>
              <a:t>는 세 번째 단계의 전문가에 대한 우선순위를 보여주는 열 벡터</a:t>
            </a: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50" dirty="0"/>
              <a:t>W</a:t>
            </a:r>
            <a:r>
              <a:rPr lang="ko-KR" altLang="en-US" spc="-150" dirty="0"/>
              <a:t>는 두 번째 단계의 전문가에 대한 열 벡터 </a:t>
            </a: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/>
              <a:t>두 개의 열 벡터가 동일한 우선순위 </a:t>
            </a:r>
            <a:r>
              <a:rPr lang="en-US" altLang="ko-KR" spc="-150" dirty="0"/>
              <a:t>(P=W)</a:t>
            </a:r>
          </a:p>
          <a:p>
            <a:pPr lvl="1"/>
            <a:r>
              <a:rPr lang="en-US" altLang="ko-KR" b="1" spc="-150" dirty="0">
                <a:sym typeface="Wingdings" panose="05000000000000000000" pitchFamily="2" charset="2"/>
              </a:rPr>
              <a:t>  </a:t>
            </a:r>
            <a:r>
              <a:rPr lang="en-US" altLang="ko-KR" b="1" spc="-150" dirty="0"/>
              <a:t>W = M</a:t>
            </a:r>
            <a:r>
              <a:rPr lang="ko-KR" altLang="en-US" b="1" spc="-150" dirty="0" err="1"/>
              <a:t>ㆍ</a:t>
            </a:r>
            <a:r>
              <a:rPr lang="en-US" altLang="ko-KR" b="1" spc="-150" dirty="0"/>
              <a:t>W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W</a:t>
            </a:r>
            <a:r>
              <a:rPr lang="ko-KR" altLang="en-US" dirty="0"/>
              <a:t>는 행렬 </a:t>
            </a:r>
            <a:r>
              <a:rPr lang="en-US" altLang="ko-KR" dirty="0"/>
              <a:t>M</a:t>
            </a:r>
            <a:r>
              <a:rPr lang="ko-KR" altLang="en-US" dirty="0"/>
              <a:t>의 고유 벡터</a:t>
            </a:r>
            <a:endParaRPr lang="en-US" altLang="ko-KR" spc="-150" dirty="0"/>
          </a:p>
          <a:p>
            <a:pPr lvl="1">
              <a:lnSpc>
                <a:spcPct val="150000"/>
              </a:lnSpc>
            </a:pPr>
            <a:r>
              <a:rPr lang="en-US" altLang="ko-KR" b="1" spc="-150" dirty="0">
                <a:sym typeface="Wingdings" panose="05000000000000000000" pitchFamily="2" charset="2"/>
              </a:rPr>
              <a:t> </a:t>
            </a:r>
            <a:r>
              <a:rPr lang="ko-KR" altLang="en-US" b="1" spc="-150" dirty="0"/>
              <a:t>전문가의 실제 가중치는</a:t>
            </a:r>
            <a:endParaRPr lang="en-US" altLang="ko-KR" b="1" spc="-150" dirty="0"/>
          </a:p>
          <a:p>
            <a:pPr lvl="1">
              <a:lnSpc>
                <a:spcPct val="150000"/>
              </a:lnSpc>
            </a:pPr>
            <a:r>
              <a:rPr lang="ko-KR" altLang="en-US" b="1" spc="-150" dirty="0"/>
              <a:t>     행렬 </a:t>
            </a:r>
            <a:r>
              <a:rPr lang="en-US" altLang="ko-KR" b="1" spc="-150" dirty="0"/>
              <a:t>M</a:t>
            </a:r>
            <a:r>
              <a:rPr lang="ko-KR" altLang="en-US" b="1" spc="-150" dirty="0"/>
              <a:t>의 고유벡터에 의해 추정</a:t>
            </a:r>
            <a:endParaRPr lang="en-US" altLang="ko-KR" b="1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50" dirty="0"/>
              <a:t>W</a:t>
            </a:r>
            <a:r>
              <a:rPr lang="ko-KR" altLang="en-US" spc="-150" dirty="0"/>
              <a:t>의 각</a:t>
            </a:r>
            <a:r>
              <a:rPr lang="en-US" altLang="ko-KR" spc="-150" dirty="0"/>
              <a:t> </a:t>
            </a:r>
            <a:r>
              <a:rPr lang="ko-KR" altLang="en-US" spc="-150" dirty="0"/>
              <a:t>요소는 단일 항목</a:t>
            </a:r>
            <a:r>
              <a:rPr lang="en-US" altLang="ko-KR" spc="-150" dirty="0"/>
              <a:t>	</a:t>
            </a:r>
            <a:r>
              <a:rPr lang="en-US" altLang="ko-KR" spc="-150" dirty="0">
                <a:sym typeface="Wingdings" panose="05000000000000000000" pitchFamily="2" charset="2"/>
              </a:rPr>
              <a:t> </a:t>
            </a:r>
            <a:r>
              <a:rPr lang="en-US" altLang="ko-KR" sz="1600" i="1" dirty="0">
                <a:sym typeface="Wingdings" panose="05000000000000000000" pitchFamily="2" charset="2"/>
              </a:rPr>
              <a:t>(</a:t>
            </a:r>
            <a:r>
              <a:rPr lang="ko-KR" altLang="en-US" sz="1600" i="1" dirty="0"/>
              <a:t>공리</a:t>
            </a:r>
            <a:r>
              <a:rPr lang="en-US" altLang="ko-KR" sz="1600" i="1" dirty="0"/>
              <a:t>4)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50" dirty="0"/>
              <a:t>W</a:t>
            </a:r>
            <a:r>
              <a:rPr lang="ko-KR" altLang="en-US" spc="-150" dirty="0"/>
              <a:t>의 </a:t>
            </a:r>
            <a:r>
              <a:rPr lang="en-US" altLang="ko-KR" spc="-150" dirty="0"/>
              <a:t>0</a:t>
            </a:r>
            <a:r>
              <a:rPr lang="ko-KR" altLang="en-US" spc="-150" dirty="0"/>
              <a:t>을 가져서는 안 된다</a:t>
            </a:r>
            <a:r>
              <a:rPr lang="en-US" altLang="ko-KR" spc="-150" dirty="0"/>
              <a:t>	</a:t>
            </a:r>
            <a:r>
              <a:rPr lang="en-US" altLang="ko-KR" spc="-150" dirty="0">
                <a:sym typeface="Wingdings" panose="05000000000000000000" pitchFamily="2" charset="2"/>
              </a:rPr>
              <a:t> </a:t>
            </a:r>
            <a:r>
              <a:rPr lang="en-US" altLang="ko-KR" sz="1600" i="1" dirty="0">
                <a:sym typeface="Wingdings" panose="05000000000000000000" pitchFamily="2" charset="2"/>
              </a:rPr>
              <a:t>(</a:t>
            </a:r>
            <a:r>
              <a:rPr lang="ko-KR" altLang="en-US" sz="1600" i="1" dirty="0">
                <a:sym typeface="Wingdings" panose="05000000000000000000" pitchFamily="2" charset="2"/>
              </a:rPr>
              <a:t>공리</a:t>
            </a:r>
            <a:r>
              <a:rPr lang="en-US" altLang="ko-KR" sz="1600" i="1" dirty="0">
                <a:sym typeface="Wingdings" panose="05000000000000000000" pitchFamily="2" charset="2"/>
              </a:rPr>
              <a:t>5)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372" y="2452601"/>
            <a:ext cx="3913092" cy="37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3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671E7-7EFD-478D-A2F4-B5D10B93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108FA0-5BEA-4054-BECC-01676D035E43}"/>
              </a:ext>
            </a:extLst>
          </p:cNvPr>
          <p:cNvSpPr/>
          <p:nvPr/>
        </p:nvSpPr>
        <p:spPr>
          <a:xfrm>
            <a:off x="255456" y="211338"/>
            <a:ext cx="374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100" dirty="0">
                <a:solidFill>
                  <a:schemeClr val="bg1"/>
                </a:solidFill>
              </a:rPr>
              <a:t>Summary and Conclusion</a:t>
            </a:r>
            <a:endParaRPr lang="ko-KR" altLang="en-US" sz="1600" b="1" spc="1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47754-39AF-425D-8A2D-37C24F0B0823}"/>
              </a:ext>
            </a:extLst>
          </p:cNvPr>
          <p:cNvSpPr txBox="1"/>
          <p:nvPr/>
        </p:nvSpPr>
        <p:spPr>
          <a:xfrm>
            <a:off x="539552" y="908720"/>
            <a:ext cx="8280920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50" dirty="0"/>
              <a:t>AHP</a:t>
            </a:r>
            <a:r>
              <a:rPr lang="ko-KR" altLang="en-US" spc="-150" dirty="0"/>
              <a:t>에서 그룹의 선호도 도출에 사용되는 두 가지 방법</a:t>
            </a:r>
            <a:r>
              <a:rPr lang="en-US" altLang="ko-KR" spc="-150" dirty="0"/>
              <a:t>(</a:t>
            </a:r>
            <a:r>
              <a:rPr lang="ko-KR" altLang="en-US" spc="-150" dirty="0"/>
              <a:t>기하평균</a:t>
            </a:r>
            <a:r>
              <a:rPr lang="en-US" altLang="ko-KR" spc="-150" dirty="0"/>
              <a:t>, </a:t>
            </a:r>
            <a:r>
              <a:rPr lang="ko-KR" altLang="en-US" spc="-150" dirty="0"/>
              <a:t>가중산술평균</a:t>
            </a:r>
            <a:r>
              <a:rPr lang="en-US" altLang="ko-KR" spc="-150" dirty="0"/>
              <a:t>)</a:t>
            </a:r>
            <a:r>
              <a:rPr lang="ko-KR" altLang="en-US" spc="-150" dirty="0"/>
              <a:t>에  대하여 사회적 공리를 통해 분석</a:t>
            </a:r>
            <a:endParaRPr lang="en-US" altLang="ko-KR" spc="-150" dirty="0"/>
          </a:p>
          <a:p>
            <a:pPr lvl="1">
              <a:lnSpc>
                <a:spcPct val="150000"/>
              </a:lnSpc>
            </a:pPr>
            <a:r>
              <a:rPr lang="ko-KR" altLang="en-US" spc="-150" dirty="0"/>
              <a:t>기하평균법은 </a:t>
            </a:r>
            <a:r>
              <a:rPr lang="ko-KR" altLang="en-US" spc="-150" dirty="0" err="1"/>
              <a:t>파레토</a:t>
            </a:r>
            <a:r>
              <a:rPr lang="ko-KR" altLang="en-US" spc="-150" dirty="0"/>
              <a:t> 공리를 위반하고</a:t>
            </a:r>
            <a:endParaRPr lang="en-US" altLang="ko-KR" spc="-150" dirty="0"/>
          </a:p>
          <a:p>
            <a:pPr lvl="1">
              <a:lnSpc>
                <a:spcPct val="150000"/>
              </a:lnSpc>
            </a:pPr>
            <a:r>
              <a:rPr lang="ko-KR" altLang="en-US" spc="-150" dirty="0"/>
              <a:t>가중산술평균법은 무관한 대안의 독립성을 제외한 모든 공리를 만족</a:t>
            </a:r>
            <a:endParaRPr lang="en-US" altLang="ko-KR" spc="-150" dirty="0"/>
          </a:p>
          <a:p>
            <a:pPr lvl="1">
              <a:lnSpc>
                <a:spcPct val="150000"/>
              </a:lnSpc>
            </a:pP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/>
              <a:t>구성원이 각각 다른 가중치를 가질 경우</a:t>
            </a:r>
            <a:r>
              <a:rPr lang="en-US" altLang="ko-KR" spc="-150" dirty="0"/>
              <a:t> </a:t>
            </a:r>
            <a:r>
              <a:rPr lang="ko-KR" altLang="en-US" spc="-150" dirty="0"/>
              <a:t>사용될 수 있는</a:t>
            </a:r>
            <a:r>
              <a:rPr lang="en-US" altLang="ko-KR" spc="-150" dirty="0"/>
              <a:t> </a:t>
            </a:r>
            <a:r>
              <a:rPr lang="ko-KR" altLang="en-US" spc="-150" dirty="0"/>
              <a:t>고유벡터 기반의 방법 제시</a:t>
            </a: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/>
              <a:t>제안된 방법은 특히 공공 정책 분야에서 </a:t>
            </a:r>
            <a:r>
              <a:rPr lang="en-US" altLang="ko-KR" spc="-150" dirty="0"/>
              <a:t>AHP</a:t>
            </a:r>
            <a:r>
              <a:rPr lang="ko-KR" altLang="en-US" spc="-150" dirty="0"/>
              <a:t>의 적용 가능성을 증대</a:t>
            </a:r>
            <a:endParaRPr lang="en-US" altLang="ko-KR" spc="-150" dirty="0"/>
          </a:p>
          <a:p>
            <a:pPr>
              <a:lnSpc>
                <a:spcPct val="150000"/>
              </a:lnSpc>
            </a:pP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/>
              <a:t>적용 사례 부재</a:t>
            </a: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/>
              <a:t>각 전문가의 평가에서 </a:t>
            </a:r>
            <a:r>
              <a:rPr lang="en-US" altLang="ko-KR" spc="-150" dirty="0"/>
              <a:t>’</a:t>
            </a:r>
            <a:r>
              <a:rPr lang="ko-KR" altLang="en-US" spc="-150" dirty="0"/>
              <a:t>진실된 평가</a:t>
            </a:r>
            <a:r>
              <a:rPr lang="en-US" altLang="ko-KR" spc="-150" dirty="0"/>
              <a:t>’</a:t>
            </a:r>
            <a:r>
              <a:rPr lang="ko-KR" altLang="en-US" spc="-150" dirty="0"/>
              <a:t>와 </a:t>
            </a:r>
            <a:r>
              <a:rPr lang="en-US" altLang="ko-KR" spc="-150" dirty="0"/>
              <a:t>‘</a:t>
            </a:r>
            <a:r>
              <a:rPr lang="ko-KR" altLang="en-US" spc="-150" dirty="0"/>
              <a:t>본인 평가</a:t>
            </a:r>
            <a:r>
              <a:rPr lang="en-US" altLang="ko-KR" spc="-150" dirty="0"/>
              <a:t>’</a:t>
            </a:r>
            <a:r>
              <a:rPr lang="ko-KR" altLang="en-US" spc="-150" dirty="0"/>
              <a:t> 대한 평가 및 규제의 부재</a:t>
            </a: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/>
              <a:t>구성원이 동일한 가중치를 가졌을 때보다</a:t>
            </a:r>
            <a:r>
              <a:rPr lang="en-US" altLang="ko-KR" spc="-150" dirty="0"/>
              <a:t>, </a:t>
            </a:r>
            <a:r>
              <a:rPr lang="ko-KR" altLang="en-US" spc="-150" dirty="0"/>
              <a:t>차등 가중치를 가졌을 때 더 나은 결과를 도출하는지 검증 필요</a:t>
            </a:r>
            <a:endParaRPr lang="en-US" altLang="ko-KR" spc="-150" dirty="0"/>
          </a:p>
        </p:txBody>
      </p:sp>
    </p:spTree>
    <p:extLst>
      <p:ext uri="{BB962C8B-B14F-4D97-AF65-F5344CB8AC3E}">
        <p14:creationId xmlns:p14="http://schemas.microsoft.com/office/powerpoint/2010/main" val="41223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456" y="211338"/>
            <a:ext cx="374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100" dirty="0">
                <a:solidFill>
                  <a:schemeClr val="bg1"/>
                </a:solidFill>
              </a:rPr>
              <a:t>Introduction</a:t>
            </a:r>
            <a:endParaRPr lang="ko-KR" altLang="en-US" sz="1600" b="1" spc="1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671E7-7EFD-478D-A2F4-B5D10B93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04412-7BDD-412E-9260-7FA4D2E15D6B}"/>
              </a:ext>
            </a:extLst>
          </p:cNvPr>
          <p:cNvSpPr txBox="1"/>
          <p:nvPr/>
        </p:nvSpPr>
        <p:spPr>
          <a:xfrm>
            <a:off x="539552" y="908720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351CC09-6F96-4C5A-878F-AC2E252AC602}"/>
                  </a:ext>
                </a:extLst>
              </p:cNvPr>
              <p:cNvSpPr/>
              <p:nvPr/>
            </p:nvSpPr>
            <p:spPr>
              <a:xfrm>
                <a:off x="539552" y="2530981"/>
                <a:ext cx="8064896" cy="3994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pc="-150" dirty="0" err="1"/>
                  <a:t>Saaty</a:t>
                </a:r>
                <a:r>
                  <a:rPr lang="ko-KR" altLang="en-US" spc="-150" dirty="0"/>
                  <a:t>의 </a:t>
                </a:r>
                <a:r>
                  <a:rPr lang="en-US" altLang="ko-KR" spc="-150" dirty="0"/>
                  <a:t>AHP</a:t>
                </a:r>
                <a:r>
                  <a:rPr lang="ko-KR" altLang="en-US" spc="-150" dirty="0"/>
                  <a:t>는 그룹 의사 결정 방법을 제안</a:t>
                </a:r>
                <a:endParaRPr lang="en-US" altLang="ko-KR" spc="-15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i="1" dirty="0"/>
                  <a:t>	( </a:t>
                </a:r>
                <a:r>
                  <a:rPr lang="ko-KR" altLang="en-US" sz="1600" i="1" dirty="0"/>
                  <a:t>기하평균 </a:t>
                </a:r>
                <a:r>
                  <a:rPr lang="en-US" altLang="ko-KR" sz="1600" i="1" dirty="0"/>
                  <a:t>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… </m:t>
                        </m:r>
                      </m:e>
                    </m:rad>
                  </m:oMath>
                </a14:m>
                <a:r>
                  <a:rPr lang="en-US" altLang="ko-KR" sz="1600" i="1" dirty="0"/>
                  <a:t> 	</a:t>
                </a:r>
                <a:r>
                  <a:rPr lang="ko-KR" altLang="en-US" sz="1600" i="1" dirty="0"/>
                  <a:t>산술평균 </a:t>
                </a:r>
                <a:r>
                  <a:rPr lang="en-US" altLang="ko-KR" sz="1600" i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 … 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1600" i="1" spc="-150" dirty="0"/>
                  <a:t> )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pc="-150" dirty="0"/>
                  <a:t>기하평균은 </a:t>
                </a:r>
                <a:r>
                  <a:rPr lang="en-US" altLang="ko-KR" spc="-150" dirty="0"/>
                  <a:t>AHP</a:t>
                </a:r>
                <a:r>
                  <a:rPr lang="ko-KR" altLang="en-US" spc="-150" dirty="0"/>
                  <a:t>에서 가장 선호하는 방법 </a:t>
                </a:r>
                <a:r>
                  <a:rPr lang="en-US" altLang="ko-KR" spc="-150" dirty="0"/>
                  <a:t>	</a:t>
                </a:r>
                <a:r>
                  <a:rPr lang="en-US" altLang="ko-KR" spc="-150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spc="-150" dirty="0">
                    <a:sym typeface="Wingdings" panose="05000000000000000000" pitchFamily="2" charset="2"/>
                  </a:rPr>
                  <a:t>적합하지 않음</a:t>
                </a:r>
                <a:endParaRPr lang="en-US" altLang="ko-KR" spc="-150" dirty="0"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pc="-150" dirty="0"/>
                  <a:t>산술평균을 이용하여 구성원의 의견을 통합 </a:t>
                </a:r>
                <a:r>
                  <a:rPr lang="en-US" altLang="ko-KR" spc="-150" dirty="0"/>
                  <a:t>	</a:t>
                </a:r>
                <a:r>
                  <a:rPr lang="en-US" altLang="ko-KR" spc="-150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spc="-150" dirty="0">
                    <a:sym typeface="Wingdings" panose="05000000000000000000" pitchFamily="2" charset="2"/>
                  </a:rPr>
                  <a:t>가중치 부여</a:t>
                </a:r>
                <a:endParaRPr lang="en-US" altLang="ko-KR" spc="-150" dirty="0"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altLang="ko-KR" sz="1000" spc="-150" dirty="0"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pc="-150" dirty="0"/>
                  <a:t>가중산술평균은 무관한 대안의 독립성을 제외한 나머지 공리를 만족</a:t>
                </a:r>
                <a:endParaRPr lang="en-US" altLang="ko-KR" spc="-15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spc="-150" dirty="0">
                    <a:sym typeface="Wingdings" panose="05000000000000000000" pitchFamily="2" charset="2"/>
                  </a:rPr>
                  <a:t>AHP </a:t>
                </a:r>
                <a:r>
                  <a:rPr lang="ko-KR" altLang="en-US" spc="-150" dirty="0">
                    <a:sym typeface="Wingdings" panose="05000000000000000000" pitchFamily="2" charset="2"/>
                  </a:rPr>
                  <a:t>가 </a:t>
                </a:r>
                <a:r>
                  <a:rPr lang="ko-KR" altLang="en-US" spc="-150" dirty="0"/>
                  <a:t>무관한 대안의 독립성을</a:t>
                </a:r>
                <a:r>
                  <a:rPr lang="ko-KR" altLang="en-US" spc="-150" dirty="0">
                    <a:sym typeface="Wingdings" panose="05000000000000000000" pitchFamily="2" charset="2"/>
                  </a:rPr>
                  <a:t> 만족하지 않음</a:t>
                </a:r>
                <a:endParaRPr lang="en-US" altLang="ko-KR" spc="-150" dirty="0"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endParaRPr lang="en-US" altLang="ko-KR" sz="1000" spc="-150" dirty="0"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pc="-150" dirty="0"/>
                  <a:t>기본적으로 구성원은 모두 동등한 가중치를 가지지만</a:t>
                </a:r>
                <a:r>
                  <a:rPr lang="en-US" altLang="ko-KR" spc="-150" dirty="0"/>
                  <a:t>,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pc="-150" dirty="0"/>
                  <a:t>국가</a:t>
                </a:r>
                <a:r>
                  <a:rPr lang="en-US" altLang="ko-KR" spc="-150" dirty="0"/>
                  <a:t> </a:t>
                </a:r>
                <a:r>
                  <a:rPr lang="ko-KR" altLang="en-US" spc="-150" dirty="0"/>
                  <a:t>정책과 같이 차등 가중치가 필요한 상황이 존재</a:t>
                </a:r>
                <a:endParaRPr lang="en-US" altLang="ko-KR" spc="-15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351CC09-6F96-4C5A-878F-AC2E252AC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530981"/>
                <a:ext cx="8064896" cy="3994363"/>
              </a:xfrm>
              <a:prstGeom prst="rect">
                <a:avLst/>
              </a:prstGeom>
              <a:blipFill>
                <a:blip r:embed="rId3"/>
                <a:stretch>
                  <a:fillRect l="-832" b="-1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DE68117-ED8E-4405-9A13-F9C2A0249F5A}"/>
              </a:ext>
            </a:extLst>
          </p:cNvPr>
          <p:cNvSpPr txBox="1"/>
          <p:nvPr/>
        </p:nvSpPr>
        <p:spPr>
          <a:xfrm>
            <a:off x="276074" y="692696"/>
            <a:ext cx="80648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i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그룹의 단일 의견을 도출을 위하여</a:t>
            </a:r>
            <a:endParaRPr lang="en-US" altLang="ko-KR" sz="2200" b="1" i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en-US" altLang="ko-KR" sz="2200" b="1" i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ko-KR" altLang="en-US" sz="2200" b="1" i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사회적 공리를 이용하여 구성원의 의견을 통합</a:t>
            </a:r>
            <a:endParaRPr lang="en-US" altLang="ko-KR" sz="2200" b="1" i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ko-KR" altLang="en-US" sz="2200" b="1" i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전문가 평가 및 고유 벡터 기반으로 구성원의 가중치 도출</a:t>
            </a:r>
            <a:endParaRPr lang="en-US" altLang="ko-KR" sz="2200" b="1" i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891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671E7-7EFD-478D-A2F4-B5D10B93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ADB431-05C1-4FE7-8AE3-86D803290E82}"/>
              </a:ext>
            </a:extLst>
          </p:cNvPr>
          <p:cNvSpPr/>
          <p:nvPr/>
        </p:nvSpPr>
        <p:spPr>
          <a:xfrm>
            <a:off x="255456" y="211338"/>
            <a:ext cx="374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100" dirty="0">
                <a:solidFill>
                  <a:schemeClr val="bg1"/>
                </a:solidFill>
              </a:rPr>
              <a:t>Social Choice Axioms</a:t>
            </a:r>
            <a:endParaRPr lang="ko-KR" altLang="en-US" sz="1600" b="1" spc="1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25E8F-36A3-4F4D-8D73-ACF0DF12A3D4}"/>
              </a:ext>
            </a:extLst>
          </p:cNvPr>
          <p:cNvSpPr txBox="1"/>
          <p:nvPr/>
        </p:nvSpPr>
        <p:spPr>
          <a:xfrm>
            <a:off x="539552" y="620688"/>
            <a:ext cx="8064896" cy="536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i="1" spc="-150" dirty="0"/>
          </a:p>
          <a:p>
            <a:pPr>
              <a:lnSpc>
                <a:spcPct val="150000"/>
              </a:lnSpc>
            </a:pPr>
            <a:endParaRPr lang="en-US" altLang="ko-KR" sz="500" i="1" spc="-150" dirty="0"/>
          </a:p>
          <a:p>
            <a:pPr>
              <a:lnSpc>
                <a:spcPct val="150000"/>
              </a:lnSpc>
            </a:pPr>
            <a:endParaRPr lang="en-US" altLang="ko-KR" sz="500" i="1" spc="-150" dirty="0"/>
          </a:p>
          <a:p>
            <a:pPr>
              <a:lnSpc>
                <a:spcPct val="150000"/>
              </a:lnSpc>
            </a:pPr>
            <a:endParaRPr lang="ko-KR" altLang="en-US" sz="500" i="1" spc="-15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spc="-150" dirty="0"/>
              <a:t>Universal domain (</a:t>
            </a:r>
            <a:r>
              <a:rPr lang="ko-KR" altLang="en-US" sz="1600" b="1" spc="-150" dirty="0"/>
              <a:t>보편적 영역</a:t>
            </a:r>
            <a:r>
              <a:rPr lang="en-US" altLang="ko-KR" sz="1600" b="1" spc="-150" dirty="0"/>
              <a:t>, </a:t>
            </a:r>
            <a:r>
              <a:rPr lang="ko-KR" altLang="en-US" sz="1400" spc="-150" dirty="0"/>
              <a:t>완전성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이행성</a:t>
            </a:r>
            <a:r>
              <a:rPr lang="en-US" altLang="ko-KR" sz="1600" b="1" spc="-150" dirty="0"/>
              <a:t>)</a:t>
            </a:r>
          </a:p>
          <a:p>
            <a:pPr lvl="1"/>
            <a:r>
              <a:rPr lang="ko-KR" altLang="en-US" sz="1600" dirty="0"/>
              <a:t>모든 대안들을 판단 및 비교가 가능해야 한다</a:t>
            </a:r>
            <a:endParaRPr lang="en-US" altLang="ko-KR" sz="1600" dirty="0"/>
          </a:p>
          <a:p>
            <a:pPr lvl="1"/>
            <a:r>
              <a:rPr lang="ko-KR" altLang="en-US" sz="1600" dirty="0"/>
              <a:t>각 대안들 사이의 선호순위는 서로 엉키지 않아야 한다</a:t>
            </a:r>
            <a:r>
              <a:rPr lang="en-US" altLang="ko-KR" sz="1600" dirty="0"/>
              <a:t>	     A&gt;B,  B&gt;C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/>
              <a:t> A&gt;C</a:t>
            </a:r>
            <a:endParaRPr lang="en-US" altLang="ko-KR" sz="1600" spc="-15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spc="-150" dirty="0"/>
              <a:t>Pareto Optimality  (</a:t>
            </a:r>
            <a:r>
              <a:rPr lang="ko-KR" altLang="en-US" sz="1600" b="1" spc="-150" dirty="0"/>
              <a:t>파레토 공리</a:t>
            </a:r>
            <a:r>
              <a:rPr lang="en-US" altLang="ko-KR" sz="1600" b="1" spc="-150" dirty="0"/>
              <a:t>)</a:t>
            </a:r>
          </a:p>
          <a:p>
            <a:pPr lvl="1"/>
            <a:r>
              <a:rPr lang="ko-KR" altLang="en-US" sz="1600" dirty="0"/>
              <a:t>구성원들 모두가 특정 대안을 선호하면 그룹도 그 대안을 선호해야 한다</a:t>
            </a:r>
            <a:endParaRPr lang="en-US" altLang="ko-KR" sz="1600" dirty="0"/>
          </a:p>
          <a:p>
            <a:pPr lvl="1"/>
            <a:r>
              <a:rPr lang="ko-KR" altLang="en-US" sz="1600" spc="-150" dirty="0"/>
              <a:t>구성원 모두가 </a:t>
            </a:r>
            <a:r>
              <a:rPr lang="en-US" altLang="ko-KR" sz="1600" spc="-150" dirty="0"/>
              <a:t>A&gt;B </a:t>
            </a:r>
            <a:r>
              <a:rPr lang="ko-KR" altLang="en-US" sz="1600" spc="-150" dirty="0"/>
              <a:t>이면</a:t>
            </a:r>
            <a:r>
              <a:rPr lang="en-US" altLang="ko-KR" sz="1600" spc="-150" dirty="0"/>
              <a:t> </a:t>
            </a:r>
            <a:r>
              <a:rPr lang="en-US" altLang="ko-KR" sz="1600" spc="-150" dirty="0">
                <a:sym typeface="Wingdings" panose="05000000000000000000" pitchFamily="2" charset="2"/>
              </a:rPr>
              <a:t> </a:t>
            </a:r>
            <a:r>
              <a:rPr lang="ko-KR" altLang="en-US" sz="1600" spc="-150" dirty="0"/>
              <a:t>그룹의 선호도도</a:t>
            </a:r>
            <a:r>
              <a:rPr lang="en-US" altLang="ko-KR" sz="1600" spc="-150" dirty="0">
                <a:sym typeface="Wingdings" panose="05000000000000000000" pitchFamily="2" charset="2"/>
              </a:rPr>
              <a:t> A&gt;B</a:t>
            </a:r>
            <a:endParaRPr lang="en-US" altLang="ko-KR" sz="1600" spc="-15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spc="-150" dirty="0"/>
              <a:t>Independence of irrelevant alternatives (</a:t>
            </a:r>
            <a:r>
              <a:rPr lang="ko-KR" altLang="en-US" sz="1600" b="1" spc="-150" dirty="0"/>
              <a:t>무관한 대안의 독립성</a:t>
            </a:r>
            <a:r>
              <a:rPr lang="en-US" altLang="ko-KR" sz="1600" b="1" spc="-150" dirty="0"/>
              <a:t>)</a:t>
            </a:r>
          </a:p>
          <a:p>
            <a:pPr lvl="1"/>
            <a:r>
              <a:rPr lang="ko-KR" altLang="en-US" sz="1600" dirty="0"/>
              <a:t>대안 사이의 선호도는 비교대상이 되는 그 대안들에 의해서만 결정되어야지</a:t>
            </a:r>
            <a:r>
              <a:rPr lang="en-US" altLang="ko-KR" sz="1600" dirty="0"/>
              <a:t>,</a:t>
            </a:r>
          </a:p>
          <a:p>
            <a:pPr lvl="1"/>
            <a:r>
              <a:rPr lang="ko-KR" altLang="en-US" sz="1600" dirty="0"/>
              <a:t>이와 무관한 다른 대안들에 영향을 받아서는 안된다</a:t>
            </a:r>
            <a:endParaRPr lang="en-US" altLang="ko-KR" sz="1600" dirty="0"/>
          </a:p>
          <a:p>
            <a:pPr lvl="1"/>
            <a:r>
              <a:rPr lang="en-US" altLang="ko-KR" sz="1600" dirty="0"/>
              <a:t>A&gt;B&gt;C </a:t>
            </a:r>
            <a:r>
              <a:rPr lang="en-US" altLang="ko-KR" sz="1600" dirty="0">
                <a:sym typeface="Wingdings" panose="05000000000000000000" pitchFamily="2" charset="2"/>
              </a:rPr>
              <a:t> A&gt;C ,  A&gt;D&gt;B&gt;C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spc="-150" dirty="0"/>
              <a:t>Non-dictatorship (</a:t>
            </a:r>
            <a:r>
              <a:rPr lang="ko-KR" altLang="en-US" sz="1600" b="1" spc="-150" dirty="0"/>
              <a:t>비독재성</a:t>
            </a:r>
            <a:r>
              <a:rPr lang="en-US" altLang="ko-KR" sz="1600" b="1" spc="-150" dirty="0"/>
              <a:t>)</a:t>
            </a:r>
          </a:p>
          <a:p>
            <a:pPr lvl="1"/>
            <a:r>
              <a:rPr lang="ko-KR" altLang="en-US" sz="1600" dirty="0"/>
              <a:t>특정 개인이 다른 구성원의 선택을 무시하고 결과를 결정해서는 안된다</a:t>
            </a:r>
            <a:endParaRPr lang="en-US" altLang="ko-KR" sz="1600" spc="-150" dirty="0"/>
          </a:p>
          <a:p>
            <a:pPr>
              <a:lnSpc>
                <a:spcPct val="200000"/>
              </a:lnSpc>
            </a:pPr>
            <a:r>
              <a:rPr lang="en-US" altLang="ko-KR" sz="1600" b="1" spc="-150" dirty="0"/>
              <a:t>+ 5. Recognition</a:t>
            </a:r>
          </a:p>
          <a:p>
            <a:pPr lvl="1"/>
            <a:r>
              <a:rPr lang="ko-KR" altLang="en-US" sz="1600" spc="-150" dirty="0"/>
              <a:t>그룹의 선호도는 모든 구성원의 선호를 고려해야 한다</a:t>
            </a:r>
            <a:endParaRPr lang="en-US" altLang="ko-KR" sz="1600" spc="-1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E68117-ED8E-4405-9A13-F9C2A0249F5A}"/>
              </a:ext>
            </a:extLst>
          </p:cNvPr>
          <p:cNvSpPr txBox="1"/>
          <p:nvPr/>
        </p:nvSpPr>
        <p:spPr>
          <a:xfrm>
            <a:off x="255043" y="620688"/>
            <a:ext cx="806489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사회적 선택의 공리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 :</a:t>
            </a:r>
            <a:r>
              <a:rPr lang="en-US" altLang="ko-KR" sz="1600" b="1" i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sz="1600" b="1" i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민주적</a:t>
            </a:r>
            <a:r>
              <a:rPr lang="en-US" altLang="ko-KR" sz="1600" b="1" i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z="1600" b="1" i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합리적 선택이 가능하기 위한 </a:t>
            </a:r>
            <a:r>
              <a:rPr lang="en-US" altLang="ko-KR" sz="1600" b="1" i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4</a:t>
            </a:r>
            <a:r>
              <a:rPr lang="ko-KR" altLang="en-US" sz="1600" b="1" i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가지 공리</a:t>
            </a:r>
            <a:endParaRPr lang="en-US" altLang="ko-KR" sz="1600" b="1" i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220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결론부터 말하자면</a:t>
            </a:r>
            <a:r>
              <a:rPr lang="en-US" altLang="ko-KR"/>
              <a:t>, </a:t>
            </a:r>
            <a:r>
              <a:rPr lang="ko-KR" altLang="en-US"/>
              <a:t>그러한 방법은 존재하지 않는다</a:t>
            </a:r>
            <a:r>
              <a:rPr lang="en-US" altLang="ko-KR"/>
              <a:t>. </a:t>
            </a:r>
            <a:r>
              <a:rPr lang="ko-KR" altLang="en-US"/>
              <a:t>각 조건들을 하나하나 살펴보았을 때에는 너무나도 기본적이고 당연해 보여서 이들을 만족시키는 것은 그리 어렵지 않아 보인다</a:t>
            </a:r>
            <a:r>
              <a:rPr lang="en-US" altLang="ko-KR"/>
              <a:t>. </a:t>
            </a:r>
            <a:r>
              <a:rPr lang="ko-KR" altLang="en-US"/>
              <a:t>하지만 애로우는 이처럼 자명해 보이는 다섯 조건들을 동시에 모두 만족시키는 집단 의사결정 방법은 존재하지 않는다는 점을 증명하였는데</a:t>
            </a:r>
            <a:r>
              <a:rPr lang="en-US" altLang="ko-KR"/>
              <a:t>, </a:t>
            </a:r>
            <a:r>
              <a:rPr lang="ko-KR" altLang="en-US"/>
              <a:t>이를 ‘애로우의 불가능성 정리</a:t>
            </a:r>
            <a:r>
              <a:rPr lang="en-US" altLang="ko-KR"/>
              <a:t>(Arrow's Impossibility Theorem)’</a:t>
            </a:r>
            <a:r>
              <a:rPr lang="ko-KR" altLang="en-US"/>
              <a:t>라고 한다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671E7-7EFD-478D-A2F4-B5D10B93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232085-1A0A-4537-AEE9-AF4706956CE2}"/>
              </a:ext>
            </a:extLst>
          </p:cNvPr>
          <p:cNvSpPr/>
          <p:nvPr/>
        </p:nvSpPr>
        <p:spPr>
          <a:xfrm>
            <a:off x="255456" y="211338"/>
            <a:ext cx="374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100" dirty="0">
                <a:solidFill>
                  <a:schemeClr val="bg1"/>
                </a:solidFill>
              </a:rPr>
              <a:t>Social Choice Axioms</a:t>
            </a:r>
            <a:endParaRPr lang="ko-KR" altLang="en-US" sz="1600" b="1" spc="1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47754-39AF-425D-8A2D-37C24F0B0823}"/>
              </a:ext>
            </a:extLst>
          </p:cNvPr>
          <p:cNvSpPr txBox="1"/>
          <p:nvPr/>
        </p:nvSpPr>
        <p:spPr>
          <a:xfrm>
            <a:off x="539552" y="908720"/>
            <a:ext cx="835292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/>
              <a:t>각 공리들은 집단 의사 결정 환경에서 적용 가능성을 위하여 고려되었다</a:t>
            </a:r>
            <a:endParaRPr lang="en-US" altLang="ko-KR" spc="-150" dirty="0"/>
          </a:p>
          <a:p>
            <a:pPr lvl="1">
              <a:lnSpc>
                <a:spcPct val="150000"/>
              </a:lnSpc>
            </a:pPr>
            <a:r>
              <a:rPr lang="ko-KR" altLang="en-US" sz="1600" b="1" i="1" dirty="0"/>
              <a:t>애로우의 불가능성 정리 </a:t>
            </a:r>
            <a:r>
              <a:rPr lang="en-US" altLang="ko-KR" sz="1600" b="1" i="1" dirty="0"/>
              <a:t> - “</a:t>
            </a:r>
            <a:r>
              <a:rPr lang="ko-KR" altLang="en-US" sz="1600" b="1" i="1" dirty="0"/>
              <a:t>개인들의 대안의 선호 순위는 정해지지만</a:t>
            </a:r>
            <a:r>
              <a:rPr lang="en-US" altLang="ko-KR" sz="1600" b="1" i="1" dirty="0"/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i="1" dirty="0"/>
              <a:t>사회적 공리를 동시에 모두 만족시키는 집단 의사결정 방법은 존재하지 않음</a:t>
            </a:r>
            <a:r>
              <a:rPr lang="en-US" altLang="ko-KR" sz="1600" b="1" i="1" dirty="0"/>
              <a:t>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/>
              <a:t>보편적 영역</a:t>
            </a:r>
            <a:r>
              <a:rPr lang="en-US" altLang="ko-KR" sz="1600" i="1" dirty="0"/>
              <a:t>(</a:t>
            </a:r>
            <a:r>
              <a:rPr lang="ko-KR" altLang="en-US" sz="1600" i="1" dirty="0"/>
              <a:t>공리</a:t>
            </a:r>
            <a:r>
              <a:rPr lang="en-US" altLang="ko-KR" sz="1600" i="1" dirty="0"/>
              <a:t>1)</a:t>
            </a:r>
            <a:r>
              <a:rPr lang="ko-KR" altLang="en-US" spc="-150" dirty="0"/>
              <a:t>은 합리적으로 보이지만</a:t>
            </a:r>
            <a:r>
              <a:rPr lang="en-US" altLang="ko-KR" spc="-150" dirty="0"/>
              <a:t>, </a:t>
            </a:r>
            <a:r>
              <a:rPr lang="ko-KR" altLang="en-US" spc="-150" dirty="0"/>
              <a:t>구성원들 간의 극단적인 의견 차이가 없어야 한다는 주장이 존재한다</a:t>
            </a: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/>
              <a:t>무관한 대안의 독립성</a:t>
            </a:r>
            <a:r>
              <a:rPr lang="en-US" altLang="ko-KR" sz="1600" i="1" dirty="0"/>
              <a:t>(</a:t>
            </a:r>
            <a:r>
              <a:rPr lang="ko-KR" altLang="en-US" sz="1600" i="1" dirty="0"/>
              <a:t>공리</a:t>
            </a:r>
            <a:r>
              <a:rPr lang="en-US" altLang="ko-KR" sz="1600" i="1" dirty="0"/>
              <a:t>3)</a:t>
            </a:r>
            <a:r>
              <a:rPr lang="ko-KR" altLang="en-US" spc="-150" dirty="0"/>
              <a:t>에 대해서 여러 비판이 존재한다</a:t>
            </a:r>
            <a:endParaRPr lang="en-US" altLang="ko-KR" spc="-150" dirty="0"/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ym typeface="Wingdings" panose="05000000000000000000" pitchFamily="2" charset="2"/>
              </a:rPr>
              <a:t>&gt; AHP </a:t>
            </a:r>
            <a:r>
              <a:rPr lang="ko-KR" altLang="en-US" spc="-150" dirty="0">
                <a:sym typeface="Wingdings" panose="05000000000000000000" pitchFamily="2" charset="2"/>
              </a:rPr>
              <a:t>가 </a:t>
            </a:r>
            <a:r>
              <a:rPr lang="ko-KR" altLang="en-US" spc="-150" dirty="0"/>
              <a:t>무관한 대안의 독립성을</a:t>
            </a:r>
            <a:r>
              <a:rPr lang="ko-KR" altLang="en-US" spc="-150" dirty="0">
                <a:sym typeface="Wingdings" panose="05000000000000000000" pitchFamily="2" charset="2"/>
              </a:rPr>
              <a:t> 만족하지 않음</a:t>
            </a:r>
            <a:endParaRPr lang="en-US" altLang="ko-KR" spc="-15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ym typeface="Wingdings" panose="05000000000000000000" pitchFamily="2" charset="2"/>
              </a:rPr>
              <a:t>&gt; AHP </a:t>
            </a:r>
            <a:r>
              <a:rPr lang="ko-KR" altLang="en-US" spc="-150" dirty="0">
                <a:sym typeface="Wingdings" panose="05000000000000000000" pitchFamily="2" charset="2"/>
              </a:rPr>
              <a:t>는 기준과 대안이 계층 구조로 표현되기 때문에</a:t>
            </a:r>
            <a:r>
              <a:rPr lang="en-US" altLang="ko-KR" spc="-150" dirty="0">
                <a:sym typeface="Wingdings" panose="05000000000000000000" pitchFamily="2" charset="2"/>
              </a:rPr>
              <a:t>, </a:t>
            </a:r>
            <a:r>
              <a:rPr lang="ko-KR" altLang="en-US" spc="-150" dirty="0">
                <a:sym typeface="Wingdings" panose="05000000000000000000" pitchFamily="2" charset="2"/>
              </a:rPr>
              <a:t>대안이 추가</a:t>
            </a:r>
            <a:r>
              <a:rPr lang="en-US" altLang="ko-KR" spc="-150" dirty="0">
                <a:sym typeface="Wingdings" panose="05000000000000000000" pitchFamily="2" charset="2"/>
              </a:rPr>
              <a:t>/</a:t>
            </a:r>
            <a:r>
              <a:rPr lang="ko-KR" altLang="en-US" spc="-150" dirty="0">
                <a:sym typeface="Wingdings" panose="05000000000000000000" pitchFamily="2" charset="2"/>
              </a:rPr>
              <a:t>제거되지 않음</a:t>
            </a:r>
            <a:endParaRPr lang="en-US" altLang="ko-KR" spc="-15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/>
              <a:t>파레토 공리</a:t>
            </a:r>
            <a:r>
              <a:rPr lang="en-US" altLang="ko-KR" sz="1600" i="1" dirty="0"/>
              <a:t>(</a:t>
            </a:r>
            <a:r>
              <a:rPr lang="ko-KR" altLang="en-US" sz="1600" i="1" dirty="0"/>
              <a:t>공리</a:t>
            </a:r>
            <a:r>
              <a:rPr lang="en-US" altLang="ko-KR" sz="1600" i="1" dirty="0"/>
              <a:t>2)</a:t>
            </a:r>
            <a:r>
              <a:rPr lang="ko-KR" altLang="en-US" spc="-150" dirty="0"/>
              <a:t>와 비독재성</a:t>
            </a:r>
            <a:r>
              <a:rPr lang="en-US" altLang="ko-KR" sz="1600" i="1" spc="-150" dirty="0"/>
              <a:t>(</a:t>
            </a:r>
            <a:r>
              <a:rPr lang="ko-KR" altLang="en-US" sz="1600" i="1" spc="-150" dirty="0"/>
              <a:t>공리</a:t>
            </a:r>
            <a:r>
              <a:rPr lang="en-US" altLang="ko-KR" sz="1600" i="1" spc="-150" dirty="0"/>
              <a:t>4)</a:t>
            </a:r>
            <a:r>
              <a:rPr lang="ko-KR" altLang="en-US" spc="-150" dirty="0"/>
              <a:t>에 대해서는 보편적으로 받아들여진다</a:t>
            </a: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pc="-150" dirty="0"/>
          </a:p>
        </p:txBody>
      </p:sp>
    </p:spTree>
    <p:extLst>
      <p:ext uri="{BB962C8B-B14F-4D97-AF65-F5344CB8AC3E}">
        <p14:creationId xmlns:p14="http://schemas.microsoft.com/office/powerpoint/2010/main" val="329506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671E7-7EFD-478D-A2F4-B5D10B93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4D969F-4EBC-41B2-89F6-2F9A58A8DCA3}"/>
              </a:ext>
            </a:extLst>
          </p:cNvPr>
          <p:cNvSpPr/>
          <p:nvPr/>
        </p:nvSpPr>
        <p:spPr>
          <a:xfrm>
            <a:off x="255456" y="211338"/>
            <a:ext cx="374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100" dirty="0">
                <a:solidFill>
                  <a:schemeClr val="bg1"/>
                </a:solidFill>
              </a:rPr>
              <a:t>Geometric Mean Method</a:t>
            </a:r>
            <a:endParaRPr lang="ko-KR" altLang="en-US" sz="1600" b="1" spc="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789714-0C66-450F-A607-F875E0E7F974}"/>
                  </a:ext>
                </a:extLst>
              </p:cNvPr>
              <p:cNvSpPr txBox="1"/>
              <p:nvPr/>
            </p:nvSpPr>
            <p:spPr>
              <a:xfrm>
                <a:off x="539552" y="1222657"/>
                <a:ext cx="8064896" cy="416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pc="-150" dirty="0"/>
                  <a:t>구성원 모두가 동일한 가중치를 가질 때</a:t>
                </a:r>
                <a:r>
                  <a:rPr lang="en-US" altLang="ko-KR" spc="-150" dirty="0"/>
                  <a:t>, </a:t>
                </a:r>
                <a:r>
                  <a:rPr lang="ko-KR" altLang="en-US" spc="-150" dirty="0"/>
                  <a:t>그룹의 의견을 수렴하는데 주로 사용</a:t>
                </a:r>
                <a:endParaRPr lang="en-US" altLang="ko-KR" spc="-150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altLang="ko-KR" spc="-150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pc="-150" dirty="0"/>
                  <a:t>각 구성원의 </a:t>
                </a:r>
                <a:r>
                  <a:rPr lang="ko-KR" altLang="en-US" spc="-150" dirty="0" err="1"/>
                  <a:t>평가값의</a:t>
                </a:r>
                <a:r>
                  <a:rPr lang="ko-KR" altLang="en-US" spc="-150" dirty="0"/>
                  <a:t> 기하평균을 </a:t>
                </a:r>
                <a:r>
                  <a:rPr lang="ko-KR" altLang="en-US" spc="-150" dirty="0" err="1"/>
                  <a:t>쌍대</a:t>
                </a:r>
                <a:r>
                  <a:rPr lang="ko-KR" altLang="en-US" spc="-150" dirty="0"/>
                  <a:t> 비교 행렬에 입력한 다음 계산</a:t>
                </a:r>
                <a:endParaRPr lang="en-US" altLang="ko-KR" spc="-15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i="1" spc="-150" dirty="0" err="1"/>
                  <a:t>i</a:t>
                </a:r>
                <a:r>
                  <a:rPr lang="ko-KR" altLang="en-US" sz="1600" i="1" spc="-150" dirty="0"/>
                  <a:t>와 </a:t>
                </a:r>
                <a:r>
                  <a:rPr lang="en-US" altLang="ko-KR" sz="1600" i="1" spc="-150" dirty="0"/>
                  <a:t>j</a:t>
                </a:r>
                <a:r>
                  <a:rPr lang="ko-KR" altLang="en-US" sz="1600" i="1" spc="-150" dirty="0"/>
                  <a:t>를 </a:t>
                </a:r>
                <a:r>
                  <a:rPr lang="en-US" altLang="ko-KR" sz="1600" i="1" spc="-150" dirty="0"/>
                  <a:t>N</a:t>
                </a:r>
                <a:r>
                  <a:rPr lang="ko-KR" altLang="en-US" sz="1600" i="1" spc="-150" dirty="0"/>
                  <a:t>명이 비교 </a:t>
                </a:r>
                <a:r>
                  <a:rPr lang="en-US" altLang="ko-KR" sz="1600" i="1" spc="-150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ko-KR" sz="1600" i="1" spc="-15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sz="1600" b="0" i="1" spc="-15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deg>
                      <m:e>
                        <m:r>
                          <a:rPr lang="en-US" altLang="ko-KR" sz="1600" i="1" spc="-15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 </m:t>
                        </m:r>
                        <m:sSubSup>
                          <m:sSubSupPr>
                            <m:ctrlP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p>
                        </m:sSubSup>
                        <m:r>
                          <a:rPr lang="en-US" altLang="ko-KR" sz="16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6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∙</m:t>
                        </m:r>
                        <m:r>
                          <a:rPr lang="en-US" altLang="ko-KR" sz="1600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600" i="1" spc="-15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…</m:t>
                        </m:r>
                        <m:r>
                          <a:rPr lang="en-US" altLang="ko-KR" sz="1600" b="0" i="1" spc="-15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6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∙</m:t>
                        </m:r>
                        <m:r>
                          <a:rPr lang="en-US" altLang="ko-KR" sz="1600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sup>
                        </m:sSubSup>
                        <m:r>
                          <a:rPr lang="en-US" altLang="ko-KR" sz="1600" i="1" spc="-15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600" i="1" spc="-15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600" i="1" spc="-150" dirty="0" smtClean="0"/>
                          <m:t> </m:t>
                        </m:r>
                      </m:e>
                    </m:rad>
                  </m:oMath>
                </a14:m>
                <a:endParaRPr lang="en-US" altLang="ko-KR" i="1" spc="-150" dirty="0"/>
              </a:p>
              <a:p>
                <a:pPr lvl="1">
                  <a:lnSpc>
                    <a:spcPct val="150000"/>
                  </a:lnSpc>
                </a:pPr>
                <a:endParaRPr lang="en-US" altLang="ko-KR" i="1" spc="-150" dirty="0"/>
              </a:p>
              <a:p>
                <a:pPr lvl="1">
                  <a:lnSpc>
                    <a:spcPct val="150000"/>
                  </a:lnSpc>
                </a:pPr>
                <a:endParaRPr lang="en-US" altLang="ko-KR" i="1" spc="-150" dirty="0"/>
              </a:p>
              <a:p>
                <a:pPr lvl="1">
                  <a:lnSpc>
                    <a:spcPct val="150000"/>
                  </a:lnSpc>
                </a:pPr>
                <a:endParaRPr lang="en-US" altLang="ko-KR" i="1" spc="-150" dirty="0"/>
              </a:p>
              <a:p>
                <a:pPr lvl="1">
                  <a:lnSpc>
                    <a:spcPct val="150000"/>
                  </a:lnSpc>
                </a:pPr>
                <a:endParaRPr lang="en-US" altLang="ko-KR" i="1" spc="-150" dirty="0"/>
              </a:p>
              <a:p>
                <a:pPr lvl="1">
                  <a:lnSpc>
                    <a:spcPct val="150000"/>
                  </a:lnSpc>
                </a:pPr>
                <a:endParaRPr lang="en-US" altLang="ko-KR" i="1" spc="-1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7789714-0C66-450F-A607-F875E0E7F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22657"/>
                <a:ext cx="8064896" cy="4168000"/>
              </a:xfrm>
              <a:prstGeom prst="rect">
                <a:avLst/>
              </a:prstGeom>
              <a:blipFill rotWithShape="0"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CE7D02D-BC6E-479D-B039-01BE4B05ECFD}"/>
              </a:ext>
            </a:extLst>
          </p:cNvPr>
          <p:cNvSpPr txBox="1"/>
          <p:nvPr/>
        </p:nvSpPr>
        <p:spPr>
          <a:xfrm>
            <a:off x="251520" y="620688"/>
            <a:ext cx="2848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GMM (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기하평균방법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E0605EF2-04D3-4B4E-91B3-7E5E7ECEB627}"/>
              </a:ext>
            </a:extLst>
          </p:cNvPr>
          <p:cNvSpPr/>
          <p:nvPr/>
        </p:nvSpPr>
        <p:spPr>
          <a:xfrm>
            <a:off x="4279045" y="3391747"/>
            <a:ext cx="4320480" cy="28327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F896DB5-3E52-4232-987B-3DB7976F8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24" y="3540379"/>
            <a:ext cx="3861084" cy="2073334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391161D-4D01-447C-AA2E-6A08575375E2}"/>
                  </a:ext>
                </a:extLst>
              </p:cNvPr>
              <p:cNvSpPr/>
              <p:nvPr/>
            </p:nvSpPr>
            <p:spPr>
              <a:xfrm>
                <a:off x="4563340" y="5631034"/>
                <a:ext cx="2090884" cy="593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spc="-150" dirty="0">
                    <a:sym typeface="Wingdings" panose="05000000000000000000" pitchFamily="2" charset="2"/>
                  </a:rPr>
                  <a:t>G(1,5) = </a:t>
                </a:r>
                <a14:m>
                  <m:oMath xmlns:m="http://schemas.openxmlformats.org/officeDocument/2006/math">
                    <m:r>
                      <a:rPr lang="en-US" altLang="ko-KR" sz="1600" b="0" i="0" spc="-15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ko-KR" sz="1600" i="1" spc="-15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altLang="ko-KR" sz="1600" i="1" spc="-15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 </m:t>
                        </m:r>
                        <m:f>
                          <m:fPr>
                            <m:ctrlPr>
                              <a:rPr lang="en-US" altLang="ko-KR" sz="1600" i="1" spc="-15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sz="1600" b="0" i="1" spc="-15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pc="-15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</m:t>
                            </m:r>
                          </m:den>
                        </m:f>
                        <m:r>
                          <a:rPr lang="en-US" altLang="ko-KR" sz="16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</m:t>
                            </m:r>
                          </m:den>
                        </m:f>
                        <m:r>
                          <a:rPr lang="en-US" altLang="ko-KR" sz="16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sz="1600" i="1" spc="-15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pc="-15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7</m:t>
                            </m:r>
                          </m:den>
                        </m:f>
                        <m:r>
                          <a:rPr lang="en-US" altLang="ko-KR" sz="1600" i="1" spc="-15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600" i="1" spc="-150" dirty="0"/>
                          <m:t> </m:t>
                        </m:r>
                      </m:e>
                    </m:rad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391161D-4D01-447C-AA2E-6A0857537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40" y="5631034"/>
                <a:ext cx="2090884" cy="593432"/>
              </a:xfrm>
              <a:prstGeom prst="rect">
                <a:avLst/>
              </a:prstGeom>
              <a:blipFill>
                <a:blip r:embed="rId5"/>
                <a:stretch>
                  <a:fillRect l="-17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11CE1C5-505C-4E7D-8FEF-89A4408640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5205"/>
          <a:stretch/>
        </p:blipFill>
        <p:spPr>
          <a:xfrm>
            <a:off x="831411" y="3540379"/>
            <a:ext cx="3065102" cy="12721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EA1CD43-B7A0-42A7-AECC-D78255FAD4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6102"/>
          <a:stretch/>
        </p:blipFill>
        <p:spPr>
          <a:xfrm>
            <a:off x="831411" y="4886828"/>
            <a:ext cx="3065102" cy="1272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B5E6FE-9A85-455D-AD15-609CDCA853DD}"/>
              </a:ext>
            </a:extLst>
          </p:cNvPr>
          <p:cNvSpPr/>
          <p:nvPr/>
        </p:nvSpPr>
        <p:spPr>
          <a:xfrm>
            <a:off x="2739901" y="3979643"/>
            <a:ext cx="392921" cy="12461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1F3574E-0E16-40B5-83A6-8E69E942EE0E}"/>
              </a:ext>
            </a:extLst>
          </p:cNvPr>
          <p:cNvSpPr/>
          <p:nvPr/>
        </p:nvSpPr>
        <p:spPr>
          <a:xfrm>
            <a:off x="2739901" y="5311841"/>
            <a:ext cx="392921" cy="12461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C7D4E5B-F4FC-44EF-A8B7-33296E385916}"/>
                  </a:ext>
                </a:extLst>
              </p:cNvPr>
              <p:cNvSpPr txBox="1"/>
              <p:nvPr/>
            </p:nvSpPr>
            <p:spPr>
              <a:xfrm>
                <a:off x="7177376" y="5531910"/>
                <a:ext cx="971813" cy="646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5113" indent="-265113" fontAlgn="base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pc="-15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i="1" spc="-150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sz="1200" spc="-150" dirty="0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spc="-15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spc="-150" baseline="-25000" dirty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spc="-150" dirty="0"/>
                                <m:t> :  </m:t>
                              </m:r>
                              <m:r>
                                <m:rPr>
                                  <m:nor/>
                                </m:rPr>
                                <a:rPr lang="ko-KR" altLang="en-US" sz="1200" spc="-150" dirty="0"/>
                                <m:t>대안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spc="-150" dirty="0"/>
                                <m:t> </m:t>
                              </m:r>
                            </m:e>
                            <m:e>
                              <m:r>
                                <a:rPr lang="en-US" altLang="ko-KR" sz="1200" b="0" i="1" spc="-15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spc="-150" dirty="0"/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spc="-15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spc="-150" baseline="-25000" dirty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spc="-150" dirty="0"/>
                                <m:t>  :  </m:t>
                              </m:r>
                              <m:r>
                                <m:rPr>
                                  <m:nor/>
                                </m:rPr>
                                <a:rPr lang="ko-KR" altLang="en-US" sz="1200" spc="-150" dirty="0"/>
                                <m:t>구성원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spc="-15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0" i="0" spc="-150" dirty="0" smtClean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200" spc="-1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C7D4E5B-F4FC-44EF-A8B7-33296E38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376" y="5531910"/>
                <a:ext cx="971813" cy="6462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E19D7539-E1CF-4A04-A4CC-73FFFF5CF193}"/>
              </a:ext>
            </a:extLst>
          </p:cNvPr>
          <p:cNvSpPr/>
          <p:nvPr/>
        </p:nvSpPr>
        <p:spPr>
          <a:xfrm>
            <a:off x="7037063" y="4070202"/>
            <a:ext cx="500084" cy="15634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78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671E7-7EFD-478D-A2F4-B5D10B93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4D969F-4EBC-41B2-89F6-2F9A58A8DCA3}"/>
              </a:ext>
            </a:extLst>
          </p:cNvPr>
          <p:cNvSpPr/>
          <p:nvPr/>
        </p:nvSpPr>
        <p:spPr>
          <a:xfrm>
            <a:off x="255456" y="211338"/>
            <a:ext cx="374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100" dirty="0">
                <a:solidFill>
                  <a:schemeClr val="bg1"/>
                </a:solidFill>
              </a:rPr>
              <a:t>Geometric Mean Method</a:t>
            </a:r>
            <a:endParaRPr lang="ko-KR" altLang="en-US" sz="1600" b="1" spc="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89714-0C66-450F-A607-F875E0E7F974}"/>
              </a:ext>
            </a:extLst>
          </p:cNvPr>
          <p:cNvSpPr txBox="1"/>
          <p:nvPr/>
        </p:nvSpPr>
        <p:spPr>
          <a:xfrm>
            <a:off x="539552" y="1222657"/>
            <a:ext cx="806489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i="1" spc="-150" dirty="0"/>
          </a:p>
          <a:p>
            <a:pPr lvl="1">
              <a:lnSpc>
                <a:spcPct val="150000"/>
              </a:lnSpc>
            </a:pPr>
            <a:endParaRPr lang="en-US" altLang="ko-KR" i="1" spc="-150" dirty="0"/>
          </a:p>
          <a:p>
            <a:pPr lvl="1">
              <a:lnSpc>
                <a:spcPct val="150000"/>
              </a:lnSpc>
            </a:pPr>
            <a:endParaRPr lang="en-US" altLang="ko-KR" i="1" spc="-150" dirty="0"/>
          </a:p>
          <a:p>
            <a:pPr lvl="1">
              <a:lnSpc>
                <a:spcPct val="150000"/>
              </a:lnSpc>
            </a:pPr>
            <a:endParaRPr lang="en-US" altLang="ko-KR" i="1" spc="-150" dirty="0"/>
          </a:p>
          <a:p>
            <a:pPr lvl="1">
              <a:lnSpc>
                <a:spcPct val="150000"/>
              </a:lnSpc>
            </a:pPr>
            <a:endParaRPr lang="en-US" altLang="ko-KR" i="1" spc="-15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/>
              <a:t>파레토</a:t>
            </a:r>
            <a:r>
              <a:rPr lang="en-US" altLang="ko-KR" spc="-150" dirty="0"/>
              <a:t> </a:t>
            </a:r>
            <a:r>
              <a:rPr lang="ko-KR" altLang="en-US" spc="-150" dirty="0"/>
              <a:t>공리에 따르면 </a:t>
            </a:r>
            <a:r>
              <a:rPr lang="en-US" altLang="ko-KR" spc="-150" dirty="0"/>
              <a:t>A</a:t>
            </a:r>
            <a:r>
              <a:rPr lang="en-US" altLang="ko-KR" spc="-150" baseline="-25000" dirty="0"/>
              <a:t>3</a:t>
            </a:r>
            <a:r>
              <a:rPr lang="ko-KR" altLang="en-US" spc="-150" dirty="0"/>
              <a:t>의 </a:t>
            </a:r>
            <a:r>
              <a:rPr lang="en-US" altLang="ko-KR" spc="-150" dirty="0"/>
              <a:t>GMM</a:t>
            </a:r>
            <a:r>
              <a:rPr lang="ko-KR" altLang="en-US" spc="-150" dirty="0"/>
              <a:t>이 가장 높아야 한다</a:t>
            </a:r>
            <a:endParaRPr lang="en-US" altLang="ko-KR" spc="-15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/>
              <a:t>기하평균법은 선호도의 차이에 민감하게 반응한다</a:t>
            </a:r>
            <a:endParaRPr lang="en-US" altLang="ko-KR" spc="-15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b="1" i="1" spc="-150" dirty="0"/>
          </a:p>
          <a:p>
            <a:pPr lvl="1">
              <a:lnSpc>
                <a:spcPct val="150000"/>
              </a:lnSpc>
            </a:pPr>
            <a:r>
              <a:rPr lang="en-US" altLang="ko-KR" sz="2000" b="1" i="1" spc="-150" dirty="0">
                <a:sym typeface="Wingdings" panose="05000000000000000000" pitchFamily="2" charset="2"/>
              </a:rPr>
              <a:t></a:t>
            </a:r>
            <a:r>
              <a:rPr lang="en-US" altLang="ko-KR" sz="2000" b="1" i="1" spc="-150" dirty="0"/>
              <a:t> </a:t>
            </a:r>
            <a:r>
              <a:rPr lang="ko-KR" altLang="en-US" sz="2000" b="1" i="1" spc="-150" dirty="0"/>
              <a:t>기하평균법은 파레토 공리를 만족시키지 않는다</a:t>
            </a:r>
            <a:r>
              <a:rPr lang="en-US" altLang="ko-KR" sz="2000" b="1" i="1" spc="-150" dirty="0"/>
              <a:t>.</a:t>
            </a:r>
            <a:endParaRPr lang="en-US" altLang="ko-KR" sz="2000" b="1" spc="-150" dirty="0"/>
          </a:p>
        </p:txBody>
      </p:sp>
      <p:sp>
        <p:nvSpPr>
          <p:cNvPr id="15" name="모서리가 둥근 직사각형 13">
            <a:extLst>
              <a:ext uri="{FF2B5EF4-FFF2-40B4-BE49-F238E27FC236}">
                <a16:creationId xmlns:a16="http://schemas.microsoft.com/office/drawing/2014/main" id="{9A88EF70-5F0A-45AA-8488-1A7796E8B625}"/>
              </a:ext>
            </a:extLst>
          </p:cNvPr>
          <p:cNvSpPr/>
          <p:nvPr/>
        </p:nvSpPr>
        <p:spPr>
          <a:xfrm>
            <a:off x="683568" y="1340768"/>
            <a:ext cx="5225324" cy="18089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1A775A-68B8-4EF3-9088-2AAFBEFCA2C9}"/>
              </a:ext>
            </a:extLst>
          </p:cNvPr>
          <p:cNvSpPr txBox="1"/>
          <p:nvPr/>
        </p:nvSpPr>
        <p:spPr>
          <a:xfrm>
            <a:off x="4967890" y="2379150"/>
            <a:ext cx="94100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en-US" altLang="ko-KR" sz="1200" spc="-150" dirty="0"/>
              <a:t>A </a:t>
            </a:r>
            <a:r>
              <a:rPr lang="en-US" altLang="ko-KR" sz="1200" spc="-150" baseline="-25000" dirty="0" err="1"/>
              <a:t>i</a:t>
            </a:r>
            <a:r>
              <a:rPr lang="en-US" altLang="ko-KR" sz="1200" spc="-150" dirty="0"/>
              <a:t> :  </a:t>
            </a:r>
            <a:r>
              <a:rPr lang="ko-KR" altLang="en-US" sz="1200" spc="-150" dirty="0"/>
              <a:t>대안</a:t>
            </a:r>
            <a:endParaRPr lang="en-US" altLang="ko-KR" sz="1200" spc="-150" dirty="0"/>
          </a:p>
          <a:p>
            <a:pPr marL="265113" indent="-265113" fontAlgn="base">
              <a:lnSpc>
                <a:spcPct val="150000"/>
              </a:lnSpc>
            </a:pPr>
            <a:r>
              <a:rPr lang="en-US" altLang="ko-KR" sz="1200" spc="-150" dirty="0"/>
              <a:t>E </a:t>
            </a:r>
            <a:r>
              <a:rPr lang="en-US" altLang="ko-KR" sz="1200" spc="-150" baseline="-25000" dirty="0" err="1"/>
              <a:t>i</a:t>
            </a:r>
            <a:r>
              <a:rPr lang="en-US" altLang="ko-KR" sz="1200" spc="-150" dirty="0"/>
              <a:t>  :  </a:t>
            </a:r>
            <a:r>
              <a:rPr lang="ko-KR" altLang="en-US" sz="1200" spc="-150" dirty="0"/>
              <a:t>구성원</a:t>
            </a:r>
            <a:endParaRPr lang="en-US" altLang="ko-KR" sz="1200" spc="-15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0FBB512-2FD7-4526-B62D-CA84D666CC02}"/>
              </a:ext>
            </a:extLst>
          </p:cNvPr>
          <p:cNvGrpSpPr/>
          <p:nvPr/>
        </p:nvGrpSpPr>
        <p:grpSpPr>
          <a:xfrm>
            <a:off x="913079" y="1436125"/>
            <a:ext cx="3910795" cy="1618260"/>
            <a:chOff x="1043608" y="3776485"/>
            <a:chExt cx="4176464" cy="172819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0550FD7-9149-49C5-8A5E-19DA250A2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3776485"/>
              <a:ext cx="4176464" cy="1728192"/>
            </a:xfrm>
            <a:prstGeom prst="rect">
              <a:avLst/>
            </a:prstGeom>
            <a:solidFill>
              <a:srgbClr val="F2F2F2"/>
            </a:solidFill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9710B5C-30C3-4862-8C4C-FBA3159422BD}"/>
                </a:ext>
              </a:extLst>
            </p:cNvPr>
            <p:cNvSpPr/>
            <p:nvPr/>
          </p:nvSpPr>
          <p:spPr>
            <a:xfrm>
              <a:off x="2196272" y="5239600"/>
              <a:ext cx="517124" cy="16399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3BE8D6C-CF42-4318-9D0E-99C419D42858}"/>
                </a:ext>
              </a:extLst>
            </p:cNvPr>
            <p:cNvSpPr/>
            <p:nvPr/>
          </p:nvSpPr>
          <p:spPr>
            <a:xfrm>
              <a:off x="2945504" y="5239600"/>
              <a:ext cx="517124" cy="16399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344ED1F-A57E-4599-BEA5-66553E5B9D74}"/>
                </a:ext>
              </a:extLst>
            </p:cNvPr>
            <p:cNvSpPr/>
            <p:nvPr/>
          </p:nvSpPr>
          <p:spPr>
            <a:xfrm>
              <a:off x="3694735" y="5239600"/>
              <a:ext cx="517124" cy="16399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D615DE5-B227-4FCC-A37C-26A2B1EA8696}"/>
                </a:ext>
              </a:extLst>
            </p:cNvPr>
            <p:cNvSpPr/>
            <p:nvPr/>
          </p:nvSpPr>
          <p:spPr>
            <a:xfrm>
              <a:off x="4443967" y="5059457"/>
              <a:ext cx="517124" cy="16399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88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구성원이 대안에 대한 평가를 완료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456" y="211338"/>
            <a:ext cx="467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100" dirty="0">
                <a:solidFill>
                  <a:schemeClr val="bg1"/>
                </a:solidFill>
              </a:rPr>
              <a:t>Weighted Arithmetic Mean Method</a:t>
            </a:r>
            <a:endParaRPr lang="ko-KR" altLang="en-US" sz="1600" b="1" spc="1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671E7-7EFD-478D-A2F4-B5D10B93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46F25-2F59-4FD7-8F12-65CA0B45ABD2}"/>
              </a:ext>
            </a:extLst>
          </p:cNvPr>
          <p:cNvSpPr txBox="1"/>
          <p:nvPr/>
        </p:nvSpPr>
        <p:spPr>
          <a:xfrm>
            <a:off x="251520" y="620688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WAMM (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가중산술평균법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B213B6-3932-42D1-9789-07E205E16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42" y="945559"/>
            <a:ext cx="2621751" cy="873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C25A08-2EA6-4BE5-AAFE-74BC416B514D}"/>
                  </a:ext>
                </a:extLst>
              </p:cNvPr>
              <p:cNvSpPr txBox="1"/>
              <p:nvPr/>
            </p:nvSpPr>
            <p:spPr>
              <a:xfrm>
                <a:off x="539552" y="1222657"/>
                <a:ext cx="8064896" cy="5277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altLang="ko-KR" spc="-15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b="0" i="0" spc="-15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ko-KR" sz="1600" b="0" i="0" spc="-150" baseline="-25000" dirty="0" smtClean="0"/>
                      <m:t>g</m:t>
                    </m:r>
                    <m:r>
                      <m:rPr>
                        <m:nor/>
                      </m:rPr>
                      <a:rPr lang="en-US" altLang="ko-KR" sz="1600" b="0" i="0" spc="-150" dirty="0" smtClean="0"/>
                      <m:t>(</m:t>
                    </m:r>
                    <m:r>
                      <m:rPr>
                        <m:nor/>
                      </m:rPr>
                      <a:rPr lang="en-US" altLang="ko-KR" sz="1600" b="0" i="0" spc="-150" dirty="0" smtClean="0"/>
                      <m:t>Aj</m:t>
                    </m:r>
                    <m:r>
                      <m:rPr>
                        <m:nor/>
                      </m:rPr>
                      <a:rPr lang="en-US" altLang="ko-KR" sz="1600" b="0" i="0" spc="-150" dirty="0" smtClean="0"/>
                      <m:t>)</m:t>
                    </m:r>
                  </m:oMath>
                </a14:m>
                <a:r>
                  <a:rPr lang="en-US" altLang="ko-KR" sz="1600" dirty="0"/>
                  <a:t> :</a:t>
                </a:r>
                <a:r>
                  <a:rPr lang="en-US" altLang="ko-KR" sz="1600" spc="-150" dirty="0"/>
                  <a:t> </a:t>
                </a:r>
                <a:r>
                  <a:rPr lang="ko-KR" altLang="en-US" sz="1600" spc="-150" dirty="0"/>
                  <a:t>대</a:t>
                </a:r>
                <a14:m>
                  <m:oMath xmlns:m="http://schemas.openxmlformats.org/officeDocument/2006/math">
                    <m:r>
                      <a:rPr lang="ko-KR" altLang="en-US" sz="1600" i="1" spc="-150" dirty="0">
                        <a:latin typeface="Cambria Math" panose="02040503050406030204" pitchFamily="18" charset="0"/>
                      </a:rPr>
                      <m:t>안</m:t>
                    </m:r>
                    <m:r>
                      <m:rPr>
                        <m:nor/>
                      </m:rPr>
                      <a:rPr lang="en-US" altLang="ko-KR" sz="1600" spc="-15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spc="-150" dirty="0"/>
                      <m:t>A</m:t>
                    </m:r>
                    <m:r>
                      <m:rPr>
                        <m:nor/>
                      </m:rPr>
                      <a:rPr lang="en-US" altLang="ko-KR" sz="1600" spc="-150" baseline="-25000" dirty="0"/>
                      <m:t>j</m:t>
                    </m:r>
                    <m:r>
                      <m:rPr>
                        <m:nor/>
                      </m:rPr>
                      <a:rPr lang="en-US" altLang="ko-KR" sz="1600" spc="-150" baseline="-25000" dirty="0"/>
                      <m:t> </m:t>
                    </m:r>
                  </m:oMath>
                </a14:m>
                <a:r>
                  <a:rPr lang="ko-KR" altLang="en-US" sz="1600" dirty="0"/>
                  <a:t>에 대한 그룹의 선호도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spc="-150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ko-KR" sz="1600" b="0" i="0" spc="-150" baseline="-25000" dirty="0" smtClean="0"/>
                      <m:t>i</m:t>
                    </m:r>
                    <m:r>
                      <m:rPr>
                        <m:nor/>
                      </m:rPr>
                      <a:rPr lang="en-US" altLang="ko-KR" sz="1600" spc="-150" dirty="0"/>
                      <m:t>(</m:t>
                    </m:r>
                    <m:r>
                      <m:rPr>
                        <m:nor/>
                      </m:rPr>
                      <a:rPr lang="en-US" altLang="ko-KR" sz="1600" spc="-150" dirty="0"/>
                      <m:t>Aj</m:t>
                    </m:r>
                    <m:r>
                      <m:rPr>
                        <m:nor/>
                      </m:rPr>
                      <a:rPr lang="en-US" altLang="ko-KR" sz="1600" spc="-150" dirty="0"/>
                      <m:t>) 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spc="-150" dirty="0"/>
                  <a:t>대</a:t>
                </a:r>
                <a14:m>
                  <m:oMath xmlns:m="http://schemas.openxmlformats.org/officeDocument/2006/math">
                    <m:r>
                      <a:rPr lang="ko-KR" altLang="en-US" sz="1600" i="1" spc="-150" dirty="0">
                        <a:latin typeface="Cambria Math" panose="02040503050406030204" pitchFamily="18" charset="0"/>
                      </a:rPr>
                      <m:t>안</m:t>
                    </m:r>
                    <m:r>
                      <m:rPr>
                        <m:nor/>
                      </m:rPr>
                      <a:rPr lang="en-US" altLang="ko-KR" sz="1600" spc="-15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spc="-150" dirty="0"/>
                      <m:t>A</m:t>
                    </m:r>
                    <m:r>
                      <m:rPr>
                        <m:nor/>
                      </m:rPr>
                      <a:rPr lang="en-US" altLang="ko-KR" sz="1600" spc="-150" baseline="-25000" dirty="0"/>
                      <m:t>j</m:t>
                    </m:r>
                    <m:r>
                      <m:rPr>
                        <m:nor/>
                      </m:rPr>
                      <a:rPr lang="en-US" altLang="ko-KR" sz="1600" spc="-150" baseline="-25000" dirty="0"/>
                      <m:t> </m:t>
                    </m:r>
                  </m:oMath>
                </a14:m>
                <a:r>
                  <a:rPr lang="ko-KR" altLang="en-US" sz="1600" dirty="0"/>
                  <a:t>에 대한 구성원 </a:t>
                </a:r>
                <a:r>
                  <a:rPr lang="en-US" altLang="ko-KR" sz="1600" dirty="0" err="1"/>
                  <a:t>i</a:t>
                </a:r>
                <a:r>
                  <a:rPr lang="ko-KR" altLang="en-US" sz="1600" dirty="0"/>
                  <a:t>의 선호도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spc="-150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ko-KR" sz="1600" b="0" i="0" spc="-150" baseline="-25000" dirty="0" smtClean="0"/>
                      <m:t>i</m:t>
                    </m:r>
                    <m:r>
                      <m:rPr>
                        <m:nor/>
                      </m:rPr>
                      <a:rPr lang="en-US" altLang="ko-KR" sz="1600" spc="-150" dirty="0" smtClean="0"/>
                      <m:t> </m:t>
                    </m:r>
                  </m:oMath>
                </a14:m>
                <a:r>
                  <a:rPr lang="en-US" altLang="ko-KR" sz="1600" dirty="0"/>
                  <a:t>	: </a:t>
                </a:r>
                <a:r>
                  <a:rPr lang="ko-KR" altLang="en-US" sz="1600" dirty="0"/>
                  <a:t>구성원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spc="-15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ko-KR" sz="1600" b="0" i="0" spc="-150" baseline="-25000" dirty="0" smtClean="0"/>
                      <m:t>i</m:t>
                    </m:r>
                    <m:r>
                      <m:rPr>
                        <m:nor/>
                      </m:rPr>
                      <a:rPr lang="en-US" altLang="ko-KR" sz="1600" spc="-150" dirty="0"/>
                      <m:t> </m:t>
                    </m:r>
                  </m:oMath>
                </a14:m>
                <a:r>
                  <a:rPr lang="ko-KR" altLang="en-US" sz="1600" dirty="0"/>
                  <a:t>의 가중치</a:t>
                </a: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/>
                  <a:t>n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	:</a:t>
                </a:r>
                <a:r>
                  <a:rPr lang="ko-KR" altLang="en-US" sz="1600" dirty="0"/>
                  <a:t> 구성원 수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endParaRPr lang="en-US" altLang="ko-KR" spc="-150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pc="-150" dirty="0"/>
                  <a:t>모든 구성원의 선호도 고려  </a:t>
                </a:r>
                <a:r>
                  <a:rPr lang="en-US" altLang="ko-KR" spc="-150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spc="-150" dirty="0"/>
                  <a:t> 보편적 영역</a:t>
                </a:r>
                <a:r>
                  <a:rPr lang="en-US" altLang="ko-KR" sz="1600" i="1" dirty="0"/>
                  <a:t>(</a:t>
                </a:r>
                <a:r>
                  <a:rPr lang="ko-KR" altLang="en-US" sz="1600" i="1" dirty="0"/>
                  <a:t>공리</a:t>
                </a:r>
                <a:r>
                  <a:rPr lang="en-US" altLang="ko-KR" sz="1600" i="1" dirty="0"/>
                  <a:t>1)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위의 예제로 증명</a:t>
                </a:r>
                <a:r>
                  <a:rPr lang="ko-KR" altLang="en-US" spc="-150" dirty="0"/>
                  <a:t> </a:t>
                </a:r>
                <a:r>
                  <a:rPr lang="en-US" altLang="ko-KR" spc="-150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spc="-150" dirty="0"/>
                  <a:t> </a:t>
                </a:r>
                <a:r>
                  <a:rPr lang="ko-KR" altLang="en-US" spc="-150" dirty="0" err="1"/>
                  <a:t>파레토</a:t>
                </a:r>
                <a:r>
                  <a:rPr lang="ko-KR" altLang="en-US" spc="-150" dirty="0"/>
                  <a:t> 공리</a:t>
                </a:r>
                <a:r>
                  <a:rPr lang="en-US" altLang="ko-KR" sz="1600" i="1" dirty="0"/>
                  <a:t>(</a:t>
                </a:r>
                <a:r>
                  <a:rPr lang="ko-KR" altLang="en-US" sz="1600" i="1" dirty="0"/>
                  <a:t>공리</a:t>
                </a:r>
                <a:r>
                  <a:rPr lang="en-US" altLang="ko-KR" sz="1600" i="1" dirty="0"/>
                  <a:t>2)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pc="-150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ko-KR" spc="-150" baseline="-25000" dirty="0"/>
                      <m:t>i</m:t>
                    </m:r>
                  </m:oMath>
                </a14:m>
                <a:r>
                  <a:rPr lang="en-US" altLang="ko-KR" spc="-150" dirty="0"/>
                  <a:t> </a:t>
                </a:r>
                <a:r>
                  <a:rPr lang="ko-KR" altLang="en-US" spc="-150" dirty="0"/>
                  <a:t>와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pc="-150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ko-KR" spc="-150" baseline="-25000" dirty="0"/>
                      <m:t>i</m:t>
                    </m:r>
                    <m:r>
                      <m:rPr>
                        <m:nor/>
                      </m:rPr>
                      <a:rPr lang="en-US" altLang="ko-KR" spc="-150" dirty="0"/>
                      <m:t>(</m:t>
                    </m:r>
                    <m:r>
                      <m:rPr>
                        <m:nor/>
                      </m:rPr>
                      <a:rPr lang="en-US" altLang="ko-KR" spc="-150" dirty="0"/>
                      <m:t>Aj</m:t>
                    </m:r>
                    <m:r>
                      <m:rPr>
                        <m:nor/>
                      </m:rPr>
                      <a:rPr lang="en-US" altLang="ko-KR" spc="-150" dirty="0"/>
                      <m:t>) </m:t>
                    </m:r>
                  </m:oMath>
                </a14:m>
                <a:r>
                  <a:rPr lang="ko-KR" altLang="en-US" spc="-150" dirty="0"/>
                  <a:t>는 단일 계산</a:t>
                </a:r>
                <a:r>
                  <a:rPr lang="en-US" altLang="ko-KR" spc="-150" dirty="0"/>
                  <a:t>, </a:t>
                </a:r>
                <a:r>
                  <a:rPr lang="ko-KR" altLang="en-US" spc="-150" dirty="0"/>
                  <a:t>한번에 하나의 구성원만 고려 </a:t>
                </a:r>
                <a:r>
                  <a:rPr lang="en-US" altLang="ko-KR" spc="-15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pc="-150" dirty="0" err="1"/>
                  <a:t>비독재성</a:t>
                </a:r>
                <a:r>
                  <a:rPr lang="en-US" altLang="ko-KR" i="1" spc="-150" dirty="0"/>
                  <a:t>(</a:t>
                </a:r>
                <a:r>
                  <a:rPr lang="ko-KR" altLang="en-US" i="1" spc="-150" dirty="0"/>
                  <a:t>공리</a:t>
                </a:r>
                <a:r>
                  <a:rPr lang="en-US" altLang="ko-KR" i="1" spc="-150" dirty="0"/>
                  <a:t>4)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pc="-150" dirty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ko-KR" spc="-150" baseline="-25000" dirty="0"/>
                      <m:t>i</m:t>
                    </m:r>
                    <m:r>
                      <a:rPr lang="en-US" altLang="ko-KR" b="0" i="1" spc="-150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pc="-150" dirty="0"/>
                  <a:t>가</a:t>
                </a:r>
                <a:r>
                  <a:rPr lang="en-US" altLang="ko-KR" spc="-150" dirty="0"/>
                  <a:t> 0</a:t>
                </a:r>
                <a:r>
                  <a:rPr lang="ko-KR" altLang="en-US" spc="-150" dirty="0"/>
                  <a:t>이 되지 않도록 계산 중 주의 </a:t>
                </a:r>
                <a:r>
                  <a:rPr lang="en-US" altLang="ko-KR" spc="-15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1600" i="1" dirty="0">
                    <a:sym typeface="Wingdings" panose="05000000000000000000" pitchFamily="2" charset="2"/>
                  </a:rPr>
                  <a:t>(</a:t>
                </a:r>
                <a:r>
                  <a:rPr lang="ko-KR" altLang="en-US" sz="1600" i="1" dirty="0">
                    <a:sym typeface="Wingdings" panose="05000000000000000000" pitchFamily="2" charset="2"/>
                  </a:rPr>
                  <a:t>공리</a:t>
                </a:r>
                <a:r>
                  <a:rPr lang="en-US" altLang="ko-KR" sz="1600" i="1" dirty="0">
                    <a:sym typeface="Wingdings" panose="05000000000000000000" pitchFamily="2" charset="2"/>
                  </a:rPr>
                  <a:t>5)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pc="-150" dirty="0"/>
                  <a:t>무관한 대안의 독립성</a:t>
                </a:r>
                <a:r>
                  <a:rPr lang="en-US" altLang="ko-KR" sz="1600" i="1" dirty="0"/>
                  <a:t>(</a:t>
                </a:r>
                <a:r>
                  <a:rPr lang="ko-KR" altLang="en-US" sz="1600" i="1" dirty="0"/>
                  <a:t>공리</a:t>
                </a:r>
                <a:r>
                  <a:rPr lang="en-US" altLang="ko-KR" sz="1600" i="1" dirty="0"/>
                  <a:t>3) </a:t>
                </a:r>
                <a:r>
                  <a:rPr lang="en-US" altLang="ko-KR" spc="-150" dirty="0">
                    <a:sym typeface="Wingdings" panose="05000000000000000000" pitchFamily="2" charset="2"/>
                  </a:rPr>
                  <a:t> AHP </a:t>
                </a:r>
                <a:r>
                  <a:rPr lang="ko-KR" altLang="en-US" spc="-150" dirty="0">
                    <a:sym typeface="Wingdings" panose="05000000000000000000" pitchFamily="2" charset="2"/>
                  </a:rPr>
                  <a:t>자체가 이를 성립하지 않음</a:t>
                </a:r>
                <a:endParaRPr lang="en-US" altLang="ko-KR" spc="-150" dirty="0"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altLang="ko-KR" spc="-150" dirty="0"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>
                    <a:sym typeface="Wingdings" panose="05000000000000000000" pitchFamily="2" charset="2"/>
                  </a:rPr>
                  <a:t> WAMM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이 그룹의 단일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의견을 도출하는데 적합한 방법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DC25A08-2EA6-4BE5-AAFE-74BC416B5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22657"/>
                <a:ext cx="8064896" cy="5277086"/>
              </a:xfrm>
              <a:prstGeom prst="rect">
                <a:avLst/>
              </a:prstGeom>
              <a:blipFill rotWithShape="0">
                <a:blip r:embed="rId4"/>
                <a:stretch>
                  <a:fillRect l="-832" b="-9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모서리가 둥근 직사각형 13">
            <a:extLst>
              <a:ext uri="{FF2B5EF4-FFF2-40B4-BE49-F238E27FC236}">
                <a16:creationId xmlns:a16="http://schemas.microsoft.com/office/drawing/2014/main" id="{9A88EF70-5F0A-45AA-8488-1A7796E8B625}"/>
              </a:ext>
            </a:extLst>
          </p:cNvPr>
          <p:cNvSpPr/>
          <p:nvPr/>
        </p:nvSpPr>
        <p:spPr>
          <a:xfrm>
            <a:off x="5220072" y="1151861"/>
            <a:ext cx="3581712" cy="1982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indent="-265113" fontAlgn="base">
              <a:lnSpc>
                <a:spcPct val="150000"/>
              </a:lnSpc>
            </a:pPr>
            <a:endParaRPr lang="en-US" altLang="ko-KR" spc="-150" dirty="0"/>
          </a:p>
        </p:txBody>
      </p:sp>
      <p:sp>
        <p:nvSpPr>
          <p:cNvPr id="7" name="직사각형 6"/>
          <p:cNvSpPr/>
          <p:nvPr/>
        </p:nvSpPr>
        <p:spPr>
          <a:xfrm>
            <a:off x="5508103" y="2800907"/>
            <a:ext cx="3135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fontAlgn="base">
              <a:lnSpc>
                <a:spcPct val="150000"/>
              </a:lnSpc>
            </a:pPr>
            <a:r>
              <a:rPr lang="en-US" altLang="ko-KR" sz="1200" b="1" spc="-150" dirty="0"/>
              <a:t>W </a:t>
            </a:r>
            <a:r>
              <a:rPr lang="en-US" altLang="ko-KR" sz="1200" b="1" spc="-150" dirty="0" err="1"/>
              <a:t>i</a:t>
            </a:r>
            <a:r>
              <a:rPr lang="en-US" altLang="ko-KR" sz="1200" b="1" spc="-150" dirty="0"/>
              <a:t>  :  </a:t>
            </a:r>
            <a:r>
              <a:rPr lang="ko-KR" altLang="en-US" sz="1200" b="1" spc="-150" dirty="0"/>
              <a:t>구성원의 가중치 </a:t>
            </a:r>
            <a:r>
              <a:rPr lang="en-US" altLang="ko-KR" sz="1200" b="1" spc="-150" dirty="0"/>
              <a:t>(</a:t>
            </a:r>
            <a:r>
              <a:rPr lang="ko-KR" altLang="en-US" sz="1200" b="1" spc="-150" dirty="0"/>
              <a:t>동일하다고 가정</a:t>
            </a:r>
            <a:r>
              <a:rPr lang="en-US" altLang="ko-KR" sz="1200" b="1" spc="-150" dirty="0"/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516135" y="1254864"/>
            <a:ext cx="3045147" cy="1626524"/>
            <a:chOff x="5071235" y="1268411"/>
            <a:chExt cx="3045147" cy="1626524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/>
            <a:srcRect r="17249"/>
            <a:stretch/>
          </p:blipFill>
          <p:spPr>
            <a:xfrm>
              <a:off x="5071235" y="1268411"/>
              <a:ext cx="3029157" cy="1626524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9710B5C-30C3-4862-8C4C-FBA3159422BD}"/>
                </a:ext>
              </a:extLst>
            </p:cNvPr>
            <p:cNvSpPr/>
            <p:nvPr/>
          </p:nvSpPr>
          <p:spPr>
            <a:xfrm>
              <a:off x="5942371" y="2564925"/>
              <a:ext cx="440859" cy="153567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3BE8D6C-CF42-4318-9D0E-99C419D42858}"/>
                </a:ext>
              </a:extLst>
            </p:cNvPr>
            <p:cNvSpPr/>
            <p:nvPr/>
          </p:nvSpPr>
          <p:spPr>
            <a:xfrm>
              <a:off x="6488454" y="2564925"/>
              <a:ext cx="440859" cy="153567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344ED1F-A57E-4599-BEA5-66553E5B9D74}"/>
                </a:ext>
              </a:extLst>
            </p:cNvPr>
            <p:cNvSpPr/>
            <p:nvPr/>
          </p:nvSpPr>
          <p:spPr>
            <a:xfrm>
              <a:off x="7012923" y="2564925"/>
              <a:ext cx="440859" cy="153567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/>
            <a:srcRect l="80555" t="34923" r="2401"/>
            <a:stretch/>
          </p:blipFill>
          <p:spPr>
            <a:xfrm>
              <a:off x="7492481" y="1836440"/>
              <a:ext cx="623901" cy="1058495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D615DE5-B227-4FCC-A37C-26A2B1EA8696}"/>
                </a:ext>
              </a:extLst>
            </p:cNvPr>
            <p:cNvSpPr/>
            <p:nvPr/>
          </p:nvSpPr>
          <p:spPr>
            <a:xfrm>
              <a:off x="7559522" y="2564925"/>
              <a:ext cx="440859" cy="153567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85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671E7-7EFD-478D-A2F4-B5D10B93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ADB431-05C1-4FE7-8AE3-86D803290E82}"/>
              </a:ext>
            </a:extLst>
          </p:cNvPr>
          <p:cNvSpPr/>
          <p:nvPr/>
        </p:nvSpPr>
        <p:spPr>
          <a:xfrm>
            <a:off x="255456" y="211338"/>
            <a:ext cx="453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100" dirty="0">
                <a:solidFill>
                  <a:schemeClr val="bg1"/>
                </a:solidFill>
              </a:rPr>
              <a:t>Deriving weightages of members</a:t>
            </a:r>
            <a:endParaRPr lang="ko-KR" altLang="en-US" sz="1600" b="1" spc="1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D7D4-C4F6-474F-94CC-6774D3E08B4A}"/>
              </a:ext>
            </a:extLst>
          </p:cNvPr>
          <p:cNvSpPr txBox="1"/>
          <p:nvPr/>
        </p:nvSpPr>
        <p:spPr>
          <a:xfrm>
            <a:off x="251520" y="620688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가중치 추론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014D5-18E3-46A4-8CC6-127841E0B990}"/>
              </a:ext>
            </a:extLst>
          </p:cNvPr>
          <p:cNvSpPr txBox="1"/>
          <p:nvPr/>
        </p:nvSpPr>
        <p:spPr>
          <a:xfrm>
            <a:off x="539552" y="1222657"/>
            <a:ext cx="8064896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50" dirty="0"/>
              <a:t>WAMM </a:t>
            </a:r>
            <a:r>
              <a:rPr lang="ko-KR" altLang="en-US" spc="-150" dirty="0"/>
              <a:t>을 적용하기 위하여 </a:t>
            </a:r>
            <a:r>
              <a:rPr lang="en-US" altLang="ko-KR" spc="-150" dirty="0"/>
              <a:t>, </a:t>
            </a:r>
            <a:r>
              <a:rPr lang="ko-KR" altLang="en-US" spc="-150" dirty="0"/>
              <a:t>구성원 각자의 가중치를 추정</a:t>
            </a: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/>
              <a:t>일반적으로 구성원은 동등</a:t>
            </a:r>
            <a:r>
              <a:rPr lang="en-US" altLang="ko-KR" spc="-150" dirty="0"/>
              <a:t> </a:t>
            </a:r>
            <a:r>
              <a:rPr lang="ko-KR" altLang="en-US" spc="-150" dirty="0"/>
              <a:t>가중치를 가짐</a:t>
            </a: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/>
              <a:t>국가 정책</a:t>
            </a:r>
            <a:r>
              <a:rPr lang="en-US" altLang="ko-KR" spc="-150" dirty="0"/>
              <a:t>, </a:t>
            </a:r>
            <a:r>
              <a:rPr lang="ko-KR" altLang="en-US" spc="-150" dirty="0"/>
              <a:t>경제 등과 같이 구성원의 가중치가 다른 경우도 존재</a:t>
            </a:r>
            <a:endParaRPr lang="en-US" altLang="ko-KR" spc="-15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/>
              <a:t>그룹 구성원 </a:t>
            </a:r>
            <a:r>
              <a:rPr lang="en-US" altLang="ko-KR" spc="-150" dirty="0"/>
              <a:t>/ </a:t>
            </a:r>
            <a:r>
              <a:rPr lang="ko-KR" altLang="en-US" spc="-150" dirty="0"/>
              <a:t>각 분야의 전문가간 합의를 통해 도출</a:t>
            </a: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/>
              <a:t>구성원 간의 합의가 불가능하거나</a:t>
            </a:r>
            <a:r>
              <a:rPr lang="en-US" altLang="ko-KR" spc="-150" dirty="0"/>
              <a:t>, </a:t>
            </a:r>
            <a:r>
              <a:rPr lang="ko-KR" altLang="en-US" spc="-150" dirty="0"/>
              <a:t>상호작용이 어려운 경우 존재</a:t>
            </a: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pc="-15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pc="-150" dirty="0"/>
          </a:p>
        </p:txBody>
      </p:sp>
    </p:spTree>
    <p:extLst>
      <p:ext uri="{BB962C8B-B14F-4D97-AF65-F5344CB8AC3E}">
        <p14:creationId xmlns:p14="http://schemas.microsoft.com/office/powerpoint/2010/main" val="368108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671E7-7EFD-478D-A2F4-B5D10B93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232085-1A0A-4537-AEE9-AF4706956CE2}"/>
              </a:ext>
            </a:extLst>
          </p:cNvPr>
          <p:cNvSpPr/>
          <p:nvPr/>
        </p:nvSpPr>
        <p:spPr>
          <a:xfrm>
            <a:off x="255456" y="211338"/>
            <a:ext cx="431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100" dirty="0">
                <a:solidFill>
                  <a:schemeClr val="bg1"/>
                </a:solidFill>
              </a:rPr>
              <a:t>Deriving weightages of members</a:t>
            </a:r>
            <a:endParaRPr lang="ko-KR" altLang="en-US" sz="1600" b="1" spc="1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697756" y="2861155"/>
            <a:ext cx="2979810" cy="877800"/>
            <a:chOff x="937615" y="2712904"/>
            <a:chExt cx="2979810" cy="8778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615" y="2712904"/>
              <a:ext cx="2979810" cy="877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11A775A-68B8-4EF3-9088-2AAFBEFCA2C9}"/>
                    </a:ext>
                  </a:extLst>
                </p:cNvPr>
                <p:cNvSpPr txBox="1"/>
                <p:nvPr/>
              </p:nvSpPr>
              <p:spPr>
                <a:xfrm>
                  <a:off x="2915816" y="3216050"/>
                  <a:ext cx="971813" cy="3746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65113" indent="-265113" fontAlgn="base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1200" spc="-150" dirty="0"/>
                          <m:t>E</m:t>
                        </m:r>
                        <m:r>
                          <m:rPr>
                            <m:nor/>
                          </m:rPr>
                          <a:rPr lang="en-US" altLang="ko-KR" sz="1200" spc="-1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200" spc="-150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ko-KR" sz="1200" spc="-150" dirty="0"/>
                          <m:t>  :  </m:t>
                        </m:r>
                        <m:r>
                          <a:rPr lang="ko-KR" altLang="en-US" sz="1200" i="1" spc="-150" dirty="0">
                            <a:latin typeface="Cambria Math" panose="02040503050406030204" pitchFamily="18" charset="0"/>
                          </a:rPr>
                          <m:t>전문가</m:t>
                        </m:r>
                      </m:oMath>
                    </m:oMathPara>
                  </a14:m>
                  <a:endParaRPr lang="en-US" altLang="ko-KR" sz="1200" spc="-15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11A775A-68B8-4EF3-9088-2AAFBEFCA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816" y="3216050"/>
                  <a:ext cx="971813" cy="3746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193951-D274-4D99-9368-6EA21E0D49B6}"/>
                  </a:ext>
                </a:extLst>
              </p:cNvPr>
              <p:cNvSpPr txBox="1"/>
              <p:nvPr/>
            </p:nvSpPr>
            <p:spPr>
              <a:xfrm>
                <a:off x="539552" y="1222657"/>
                <a:ext cx="8064896" cy="5032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pc="-150" dirty="0"/>
                  <a:t>전문가간 비교를 통해 가중치 추정</a:t>
                </a:r>
                <a:endParaRPr lang="en-US" altLang="ko-KR" spc="-15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pc="-150" dirty="0"/>
                  <a:t>전문가는</a:t>
                </a:r>
                <a:r>
                  <a:rPr lang="en-US" altLang="ko-KR" spc="-150" dirty="0"/>
                  <a:t> </a:t>
                </a:r>
                <a:r>
                  <a:rPr lang="ko-KR" altLang="en-US" spc="-150" dirty="0"/>
                  <a:t>목표를 위한 진정한 의견을 제시한다고 가정</a:t>
                </a:r>
                <a:endParaRPr lang="en-US" altLang="ko-KR" spc="-15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pc="-150" dirty="0"/>
                  <a:t>자신을 포함한 모든 전문가를 평가</a:t>
                </a:r>
                <a:endParaRPr lang="en-US" altLang="ko-KR" spc="-150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altLang="ko-KR" spc="-150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pc="-150" dirty="0"/>
                  <a:t>각 전문가의 평가 행렬</a:t>
                </a:r>
                <a:endParaRPr lang="en-US" altLang="ko-KR" spc="-15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pc="-150" dirty="0"/>
                  <a:t>고유벡터는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pc="-150" dirty="0"/>
                      <m:t>E</m:t>
                    </m:r>
                    <m:r>
                      <m:rPr>
                        <m:nor/>
                      </m:rPr>
                      <a:rPr lang="en-US" altLang="ko-KR" spc="-150" dirty="0"/>
                      <m:t> </m:t>
                    </m:r>
                    <m:r>
                      <m:rPr>
                        <m:nor/>
                      </m:rPr>
                      <a:rPr lang="en-US" altLang="ko-KR" spc="-150" baseline="-25000" dirty="0"/>
                      <m:t>i</m:t>
                    </m:r>
                    <m:r>
                      <m:rPr>
                        <m:nor/>
                      </m:rPr>
                      <a:rPr lang="en-US" altLang="ko-KR" spc="-150" dirty="0"/>
                      <m:t> </m:t>
                    </m:r>
                  </m:oMath>
                </a14:m>
                <a:r>
                  <a:rPr lang="ko-KR" altLang="en-US" spc="-150" dirty="0"/>
                  <a:t>의 상대적 중요도를 제공</a:t>
                </a:r>
                <a:endParaRPr lang="en-US" altLang="ko-KR" spc="-150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altLang="ko-KR" spc="-150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pc="-150" dirty="0"/>
                  <a:t>M</a:t>
                </a:r>
                <a:r>
                  <a:rPr lang="ko-KR" altLang="en-US" spc="-150" dirty="0"/>
                  <a:t>은 각 평가 행렬의 고유벡터를 열로 하는 </a:t>
                </a:r>
                <a:r>
                  <a:rPr lang="en-US" altLang="ko-KR" spc="-150" dirty="0"/>
                  <a:t>3x3 </a:t>
                </a:r>
                <a:r>
                  <a:rPr lang="ko-KR" altLang="en-US" spc="-150" dirty="0"/>
                  <a:t>행렬</a:t>
                </a:r>
                <a:endParaRPr lang="en-US" altLang="ko-KR" spc="-15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pc="-150" dirty="0"/>
                  <a:t>M</a:t>
                </a:r>
                <a:r>
                  <a:rPr lang="ko-KR" altLang="en-US" spc="-150" dirty="0"/>
                  <a:t>의 첫 번째 열은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pc="-150" dirty="0"/>
                      <m:t>E</m:t>
                    </m:r>
                    <m:r>
                      <m:rPr>
                        <m:nor/>
                      </m:rPr>
                      <a:rPr lang="en-US" altLang="ko-KR" spc="-150" dirty="0"/>
                      <m:t> 1 </m:t>
                    </m:r>
                    <m:r>
                      <a:rPr lang="ko-KR" altLang="en-US" i="1" spc="-150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pc="-150" dirty="0"/>
                  <a:t> </a:t>
                </a:r>
                <a:r>
                  <a:rPr lang="ko-KR" altLang="en-US" spc="-150" dirty="0"/>
                  <a:t>평가한 각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pc="-150" dirty="0"/>
                      <m:t>E</m:t>
                    </m:r>
                    <m:r>
                      <m:rPr>
                        <m:nor/>
                      </m:rPr>
                      <a:rPr lang="en-US" altLang="ko-KR" spc="-150" dirty="0"/>
                      <m:t> </m:t>
                    </m:r>
                    <m:r>
                      <m:rPr>
                        <m:nor/>
                      </m:rPr>
                      <a:rPr lang="en-US" altLang="ko-KR" spc="-150" baseline="-25000" dirty="0"/>
                      <m:t>i</m:t>
                    </m:r>
                    <m:r>
                      <m:rPr>
                        <m:nor/>
                      </m:rPr>
                      <a:rPr lang="en-US" altLang="ko-KR" spc="-150" dirty="0"/>
                      <m:t> </m:t>
                    </m:r>
                  </m:oMath>
                </a14:m>
                <a:r>
                  <a:rPr lang="ko-KR" altLang="en-US" spc="-150" dirty="0"/>
                  <a:t>의 상대적 중요도</a:t>
                </a:r>
                <a:endParaRPr lang="en-US" altLang="ko-KR" spc="-150" dirty="0"/>
              </a:p>
              <a:p>
                <a:pPr lvl="1">
                  <a:lnSpc>
                    <a:spcPct val="150000"/>
                  </a:lnSpc>
                </a:pPr>
                <a:endParaRPr lang="en-US" altLang="ko-KR" spc="-150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pc="-150" dirty="0"/>
                  <a:t>동일한 방식으로</a:t>
                </a:r>
                <a:r>
                  <a:rPr lang="en-US" altLang="ko-KR" spc="-150" dirty="0"/>
                  <a:t>, </a:t>
                </a:r>
                <a:r>
                  <a:rPr lang="ko-KR" altLang="en-US" spc="-150" dirty="0"/>
                  <a:t>특정 기준에 따라 모든 구성원을 평가한다고 가정하여</a:t>
                </a:r>
                <a:endParaRPr lang="en-US" altLang="ko-KR" spc="-15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pc="-150" dirty="0"/>
                  <a:t>모든 구성원에 대한 상대적 중요도 행렬</a:t>
                </a:r>
                <a:r>
                  <a:rPr lang="en-US" altLang="ko-KR" spc="-150" dirty="0"/>
                  <a:t> M </a:t>
                </a:r>
                <a:r>
                  <a:rPr lang="ko-KR" altLang="en-US" spc="-150" dirty="0"/>
                  <a:t>도출 가능</a:t>
                </a:r>
                <a:endParaRPr lang="en-US" altLang="ko-KR" spc="-15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193951-D274-4D99-9368-6EA21E0D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22657"/>
                <a:ext cx="8064896" cy="5032596"/>
              </a:xfrm>
              <a:prstGeom prst="rect">
                <a:avLst/>
              </a:prstGeom>
              <a:blipFill>
                <a:blip r:embed="rId6"/>
                <a:stretch>
                  <a:fillRect l="-832" b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8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724</Words>
  <Application>Microsoft Office PowerPoint</Application>
  <PresentationFormat>화면 슬라이드 쇼(4:3)</PresentationFormat>
  <Paragraphs>167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haji</cp:lastModifiedBy>
  <cp:revision>459</cp:revision>
  <dcterms:created xsi:type="dcterms:W3CDTF">2016-11-03T20:47:04Z</dcterms:created>
  <dcterms:modified xsi:type="dcterms:W3CDTF">2019-11-15T08:49:52Z</dcterms:modified>
</cp:coreProperties>
</file>