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17C3E-7CF7-469D-9575-19173096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43259-7C07-400F-B757-F150DC6C0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6CC53-26AC-4E15-95E1-88774E2F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6F7D6-6C5C-426B-ABCC-A12328FE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DEE9C-E01A-4A17-A023-0612B79C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21F0B-939F-42D4-B55F-CCC541F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598A9-264F-4578-AED2-1909E1F7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A5EB-DEEB-4E03-8CEE-86819B5C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1917D-A68E-4F01-BBE9-55BB6578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B8459-F729-4A6D-A4ED-A620487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3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E64E49-AADD-4F55-B056-16643215D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CDA44-9A7D-4338-BB53-E53BE815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C5B1C-C4EC-4F72-8D4D-A565F3D3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C68D0-E32E-4F4F-8392-73D894C1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0B340-2F84-4F3A-9145-ED433765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F6F6E-AD2C-4EF2-A3F7-F7B8CC63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51602-3EF2-4018-8B61-10A67482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E871B-BEAD-4D60-9473-809F0AEF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2230-D0FC-42D7-A897-6E14AA68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DB81D-014B-4395-A2F6-A2CDD28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896B-011B-4E43-9230-6F564C10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81F1F-A7BC-438A-89A9-1D9BA507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F00DA-BB19-45C8-B154-63A4A56A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2808F-7FC3-4EEA-9B44-1C40C803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96FF0-547A-4444-9354-53AA1201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1D66-61D9-42D2-8014-CE112540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AF616-4E19-4E2D-89D1-C27A749B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707D6-B10A-4779-8F23-EB63FF3E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CAB09-3CCD-4288-AD19-1B561C09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FBDF9-EE36-4820-8F27-89D574AF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92C12-DF34-4DE3-939B-40C7D8FC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2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728D0-AFAB-4A38-B154-261695E6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8B9EF-FBA3-4E89-BA73-B38CF870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3516A-9B9D-4582-856B-1FA01003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C03ED-1D6A-47D5-BEE1-0F17F36D8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8E683-3C5F-4224-8F5D-A28CA191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FA059-3EE1-4B8A-ACDD-EACAC969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F6838C-0180-47A3-AF16-791F723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591F9-B4AA-4133-8E16-95843D30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9081-771E-4FB6-8989-A553FA84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ABB9F2-F239-426C-B019-8FC5062C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9848C0-FEE9-4D40-AD46-DF2F358C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C03CC0-0601-4E54-87FC-1E37BE1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3B1AA-D4AC-4322-AA57-7AC0688B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27A85-0A2D-4B3A-877B-4323267D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A932E-39E5-47DD-B502-FEF7E04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1049F-82C5-4D7E-B075-05C3644D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66EB-9B02-49B2-BD38-96FA69FE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15F15-5331-4062-BB7D-CD6BCFC2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DC584-C041-43B1-91D9-86876A89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18B01-A3AF-45CA-9FA5-FD097BB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BF3BA-B8D1-48E3-9A49-15502524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84CC5-C749-4A29-81F6-FC4336EC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EA02B-AF9F-4C6F-A31A-DC498B55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F631F-B945-4A01-AC6F-F07E0D4A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26DE3-0FF1-449E-89D0-C9ABC70F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45AFB-D294-44FF-9B92-E15A39E4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2BA6D-CFE3-4F09-9873-064075A2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3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AF7D0-EB08-4469-9732-DC94AF03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F420E-980A-49E6-A6FA-46152EB3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D5E53-0457-460A-9D53-040718AAE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2C16-4AF2-44EC-87AC-E14035F0491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BB474-48A9-4968-9F36-0F243E99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0A540-E0DE-44CA-B87B-6262664E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B6C6-A706-44DB-B41B-BB71A89F3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7776D9-1551-478A-A3CE-C283666C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626946"/>
            <a:ext cx="11458575" cy="4714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7584DC1-B18A-4F90-AB92-9EC104E22CED}"/>
              </a:ext>
            </a:extLst>
          </p:cNvPr>
          <p:cNvSpPr/>
          <p:nvPr/>
        </p:nvSpPr>
        <p:spPr>
          <a:xfrm>
            <a:off x="7550093" y="5467417"/>
            <a:ext cx="427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Abadi" panose="020B0604020202020204" pitchFamily="34" charset="0"/>
              </a:rPr>
              <a:t>4</a:t>
            </a:r>
            <a:r>
              <a:rPr lang="ko-KR" altLang="en-US" dirty="0">
                <a:latin typeface="Abadi" panose="020B0604020202020204" pitchFamily="34" charset="0"/>
              </a:rPr>
              <a:t>주차 </a:t>
            </a:r>
            <a:r>
              <a:rPr lang="en-US" altLang="ko-KR" dirty="0">
                <a:latin typeface="Abadi" panose="020B0604020202020204" pitchFamily="34" charset="0"/>
              </a:rPr>
              <a:t>: 2020.01.14 - 2020.01.20</a:t>
            </a:r>
          </a:p>
          <a:p>
            <a:pPr algn="r"/>
            <a:endParaRPr lang="en-US" altLang="ko-KR" dirty="0">
              <a:latin typeface="Abadi" panose="020B0604020202020204" pitchFamily="34" charset="0"/>
            </a:endParaRPr>
          </a:p>
          <a:p>
            <a:pPr algn="r"/>
            <a:r>
              <a:rPr lang="ko-KR" altLang="en-US" dirty="0">
                <a:latin typeface="Abadi" panose="020B0604020202020204" pitchFamily="34" charset="0"/>
              </a:rPr>
              <a:t>발표 </a:t>
            </a:r>
            <a:r>
              <a:rPr lang="en-US" altLang="ko-KR" dirty="0">
                <a:latin typeface="Abadi" panose="020B0604020202020204" pitchFamily="34" charset="0"/>
              </a:rPr>
              <a:t>: 2020.01.20</a:t>
            </a:r>
          </a:p>
        </p:txBody>
      </p:sp>
    </p:spTree>
    <p:extLst>
      <p:ext uri="{BB962C8B-B14F-4D97-AF65-F5344CB8AC3E}">
        <p14:creationId xmlns:p14="http://schemas.microsoft.com/office/powerpoint/2010/main" val="16773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71A4-8728-4666-900C-32069F8CC8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89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000" dirty="0">
                <a:latin typeface="Abadi" panose="020B0604020202020204" pitchFamily="34" charset="0"/>
                <a:ea typeface="+mn-ea"/>
                <a:cs typeface="+mn-cs"/>
              </a:rPr>
              <a:t>Title : </a:t>
            </a:r>
            <a:r>
              <a:rPr lang="en-US" altLang="ko-KR" sz="4000" dirty="0">
                <a:latin typeface="Abadi" panose="020B0604020202020204" pitchFamily="34" charset="0"/>
              </a:rPr>
              <a:t>Supervised Fuzzy Partitioning</a:t>
            </a:r>
            <a:endParaRPr lang="ko-KR" altLang="en-US" sz="4000" dirty="0"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873E2-526E-4CC1-8133-046E78F8F9CC}"/>
              </a:ext>
            </a:extLst>
          </p:cNvPr>
          <p:cNvSpPr txBox="1"/>
          <p:nvPr/>
        </p:nvSpPr>
        <p:spPr>
          <a:xfrm>
            <a:off x="1324948" y="889000"/>
            <a:ext cx="9123210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i="1" dirty="0">
                <a:latin typeface="Abadi" panose="020B0604020202020204" pitchFamily="34" charset="0"/>
              </a:rPr>
              <a:t>Supervised learning</a:t>
            </a:r>
            <a:r>
              <a:rPr lang="ko-KR" altLang="en-US" sz="2000" i="1" dirty="0">
                <a:latin typeface="Abadi" panose="020B0604020202020204" pitchFamily="34" charset="0"/>
              </a:rPr>
              <a:t>에도 적용이 가능한</a:t>
            </a:r>
            <a:endParaRPr lang="en-US" altLang="ko-KR" sz="2000" i="1" dirty="0">
              <a:latin typeface="Abadi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i="1" dirty="0">
                <a:latin typeface="Abadi" panose="020B0604020202020204" pitchFamily="34" charset="0"/>
              </a:rPr>
              <a:t>Fuzzy</a:t>
            </a:r>
            <a:r>
              <a:rPr lang="ko-KR" altLang="en-US" sz="2000" i="1" dirty="0">
                <a:latin typeface="Abadi" panose="020B0604020202020204" pitchFamily="34" charset="0"/>
              </a:rPr>
              <a:t>를 이용하여 복잡한 패턴에도 성능이 좋은</a:t>
            </a:r>
            <a:endParaRPr lang="en-US" altLang="ko-KR" sz="2000" i="1" dirty="0">
              <a:latin typeface="Abadi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i="1" dirty="0">
                <a:latin typeface="Abadi" panose="020B0604020202020204" pitchFamily="34" charset="0"/>
              </a:rPr>
              <a:t>K Means Clustering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0E545-2992-444F-B279-9AD4972BF5B1}"/>
              </a:ext>
            </a:extLst>
          </p:cNvPr>
          <p:cNvSpPr/>
          <p:nvPr/>
        </p:nvSpPr>
        <p:spPr>
          <a:xfrm>
            <a:off x="307824" y="2784112"/>
            <a:ext cx="11821885" cy="2349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badi" panose="020B0604020202020204" pitchFamily="34" charset="0"/>
              </a:rPr>
              <a:t>기존 방법의  문제점</a:t>
            </a:r>
            <a:r>
              <a:rPr lang="en-US" altLang="ko-KR" sz="2000" b="1" dirty="0">
                <a:latin typeface="Abadi" panose="020B0604020202020204" pitchFamily="34" charset="0"/>
              </a:rPr>
              <a:t>   </a:t>
            </a:r>
            <a:r>
              <a:rPr lang="en-US" altLang="ko-KR" sz="2000" dirty="0">
                <a:latin typeface="Abadi" panose="020B0604020202020204" pitchFamily="34" charset="0"/>
              </a:rPr>
              <a:t>:	K-means Clustering</a:t>
            </a:r>
            <a:r>
              <a:rPr lang="ko-KR" altLang="en-US" sz="2000" dirty="0">
                <a:latin typeface="Abadi" panose="020B0604020202020204" pitchFamily="34" charset="0"/>
              </a:rPr>
              <a:t>은 </a:t>
            </a:r>
            <a:r>
              <a:rPr lang="en-US" altLang="ko-KR" sz="2000" dirty="0">
                <a:latin typeface="Abadi" panose="020B0604020202020204" pitchFamily="34" charset="0"/>
              </a:rPr>
              <a:t>unsupervised</a:t>
            </a:r>
            <a:r>
              <a:rPr lang="ko-KR" altLang="en-US" sz="2000" dirty="0">
                <a:latin typeface="Abadi" panose="020B0604020202020204" pitchFamily="34" charset="0"/>
              </a:rPr>
              <a:t>에 주로 사용</a:t>
            </a:r>
            <a:endParaRPr lang="en-US" altLang="ko-KR" sz="2000" dirty="0"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badi" panose="020B0604020202020204" pitchFamily="34" charset="0"/>
              </a:rPr>
              <a:t>			labeled data </a:t>
            </a:r>
            <a:r>
              <a:rPr lang="ko-KR" altLang="en-US" sz="2000" dirty="0">
                <a:latin typeface="Abadi" panose="020B0604020202020204" pitchFamily="34" charset="0"/>
              </a:rPr>
              <a:t>가 적거나</a:t>
            </a:r>
            <a:r>
              <a:rPr lang="en-US" altLang="ko-KR" sz="2000" dirty="0">
                <a:latin typeface="Abadi" panose="020B0604020202020204" pitchFamily="34" charset="0"/>
              </a:rPr>
              <a:t>, feature </a:t>
            </a:r>
            <a:r>
              <a:rPr lang="ko-KR" altLang="en-US" sz="2000" dirty="0">
                <a:latin typeface="Abadi" panose="020B0604020202020204" pitchFamily="34" charset="0"/>
              </a:rPr>
              <a:t>수가 늘어나면 성능이 낮음</a:t>
            </a:r>
            <a:endParaRPr lang="en-US" altLang="ko-KR" sz="2000" dirty="0"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Abadi" panose="020B0604020202020204" pitchFamily="34" charset="0"/>
              </a:rPr>
              <a:t>논문이 추구하는 바 </a:t>
            </a:r>
            <a:r>
              <a:rPr lang="en-US" altLang="ko-KR" sz="2000" dirty="0">
                <a:latin typeface="Abadi" panose="020B0604020202020204" pitchFamily="34" charset="0"/>
              </a:rPr>
              <a:t>:	label </a:t>
            </a:r>
            <a:r>
              <a:rPr lang="ko-KR" altLang="en-US" sz="2000" dirty="0">
                <a:latin typeface="Abadi" panose="020B0604020202020204" pitchFamily="34" charset="0"/>
              </a:rPr>
              <a:t>정보와 </a:t>
            </a:r>
            <a:r>
              <a:rPr lang="en-US" altLang="ko-KR" sz="2000" dirty="0">
                <a:latin typeface="Abadi" panose="020B0604020202020204" pitchFamily="34" charset="0"/>
              </a:rPr>
              <a:t>Membership(</a:t>
            </a:r>
            <a:r>
              <a:rPr lang="ko-KR" altLang="en-US" sz="2000" dirty="0">
                <a:latin typeface="Abadi" panose="020B0604020202020204" pitchFamily="34" charset="0"/>
              </a:rPr>
              <a:t>군집에 속할 </a:t>
            </a:r>
            <a:r>
              <a:rPr lang="en-US" altLang="ko-KR" sz="2000" dirty="0">
                <a:latin typeface="Abadi" panose="020B0604020202020204" pitchFamily="34" charset="0"/>
              </a:rPr>
              <a:t>degree) </a:t>
            </a:r>
            <a:r>
              <a:rPr lang="ko-KR" altLang="en-US" sz="2000" dirty="0">
                <a:latin typeface="Abadi" panose="020B0604020202020204" pitchFamily="34" charset="0"/>
              </a:rPr>
              <a:t>정보를 동시에 고려하여</a:t>
            </a:r>
            <a:r>
              <a:rPr lang="en-US" altLang="ko-KR" sz="2000" dirty="0">
                <a:latin typeface="Abadi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badi" panose="020B0604020202020204" pitchFamily="34" charset="0"/>
              </a:rPr>
              <a:t>			Supervised</a:t>
            </a:r>
            <a:r>
              <a:rPr lang="ko-KR" altLang="en-US" sz="2000" dirty="0">
                <a:latin typeface="Abadi" panose="020B0604020202020204" pitchFamily="34" charset="0"/>
              </a:rPr>
              <a:t>에서도 사용 가능한 </a:t>
            </a:r>
            <a:r>
              <a:rPr lang="en-US" altLang="ko-KR" sz="2000" dirty="0">
                <a:latin typeface="Abadi" panose="020B0604020202020204" pitchFamily="34" charset="0"/>
              </a:rPr>
              <a:t>Clustering &amp; Classification </a:t>
            </a:r>
            <a:r>
              <a:rPr lang="ko-KR" altLang="en-US" sz="2000" dirty="0">
                <a:latin typeface="Abadi" panose="020B0604020202020204" pitchFamily="34" charset="0"/>
              </a:rPr>
              <a:t>기법을 제안</a:t>
            </a:r>
            <a:endParaRPr lang="en-US" altLang="ko-KR" sz="20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4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71A4-8728-4666-900C-32069F8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8923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000" dirty="0">
                <a:latin typeface="Abadi" panose="020B0604020202020204" pitchFamily="34" charset="0"/>
                <a:ea typeface="+mn-ea"/>
                <a:cs typeface="+mn-cs"/>
              </a:rPr>
              <a:t>  Objective function of SFP </a:t>
            </a:r>
            <a:endParaRPr lang="ko-KR" altLang="en-US" sz="4000" dirty="0">
              <a:latin typeface="Abadi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70F9A8-A923-4019-B5C8-B5F413ED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261" b="51033"/>
          <a:stretch/>
        </p:blipFill>
        <p:spPr>
          <a:xfrm>
            <a:off x="211807" y="1642992"/>
            <a:ext cx="1176650" cy="998114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1FF31BD4-5071-48C9-A32D-86A5FC05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8" t="48967" r="41191"/>
          <a:stretch/>
        </p:blipFill>
        <p:spPr>
          <a:xfrm>
            <a:off x="7411397" y="1621932"/>
            <a:ext cx="1867821" cy="1040235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BBA8D295-D52C-4506-A69B-46D6386C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3" r="38063" b="51033"/>
          <a:stretch/>
        </p:blipFill>
        <p:spPr>
          <a:xfrm>
            <a:off x="1462727" y="1621932"/>
            <a:ext cx="2440884" cy="998114"/>
          </a:xfrm>
          <a:prstGeom prst="rect">
            <a:avLst/>
          </a:prstGeom>
        </p:spPr>
      </p:pic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E51CC5D7-44A4-451C-8259-F488B745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8" t="48967" r="7693"/>
          <a:stretch/>
        </p:blipFill>
        <p:spPr>
          <a:xfrm>
            <a:off x="9882608" y="1621932"/>
            <a:ext cx="2097585" cy="1040235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DCC36A50-F4B1-4EC0-BE34-9B6072BA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55" r="2810" b="51033"/>
          <a:stretch/>
        </p:blipFill>
        <p:spPr>
          <a:xfrm>
            <a:off x="4507003" y="1621932"/>
            <a:ext cx="2301002" cy="99811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1CA26F-F1CE-4792-AFC8-E9FC919AC139}"/>
              </a:ext>
            </a:extLst>
          </p:cNvPr>
          <p:cNvSpPr/>
          <p:nvPr/>
        </p:nvSpPr>
        <p:spPr>
          <a:xfrm>
            <a:off x="1439726" y="1666127"/>
            <a:ext cx="2440884" cy="9518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E5B78745-9A7A-4BD8-B66A-3E26DC8EC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r="35458" b="51033"/>
          <a:stretch/>
        </p:blipFill>
        <p:spPr>
          <a:xfrm>
            <a:off x="4132347" y="1621932"/>
            <a:ext cx="145920" cy="998114"/>
          </a:xfrm>
          <a:prstGeom prst="rect">
            <a:avLst/>
          </a:prstGeom>
        </p:spPr>
      </p:pic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E0128E20-8B28-4ACB-A757-63E7AA76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r="35458" b="51033"/>
          <a:stretch/>
        </p:blipFill>
        <p:spPr>
          <a:xfrm>
            <a:off x="7036741" y="1621932"/>
            <a:ext cx="145920" cy="998114"/>
          </a:xfrm>
          <a:prstGeom prst="rect">
            <a:avLst/>
          </a:prstGeom>
        </p:spPr>
      </p:pic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52FAFE81-9373-421F-B4E2-BBAFF9892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r="35458" b="51033"/>
          <a:stretch/>
        </p:blipFill>
        <p:spPr>
          <a:xfrm>
            <a:off x="9507954" y="1621932"/>
            <a:ext cx="145920" cy="99811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42B6D7-AC92-4A14-9911-8DD7287389B6}"/>
              </a:ext>
            </a:extLst>
          </p:cNvPr>
          <p:cNvSpPr/>
          <p:nvPr/>
        </p:nvSpPr>
        <p:spPr>
          <a:xfrm>
            <a:off x="4505136" y="1621932"/>
            <a:ext cx="2279867" cy="9518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19B9C4-D576-4253-B447-64443CD1B5E9}"/>
              </a:ext>
            </a:extLst>
          </p:cNvPr>
          <p:cNvSpPr/>
          <p:nvPr/>
        </p:nvSpPr>
        <p:spPr>
          <a:xfrm>
            <a:off x="7327357" y="1621932"/>
            <a:ext cx="1951861" cy="95184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871FA3-1B58-49DB-8DC8-BC51C6EB16EF}"/>
              </a:ext>
            </a:extLst>
          </p:cNvPr>
          <p:cNvSpPr/>
          <p:nvPr/>
        </p:nvSpPr>
        <p:spPr>
          <a:xfrm>
            <a:off x="9882608" y="1621932"/>
            <a:ext cx="2074582" cy="9518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E088D-E8B2-41F0-84B5-6D2A42A6A0BB}"/>
              </a:ext>
            </a:extLst>
          </p:cNvPr>
          <p:cNvSpPr txBox="1"/>
          <p:nvPr/>
        </p:nvSpPr>
        <p:spPr>
          <a:xfrm>
            <a:off x="1526796" y="1204914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latin typeface="Abadi" panose="020B0604020104020204" pitchFamily="34" charset="0"/>
              </a:rPr>
              <a:t>군집 내 분산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E87D39-F17C-4764-9D0E-0B4317AF2F58}"/>
              </a:ext>
            </a:extLst>
          </p:cNvPr>
          <p:cNvSpPr txBox="1"/>
          <p:nvPr/>
        </p:nvSpPr>
        <p:spPr>
          <a:xfrm>
            <a:off x="4592102" y="1204914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latin typeface="Abadi" panose="020B0604020104020204" pitchFamily="34" charset="0"/>
              </a:rPr>
              <a:t>군집 별 특징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859C73-DEB5-4447-B8F4-7798BEDDF0D0}"/>
              </a:ext>
            </a:extLst>
          </p:cNvPr>
          <p:cNvSpPr txBox="1"/>
          <p:nvPr/>
        </p:nvSpPr>
        <p:spPr>
          <a:xfrm>
            <a:off x="7279905" y="1204914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Abadi" panose="020B0604020104020204" pitchFamily="34" charset="0"/>
              </a:rPr>
              <a:t>-</a:t>
            </a:r>
            <a:r>
              <a:rPr lang="ko-KR" altLang="en-US" b="1" i="1" dirty="0">
                <a:latin typeface="Abadi" panose="020B0604020104020204" pitchFamily="34" charset="0"/>
              </a:rPr>
              <a:t>멤버십 </a:t>
            </a:r>
            <a:r>
              <a:rPr lang="en-US" altLang="ko-KR" b="1" i="1" dirty="0">
                <a:latin typeface="Abadi" panose="020B0604020104020204" pitchFamily="34" charset="0"/>
              </a:rPr>
              <a:t>entropy</a:t>
            </a:r>
            <a:endParaRPr lang="ko-KR" altLang="en-US" b="1" i="1" dirty="0"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57B0A-5298-4131-8582-22C95872EFDC}"/>
              </a:ext>
            </a:extLst>
          </p:cNvPr>
          <p:cNvSpPr txBox="1"/>
          <p:nvPr/>
        </p:nvSpPr>
        <p:spPr>
          <a:xfrm>
            <a:off x="9279314" y="1204914"/>
            <a:ext cx="31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Abadi" panose="020B0604020104020204" pitchFamily="34" charset="0"/>
              </a:rPr>
              <a:t>- feature</a:t>
            </a:r>
            <a:r>
              <a:rPr lang="ko-KR" altLang="en-US" b="1" i="1" dirty="0">
                <a:latin typeface="Abadi" panose="020B0604020104020204" pitchFamily="34" charset="0"/>
              </a:rPr>
              <a:t> 가중치 </a:t>
            </a:r>
            <a:r>
              <a:rPr lang="en-US" altLang="ko-KR" b="1" i="1" dirty="0">
                <a:latin typeface="Abadi" panose="020B0604020104020204" pitchFamily="34" charset="0"/>
              </a:rPr>
              <a:t>entropy</a:t>
            </a:r>
            <a:endParaRPr lang="ko-KR" altLang="en-US" b="1" i="1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AD1CF-4B9A-4CED-9613-CE03CEBA8C3C}"/>
              </a:ext>
            </a:extLst>
          </p:cNvPr>
          <p:cNvSpPr txBox="1"/>
          <p:nvPr/>
        </p:nvSpPr>
        <p:spPr>
          <a:xfrm>
            <a:off x="2024544" y="2885848"/>
            <a:ext cx="1879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latin typeface="Abadi" panose="020B0604020104020204" pitchFamily="34" charset="0"/>
              </a:rPr>
              <a:t>Weighted Euclidean distance</a:t>
            </a:r>
            <a:endParaRPr lang="ko-KR" altLang="en-US" sz="1300" dirty="0">
              <a:latin typeface="Abadi" panose="020B0604020104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F8E68ED-7499-4CC4-910A-C9F9707FF9AB}"/>
              </a:ext>
            </a:extLst>
          </p:cNvPr>
          <p:cNvCxnSpPr>
            <a:cxnSpLocks/>
          </p:cNvCxnSpPr>
          <p:nvPr/>
        </p:nvCxnSpPr>
        <p:spPr>
          <a:xfrm>
            <a:off x="2617365" y="2424418"/>
            <a:ext cx="11828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A1A91B7-219F-4CE9-9DBA-92920C89760E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866208" y="2522296"/>
            <a:ext cx="461423" cy="26568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1C56E1-1BB3-4F61-BAFF-57FC9DF973A3}"/>
              </a:ext>
            </a:extLst>
          </p:cNvPr>
          <p:cNvCxnSpPr>
            <a:cxnSpLocks/>
          </p:cNvCxnSpPr>
          <p:nvPr/>
        </p:nvCxnSpPr>
        <p:spPr>
          <a:xfrm flipV="1">
            <a:off x="4553987" y="2244181"/>
            <a:ext cx="176503" cy="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92135EB-4691-41B6-8A51-1AEF5100B674}"/>
              </a:ext>
            </a:extLst>
          </p:cNvPr>
          <p:cNvCxnSpPr>
            <a:cxnSpLocks/>
          </p:cNvCxnSpPr>
          <p:nvPr/>
        </p:nvCxnSpPr>
        <p:spPr>
          <a:xfrm flipV="1">
            <a:off x="7399908" y="2244181"/>
            <a:ext cx="176503" cy="15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1F876E-3BCE-4329-AB7A-CB6CEED137C8}"/>
              </a:ext>
            </a:extLst>
          </p:cNvPr>
          <p:cNvCxnSpPr>
            <a:cxnSpLocks/>
          </p:cNvCxnSpPr>
          <p:nvPr/>
        </p:nvCxnSpPr>
        <p:spPr>
          <a:xfrm flipV="1">
            <a:off x="9941135" y="2214945"/>
            <a:ext cx="176503" cy="15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AA77DE-3408-4473-B484-FC487936DDB8}"/>
              </a:ext>
            </a:extLst>
          </p:cNvPr>
          <p:cNvSpPr txBox="1"/>
          <p:nvPr/>
        </p:nvSpPr>
        <p:spPr>
          <a:xfrm>
            <a:off x="4494568" y="2885848"/>
            <a:ext cx="2301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Abadi" panose="020B0604020104020204" pitchFamily="34" charset="0"/>
              </a:rPr>
              <a:t>α</a:t>
            </a:r>
            <a:r>
              <a:rPr lang="ko-KR" altLang="en-US" sz="1300" b="1" dirty="0">
                <a:latin typeface="Abadi" panose="020B0604020104020204" pitchFamily="34" charset="0"/>
              </a:rPr>
              <a:t> ∝ </a:t>
            </a:r>
            <a:r>
              <a:rPr lang="ko-KR" altLang="en-US" sz="1300" dirty="0">
                <a:latin typeface="Abadi" panose="020B0604020104020204" pitchFamily="34" charset="0"/>
              </a:rPr>
              <a:t>각 </a:t>
            </a:r>
            <a:r>
              <a:rPr lang="en-US" altLang="ko-KR" sz="1300" dirty="0">
                <a:latin typeface="Abadi" panose="020B0604020104020204" pitchFamily="34" charset="0"/>
              </a:rPr>
              <a:t>label</a:t>
            </a:r>
            <a:r>
              <a:rPr lang="ko-KR" altLang="en-US" sz="1300" dirty="0">
                <a:latin typeface="Abadi" panose="020B0604020104020204" pitchFamily="34" charset="0"/>
              </a:rPr>
              <a:t> 별 특성의 영향</a:t>
            </a:r>
            <a:endParaRPr lang="en-US" altLang="ko-KR" sz="1300" dirty="0">
              <a:latin typeface="Abadi" panose="020B0604020104020204" pitchFamily="34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49C744A6-5793-4B52-81B7-F9A0EA3535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5909" y="2589998"/>
            <a:ext cx="676313" cy="95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780239D-411F-46AD-A4C1-B7DF746EFA44}"/>
              </a:ext>
            </a:extLst>
          </p:cNvPr>
          <p:cNvSpPr txBox="1"/>
          <p:nvPr/>
        </p:nvSpPr>
        <p:spPr>
          <a:xfrm>
            <a:off x="7000361" y="2885848"/>
            <a:ext cx="28231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Abadi" panose="020B0604020104020204" pitchFamily="34" charset="0"/>
              </a:rPr>
              <a:t>γ (</a:t>
            </a:r>
            <a:r>
              <a:rPr lang="ko-KR" altLang="en-US" sz="1300" b="1" dirty="0">
                <a:latin typeface="Abadi" panose="020B0604020104020204" pitchFamily="34" charset="0"/>
              </a:rPr>
              <a:t>정규화</a:t>
            </a:r>
            <a:r>
              <a:rPr lang="en-US" altLang="ko-KR" sz="1300" b="1" dirty="0"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300" dirty="0">
                <a:latin typeface="Abadi" panose="020B0604020104020204" pitchFamily="34" charset="0"/>
              </a:rPr>
              <a:t>   </a:t>
            </a:r>
            <a:r>
              <a:rPr lang="ko-KR" altLang="en-US" sz="1300" dirty="0">
                <a:latin typeface="Abadi" panose="020B0604020104020204" pitchFamily="34" charset="0"/>
              </a:rPr>
              <a:t>↑ </a:t>
            </a:r>
            <a:r>
              <a:rPr lang="en-US" altLang="ko-KR" sz="1300" dirty="0">
                <a:latin typeface="Abadi" panose="020B0604020104020204" pitchFamily="34" charset="0"/>
              </a:rPr>
              <a:t>: </a:t>
            </a:r>
            <a:r>
              <a:rPr lang="ko-KR" altLang="en-US" sz="1300" dirty="0">
                <a:latin typeface="Abadi" panose="020B0604020104020204" pitchFamily="34" charset="0"/>
              </a:rPr>
              <a:t>경계가 </a:t>
            </a:r>
            <a:r>
              <a:rPr lang="en-US" altLang="ko-KR" sz="1300" dirty="0">
                <a:latin typeface="Abadi" panose="020B0604020104020204" pitchFamily="34" charset="0"/>
              </a:rPr>
              <a:t>fuzzy, </a:t>
            </a:r>
            <a:r>
              <a:rPr lang="ko-KR" altLang="en-US" sz="1300" dirty="0">
                <a:latin typeface="Abadi" panose="020B0604020104020204" pitchFamily="34" charset="0"/>
              </a:rPr>
              <a:t>균일 </a:t>
            </a:r>
            <a:r>
              <a:rPr lang="en-US" altLang="ko-KR" sz="1300" dirty="0">
                <a:latin typeface="Abadi" panose="020B0604020104020204" pitchFamily="34" charset="0"/>
              </a:rPr>
              <a:t>data</a:t>
            </a:r>
          </a:p>
          <a:p>
            <a:r>
              <a:rPr lang="en-US" altLang="ko-KR" sz="1300" dirty="0">
                <a:latin typeface="Abadi" panose="020B0604020104020204" pitchFamily="34" charset="0"/>
              </a:rPr>
              <a:t>   </a:t>
            </a:r>
            <a:r>
              <a:rPr lang="ko-KR" altLang="en-US" sz="1300" dirty="0">
                <a:latin typeface="Abadi" panose="020B0604020104020204" pitchFamily="34" charset="0"/>
              </a:rPr>
              <a:t>↓ </a:t>
            </a:r>
            <a:r>
              <a:rPr lang="en-US" altLang="ko-KR" sz="1300" dirty="0">
                <a:latin typeface="Abadi" panose="020B0604020104020204" pitchFamily="34" charset="0"/>
              </a:rPr>
              <a:t>: </a:t>
            </a:r>
            <a:r>
              <a:rPr lang="ko-KR" altLang="en-US" sz="1300" dirty="0">
                <a:latin typeface="Abadi" panose="020B0604020104020204" pitchFamily="34" charset="0"/>
              </a:rPr>
              <a:t>경계가 </a:t>
            </a:r>
            <a:r>
              <a:rPr lang="en-US" altLang="ko-KR" sz="1300" dirty="0">
                <a:latin typeface="Abadi" panose="020B0604020104020204" pitchFamily="34" charset="0"/>
              </a:rPr>
              <a:t>crispy (u</a:t>
            </a:r>
            <a:r>
              <a:rPr lang="ko-KR" altLang="en-US" sz="1300" dirty="0">
                <a:latin typeface="Abadi" panose="020B0604020104020204" pitchFamily="34" charset="0"/>
              </a:rPr>
              <a:t>가 </a:t>
            </a:r>
            <a:r>
              <a:rPr lang="en-US" altLang="ko-KR" sz="1300" dirty="0">
                <a:latin typeface="Abadi" panose="020B0604020104020204" pitchFamily="34" charset="0"/>
              </a:rPr>
              <a:t>0/1</a:t>
            </a:r>
            <a:r>
              <a:rPr lang="ko-KR" altLang="en-US" sz="1300" dirty="0">
                <a:latin typeface="Abadi" panose="020B0604020104020204" pitchFamily="34" charset="0"/>
              </a:rPr>
              <a:t>에 수렴</a:t>
            </a:r>
            <a:r>
              <a:rPr lang="en-US" altLang="ko-KR" sz="1300" dirty="0">
                <a:latin typeface="Abadi" panose="020B0604020104020204" pitchFamily="34" charset="0"/>
              </a:rPr>
              <a:t>)</a:t>
            </a: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0AE6040C-AF95-42A8-A56E-0EB635B036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7087" y="2589998"/>
            <a:ext cx="676313" cy="95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14CB3C-14EA-4005-9A15-1EBFB5030271}"/>
              </a:ext>
            </a:extLst>
          </p:cNvPr>
          <p:cNvSpPr txBox="1"/>
          <p:nvPr/>
        </p:nvSpPr>
        <p:spPr>
          <a:xfrm>
            <a:off x="9882608" y="2885848"/>
            <a:ext cx="23010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Abadi" panose="020B0604020104020204" pitchFamily="34" charset="0"/>
              </a:rPr>
              <a:t>λ (</a:t>
            </a:r>
            <a:r>
              <a:rPr lang="ko-KR" altLang="en-US" sz="1300" b="1" dirty="0">
                <a:latin typeface="Abadi" panose="020B0604020104020204" pitchFamily="34" charset="0"/>
              </a:rPr>
              <a:t>가중치 분포</a:t>
            </a:r>
            <a:r>
              <a:rPr lang="en-US" altLang="ko-KR" sz="1300" b="1" dirty="0"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300" dirty="0">
                <a:latin typeface="Abadi" panose="020B0604020104020204" pitchFamily="34" charset="0"/>
              </a:rPr>
              <a:t>  </a:t>
            </a:r>
            <a:r>
              <a:rPr lang="ko-KR" altLang="en-US" sz="1300" dirty="0">
                <a:latin typeface="Abadi" panose="020B0604020104020204" pitchFamily="34" charset="0"/>
              </a:rPr>
              <a:t>↑ </a:t>
            </a:r>
            <a:r>
              <a:rPr lang="en-US" altLang="ko-KR" sz="1300" dirty="0">
                <a:latin typeface="Abadi" panose="020B0604020104020204" pitchFamily="34" charset="0"/>
              </a:rPr>
              <a:t>: </a:t>
            </a:r>
            <a:r>
              <a:rPr lang="ko-KR" altLang="en-US" sz="1300" dirty="0">
                <a:latin typeface="Abadi" panose="020B0604020104020204" pitchFamily="34" charset="0"/>
              </a:rPr>
              <a:t>균일 가중치</a:t>
            </a:r>
            <a:endParaRPr lang="en-US" altLang="ko-KR" sz="1300" dirty="0">
              <a:latin typeface="Abadi" panose="020B0604020104020204" pitchFamily="34" charset="0"/>
            </a:endParaRPr>
          </a:p>
          <a:p>
            <a:r>
              <a:rPr lang="en-US" altLang="ko-KR" sz="1300" dirty="0">
                <a:latin typeface="Abadi" panose="020B0604020104020204" pitchFamily="34" charset="0"/>
              </a:rPr>
              <a:t>  </a:t>
            </a:r>
            <a:r>
              <a:rPr lang="ko-KR" altLang="en-US" sz="1300" dirty="0">
                <a:latin typeface="Abadi" panose="020B0604020104020204" pitchFamily="34" charset="0"/>
              </a:rPr>
              <a:t>↓ </a:t>
            </a:r>
            <a:r>
              <a:rPr lang="en-US" altLang="ko-KR" sz="1300" dirty="0">
                <a:latin typeface="Abadi" panose="020B0604020104020204" pitchFamily="34" charset="0"/>
              </a:rPr>
              <a:t>: feature </a:t>
            </a:r>
            <a:r>
              <a:rPr lang="ko-KR" altLang="en-US" sz="1300" dirty="0">
                <a:latin typeface="Abadi" panose="020B0604020104020204" pitchFamily="34" charset="0"/>
              </a:rPr>
              <a:t>구분 쉬움</a:t>
            </a:r>
            <a:endParaRPr lang="en-US" altLang="ko-KR" sz="1300" dirty="0">
              <a:latin typeface="Abadi" panose="020B0604020104020204" pitchFamily="34" charset="0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A9E1E7C8-D05D-4D51-BC28-20DF6438CD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83493" y="2548328"/>
            <a:ext cx="676313" cy="954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5784E1-CFAE-4368-8AAA-17CFD56885E0}"/>
                  </a:ext>
                </a:extLst>
              </p:cNvPr>
              <p:cNvSpPr txBox="1"/>
              <p:nvPr/>
            </p:nvSpPr>
            <p:spPr>
              <a:xfrm>
                <a:off x="1271011" y="3694076"/>
                <a:ext cx="10709182" cy="3176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Abadi" panose="020B0604020202020204" pitchFamily="34" charset="0"/>
                  </a:rPr>
                  <a:t>U : Membership ( </a:t>
                </a:r>
                <a:r>
                  <a:rPr lang="ko-KR" altLang="en-US" sz="2000" dirty="0">
                    <a:latin typeface="Abadi" panose="020B0604020202020204" pitchFamily="34" charset="0"/>
                  </a:rPr>
                  <a:t>군집에 속할 </a:t>
                </a:r>
                <a:r>
                  <a:rPr lang="en-US" altLang="ko-KR" sz="2000" dirty="0">
                    <a:latin typeface="Abadi" panose="020B0604020202020204" pitchFamily="34" charset="0"/>
                  </a:rPr>
                  <a:t>degree )</a:t>
                </a:r>
                <a:endParaRPr lang="en-US" altLang="ko-KR" dirty="0">
                  <a:latin typeface="Abadi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i="1" dirty="0">
                    <a:latin typeface="Abadi" panose="020B0604020202020204" pitchFamily="34" charset="0"/>
                  </a:rPr>
                  <a:t>	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Abadi" panose="020B0604020202020204" pitchFamily="34" charset="0"/>
                  </a:rPr>
                  <a:t> : x’ </a:t>
                </a:r>
                <a:r>
                  <a:rPr lang="ko-KR" altLang="en-US" sz="1600" i="1" dirty="0">
                    <a:latin typeface="Abadi" panose="020B0604020202020204" pitchFamily="34" charset="0"/>
                  </a:rPr>
                  <a:t>가 </a:t>
                </a:r>
                <a:r>
                  <a:rPr lang="en-US" altLang="ko-KR" sz="1600" i="1" dirty="0">
                    <a:latin typeface="Abadi" panose="020B0604020202020204" pitchFamily="34" charset="0"/>
                  </a:rPr>
                  <a:t>j(cluster)</a:t>
                </a:r>
                <a:r>
                  <a:rPr lang="ko-KR" altLang="en-US" sz="1600" i="1" dirty="0">
                    <a:latin typeface="Abadi" panose="020B0604020202020204" pitchFamily="34" charset="0"/>
                  </a:rPr>
                  <a:t>에 속할 확률</a:t>
                </a:r>
                <a:r>
                  <a:rPr lang="en-US" altLang="ko-KR" sz="1600" i="1" dirty="0">
                    <a:latin typeface="Abadi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Abadi" panose="020B0604020202020204" pitchFamily="34" charset="0"/>
                  </a:rPr>
                  <a:t>의 가중치로 사용</a:t>
                </a:r>
                <a:r>
                  <a:rPr lang="en-US" altLang="ko-KR" sz="1600" i="1" dirty="0">
                    <a:latin typeface="Abadi" panose="020B060402020202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Abadi" panose="020B0604020202020204" pitchFamily="34" charset="0"/>
                  </a:rPr>
                  <a:t>V : </a:t>
                </a:r>
                <a:r>
                  <a:rPr lang="ko-KR" altLang="en-US" sz="2000" dirty="0">
                    <a:latin typeface="Abadi" panose="020B0604020202020204" pitchFamily="34" charset="0"/>
                  </a:rPr>
                  <a:t>군집의 </a:t>
                </a:r>
                <a:r>
                  <a:rPr lang="en-US" altLang="ko-KR" sz="2000" dirty="0">
                    <a:latin typeface="Abadi" panose="020B0604020202020204" pitchFamily="34" charset="0"/>
                  </a:rPr>
                  <a:t>center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Abadi" panose="020B0604020202020204" pitchFamily="34" charset="0"/>
                  </a:rPr>
                  <a:t>Z : Label prototype ( </a:t>
                </a:r>
                <a:r>
                  <a:rPr lang="ko-KR" altLang="en-US" sz="2000" dirty="0">
                    <a:latin typeface="Abadi" panose="020B0604020202020204" pitchFamily="34" charset="0"/>
                  </a:rPr>
                  <a:t>군집의 특징</a:t>
                </a:r>
                <a:r>
                  <a:rPr lang="en-US" altLang="ko-KR" sz="2000" dirty="0">
                    <a:latin typeface="Abadi" panose="020B0604020202020204" pitchFamily="34" charset="0"/>
                  </a:rPr>
                  <a:t>)</a:t>
                </a:r>
                <a:r>
                  <a:rPr lang="en-US" altLang="ko-KR" dirty="0">
                    <a:latin typeface="Abadi" panose="020B0604020202020204" pitchFamily="34" charset="0"/>
                  </a:rPr>
                  <a:t>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i="1" dirty="0">
                    <a:latin typeface="Abadi" panose="020B0604020202020204" pitchFamily="34" charset="0"/>
                  </a:rPr>
                  <a:t>	(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500" i="1" dirty="0">
                    <a:latin typeface="Abadi" panose="020B0604020202020204" pitchFamily="34" charset="0"/>
                  </a:rPr>
                  <a:t>: j(cluster)</a:t>
                </a:r>
                <a:r>
                  <a:rPr lang="ko-KR" altLang="en-US" sz="1500" i="1" dirty="0">
                    <a:latin typeface="Abadi" panose="020B0604020202020204" pitchFamily="34" charset="0"/>
                  </a:rPr>
                  <a:t>의 </a:t>
                </a:r>
                <a:r>
                  <a:rPr lang="en-US" altLang="ko-KR" sz="1500" i="1" dirty="0">
                    <a:latin typeface="Abadi" panose="020B0604020202020204" pitchFamily="34" charset="0"/>
                  </a:rPr>
                  <a:t>label prototype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Abadi" panose="020B0604020202020204" pitchFamily="34" charset="0"/>
                  </a:rPr>
                  <a:t>W : Weights</a:t>
                </a:r>
              </a:p>
              <a:p>
                <a:endParaRPr lang="en-US" altLang="ko-KR" sz="400" dirty="0">
                  <a:latin typeface="Abadi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badi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Abadi" panose="020B0604020202020204" pitchFamily="34" charset="0"/>
                  </a:rPr>
                  <a:t> :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>
                    <a:latin typeface="Abadi" panose="020B0604020202020204" pitchFamily="34" charset="0"/>
                  </a:rPr>
                  <a:t> label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5784E1-CFAE-4368-8AAA-17CFD5688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11" y="3694076"/>
                <a:ext cx="10709182" cy="3176254"/>
              </a:xfrm>
              <a:prstGeom prst="rect">
                <a:avLst/>
              </a:prstGeom>
              <a:blipFill>
                <a:blip r:embed="rId3"/>
                <a:stretch>
                  <a:fillRect l="-569" b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8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71A4-8728-4666-900C-32069F8CC8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89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000" dirty="0">
                <a:latin typeface="Abadi" panose="020B0604020202020204" pitchFamily="34" charset="0"/>
                <a:ea typeface="+mn-ea"/>
                <a:cs typeface="+mn-cs"/>
              </a:rPr>
              <a:t>  Optimization Objective function </a:t>
            </a:r>
            <a:endParaRPr lang="ko-KR" altLang="en-US" sz="4000" dirty="0">
              <a:latin typeface="Abadi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BFBBA-076B-4BB3-9C1C-4A38B726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3" y="1526352"/>
            <a:ext cx="4566140" cy="41644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A23427-BD6F-4035-BE79-1EABA7BB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16" y="3118346"/>
            <a:ext cx="4267427" cy="4902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C754205-903B-4CB7-83CC-FD9885F9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10" y="5581035"/>
            <a:ext cx="4009186" cy="4630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09912-BDC2-4F42-A26F-52B40D591B8B}"/>
              </a:ext>
            </a:extLst>
          </p:cNvPr>
          <p:cNvSpPr/>
          <p:nvPr/>
        </p:nvSpPr>
        <p:spPr>
          <a:xfrm>
            <a:off x="89703" y="1159213"/>
            <a:ext cx="7250664" cy="51348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badi" panose="020B0604020202020204" pitchFamily="34" charset="0"/>
              </a:rPr>
              <a:t>목적함수의 최적화를 위하여</a:t>
            </a:r>
            <a:endParaRPr lang="en-US" altLang="ko-KR" dirty="0"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badi" panose="020B0604020202020204" pitchFamily="34" charset="0"/>
              </a:rPr>
              <a:t>각 변수 별로 </a:t>
            </a:r>
            <a:r>
              <a:rPr lang="en-US" altLang="ko-KR" dirty="0">
                <a:latin typeface="Abadi" panose="020B0604020202020204" pitchFamily="34" charset="0"/>
              </a:rPr>
              <a:t>Update </a:t>
            </a:r>
            <a:r>
              <a:rPr lang="ko-KR" altLang="en-US" dirty="0">
                <a:latin typeface="Abadi" panose="020B0604020202020204" pitchFamily="34" charset="0"/>
              </a:rPr>
              <a:t>하여</a:t>
            </a:r>
            <a:r>
              <a:rPr lang="en-US" altLang="ko-KR" dirty="0">
                <a:latin typeface="Abadi" panose="020B0604020202020204" pitchFamily="34" charset="0"/>
              </a:rPr>
              <a:t>, Center</a:t>
            </a:r>
            <a:r>
              <a:rPr lang="ko-KR" altLang="en-US" dirty="0">
                <a:latin typeface="Abadi" panose="020B0604020202020204" pitchFamily="34" charset="0"/>
              </a:rPr>
              <a:t>가 수렴 할 때까지 반복</a:t>
            </a:r>
            <a:endParaRPr lang="en-US" altLang="ko-KR" dirty="0"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badi" panose="020B0604020202020204" pitchFamily="34" charset="0"/>
              </a:rPr>
              <a:t>#3 : ( </a:t>
            </a:r>
            <a:r>
              <a:rPr lang="ko-KR" altLang="en-US" dirty="0">
                <a:latin typeface="Abadi" panose="020B0604020202020204" pitchFamily="34" charset="0"/>
              </a:rPr>
              <a:t>첫 번째 항</a:t>
            </a:r>
            <a:r>
              <a:rPr lang="en-US" altLang="ko-KR" dirty="0">
                <a:latin typeface="Abadi" panose="020B0604020202020204" pitchFamily="34" charset="0"/>
              </a:rPr>
              <a:t>, </a:t>
            </a:r>
            <a:r>
              <a:rPr lang="ko-KR" altLang="en-US" dirty="0">
                <a:latin typeface="Abadi" panose="020B0604020202020204" pitchFamily="34" charset="0"/>
              </a:rPr>
              <a:t>두번째 항</a:t>
            </a:r>
            <a:r>
              <a:rPr lang="en-US" altLang="ko-KR" dirty="0">
                <a:latin typeface="Abadi" panose="020B0604020202020204" pitchFamily="34" charset="0"/>
              </a:rPr>
              <a:t> )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  <a:sym typeface="Wingdings" panose="05000000000000000000" pitchFamily="2" charset="2"/>
              </a:rPr>
              <a:t> D (Distance Matrix)</a:t>
            </a:r>
          </a:p>
          <a:p>
            <a:pPr lvl="1">
              <a:lnSpc>
                <a:spcPct val="150000"/>
              </a:lnSpc>
            </a:pPr>
            <a:endParaRPr lang="en-US" altLang="ko-KR" sz="300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badi" panose="020B0604020202020204" pitchFamily="34" charset="0"/>
              </a:rPr>
              <a:t>#4 : </a:t>
            </a:r>
            <a:r>
              <a:rPr lang="ko-KR" altLang="en-US" dirty="0">
                <a:latin typeface="Abadi" panose="020B0604020202020204" pitchFamily="34" charset="0"/>
              </a:rPr>
              <a:t>첫 번째 항</a:t>
            </a:r>
            <a:r>
              <a:rPr lang="en-US" altLang="ko-KR" dirty="0">
                <a:latin typeface="Abadi" panose="020B0604020202020204" pitchFamily="34" charset="0"/>
              </a:rPr>
              <a:t>, </a:t>
            </a:r>
            <a:r>
              <a:rPr lang="ko-KR" altLang="en-US" dirty="0">
                <a:latin typeface="Abadi" panose="020B0604020202020204" pitchFamily="34" charset="0"/>
              </a:rPr>
              <a:t>두번째 항</a:t>
            </a:r>
            <a:r>
              <a:rPr lang="en-US" altLang="ko-KR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badi" panose="020B0604020202020204" pitchFamily="34" charset="0"/>
              </a:rPr>
              <a:t>U (Membership)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050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badi" panose="020B0604020202020204" pitchFamily="34" charset="0"/>
              </a:rPr>
              <a:t>#5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: </a:t>
            </a:r>
            <a:r>
              <a:rPr lang="ko-KR" altLang="en-US" dirty="0">
                <a:latin typeface="Abadi" panose="020B0604020202020204" pitchFamily="34" charset="0"/>
              </a:rPr>
              <a:t>첫 번째 항 </a:t>
            </a:r>
            <a:r>
              <a:rPr lang="en-US" altLang="ko-KR" dirty="0">
                <a:latin typeface="Abadi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badi" panose="020B0604020202020204" pitchFamily="34" charset="0"/>
              </a:rPr>
              <a:t>V (Center)  /  </a:t>
            </a:r>
            <a:r>
              <a:rPr lang="ko-KR" altLang="en-US" dirty="0">
                <a:latin typeface="Abadi" panose="020B0604020202020204" pitchFamily="34" charset="0"/>
              </a:rPr>
              <a:t>두번째 항 </a:t>
            </a:r>
            <a:r>
              <a:rPr lang="en-US" altLang="ko-KR" dirty="0">
                <a:latin typeface="Abadi" panose="020B0604020202020204" pitchFamily="34" charset="0"/>
                <a:sym typeface="Wingdings" panose="05000000000000000000" pitchFamily="2" charset="2"/>
              </a:rPr>
              <a:t> Z (Label Prototype)</a:t>
            </a:r>
            <a:r>
              <a:rPr lang="en-US" altLang="ko-KR" dirty="0">
                <a:latin typeface="Abadi" panose="020B0604020202020204" pitchFamily="34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badi" panose="020B0604020202020204" pitchFamily="34" charset="0"/>
              </a:rPr>
              <a:t>	( V</a:t>
            </a:r>
            <a:r>
              <a:rPr lang="ko-KR" altLang="en-US" sz="1600" dirty="0">
                <a:latin typeface="Abadi" panose="020B0604020202020204" pitchFamily="34" charset="0"/>
              </a:rPr>
              <a:t>와 </a:t>
            </a:r>
            <a:r>
              <a:rPr lang="en-US" altLang="ko-KR" sz="1600" dirty="0">
                <a:latin typeface="Abadi" panose="020B0604020202020204" pitchFamily="34" charset="0"/>
              </a:rPr>
              <a:t>Z</a:t>
            </a:r>
            <a:r>
              <a:rPr lang="ko-KR" altLang="en-US" sz="1600" dirty="0">
                <a:latin typeface="Abadi" panose="020B0604020202020204" pitchFamily="34" charset="0"/>
              </a:rPr>
              <a:t>가 무관하여 동시 계산 </a:t>
            </a:r>
            <a:r>
              <a:rPr lang="en-US" altLang="ko-KR" sz="1600" dirty="0">
                <a:latin typeface="Abadi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400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400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badi" panose="020B0604020202020204" pitchFamily="34" charset="0"/>
              </a:rPr>
              <a:t>#6 : </a:t>
            </a:r>
            <a:r>
              <a:rPr lang="ko-KR" altLang="en-US" dirty="0">
                <a:latin typeface="Abadi" panose="020B0604020202020204" pitchFamily="34" charset="0"/>
              </a:rPr>
              <a:t>네번째 항 </a:t>
            </a:r>
            <a:r>
              <a:rPr lang="en-US" altLang="ko-KR" dirty="0">
                <a:latin typeface="Abadi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badi" panose="020B0604020202020204" pitchFamily="34" charset="0"/>
              </a:rPr>
              <a:t>W (Weight)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Abadi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Abadi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D4B8C0-9E55-4174-B11F-3F7022D6DA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53"/>
          <a:stretch/>
        </p:blipFill>
        <p:spPr>
          <a:xfrm>
            <a:off x="3852201" y="4189941"/>
            <a:ext cx="2570383" cy="4982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B2C635-A62F-4898-A05E-651B94FD8A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417"/>
          <a:stretch/>
        </p:blipFill>
        <p:spPr>
          <a:xfrm>
            <a:off x="1218675" y="4206252"/>
            <a:ext cx="1935586" cy="492356"/>
          </a:xfrm>
          <a:prstGeom prst="rect">
            <a:avLst/>
          </a:prstGeom>
          <a:ln>
            <a:noFill/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89FB14B-9EBC-4BC8-82D9-DEF539AB70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844"/>
          <a:stretch/>
        </p:blipFill>
        <p:spPr>
          <a:xfrm>
            <a:off x="3166989" y="4195802"/>
            <a:ext cx="331772" cy="492356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6E6BE9C-3186-4339-9CDB-CD427232DA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190"/>
          <a:stretch/>
        </p:blipFill>
        <p:spPr>
          <a:xfrm>
            <a:off x="6484690" y="4189941"/>
            <a:ext cx="315399" cy="49821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7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71A4-8728-4666-900C-32069F8CC8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89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000" dirty="0">
                <a:latin typeface="Abadi" panose="020B0604020202020204" pitchFamily="34" charset="0"/>
                <a:ea typeface="+mn-ea"/>
                <a:cs typeface="+mn-cs"/>
              </a:rPr>
              <a:t>  Optimization Objective function </a:t>
            </a:r>
            <a:endParaRPr lang="ko-KR" altLang="en-US" sz="4000" dirty="0">
              <a:latin typeface="Abadi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BFBBA-076B-4BB3-9C1C-4A38B7265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80"/>
          <a:stretch/>
        </p:blipFill>
        <p:spPr>
          <a:xfrm>
            <a:off x="6781322" y="1845834"/>
            <a:ext cx="4566140" cy="132510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09912-BDC2-4F42-A26F-52B40D591B8B}"/>
              </a:ext>
            </a:extLst>
          </p:cNvPr>
          <p:cNvSpPr/>
          <p:nvPr/>
        </p:nvSpPr>
        <p:spPr>
          <a:xfrm>
            <a:off x="183392" y="1238341"/>
            <a:ext cx="7250664" cy="462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badi" panose="020B0604020202020204" pitchFamily="34" charset="0"/>
              </a:rPr>
              <a:t>#8-10 : y’</a:t>
            </a:r>
            <a:r>
              <a:rPr lang="ko-KR" altLang="en-US" dirty="0">
                <a:latin typeface="Abadi" panose="020B0604020202020204" pitchFamily="34" charset="0"/>
              </a:rPr>
              <a:t>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DE3FA-AFD9-4627-AC3B-9E1BC324C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59" b="75173"/>
          <a:stretch/>
        </p:blipFill>
        <p:spPr>
          <a:xfrm>
            <a:off x="682480" y="1845835"/>
            <a:ext cx="3126244" cy="6683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7A8DBC-96F2-472B-9D12-AEA53B0B1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73" r="57248"/>
          <a:stretch/>
        </p:blipFill>
        <p:spPr>
          <a:xfrm>
            <a:off x="682480" y="2662562"/>
            <a:ext cx="2211300" cy="668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65BEEF-94E9-422F-858E-5BE5DF1DA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14" t="75173"/>
          <a:stretch/>
        </p:blipFill>
        <p:spPr>
          <a:xfrm>
            <a:off x="3110091" y="2662562"/>
            <a:ext cx="283774" cy="6683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08B217-0969-4A12-8DC4-70160E828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14" b="75173"/>
          <a:stretch/>
        </p:blipFill>
        <p:spPr>
          <a:xfrm>
            <a:off x="4078677" y="1845834"/>
            <a:ext cx="283774" cy="6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C79559C-F136-4BE8-9E17-8F437E451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14" y="2287762"/>
            <a:ext cx="5653696" cy="435133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82AE515-AC92-4D80-88EE-CF288E0771F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8892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badi" panose="020B0604020202020204" pitchFamily="34" charset="0"/>
                <a:ea typeface="+mn-ea"/>
                <a:cs typeface="+mn-cs"/>
              </a:rPr>
              <a:t>  Experiments</a:t>
            </a:r>
            <a:endParaRPr lang="ko-KR" altLang="en-US" sz="4000" dirty="0"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01A730-DC50-455D-A88A-AEEF86931676}"/>
              </a:ext>
            </a:extLst>
          </p:cNvPr>
          <p:cNvSpPr/>
          <p:nvPr/>
        </p:nvSpPr>
        <p:spPr>
          <a:xfrm>
            <a:off x="194014" y="1296109"/>
            <a:ext cx="5653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badi" panose="020B0604020202020204" pitchFamily="34" charset="0"/>
              </a:rPr>
              <a:t>- </a:t>
            </a:r>
            <a:r>
              <a:rPr lang="ko-KR" altLang="en-US" sz="1600" dirty="0">
                <a:latin typeface="Abadi" panose="020B0604020202020204" pitchFamily="34" charset="0"/>
              </a:rPr>
              <a:t>이차원 </a:t>
            </a:r>
            <a:r>
              <a:rPr lang="en-US" altLang="ko-KR" sz="1600" dirty="0">
                <a:latin typeface="Abadi" panose="020B0604020202020204" pitchFamily="34" charset="0"/>
              </a:rPr>
              <a:t>data</a:t>
            </a:r>
            <a:r>
              <a:rPr lang="ko-KR" altLang="en-US" sz="1600" dirty="0">
                <a:latin typeface="Abadi" panose="020B0604020202020204" pitchFamily="34" charset="0"/>
              </a:rPr>
              <a:t>에 대해서 </a:t>
            </a:r>
            <a:r>
              <a:rPr lang="en-US" altLang="ko-KR" sz="1600" dirty="0" err="1">
                <a:latin typeface="Abadi" panose="020B0604020202020204" pitchFamily="34" charset="0"/>
              </a:rPr>
              <a:t>RandomForest</a:t>
            </a:r>
            <a:r>
              <a:rPr lang="ko-KR" altLang="en-US" sz="1600" dirty="0">
                <a:latin typeface="Abadi" panose="020B0604020202020204" pitchFamily="34" charset="0"/>
              </a:rPr>
              <a:t>와 비교</a:t>
            </a:r>
            <a:endParaRPr lang="en-US" altLang="ko-KR" sz="1600" dirty="0">
              <a:latin typeface="Abadi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39F9DC-8BE1-47A2-8F84-5AA81B18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095"/>
            <a:ext cx="6138863" cy="44156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D12BB2-FF84-40DA-9B2F-70FB4006F193}"/>
              </a:ext>
            </a:extLst>
          </p:cNvPr>
          <p:cNvSpPr/>
          <p:nvPr/>
        </p:nvSpPr>
        <p:spPr>
          <a:xfrm>
            <a:off x="6506856" y="1179766"/>
            <a:ext cx="42594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- Parameter </a:t>
            </a:r>
            <a:r>
              <a:rPr lang="ko-KR" altLang="en-US" dirty="0">
                <a:latin typeface="Abadi" panose="020B0604020202020204" pitchFamily="34" charset="0"/>
              </a:rPr>
              <a:t>검증</a:t>
            </a:r>
            <a:endParaRPr lang="en-US" altLang="ko-KR" dirty="0">
              <a:latin typeface="Abadi" panose="020B0604020202020204" pitchFamily="34" charset="0"/>
            </a:endParaRPr>
          </a:p>
          <a:p>
            <a:pPr lvl="1"/>
            <a:r>
              <a:rPr lang="en-US" altLang="ko-KR" sz="1600" dirty="0">
                <a:latin typeface="Abadi" panose="020B0604020104020204" pitchFamily="34" charset="0"/>
              </a:rPr>
              <a:t>k, γ </a:t>
            </a:r>
            <a:r>
              <a:rPr lang="ko-KR" altLang="en-US" sz="1600" dirty="0">
                <a:latin typeface="Abadi" panose="020B0604020104020204" pitchFamily="34" charset="0"/>
              </a:rPr>
              <a:t>∝ 정확도</a:t>
            </a:r>
            <a:endParaRPr lang="en-US" altLang="ko-KR" sz="1600" dirty="0">
              <a:latin typeface="Abadi" panose="020B0604020104020204" pitchFamily="34" charset="0"/>
            </a:endParaRPr>
          </a:p>
          <a:p>
            <a:pPr lvl="1"/>
            <a:r>
              <a:rPr lang="en-US" altLang="ko-KR" sz="1600" dirty="0">
                <a:latin typeface="Abadi" panose="020B0604020104020204" pitchFamily="34" charset="0"/>
              </a:rPr>
              <a:t>α’</a:t>
            </a:r>
            <a:r>
              <a:rPr lang="ko-KR" altLang="en-US" sz="1600" dirty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:</a:t>
            </a:r>
            <a:r>
              <a:rPr lang="ko-KR" altLang="en-US" sz="1600" dirty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γ’</a:t>
            </a:r>
            <a:r>
              <a:rPr lang="ko-KR" altLang="en-US" sz="1600" dirty="0">
                <a:latin typeface="Abadi" panose="020B0604020104020204" pitchFamily="34" charset="0"/>
              </a:rPr>
              <a:t>가 크면</a:t>
            </a:r>
            <a:r>
              <a:rPr lang="en-US" altLang="ko-KR" sz="1600" dirty="0">
                <a:latin typeface="Abadi" panose="020B0604020104020204" pitchFamily="34" charset="0"/>
              </a:rPr>
              <a:t>, α</a:t>
            </a:r>
            <a:r>
              <a:rPr lang="ko-KR" altLang="en-US" sz="1600" dirty="0">
                <a:latin typeface="Abadi" panose="020B0604020104020204" pitchFamily="34" charset="0"/>
              </a:rPr>
              <a:t>의 영향은 미비</a:t>
            </a:r>
            <a:endParaRPr lang="en-US" altLang="ko-KR" sz="1600" dirty="0">
              <a:latin typeface="Abadi" panose="020B0604020104020204" pitchFamily="34" charset="0"/>
            </a:endParaRPr>
          </a:p>
          <a:p>
            <a:pPr lvl="1"/>
            <a:r>
              <a:rPr lang="en-US" altLang="ko-KR" sz="1600" dirty="0">
                <a:latin typeface="Abadi" panose="020B0604020104020204" pitchFamily="34" charset="0"/>
              </a:rPr>
              <a:t>λ  : data </a:t>
            </a:r>
            <a:r>
              <a:rPr lang="ko-KR" altLang="en-US" sz="1600" dirty="0">
                <a:latin typeface="Abadi" panose="020B0604020104020204" pitchFamily="34" charset="0"/>
              </a:rPr>
              <a:t>차원에 따름</a:t>
            </a:r>
            <a:r>
              <a:rPr lang="en-US" altLang="ko-KR" sz="1600" dirty="0">
                <a:latin typeface="Abadi" panose="020B0604020104020204" pitchFamily="34" charset="0"/>
              </a:rPr>
              <a:t>,</a:t>
            </a:r>
            <a:r>
              <a:rPr lang="ko-KR" altLang="en-US" sz="1600" dirty="0">
                <a:latin typeface="Abadi" panose="020B0604020104020204" pitchFamily="34" charset="0"/>
              </a:rPr>
              <a:t> ∝ </a:t>
            </a:r>
            <a:r>
              <a:rPr lang="en-US" altLang="ko-KR" sz="1600" dirty="0">
                <a:latin typeface="Abadi" panose="020B0604020104020204" pitchFamily="34" charset="0"/>
              </a:rPr>
              <a:t>#class/log(data)</a:t>
            </a:r>
            <a:endParaRPr lang="en-US" altLang="ko-KR" sz="16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82AE515-AC92-4D80-88EE-CF288E0771F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8892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badi" panose="020B0604020202020204" pitchFamily="34" charset="0"/>
                <a:ea typeface="+mn-ea"/>
                <a:cs typeface="+mn-cs"/>
              </a:rPr>
              <a:t>  Experiments</a:t>
            </a:r>
            <a:endParaRPr lang="ko-KR" altLang="en-US" sz="4000" dirty="0"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01A730-DC50-455D-A88A-AEEF86931676}"/>
              </a:ext>
            </a:extLst>
          </p:cNvPr>
          <p:cNvSpPr/>
          <p:nvPr/>
        </p:nvSpPr>
        <p:spPr>
          <a:xfrm>
            <a:off x="194014" y="1219909"/>
            <a:ext cx="56536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Real Data (UCI) - Accuracy (mean ± std)</a:t>
            </a:r>
          </a:p>
          <a:p>
            <a:endParaRPr lang="en-US" altLang="ko-KR" sz="1600" dirty="0">
              <a:latin typeface="Abadi" panose="020B0604020202020204" pitchFamily="34" charset="0"/>
            </a:endParaRPr>
          </a:p>
          <a:p>
            <a:r>
              <a:rPr lang="en-US" altLang="ko-KR" sz="1600" dirty="0">
                <a:latin typeface="Abadi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i="1" dirty="0">
                <a:latin typeface="Abadi" panose="020B0604020202020204" pitchFamily="34" charset="0"/>
                <a:sym typeface="Wingdings" panose="05000000000000000000" pitchFamily="2" charset="2"/>
              </a:rPr>
              <a:t>  KNN, SVM-Linear </a:t>
            </a:r>
            <a:r>
              <a:rPr lang="ko-KR" altLang="en-US" sz="1600" i="1" dirty="0">
                <a:latin typeface="Abadi" panose="020B0604020202020204" pitchFamily="34" charset="0"/>
                <a:sym typeface="Wingdings" panose="05000000000000000000" pitchFamily="2" charset="2"/>
              </a:rPr>
              <a:t>보다 약간 나은 성능</a:t>
            </a:r>
            <a:endParaRPr lang="en-US" altLang="ko-KR" sz="1600" i="1" dirty="0">
              <a:latin typeface="Abadi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D12BB2-FF84-40DA-9B2F-70FB4006F193}"/>
              </a:ext>
            </a:extLst>
          </p:cNvPr>
          <p:cNvSpPr/>
          <p:nvPr/>
        </p:nvSpPr>
        <p:spPr>
          <a:xfrm>
            <a:off x="6096001" y="1148675"/>
            <a:ext cx="6096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badi" panose="020B0604020202020204" pitchFamily="34" charset="0"/>
              </a:rPr>
              <a:t>- High-dimensional data - A</a:t>
            </a:r>
            <a:r>
              <a:rPr lang="en-US" altLang="ko-KR" dirty="0"/>
              <a:t>ccuracy &amp; AUC  , Time</a:t>
            </a:r>
          </a:p>
          <a:p>
            <a:r>
              <a:rPr lang="en-US" altLang="ko-KR" dirty="0"/>
              <a:t> </a:t>
            </a:r>
            <a:endParaRPr lang="en-US" altLang="ko-KR" sz="1600" dirty="0">
              <a:latin typeface="Abadi" panose="020B0604020202020204" pitchFamily="34" charset="0"/>
            </a:endParaRPr>
          </a:p>
          <a:p>
            <a:r>
              <a:rPr lang="en-US" altLang="ko-KR" sz="1600" dirty="0">
                <a:latin typeface="Abadi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i="1" dirty="0">
                <a:latin typeface="Abadi" panose="020B0604020202020204" pitchFamily="34" charset="0"/>
                <a:sym typeface="Wingdings" panose="05000000000000000000" pitchFamily="2" charset="2"/>
              </a:rPr>
              <a:t>  SVM-Linear</a:t>
            </a:r>
            <a:r>
              <a:rPr lang="ko-KR" altLang="en-US" sz="1600" i="1" dirty="0">
                <a:latin typeface="Abadi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i="1" dirty="0">
                <a:latin typeface="Abadi" panose="020B0604020202020204" pitchFamily="34" charset="0"/>
                <a:sym typeface="Wingdings" panose="05000000000000000000" pitchFamily="2" charset="2"/>
              </a:rPr>
              <a:t>RF</a:t>
            </a:r>
            <a:r>
              <a:rPr lang="ko-KR" altLang="en-US" sz="1600" i="1" dirty="0">
                <a:latin typeface="Abadi" panose="020B0604020202020204" pitchFamily="34" charset="0"/>
                <a:sym typeface="Wingdings" panose="05000000000000000000" pitchFamily="2" charset="2"/>
              </a:rPr>
              <a:t>의 성능이 가장 좋지만</a:t>
            </a:r>
            <a:r>
              <a:rPr lang="en-US" altLang="ko-KR" sz="1600" i="1" dirty="0">
                <a:latin typeface="Abadi" panose="020B06040202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600" dirty="0">
                <a:latin typeface="Abadi" panose="020B0604020202020204" pitchFamily="34" charset="0"/>
              </a:rPr>
              <a:t>	</a:t>
            </a:r>
            <a:r>
              <a:rPr lang="en-US" altLang="ko-KR" sz="1600" i="1" dirty="0">
                <a:latin typeface="Abadi" panose="020B0604020202020204" pitchFamily="34" charset="0"/>
              </a:rPr>
              <a:t>SFP</a:t>
            </a:r>
            <a:r>
              <a:rPr lang="ko-KR" altLang="en-US" sz="1600" i="1" dirty="0">
                <a:latin typeface="Abadi" panose="020B0604020202020204" pitchFamily="34" charset="0"/>
              </a:rPr>
              <a:t>가 전체적으로 고른 성능을 보임</a:t>
            </a:r>
            <a:endParaRPr lang="en-US" altLang="ko-KR" sz="1600" i="1" dirty="0">
              <a:latin typeface="Abadi" panose="020B0604020202020204" pitchFamily="34" charset="0"/>
            </a:endParaRPr>
          </a:p>
          <a:p>
            <a:endParaRPr lang="en-US" altLang="ko-KR" sz="1600" i="1" dirty="0">
              <a:latin typeface="Abadi" panose="020B0604020202020204" pitchFamily="34" charset="0"/>
            </a:endParaRPr>
          </a:p>
          <a:p>
            <a:r>
              <a:rPr lang="en-US" altLang="ko-KR" sz="1600" i="1" dirty="0">
                <a:latin typeface="Abadi" panose="020B0604020202020204" pitchFamily="34" charset="0"/>
                <a:sym typeface="Wingdings" panose="05000000000000000000" pitchFamily="2" charset="2"/>
              </a:rPr>
              <a:t>	 S</a:t>
            </a:r>
            <a:r>
              <a:rPr lang="en-US" altLang="ko-KR" sz="1600" i="1" dirty="0">
                <a:latin typeface="Abadi" panose="020B0604020202020204" pitchFamily="34" charset="0"/>
              </a:rPr>
              <a:t>FP</a:t>
            </a:r>
            <a:r>
              <a:rPr lang="ko-KR" altLang="en-US" sz="1600" i="1" dirty="0">
                <a:latin typeface="Abadi" panose="020B0604020202020204" pitchFamily="34" charset="0"/>
              </a:rPr>
              <a:t>의 계산 시간이 전체적으로 가장 빠름</a:t>
            </a:r>
            <a:endParaRPr lang="en-US" altLang="ko-KR" sz="1600" i="1" dirty="0">
              <a:latin typeface="Abadi" panose="020B0604020202020204" pitchFamily="34" charset="0"/>
            </a:endParaRPr>
          </a:p>
          <a:p>
            <a:endParaRPr lang="en-US" altLang="ko-KR" sz="1600" i="1" dirty="0">
              <a:latin typeface="Abadi" panose="020B0604020202020204" pitchFamily="34" charset="0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0ADCAB5-6987-4EC6-9EA5-C9F9250C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14" y="2218485"/>
            <a:ext cx="5549561" cy="303904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4F09F13-E071-47C4-A90C-B92A9ABB40AB}"/>
              </a:ext>
            </a:extLst>
          </p:cNvPr>
          <p:cNvSpPr/>
          <p:nvPr/>
        </p:nvSpPr>
        <p:spPr>
          <a:xfrm>
            <a:off x="5127239" y="2292016"/>
            <a:ext cx="528530" cy="28895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6C4119-39C4-4E0B-A5CD-8BE357B6594F}"/>
              </a:ext>
            </a:extLst>
          </p:cNvPr>
          <p:cNvSpPr/>
          <p:nvPr/>
        </p:nvSpPr>
        <p:spPr>
          <a:xfrm>
            <a:off x="2834376" y="2879080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0E8AA60-F49D-4FDF-A98F-AFDD16E6CA10}"/>
              </a:ext>
            </a:extLst>
          </p:cNvPr>
          <p:cNvSpPr/>
          <p:nvPr/>
        </p:nvSpPr>
        <p:spPr>
          <a:xfrm>
            <a:off x="4348085" y="2879079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9CA4722-6CD1-4475-ADC5-83AD092800B8}"/>
              </a:ext>
            </a:extLst>
          </p:cNvPr>
          <p:cNvSpPr/>
          <p:nvPr/>
        </p:nvSpPr>
        <p:spPr>
          <a:xfrm>
            <a:off x="4348085" y="2747156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D1F9EB-F4ED-40BD-8002-39E4BCD074BE}"/>
              </a:ext>
            </a:extLst>
          </p:cNvPr>
          <p:cNvSpPr/>
          <p:nvPr/>
        </p:nvSpPr>
        <p:spPr>
          <a:xfrm>
            <a:off x="4348085" y="2615233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12E75FD-B0D8-436B-83BA-AE5175B96A8F}"/>
              </a:ext>
            </a:extLst>
          </p:cNvPr>
          <p:cNvSpPr/>
          <p:nvPr/>
        </p:nvSpPr>
        <p:spPr>
          <a:xfrm>
            <a:off x="3604571" y="2747156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08DEC2C-676A-469C-B9D2-84B7C04355B6}"/>
              </a:ext>
            </a:extLst>
          </p:cNvPr>
          <p:cNvSpPr/>
          <p:nvPr/>
        </p:nvSpPr>
        <p:spPr>
          <a:xfrm>
            <a:off x="2834376" y="2620188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C25AC7-1CCD-4271-9FE2-2020EEE4BC54}"/>
              </a:ext>
            </a:extLst>
          </p:cNvPr>
          <p:cNvSpPr/>
          <p:nvPr/>
        </p:nvSpPr>
        <p:spPr>
          <a:xfrm>
            <a:off x="2834376" y="2489077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09E1025-62D0-4563-9E55-7032DDC8923E}"/>
              </a:ext>
            </a:extLst>
          </p:cNvPr>
          <p:cNvSpPr/>
          <p:nvPr/>
        </p:nvSpPr>
        <p:spPr>
          <a:xfrm>
            <a:off x="1276350" y="2627914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D7A043A-98E0-4FE7-B845-DC7D24AD1E2B}"/>
              </a:ext>
            </a:extLst>
          </p:cNvPr>
          <p:cNvSpPr/>
          <p:nvPr/>
        </p:nvSpPr>
        <p:spPr>
          <a:xfrm>
            <a:off x="1276350" y="2502500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FAA1BD-6AA2-4CB9-8794-A6E539BFC6CA}"/>
              </a:ext>
            </a:extLst>
          </p:cNvPr>
          <p:cNvSpPr/>
          <p:nvPr/>
        </p:nvSpPr>
        <p:spPr>
          <a:xfrm>
            <a:off x="1276350" y="4384282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36FCA56-5A52-4E89-B961-19052F5AC101}"/>
              </a:ext>
            </a:extLst>
          </p:cNvPr>
          <p:cNvSpPr/>
          <p:nvPr/>
        </p:nvSpPr>
        <p:spPr>
          <a:xfrm>
            <a:off x="1276350" y="3995760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C95024B-72DF-4906-A827-C2166A30C224}"/>
              </a:ext>
            </a:extLst>
          </p:cNvPr>
          <p:cNvSpPr/>
          <p:nvPr/>
        </p:nvSpPr>
        <p:spPr>
          <a:xfrm>
            <a:off x="1276350" y="4516204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ECE4499-6FA0-44D9-9656-ACAE425CEEAB}"/>
              </a:ext>
            </a:extLst>
          </p:cNvPr>
          <p:cNvSpPr/>
          <p:nvPr/>
        </p:nvSpPr>
        <p:spPr>
          <a:xfrm>
            <a:off x="2031716" y="3758000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87AE797-BA6B-48EF-BC9E-227935F21A94}"/>
              </a:ext>
            </a:extLst>
          </p:cNvPr>
          <p:cNvSpPr/>
          <p:nvPr/>
        </p:nvSpPr>
        <p:spPr>
          <a:xfrm>
            <a:off x="2031716" y="3647570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DF147D-58CA-4094-9BF1-3DBE95E9F4B6}"/>
              </a:ext>
            </a:extLst>
          </p:cNvPr>
          <p:cNvSpPr/>
          <p:nvPr/>
        </p:nvSpPr>
        <p:spPr>
          <a:xfrm>
            <a:off x="2031716" y="3392827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344259-C9D9-421B-AAB9-8DBFF4BC4DE7}"/>
              </a:ext>
            </a:extLst>
          </p:cNvPr>
          <p:cNvSpPr/>
          <p:nvPr/>
        </p:nvSpPr>
        <p:spPr>
          <a:xfrm>
            <a:off x="2031716" y="3260902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F829C5D-CDF6-43E3-B73F-30A2CCD3635F}"/>
              </a:ext>
            </a:extLst>
          </p:cNvPr>
          <p:cNvSpPr/>
          <p:nvPr/>
        </p:nvSpPr>
        <p:spPr>
          <a:xfrm>
            <a:off x="2031716" y="3135627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C6CC400-0A4F-47BF-9B0B-746CFE696E2A}"/>
              </a:ext>
            </a:extLst>
          </p:cNvPr>
          <p:cNvSpPr/>
          <p:nvPr/>
        </p:nvSpPr>
        <p:spPr>
          <a:xfrm>
            <a:off x="2834376" y="3670846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688304F-BE0E-4BE4-92BF-D59ACF7B1952}"/>
              </a:ext>
            </a:extLst>
          </p:cNvPr>
          <p:cNvSpPr/>
          <p:nvPr/>
        </p:nvSpPr>
        <p:spPr>
          <a:xfrm>
            <a:off x="2834376" y="3889226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B8E755-4C67-4EA0-B74F-B384453D52CD}"/>
              </a:ext>
            </a:extLst>
          </p:cNvPr>
          <p:cNvSpPr/>
          <p:nvPr/>
        </p:nvSpPr>
        <p:spPr>
          <a:xfrm>
            <a:off x="2834376" y="4018471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DD4183-2688-4946-B5F8-3EF353CEF55D}"/>
              </a:ext>
            </a:extLst>
          </p:cNvPr>
          <p:cNvSpPr/>
          <p:nvPr/>
        </p:nvSpPr>
        <p:spPr>
          <a:xfrm>
            <a:off x="2834376" y="4254669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FA36520-D273-4DF1-9CE3-3FA0F1202677}"/>
              </a:ext>
            </a:extLst>
          </p:cNvPr>
          <p:cNvSpPr/>
          <p:nvPr/>
        </p:nvSpPr>
        <p:spPr>
          <a:xfrm>
            <a:off x="2834376" y="4384370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4BC5814-3502-44E6-BAD6-075CB32DB36E}"/>
              </a:ext>
            </a:extLst>
          </p:cNvPr>
          <p:cNvSpPr/>
          <p:nvPr/>
        </p:nvSpPr>
        <p:spPr>
          <a:xfrm>
            <a:off x="2834376" y="4515237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AC931AB-7635-4C6C-8C2C-D39AB5ECC43A}"/>
              </a:ext>
            </a:extLst>
          </p:cNvPr>
          <p:cNvSpPr/>
          <p:nvPr/>
        </p:nvSpPr>
        <p:spPr>
          <a:xfrm>
            <a:off x="2834376" y="4891052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45021FC-CF4D-438A-A8A5-2A3344117AFC}"/>
              </a:ext>
            </a:extLst>
          </p:cNvPr>
          <p:cNvSpPr/>
          <p:nvPr/>
        </p:nvSpPr>
        <p:spPr>
          <a:xfrm>
            <a:off x="3604571" y="4759128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CFB8948-5529-4CE4-A56E-A5D03BB3D7CE}"/>
              </a:ext>
            </a:extLst>
          </p:cNvPr>
          <p:cNvSpPr/>
          <p:nvPr/>
        </p:nvSpPr>
        <p:spPr>
          <a:xfrm>
            <a:off x="3604571" y="3753221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87DC366-DB94-47FD-A3D5-4F7B0EDB3C10}"/>
              </a:ext>
            </a:extLst>
          </p:cNvPr>
          <p:cNvSpPr/>
          <p:nvPr/>
        </p:nvSpPr>
        <p:spPr>
          <a:xfrm>
            <a:off x="3604571" y="3509542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DAC1862-AEBF-4A7C-B51E-80D053D0CEF0}"/>
              </a:ext>
            </a:extLst>
          </p:cNvPr>
          <p:cNvSpPr/>
          <p:nvPr/>
        </p:nvSpPr>
        <p:spPr>
          <a:xfrm>
            <a:off x="3604571" y="3377618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FF60804-8946-4BC2-B94F-599B60C480D3}"/>
              </a:ext>
            </a:extLst>
          </p:cNvPr>
          <p:cNvSpPr/>
          <p:nvPr/>
        </p:nvSpPr>
        <p:spPr>
          <a:xfrm>
            <a:off x="4348085" y="3489445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0B8469A-40B3-42E9-A9B2-10F9F81AF84B}"/>
              </a:ext>
            </a:extLst>
          </p:cNvPr>
          <p:cNvSpPr/>
          <p:nvPr/>
        </p:nvSpPr>
        <p:spPr>
          <a:xfrm>
            <a:off x="4348085" y="3620229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57B490-4E53-49A5-99F7-16EE85DE5195}"/>
              </a:ext>
            </a:extLst>
          </p:cNvPr>
          <p:cNvSpPr/>
          <p:nvPr/>
        </p:nvSpPr>
        <p:spPr>
          <a:xfrm>
            <a:off x="4348085" y="3752834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48EA6AC-0850-4797-BA0B-0FAEED641874}"/>
              </a:ext>
            </a:extLst>
          </p:cNvPr>
          <p:cNvSpPr/>
          <p:nvPr/>
        </p:nvSpPr>
        <p:spPr>
          <a:xfrm>
            <a:off x="4348085" y="4026195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badi" panose="020B060402010402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3DA763-677E-404A-88F6-303EA368F6A3}"/>
              </a:ext>
            </a:extLst>
          </p:cNvPr>
          <p:cNvSpPr/>
          <p:nvPr/>
        </p:nvSpPr>
        <p:spPr>
          <a:xfrm>
            <a:off x="4348085" y="4374388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B1CC972-57F7-45A4-91E9-2FCA2C2C7ED0}"/>
              </a:ext>
            </a:extLst>
          </p:cNvPr>
          <p:cNvSpPr/>
          <p:nvPr/>
        </p:nvSpPr>
        <p:spPr>
          <a:xfrm>
            <a:off x="4348085" y="4758402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C857C2-375F-4DF9-A0C0-12448D82D5C0}"/>
              </a:ext>
            </a:extLst>
          </p:cNvPr>
          <p:cNvSpPr/>
          <p:nvPr/>
        </p:nvSpPr>
        <p:spPr>
          <a:xfrm>
            <a:off x="4348085" y="4877481"/>
            <a:ext cx="606255" cy="131924"/>
          </a:xfrm>
          <a:prstGeom prst="round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CBA9543-B5F0-426A-82B3-CD4B6DF4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20" y="3011003"/>
            <a:ext cx="3334433" cy="1805757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64766F7C-3DA0-49A6-9F8B-A47D29FB2683}"/>
              </a:ext>
            </a:extLst>
          </p:cNvPr>
          <p:cNvGrpSpPr/>
          <p:nvPr/>
        </p:nvGrpSpPr>
        <p:grpSpPr>
          <a:xfrm>
            <a:off x="7478933" y="3248333"/>
            <a:ext cx="2201347" cy="1552133"/>
            <a:chOff x="7220299" y="3292583"/>
            <a:chExt cx="2544817" cy="1552133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A5A6881-E45E-4E13-BFF0-72DDAB4C127D}"/>
                </a:ext>
              </a:extLst>
            </p:cNvPr>
            <p:cNvSpPr/>
            <p:nvPr/>
          </p:nvSpPr>
          <p:spPr>
            <a:xfrm>
              <a:off x="9408385" y="3292583"/>
              <a:ext cx="356731" cy="155213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02A7786-1799-463A-879D-84DBADD45D0C}"/>
                </a:ext>
              </a:extLst>
            </p:cNvPr>
            <p:cNvSpPr/>
            <p:nvPr/>
          </p:nvSpPr>
          <p:spPr>
            <a:xfrm>
              <a:off x="7915971" y="379386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513F437-5BFF-4168-A041-6CE449EF11F0}"/>
                </a:ext>
              </a:extLst>
            </p:cNvPr>
            <p:cNvSpPr/>
            <p:nvPr/>
          </p:nvSpPr>
          <p:spPr>
            <a:xfrm>
              <a:off x="7220299" y="379386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EF78599-8DFF-490B-8DD7-4761611BC4C6}"/>
                </a:ext>
              </a:extLst>
            </p:cNvPr>
            <p:cNvSpPr/>
            <p:nvPr/>
          </p:nvSpPr>
          <p:spPr>
            <a:xfrm>
              <a:off x="8517976" y="379386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4999047B-28D8-4EB7-8C42-02F717A0B9B8}"/>
                </a:ext>
              </a:extLst>
            </p:cNvPr>
            <p:cNvSpPr/>
            <p:nvPr/>
          </p:nvSpPr>
          <p:spPr>
            <a:xfrm>
              <a:off x="8992705" y="379386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C2DD4D2-30D5-4D03-AF40-BA5B5A6CAE12}"/>
                </a:ext>
              </a:extLst>
            </p:cNvPr>
            <p:cNvSpPr/>
            <p:nvPr/>
          </p:nvSpPr>
          <p:spPr>
            <a:xfrm>
              <a:off x="8992705" y="394690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C47FEA3-D8C0-4473-BA8B-D3B27FB2A9EF}"/>
                </a:ext>
              </a:extLst>
            </p:cNvPr>
            <p:cNvSpPr/>
            <p:nvPr/>
          </p:nvSpPr>
          <p:spPr>
            <a:xfrm>
              <a:off x="8517976" y="394690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D6F9EC-1C24-451C-9EE4-A638D8C8A3F2}"/>
                </a:ext>
              </a:extLst>
            </p:cNvPr>
            <p:cNvSpPr/>
            <p:nvPr/>
          </p:nvSpPr>
          <p:spPr>
            <a:xfrm>
              <a:off x="7220299" y="3946909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9BA0806-BF17-47D5-ADB1-82D9420310EE}"/>
                </a:ext>
              </a:extLst>
            </p:cNvPr>
            <p:cNvSpPr/>
            <p:nvPr/>
          </p:nvSpPr>
          <p:spPr>
            <a:xfrm>
              <a:off x="7220299" y="4680264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A3084A6-6FDC-4753-9AE6-403C34DDD8EF}"/>
                </a:ext>
              </a:extLst>
            </p:cNvPr>
            <p:cNvSpPr/>
            <p:nvPr/>
          </p:nvSpPr>
          <p:spPr>
            <a:xfrm>
              <a:off x="7220299" y="4527023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550486E-66E2-4372-81A3-C0A5BA36EAC5}"/>
                </a:ext>
              </a:extLst>
            </p:cNvPr>
            <p:cNvSpPr/>
            <p:nvPr/>
          </p:nvSpPr>
          <p:spPr>
            <a:xfrm>
              <a:off x="7915971" y="4374821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D0C9DD2F-3D51-4A0A-9DC9-BC017E54C0C4}"/>
                </a:ext>
              </a:extLst>
            </p:cNvPr>
            <p:cNvSpPr/>
            <p:nvPr/>
          </p:nvSpPr>
          <p:spPr>
            <a:xfrm>
              <a:off x="7915971" y="4527023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609D0E9-FFE5-4F57-B1CC-92D6AC077C4E}"/>
                </a:ext>
              </a:extLst>
            </p:cNvPr>
            <p:cNvSpPr/>
            <p:nvPr/>
          </p:nvSpPr>
          <p:spPr>
            <a:xfrm>
              <a:off x="8517976" y="4680264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A5DF717-2AC8-4745-BD4F-3A4BB02DF1EA}"/>
                </a:ext>
              </a:extLst>
            </p:cNvPr>
            <p:cNvSpPr/>
            <p:nvPr/>
          </p:nvSpPr>
          <p:spPr>
            <a:xfrm>
              <a:off x="8517976" y="4527023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9F8D0B2-42FF-4BCD-A2AE-C42459161AAB}"/>
                </a:ext>
              </a:extLst>
            </p:cNvPr>
            <p:cNvSpPr/>
            <p:nvPr/>
          </p:nvSpPr>
          <p:spPr>
            <a:xfrm>
              <a:off x="8517976" y="4374821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068376C-4AF1-4597-9B46-7169D0755B1A}"/>
                </a:ext>
              </a:extLst>
            </p:cNvPr>
            <p:cNvSpPr/>
            <p:nvPr/>
          </p:nvSpPr>
          <p:spPr>
            <a:xfrm>
              <a:off x="8992705" y="4527023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B20CA57-8E2A-490E-9A06-0ECABCA13C45}"/>
                </a:ext>
              </a:extLst>
            </p:cNvPr>
            <p:cNvSpPr/>
            <p:nvPr/>
          </p:nvSpPr>
          <p:spPr>
            <a:xfrm>
              <a:off x="8992705" y="4680264"/>
              <a:ext cx="304911" cy="155152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FC7464E2-C271-46E8-B6AB-C2FB776D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874" y="2864759"/>
            <a:ext cx="2453551" cy="30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258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Abadi</vt:lpstr>
      <vt:lpstr>Arial</vt:lpstr>
      <vt:lpstr>Cambria Math</vt:lpstr>
      <vt:lpstr>Office 테마</vt:lpstr>
      <vt:lpstr>PowerPoint 프레젠테이션</vt:lpstr>
      <vt:lpstr>Title : Supervised Fuzzy Partitioning</vt:lpstr>
      <vt:lpstr>  Objective function of SFP </vt:lpstr>
      <vt:lpstr>  Optimization Objective function </vt:lpstr>
      <vt:lpstr>  Optimization Objective function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174</cp:revision>
  <dcterms:created xsi:type="dcterms:W3CDTF">2020-01-20T05:33:21Z</dcterms:created>
  <dcterms:modified xsi:type="dcterms:W3CDTF">2020-01-20T10:47:26Z</dcterms:modified>
</cp:coreProperties>
</file>