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5" r:id="rId2"/>
    <p:sldId id="371" r:id="rId3"/>
    <p:sldId id="392" r:id="rId4"/>
    <p:sldId id="370" r:id="rId5"/>
    <p:sldId id="391" r:id="rId6"/>
    <p:sldId id="372" r:id="rId7"/>
    <p:sldId id="385" r:id="rId8"/>
    <p:sldId id="373" r:id="rId9"/>
    <p:sldId id="402" r:id="rId10"/>
    <p:sldId id="406" r:id="rId11"/>
    <p:sldId id="396" r:id="rId12"/>
    <p:sldId id="398" r:id="rId13"/>
    <p:sldId id="383" r:id="rId14"/>
    <p:sldId id="399" r:id="rId15"/>
    <p:sldId id="403" r:id="rId16"/>
    <p:sldId id="369" r:id="rId17"/>
    <p:sldId id="397" r:id="rId18"/>
    <p:sldId id="390" r:id="rId19"/>
    <p:sldId id="401" r:id="rId20"/>
    <p:sldId id="387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EC2"/>
    <a:srgbClr val="C3C3C3"/>
    <a:srgbClr val="ED7D31"/>
    <a:srgbClr val="4472C4"/>
    <a:srgbClr val="EDEDED"/>
    <a:srgbClr val="12334E"/>
    <a:srgbClr val="072946"/>
    <a:srgbClr val="595959"/>
    <a:srgbClr val="6666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8471" autoAdjust="0"/>
  </p:normalViewPr>
  <p:slideViewPr>
    <p:cSldViewPr snapToGrid="0">
      <p:cViewPr varScale="1">
        <p:scale>
          <a:sx n="101" d="100"/>
          <a:sy n="101" d="100"/>
        </p:scale>
        <p:origin x="1152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892C6-6298-4F93-889B-C3EAA31035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677C0-EBF0-4C1D-9A92-72C50BF51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0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5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1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7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62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40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9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0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불충분한 레이블 정보를 해결하기 위하여 </a:t>
            </a:r>
            <a:r>
              <a:rPr lang="en-US" altLang="ko-KR" sz="900" dirty="0"/>
              <a:t>Co-training</a:t>
            </a:r>
            <a:r>
              <a:rPr lang="ko-KR" altLang="en-US" sz="900" dirty="0"/>
              <a:t>은 데이터를 </a:t>
            </a:r>
            <a:r>
              <a:rPr lang="en-US" altLang="ko-KR" sz="900" dirty="0"/>
              <a:t>Feature Subset</a:t>
            </a:r>
            <a:r>
              <a:rPr lang="ko-KR" altLang="en-US" sz="900" dirty="0"/>
              <a:t>이라는 다양한 관점에서 고려하는 </a:t>
            </a:r>
            <a:r>
              <a:rPr lang="en-US" altLang="ko-KR" sz="900" dirty="0"/>
              <a:t>SSL(Semi-supervised learning) </a:t>
            </a:r>
            <a:r>
              <a:rPr lang="ko-KR" altLang="en-US" sz="900" dirty="0"/>
              <a:t>방법을 </a:t>
            </a:r>
            <a:endParaRPr lang="en-US" altLang="ko-KR" sz="9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/>
              <a:t>준지도</a:t>
            </a:r>
            <a:r>
              <a:rPr lang="ko-KR" altLang="en-US" sz="900" dirty="0"/>
              <a:t> 학습 </a:t>
            </a:r>
            <a:r>
              <a:rPr lang="en-US" altLang="ko-KR" sz="900" dirty="0"/>
              <a:t>(SSL, Semi-supervised learning)</a:t>
            </a:r>
            <a:r>
              <a:rPr lang="ko-KR" altLang="en-US" sz="900" dirty="0"/>
              <a:t>은 불충분한 레이블 정보 문제에 효과적인 방법이 될 수 있는 반면</a:t>
            </a:r>
            <a:r>
              <a:rPr lang="en-US" altLang="ko-KR" sz="900" dirty="0"/>
              <a:t>, </a:t>
            </a:r>
            <a:r>
              <a:rPr lang="ko-KR" altLang="en-US" sz="900" dirty="0"/>
              <a:t>여러 문서 표현 방법에 대한 고려는 구조화 되지 않은 희소 형식을 해결할 수 없음</a:t>
            </a:r>
            <a:endParaRPr lang="en-US" altLang="ko-KR" sz="900" dirty="0"/>
          </a:p>
          <a:p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문서 분류의 목적 </a:t>
            </a:r>
            <a:r>
              <a:rPr lang="en-US" altLang="ko-KR" sz="900" dirty="0"/>
              <a:t>: </a:t>
            </a:r>
            <a:r>
              <a:rPr lang="ko-KR" altLang="en-US" sz="900" dirty="0"/>
              <a:t>가장 적절한 레이블을 문서에 할당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문서 분류에는 두 가지 주요한 과제 </a:t>
            </a:r>
            <a:r>
              <a:rPr lang="en-US" altLang="ko-KR" sz="900" dirty="0"/>
              <a:t>: (1) </a:t>
            </a:r>
            <a:r>
              <a:rPr lang="ko-KR" altLang="en-US" sz="900" dirty="0"/>
              <a:t>불충분한 레이블 정보 </a:t>
            </a:r>
            <a:r>
              <a:rPr lang="en-US" altLang="ko-KR" sz="900" dirty="0"/>
              <a:t>(2) </a:t>
            </a:r>
            <a:r>
              <a:rPr lang="ko-KR" altLang="en-US" sz="900" dirty="0"/>
              <a:t>최적의 표현 방법의 부재 </a:t>
            </a:r>
            <a:r>
              <a:rPr lang="en-US" altLang="ko-KR" sz="900" dirty="0"/>
              <a:t>(</a:t>
            </a:r>
            <a:r>
              <a:rPr lang="ko-KR" altLang="en-US" sz="900" dirty="0"/>
              <a:t>구조화되지 않은 형식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분류에 대한 </a:t>
            </a:r>
            <a:r>
              <a:rPr lang="en-US" altLang="ko-KR" sz="900" dirty="0"/>
              <a:t>Feature Set</a:t>
            </a:r>
            <a:r>
              <a:rPr lang="ko-KR" altLang="en-US" sz="900" dirty="0"/>
              <a:t>의 다양성을 늘리기 위해</a:t>
            </a:r>
            <a:r>
              <a:rPr lang="en-US" altLang="ko-KR" sz="900" dirty="0"/>
              <a:t>, </a:t>
            </a:r>
            <a:r>
              <a:rPr lang="ko-KR" altLang="en-US" sz="900" dirty="0"/>
              <a:t>세 가지 문서 표현 방법들을 사용하여 문서를 변형 </a:t>
            </a:r>
            <a:r>
              <a:rPr lang="en-US" altLang="ko-KR" sz="900" dirty="0"/>
              <a:t>(Transform)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/>
              <a:t>TF-IDF / LDA / Doc2Vec (Document to Vector)	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본 논문에서는 문서 분류 성능을 향상시키기 위해 </a:t>
            </a:r>
            <a:r>
              <a:rPr lang="en-US" altLang="ko-KR" sz="900" dirty="0"/>
              <a:t>Multi-co-training (MCT) </a:t>
            </a:r>
            <a:r>
              <a:rPr lang="ko-KR" altLang="en-US" sz="900" dirty="0"/>
              <a:t>를 제시함</a:t>
            </a:r>
            <a:r>
              <a:rPr lang="en-US" altLang="ko-KR" sz="9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1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7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900" b="1" dirty="0">
                <a:ea typeface="나눔바른고딕" panose="020B0603020101020101" pitchFamily="50" charset="-127"/>
              </a:rPr>
              <a:t>Data</a:t>
            </a:r>
            <a:r>
              <a:rPr lang="ko-KR" altLang="en-US" sz="900" b="1" dirty="0">
                <a:ea typeface="나눔바른고딕" panose="020B0603020101020101" pitchFamily="50" charset="-127"/>
              </a:rPr>
              <a:t>를 완전 독립인 두 속성 집합으로 분리하여 학습하고</a:t>
            </a:r>
            <a:r>
              <a:rPr lang="en-US" altLang="ko-KR" sz="900" b="1" dirty="0"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900" b="1" dirty="0">
                <a:ea typeface="나눔바른고딕" panose="020B0603020101020101" pitchFamily="50" charset="-127"/>
              </a:rPr>
              <a:t>이를 이용하여 </a:t>
            </a:r>
            <a:r>
              <a:rPr lang="en-US" altLang="ko-KR" sz="900" b="1" dirty="0">
                <a:ea typeface="나눔바른고딕" panose="020B0603020101020101" pitchFamily="50" charset="-127"/>
              </a:rPr>
              <a:t>unlabeled data</a:t>
            </a:r>
            <a:r>
              <a:rPr lang="ko-KR" altLang="en-US" sz="900" b="1" dirty="0">
                <a:ea typeface="나눔바른고딕" panose="020B0603020101020101" pitchFamily="50" charset="-127"/>
              </a:rPr>
              <a:t>를 </a:t>
            </a:r>
            <a:r>
              <a:rPr lang="en-US" altLang="ko-KR" sz="900" b="1" dirty="0">
                <a:ea typeface="나눔바른고딕" panose="020B0603020101020101" pitchFamily="50" charset="-127"/>
              </a:rPr>
              <a:t>labeled data</a:t>
            </a:r>
            <a:r>
              <a:rPr lang="ko-KR" altLang="en-US" sz="900" b="1" dirty="0">
                <a:ea typeface="나눔바른고딕" panose="020B0603020101020101" pitchFamily="50" charset="-127"/>
              </a:rPr>
              <a:t>에 추가하여 </a:t>
            </a:r>
            <a:r>
              <a:rPr lang="en-US" altLang="ko-KR" sz="900" b="1" dirty="0">
                <a:ea typeface="나눔바른고딕" panose="020B0603020101020101" pitchFamily="50" charset="-127"/>
              </a:rPr>
              <a:t>training data </a:t>
            </a:r>
            <a:r>
              <a:rPr lang="ko-KR" altLang="en-US" sz="900" b="1" dirty="0">
                <a:ea typeface="나눔바른고딕" panose="020B0603020101020101" pitchFamily="50" charset="-127"/>
              </a:rPr>
              <a:t>확보</a:t>
            </a:r>
            <a:endParaRPr lang="en-US" altLang="ko-KR" sz="9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900" b="1" dirty="0">
                <a:ea typeface="나눔바른고딕" panose="020B0603020101020101" pitchFamily="50" charset="-127"/>
              </a:rPr>
              <a:t>두 개의 분류기가 신뢰도 높은 샘플을 반복하여 공유하며 같이 발전</a:t>
            </a:r>
            <a:endParaRPr lang="en-US" altLang="ko-KR" sz="9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900" dirty="0"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전체 데이터를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X1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X2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로 분리</a:t>
            </a:r>
            <a:endParaRPr lang="en-US" altLang="ko-KR" sz="900" dirty="0"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900" dirty="0">
                <a:ea typeface="나눔바른고딕" panose="020B0603020101020101" pitchFamily="50" charset="-127"/>
              </a:rPr>
              <a:t>독립 된 </a:t>
            </a:r>
            <a:r>
              <a:rPr lang="en-US" altLang="ko-KR" sz="900" dirty="0">
                <a:ea typeface="나눔바른고딕" panose="020B0603020101020101" pitchFamily="50" charset="-127"/>
              </a:rPr>
              <a:t>set  :  XML </a:t>
            </a:r>
            <a:r>
              <a:rPr lang="ko-KR" altLang="en-US" sz="900" dirty="0">
                <a:ea typeface="나눔바른고딕" panose="020B0603020101020101" pitchFamily="50" charset="-127"/>
              </a:rPr>
              <a:t>파일</a:t>
            </a:r>
            <a:r>
              <a:rPr lang="en-US" altLang="ko-KR" sz="900" dirty="0"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태그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요소 내용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), 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웹 페이지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하이퍼링크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콘텐츠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),  TV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방송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비디오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오디오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Labeled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를 분리한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x1, x2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x1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x2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를 각각 학습한 모델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h1, h2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Unlabeled data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h1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h2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를 이용하여 분류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– U’ , U’’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U’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과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 U’’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의 예측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중 신뢰성이 높은 예측 값은 해당 데이터의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로 할당</a:t>
            </a:r>
            <a:endParaRPr lang="en-US" altLang="ko-KR" sz="900" dirty="0"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이 지정된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labeled data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로 추가 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원래의 데이터 분포를 고려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, negative, positive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비율 유지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900" dirty="0"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지나친 단순화</a:t>
            </a:r>
            <a:r>
              <a:rPr lang="en-US" altLang="ko-KR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ea typeface="나눔바른고딕" panose="020B0603020101020101" pitchFamily="50" charset="-127"/>
                <a:sym typeface="Wingdings" panose="05000000000000000000" pitchFamily="2" charset="2"/>
              </a:rPr>
              <a:t>독립적인 두 속성 집합의 제약이 큼</a:t>
            </a:r>
            <a:endParaRPr lang="en-US" altLang="ko-KR" sz="900" dirty="0">
              <a:ea typeface="나눔바른고딕" panose="020B0603020101020101" pitchFamily="50" charset="-127"/>
            </a:endParaRPr>
          </a:p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9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다양한 문서처리 작업들 중 가장 흔하게 채택되는 문서 표현</a:t>
            </a:r>
            <a:r>
              <a:rPr lang="ko-KR" alt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[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 모델링 기반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]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주요 목적은 문서가 특정한 확률적 과정에 의해 생성된다는 가정을 바탕으로 한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Corpus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에 따라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topic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를 정의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각 문서는 여러 토픽의 혼합으로 구성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-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토픽은 확률 분포에 기반하여 단어들을 생성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/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문서 내 출현 단어는 특정 토픽에서 추출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문서 내 단어를 차례대로 관측하면서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토픽의 단어분포와 문서의 토픽분포를 추론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단어가 특정 토픽에 존재할 확률과 문서에 특정 토픽에 존재할 확률을 결합확률로 추정하여 토픽 추출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앞에서부터 단어를 채울 때 마다 </a:t>
            </a:r>
            <a:r>
              <a:rPr lang="el-GR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Θ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로부터 하나의 토픽을 선택하고 다시 그 토픽으로부터 단어를 선택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,</a:t>
            </a:r>
          </a:p>
          <a:p>
            <a:pPr>
              <a:spcBef>
                <a:spcPct val="0"/>
              </a:spcBef>
              <a:defRPr/>
            </a:pP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가정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: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문서 생성을 위해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“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이런 주제를 넣고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,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 이런 주제를 위해서는 이런 단어를 </a:t>
            </a:r>
            <a:r>
              <a:rPr lang="ko-KR" altLang="en-US" sz="900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넣을거야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“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라는 과정을 거침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1.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문서에 사용될 단어의 개수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#N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2.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문서에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사용될 토픽의 혼합을 결정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 (topic 1: 60%, topic2:40%)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3.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분포에서 토픽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T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를 확률적으로 선택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4.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T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에서 단어의 출현 확률 분포에 기반하여 문서에 사용할 단어를 선택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위의 과정을 역으로 추정하며 문서 생성 과정을 모델링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1.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토픽의 개수를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k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로 결정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2.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모든 단어를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k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중 하나의 토픽에 할당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각 문서는 토픽을 가지게 되고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토픽은 단어 분포를 가짐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</a:rPr>
              <a:t>랜덤으로 할당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최초에는 같은 단어가 다른 토픽에 할당되었을 수도 있음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토픽 정보가 수렴할 때까지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에 대해서 아래를 반복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어떤 문서의 단어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는 잘못된 토픽에 할당 되어있고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다른 단어들은 올바르게 할당되어 있다고 가정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- p(</a:t>
            </a:r>
            <a:r>
              <a:rPr lang="en-US" altLang="ko-KR" sz="900" dirty="0" err="1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t|d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문서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 d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의 단어 중 토픽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t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에 속하는 단어의 비율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문서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d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가 어떤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topic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을 가졌는지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)	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- p(</a:t>
            </a:r>
            <a:r>
              <a:rPr lang="en-US" altLang="ko-KR" sz="900" dirty="0" err="1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w|t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) w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를 가지고 있는 문서 중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t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가 할당된 비율 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단어</a:t>
            </a:r>
            <a:r>
              <a:rPr lang="en-US" altLang="ko-KR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sz="900" dirty="0">
                <a:solidFill>
                  <a:srgbClr val="595959"/>
                </a:solidFill>
                <a:ea typeface="나눔바른고딕" panose="020B0603020101020101" pitchFamily="50" charset="-127"/>
                <a:sym typeface="Wingdings" panose="05000000000000000000" pitchFamily="2" charset="2"/>
              </a:rPr>
              <a:t>가 전체문서에서 어떻게 토픽을 할당 받았는지</a:t>
            </a:r>
            <a:endParaRPr lang="en-US" altLang="ko-KR" sz="900" dirty="0">
              <a:solidFill>
                <a:srgbClr val="595959"/>
              </a:solidFill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‘king’ – ‘man’ +’woman’</a:t>
            </a:r>
            <a:r>
              <a:rPr lang="ko-KR" altLang="en-US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 ≃≃ </a:t>
            </a:r>
            <a:r>
              <a:rPr lang="en-US" altLang="ko-KR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‘queen’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‘king’ – ‘queen’ </a:t>
            </a:r>
            <a:r>
              <a:rPr lang="ko-KR" altLang="en-US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≃≃ </a:t>
            </a:r>
            <a:r>
              <a:rPr lang="en-US" altLang="ko-KR" sz="9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‘man’ – ‘woman’</a:t>
            </a:r>
          </a:p>
          <a:p>
            <a:endParaRPr lang="en-US" altLang="ko-KR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“Lady Gaga” - “American” + “Japanese”   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 ?</a:t>
            </a:r>
          </a:p>
          <a:p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“Lady Gaga” - “</a:t>
            </a:r>
            <a:r>
              <a:rPr lang="en-US" altLang="ko-KR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Namie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Amuro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 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≃≃ 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“American” - “Japanese”</a:t>
            </a:r>
          </a:p>
          <a:p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Doc2Vec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확장</a:t>
            </a:r>
            <a:endParaRPr lang="en-US" altLang="ko-KR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내부의 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정보와 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ko-KR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주변의 단어들을 이용하여 신경망을 학습하고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문서에 대한 분산 표현 </a:t>
            </a:r>
            <a:r>
              <a:rPr lang="en-US" altLang="ko-KR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(Distributed Representation) </a:t>
            </a:r>
            <a:r>
              <a:rPr lang="ko-KR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결정</a:t>
            </a:r>
            <a:endParaRPr lang="en-US" altLang="ko-KR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maximize P(</a:t>
            </a:r>
            <a:r>
              <a:rPr lang="en-US" altLang="ko-KR" sz="900" b="1" i="1" kern="1200" dirty="0" err="1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cat|a,little,it,on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) 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커지도록 각 단어의 좌표를 조절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,  cat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은 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v1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과 비슷하고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, 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다른 단어의 벡터는 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v1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과 달라야 한다</a:t>
            </a:r>
            <a:endParaRPr lang="en-US" altLang="ko-KR" sz="900" b="1" i="1" kern="1200" dirty="0">
              <a:solidFill>
                <a:schemeClr val="tx1"/>
              </a:solidFill>
              <a:latin typeface="+mn-lt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v1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과 비슷한 위치에 있는 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cat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이 아닌 다른 단어들을 밀고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, cat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</a:rPr>
              <a:t>의 벡터 크기는 키우면서 </a:t>
            </a:r>
            <a:r>
              <a:rPr lang="en-US" altLang="ko-KR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  <a:sym typeface="Wingdings" panose="05000000000000000000" pitchFamily="2" charset="2"/>
              </a:rPr>
              <a:t> p(cat|v1)</a:t>
            </a:r>
            <a:r>
              <a:rPr lang="ko-KR" altLang="en-US" sz="900" b="1" i="1" kern="1200" dirty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  <a:cs typeface="+mn-cs"/>
                <a:sym typeface="Wingdings" panose="05000000000000000000" pitchFamily="2" charset="2"/>
              </a:rPr>
              <a:t>을 크게 만듦</a:t>
            </a:r>
            <a:endParaRPr lang="en-US" altLang="ko-KR" sz="900" b="1" i="1" kern="1200" dirty="0">
              <a:solidFill>
                <a:schemeClr val="tx1"/>
              </a:solidFill>
              <a:latin typeface="+mn-lt"/>
              <a:ea typeface="나눔바른고딕" panose="020B0603020101020101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b="1" i="1" kern="1200" dirty="0">
              <a:solidFill>
                <a:schemeClr val="tx1"/>
              </a:solidFill>
              <a:latin typeface="+mn-lt"/>
              <a:ea typeface="나눔바른고딕" panose="020B0603020101020101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v(“Lady Gaga”) - v(“American”) + v(“Japanese”)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아무로 나미에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나카가와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쇼코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일본 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배우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v(“Lady Gaga”) - v(“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Amuro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≃≃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v(“American”) - v(“Japanese”)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레이디 가가와 아무로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나미에에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등장하는 공통된 단어들은 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 활동과 관련된 단어일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미국인과 일본인의 문맥에 등장하는 공통된 단어들은 경제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문화와 관련된 일반적인 단어일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공통된 단어가 서로 제외되면 두 나라의 고유한 단어들이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남았을테고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차이가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</a:t>
            </a:r>
            <a:endParaRPr lang="en-US" altLang="ko-KR" sz="900" b="1" i="1" kern="1200" dirty="0">
              <a:solidFill>
                <a:schemeClr val="tx1"/>
              </a:solidFill>
              <a:latin typeface="+mn-lt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3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E52D-8664-418B-9D5E-809DB4E0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7B5B2-650C-4746-B0F2-36F02DD4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57DB8-7036-4417-9C8E-0717EA8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C35B-3628-4EF9-82DC-1BFD4364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E4BB3-3341-4DC3-A85F-833D85D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218-836D-4ECC-8243-4FBF5F55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515C-9349-4068-844F-F48CF6CD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0840D-D50A-4E4D-8472-99D4E34B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B00A-482A-41A5-9A8E-A27C59C6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A49B-4549-461D-B914-4AD0013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6260E-DD4A-4AFF-A805-83B22393F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6E416-4B06-4053-8219-482D39B0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7A54-ADEF-4FD7-9BC0-B02F0877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4F3D-8D42-43A1-B246-942944A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247B-1AFF-4EED-AE39-B72BEBB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7877-FB41-4F95-B995-58C2F0A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3DEF-F4CF-4C31-BCA1-3CC2C6E0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824D-6CF7-48CF-88DC-5294FCAD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D01A-0DFE-4A77-B609-CBD1E6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E867-4BD8-4DFD-9A4C-F814742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ADD4-8F38-4301-A9C3-0E05E27E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927-937B-42F8-8B90-19055924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52F8-4871-45FF-9ADC-52D9187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59440-7F76-44F7-97D5-895FC03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C3505-044C-469C-B790-0954FBBD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4989-03E0-445B-AC2B-A7A114C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2C05C-13A1-4E94-B505-45803CB2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F81D4-C2AE-4B07-A701-F3C5B75B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A7BE5-A13B-4619-87AE-21830B9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4306-A7F8-4604-A485-E7022B5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F67D8-83DA-4454-805C-D33D444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149B2-17ED-4902-939D-BD5BF924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0ED48-2F2E-46E7-A241-A07677A7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0B991-1D08-491B-A0C3-FACA25DE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B1AA8-F543-4BAB-9503-E78ED890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2B2AB-3D00-4148-8AB7-7D91459E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88CB1-C2E8-4F72-8428-C48D778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82721-ACE4-471D-B047-D59CB6E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9A211-6E0F-4994-83AA-B61B1C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CADC-C391-4CDB-9BEC-CAC6539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2AAEC-0447-442F-8427-D3A891D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303-0260-4C01-87D4-F2E9D72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88665-87F0-4AEA-BAC2-F4BEDB3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D026A-4F85-4F82-8D7C-F69D2A9F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D8129-51B1-4FFE-8F74-9D820B5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875E6-C90C-4F98-A201-8F56C83F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38B0-682E-4784-BA06-AC5C30D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D419-5AA3-459F-AEC0-68C1A3C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DEDB5-3C59-443B-8912-30E0A9F2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F6E71-A8F3-4223-9387-CBAEC32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6B653-E62E-4E7B-8E2E-218E428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E2DC-7729-4D72-91E6-DEDD2BA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5961-E7FB-48C3-80FD-D6B1493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31E1F-B8A3-4122-B3E4-96D32B53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F4242-0387-4054-8521-D656F04E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75FA-AC5B-4779-A7F7-F46D131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5A098-200C-4F35-BFFB-B7383E25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1F8B3-4A47-4C0D-8A99-B342409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C81A6-D1C4-431F-B848-153116D2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F8DA-60BD-4623-9E0D-8A5771F9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81FA-49A1-43E5-ADDE-3466A52C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EEEA-6068-4264-8258-A8D884FAB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44898-68A7-406C-8B4B-02B0C946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2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91FF72-DB08-42BD-B3F7-AB7C49610B1A}"/>
              </a:ext>
            </a:extLst>
          </p:cNvPr>
          <p:cNvSpPr/>
          <p:nvPr/>
        </p:nvSpPr>
        <p:spPr>
          <a:xfrm>
            <a:off x="638175" y="188912"/>
            <a:ext cx="10915649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C5B423F-76C8-489B-8E46-CDD9E884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913" y="5593859"/>
            <a:ext cx="3172087" cy="97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lt"/>
                <a:ea typeface="+mj-ea"/>
                <a:cs typeface="+mj-cs"/>
              </a:rPr>
              <a:t>2020. 04. 23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lt"/>
                <a:ea typeface="+mj-ea"/>
                <a:cs typeface="+mj-cs"/>
              </a:rPr>
              <a:t>심아름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83768-2F19-4B99-8DFA-769762E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703492"/>
            <a:ext cx="9652000" cy="42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B3235-6697-447D-B6B9-205F1195D2FA}"/>
              </a:ext>
            </a:extLst>
          </p:cNvPr>
          <p:cNvSpPr/>
          <p:nvPr/>
        </p:nvSpPr>
        <p:spPr>
          <a:xfrm>
            <a:off x="602594" y="1352918"/>
            <a:ext cx="5350320" cy="137103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Future work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B3D65-88AB-44DF-8849-A056E3CDD650}"/>
              </a:ext>
            </a:extLst>
          </p:cNvPr>
          <p:cNvSpPr txBox="1"/>
          <p:nvPr/>
        </p:nvSpPr>
        <p:spPr>
          <a:xfrm>
            <a:off x="232344" y="772638"/>
            <a:ext cx="8015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Documents Classification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Word Embedding Model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1872-8AD6-4673-A4A5-1C26E135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0" b="10127"/>
          <a:stretch/>
        </p:blipFill>
        <p:spPr>
          <a:xfrm>
            <a:off x="602594" y="1168250"/>
            <a:ext cx="5584919" cy="163830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D630511-30A0-4A81-94D5-C4EC48C4984D}"/>
              </a:ext>
            </a:extLst>
          </p:cNvPr>
          <p:cNvGrpSpPr/>
          <p:nvPr/>
        </p:nvGrpSpPr>
        <p:grpSpPr>
          <a:xfrm>
            <a:off x="602594" y="4028436"/>
            <a:ext cx="5761028" cy="2033304"/>
            <a:chOff x="428803" y="4052058"/>
            <a:chExt cx="5761028" cy="2033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740543-EF2F-4E91-8A62-F9D849DBC08E}"/>
                </a:ext>
              </a:extLst>
            </p:cNvPr>
            <p:cNvSpPr/>
            <p:nvPr/>
          </p:nvSpPr>
          <p:spPr>
            <a:xfrm>
              <a:off x="428803" y="4052059"/>
              <a:ext cx="5569441" cy="203330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ko-KR" altLang="en-US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  <a:cs typeface="+mj-cs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98390D-6EAD-47D2-BAFC-0BAFBDBEC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74"/>
            <a:stretch/>
          </p:blipFill>
          <p:spPr>
            <a:xfrm>
              <a:off x="525205" y="4052058"/>
              <a:ext cx="5664626" cy="203330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75B446-41C3-4BA3-B04C-43BA4A5FFB85}"/>
              </a:ext>
            </a:extLst>
          </p:cNvPr>
          <p:cNvGrpSpPr/>
          <p:nvPr/>
        </p:nvGrpSpPr>
        <p:grpSpPr>
          <a:xfrm>
            <a:off x="6460024" y="4028436"/>
            <a:ext cx="5505450" cy="1638300"/>
            <a:chOff x="6351578" y="4052058"/>
            <a:chExt cx="5505450" cy="16383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9FE1FA-FB67-4C7E-BD05-B080BC76A9F0}"/>
                </a:ext>
              </a:extLst>
            </p:cNvPr>
            <p:cNvSpPr/>
            <p:nvPr/>
          </p:nvSpPr>
          <p:spPr>
            <a:xfrm>
              <a:off x="6351578" y="4165579"/>
              <a:ext cx="5411619" cy="152477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ko-KR" altLang="en-US"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  <a:cs typeface="+mj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E518EC-6532-4097-88D5-0F117E3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1578" y="4052058"/>
              <a:ext cx="5505450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2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DF4AA-3E87-4EE7-9816-E1524B020760}"/>
              </a:ext>
            </a:extLst>
          </p:cNvPr>
          <p:cNvSpPr/>
          <p:nvPr/>
        </p:nvSpPr>
        <p:spPr>
          <a:xfrm>
            <a:off x="638175" y="188912"/>
            <a:ext cx="10915649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75A11-EA3D-4233-8422-516439E33704}"/>
              </a:ext>
            </a:extLst>
          </p:cNvPr>
          <p:cNvCxnSpPr>
            <a:cxnSpLocks/>
          </p:cNvCxnSpPr>
          <p:nvPr/>
        </p:nvCxnSpPr>
        <p:spPr>
          <a:xfrm flipH="1">
            <a:off x="2056498" y="188912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AC6DFB-6ACA-461A-8BCF-928115F8BDC7}"/>
              </a:ext>
            </a:extLst>
          </p:cNvPr>
          <p:cNvSpPr/>
          <p:nvPr/>
        </p:nvSpPr>
        <p:spPr>
          <a:xfrm>
            <a:off x="2784425" y="2627173"/>
            <a:ext cx="5917830" cy="1603652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+mj-ea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FC23E49-BC96-45C7-9626-550BD8F1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999" y="2690335"/>
            <a:ext cx="54301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b">
            <a:no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5741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Conclusion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967BE-5FE1-4B64-B3E0-4BCC0957215F}"/>
              </a:ext>
            </a:extLst>
          </p:cNvPr>
          <p:cNvSpPr/>
          <p:nvPr/>
        </p:nvSpPr>
        <p:spPr>
          <a:xfrm>
            <a:off x="375984" y="828638"/>
            <a:ext cx="1133341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제안된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MCT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가 기존의 방식보다 높은 성능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문서의 클래스가 적을 때와 레이블이 있는 문서들이 거의 없을 때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특히 성능이 좋음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특정 클래스에 대해 적은 수의 문서들 밖에 없는 반면 다른 클래스 들에 대해서는 많은 예제를 이용 할 수 있음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이럴 때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MCT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가 유용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조기 정지 또는 불필요한 예제 제거와 같은 효율적인 학습 방법들이 탐색 되어야함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82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Self-Training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214314" y="772638"/>
            <a:ext cx="1134300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중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Labeled 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로 모델을 학습 한 후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 unlabeled 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를 분류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이 중 신뢰도가 높은 샘플을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labeled 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에 포함시켜 모델을 재 학습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+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간단하고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어떤 알고리즘에도 적용가능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Early mistake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의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영향이 큼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초기 샘플이 잘못되면 학습이 잘못됨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완전히 수렴한다고 할 수 없다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9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Co training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07B0F2-E9F8-41F6-B4A6-FF586384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6" y="930861"/>
            <a:ext cx="7889403" cy="34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Word2Vec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2054" name="Picture 6" descr="빈칸에 들어가기 적합한 단어들과 부적합한 단어들">
            <a:extLst>
              <a:ext uri="{FF2B5EF4-FFF2-40B4-BE49-F238E27FC236}">
                <a16:creationId xmlns:a16="http://schemas.microsoft.com/office/drawing/2014/main" id="{88DDFA37-CEA9-48A3-BCBA-597D5038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4" y="1146487"/>
            <a:ext cx="4450622" cy="193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liding window">
            <a:extLst>
              <a:ext uri="{FF2B5EF4-FFF2-40B4-BE49-F238E27FC236}">
                <a16:creationId xmlns:a16="http://schemas.microsoft.com/office/drawing/2014/main" id="{11899B7A-295C-448B-AEB5-3CD1BB7C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66" y="1146487"/>
            <a:ext cx="4211112" cy="29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LDA (Latent </a:t>
            </a:r>
            <a:r>
              <a:rPr lang="en-US" altLang="ko-KR" b="1" dirty="0" err="1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Dirichlet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Allocation)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214313" y="772638"/>
            <a:ext cx="1197768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 내 단어를 차례대로 관측하면서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	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토픽의 단어분포와 문서의 토픽분포를 추론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	 (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단어가 특정 토픽에 존재할 확률과 문서에 특정 토픽에 존재할 확률을 결합확률로 추정하여 토픽 추출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어떤 문서에 대해 파라미터 </a:t>
            </a:r>
            <a:r>
              <a:rPr lang="el-GR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Θ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가 있고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앞에서부터 단어를 채울 때 마다 </a:t>
            </a:r>
            <a:r>
              <a:rPr lang="el-GR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Θ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로 </a:t>
            </a:r>
            <a:r>
              <a:rPr lang="ko-KR" altLang="en-US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부터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하나의 토픽을 선택하고 다시 그 토픽으로부터 단어를 선택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위의 과정을 반복하며 문서 생성 과정을 모델링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0AD262-BAC5-4A41-88F8-69088DFA3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" t="3668" r="999" b="7105"/>
          <a:stretch/>
        </p:blipFill>
        <p:spPr>
          <a:xfrm>
            <a:off x="601365" y="4749135"/>
            <a:ext cx="2997284" cy="11955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EF1E35-304A-40B9-B14F-6D3193D11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15"/>
          <a:stretch/>
        </p:blipFill>
        <p:spPr>
          <a:xfrm>
            <a:off x="3734640" y="4136060"/>
            <a:ext cx="3037683" cy="12037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FA2C5A-E3EE-4C03-894F-2D5A0D2790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87" b="3531"/>
          <a:stretch/>
        </p:blipFill>
        <p:spPr>
          <a:xfrm>
            <a:off x="3775042" y="5398986"/>
            <a:ext cx="2956881" cy="12037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3C202-D70B-4262-BAF3-10FE466FA274}"/>
              </a:ext>
            </a:extLst>
          </p:cNvPr>
          <p:cNvSpPr/>
          <p:nvPr/>
        </p:nvSpPr>
        <p:spPr>
          <a:xfrm>
            <a:off x="346624" y="4099639"/>
            <a:ext cx="6544449" cy="255442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8A46F9-C6A1-43EC-87EC-5F94047E6011}"/>
              </a:ext>
            </a:extLst>
          </p:cNvPr>
          <p:cNvSpPr/>
          <p:nvPr/>
        </p:nvSpPr>
        <p:spPr>
          <a:xfrm>
            <a:off x="346623" y="4099639"/>
            <a:ext cx="168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u="sng" dirty="0">
                <a:latin typeface="+mj-lt"/>
              </a:rPr>
              <a:t>Example </a:t>
            </a:r>
            <a:endParaRPr lang="ko-KR" altLang="en-US" b="1" i="1" u="sng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E6F4259-E7DC-4F6C-90C7-E8E743895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/>
          <a:stretch/>
        </p:blipFill>
        <p:spPr bwMode="auto">
          <a:xfrm>
            <a:off x="7026429" y="4099639"/>
            <a:ext cx="5124129" cy="23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LDA (Latent Dirichlet Allocation)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214313" y="772638"/>
            <a:ext cx="11977687" cy="606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가정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: 	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 생성을 위해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이런 주제를 넣고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이런 주제를 위해서는 이런 단어를 넣을 거야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“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라는 과정을 거침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1.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문서에 사용될 단어의 개수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#N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2.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문서에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사용될 토픽의 혼합을 결정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(topic 1: 60%, topic2:40%)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3.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토픽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분포에서 토픽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를 확률적으로 선택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4.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토픽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에서 단어의 출현 확률 분포에 기반하여 문서에 사용할 단어를 선택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500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500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500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위의 과정을 역으로 추정하며 문서 생성 과정을 모델링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토픽의 개수를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k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로 결정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모든 단어를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k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중 하나의 토픽에 할당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각 문서는 토픽을 가지게 되고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토픽은 단어 분포를 가짐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(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랜덤으로 할당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최초에는 같은 단어가 다른 토픽에 할당되었을 수도 있음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3.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토픽 정보가 수렴할 때까지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에 대해서 아래를 반복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어떤 문서의 단어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는 잘못된 토픽에 할당 되어있고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다른 단어들은 올바르게 할당되어 있다고 가정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p(topic t | document d)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문서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 d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의 단어 중 토픽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에 속하는 단어의 비율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문서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d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가 어떤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topic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을 가졌는지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p(word w | topic t)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단어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를 가지고 있는 문서 중 토픽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가 할당된 비율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단어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가 전체분서에서 어떻게 토픽을 할당 받았는지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18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4908EB-CE5E-42E5-8900-9F877BC78F44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8F5196F0-F2C6-40C2-A301-32B4C7400DFA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1976-8073-47C6-87EA-1823861AA90B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Proposed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Method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–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Multi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co-training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8EF245-AE61-4AD7-898A-A3240DE0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7" y="675189"/>
            <a:ext cx="7875587" cy="61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4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Experiments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01787F-D4B1-485C-8A54-94CBDC0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5" y="868831"/>
            <a:ext cx="11194733" cy="2112710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C07B82CA-219A-4B7C-B424-55528CA1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5" y="3429000"/>
            <a:ext cx="5905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Abstract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B3E82005-96B7-44F1-85FA-5FD1FE46F9FB}"/>
              </a:ext>
            </a:extLst>
          </p:cNvPr>
          <p:cNvGrpSpPr/>
          <p:nvPr/>
        </p:nvGrpSpPr>
        <p:grpSpPr>
          <a:xfrm>
            <a:off x="6803742" y="1007925"/>
            <a:ext cx="4793580" cy="2229262"/>
            <a:chOff x="6810813" y="1228140"/>
            <a:chExt cx="6239071" cy="279578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E9237A5-9C8E-4C7E-87D7-6BBE59229518}"/>
                </a:ext>
              </a:extLst>
            </p:cNvPr>
            <p:cNvCxnSpPr>
              <a:cxnSpLocks/>
            </p:cNvCxnSpPr>
            <p:nvPr/>
          </p:nvCxnSpPr>
          <p:spPr>
            <a:xfrm>
              <a:off x="9922170" y="2606299"/>
              <a:ext cx="2031374" cy="0"/>
            </a:xfrm>
            <a:prstGeom prst="line">
              <a:avLst/>
            </a:prstGeom>
            <a:ln w="38100">
              <a:solidFill>
                <a:srgbClr val="595959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F7E893D-475A-4CA0-85D8-1418723BB910}"/>
                </a:ext>
              </a:extLst>
            </p:cNvPr>
            <p:cNvGrpSpPr/>
            <p:nvPr/>
          </p:nvGrpSpPr>
          <p:grpSpPr>
            <a:xfrm>
              <a:off x="6810813" y="1228140"/>
              <a:ext cx="2831378" cy="2795781"/>
              <a:chOff x="6683607" y="1037640"/>
              <a:chExt cx="2831378" cy="27957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5AC9B0D-4512-4488-87F3-24E74E90855C}"/>
                  </a:ext>
                </a:extLst>
              </p:cNvPr>
              <p:cNvSpPr/>
              <p:nvPr/>
            </p:nvSpPr>
            <p:spPr>
              <a:xfrm>
                <a:off x="6683607" y="1037640"/>
                <a:ext cx="1593850" cy="2000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78AF8F3-3B9D-4001-B5B8-0A77B27DF518}"/>
                  </a:ext>
                </a:extLst>
              </p:cNvPr>
              <p:cNvSpPr/>
              <p:nvPr/>
            </p:nvSpPr>
            <p:spPr>
              <a:xfrm>
                <a:off x="6825759" y="1147597"/>
                <a:ext cx="1593850" cy="2000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51ABC-D1DF-469C-A21D-6FE22FD29D3D}"/>
                  </a:ext>
                </a:extLst>
              </p:cNvPr>
              <p:cNvSpPr/>
              <p:nvPr/>
            </p:nvSpPr>
            <p:spPr>
              <a:xfrm>
                <a:off x="6967911" y="1257554"/>
                <a:ext cx="1593850" cy="2000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D5FE1FC-153D-4FCF-B0D6-03686BF108DE}"/>
                  </a:ext>
                </a:extLst>
              </p:cNvPr>
              <p:cNvSpPr/>
              <p:nvPr/>
            </p:nvSpPr>
            <p:spPr>
              <a:xfrm>
                <a:off x="7110064" y="1367510"/>
                <a:ext cx="1593850" cy="2000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F316025-5520-4155-990E-F63D4BB69502}"/>
                  </a:ext>
                </a:extLst>
              </p:cNvPr>
              <p:cNvSpPr/>
              <p:nvPr/>
            </p:nvSpPr>
            <p:spPr>
              <a:xfrm>
                <a:off x="7778981" y="1723214"/>
                <a:ext cx="1593850" cy="2000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598A44-2489-457B-84B0-CC20A8DB1A6B}"/>
                  </a:ext>
                </a:extLst>
              </p:cNvPr>
              <p:cNvSpPr/>
              <p:nvPr/>
            </p:nvSpPr>
            <p:spPr>
              <a:xfrm>
                <a:off x="7921133" y="1833170"/>
                <a:ext cx="1593852" cy="2000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6B6077-10F2-40BC-831F-9D4CDE39A60B}"/>
                </a:ext>
              </a:extLst>
            </p:cNvPr>
            <p:cNvSpPr txBox="1"/>
            <p:nvPr/>
          </p:nvSpPr>
          <p:spPr>
            <a:xfrm>
              <a:off x="12221120" y="2099095"/>
              <a:ext cx="828764" cy="10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97C21F"/>
                  </a:solidFill>
                  <a:latin typeface="+mj-lt"/>
                </a:rPr>
                <a:t>?</a:t>
              </a:r>
              <a:endParaRPr lang="ko-KR" altLang="en-US" sz="4800" b="1" dirty="0">
                <a:solidFill>
                  <a:srgbClr val="97C21F"/>
                </a:solidFill>
                <a:latin typeface="+mj-lt"/>
              </a:endParaRP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ED2337F2-3A21-44A5-B327-297EAAF9DC85}"/>
              </a:ext>
            </a:extLst>
          </p:cNvPr>
          <p:cNvGrpSpPr/>
          <p:nvPr/>
        </p:nvGrpSpPr>
        <p:grpSpPr>
          <a:xfrm>
            <a:off x="594678" y="873545"/>
            <a:ext cx="4546746" cy="2760065"/>
            <a:chOff x="647700" y="1000430"/>
            <a:chExt cx="5410236" cy="3342970"/>
          </a:xfrm>
        </p:grpSpPr>
        <p:pic>
          <p:nvPicPr>
            <p:cNvPr id="1026" name="Picture 2" descr="NLP and Text Analytics Simplified: Document Classification">
              <a:extLst>
                <a:ext uri="{FF2B5EF4-FFF2-40B4-BE49-F238E27FC236}">
                  <a16:creationId xmlns:a16="http://schemas.microsoft.com/office/drawing/2014/main" id="{38359A1D-8B7E-4A50-B038-CAB02A9D5D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3" b="2509"/>
            <a:stretch/>
          </p:blipFill>
          <p:spPr bwMode="auto">
            <a:xfrm>
              <a:off x="647700" y="1000430"/>
              <a:ext cx="5410236" cy="3342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AC05AB2-E8B1-4CE4-AE40-9136F83A4460}"/>
                </a:ext>
              </a:extLst>
            </p:cNvPr>
            <p:cNvSpPr/>
            <p:nvPr/>
          </p:nvSpPr>
          <p:spPr>
            <a:xfrm>
              <a:off x="1150144" y="2093118"/>
              <a:ext cx="1303496" cy="246221"/>
            </a:xfrm>
            <a:prstGeom prst="rect">
              <a:avLst/>
            </a:prstGeom>
            <a:solidFill>
              <a:srgbClr val="E3E0E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C636A9-ADF5-457C-B6FB-7BB0631CFFFD}"/>
              </a:ext>
            </a:extLst>
          </p:cNvPr>
          <p:cNvSpPr/>
          <p:nvPr/>
        </p:nvSpPr>
        <p:spPr>
          <a:xfrm>
            <a:off x="5936656" y="3778454"/>
            <a:ext cx="4798020" cy="292310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1C38D4B9-275E-4E28-A909-BA9B5EC3EA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26" b="98424" l="11282" r="72602">
                        <a14:foregroundMark x1="40752" y1="14711" x2="40752" y2="14711"/>
                        <a14:foregroundMark x1="38576" y1="24518" x2="35840" y2="30123"/>
                        <a14:foregroundMark x1="49348" y1="2452" x2="38576" y2="24518"/>
                        <a14:foregroundMark x1="17728" y1="38879" x2="17421" y2="40455"/>
                        <a14:foregroundMark x1="12049" y1="29597" x2="24482" y2="46235"/>
                        <a14:foregroundMark x1="12279" y1="29247" x2="40752" y2="29247"/>
                        <a14:foregroundMark x1="40752" y1="29247" x2="46892" y2="28897"/>
                        <a14:foregroundMark x1="46892" y1="28897" x2="62164" y2="28897"/>
                        <a14:foregroundMark x1="62164" y1="28897" x2="73062" y2="66375"/>
                        <a14:foregroundMark x1="73062" y1="66375" x2="71604" y2="80736"/>
                        <a14:foregroundMark x1="68641" y1="85989" x2="61627" y2="98424"/>
                        <a14:foregroundMark x1="69070" y1="85229" x2="68641" y2="85989"/>
                        <a14:foregroundMark x1="71604" y1="80736" x2="69247" y2="84915"/>
                        <a14:foregroundMark x1="61627" y1="98424" x2="34996" y2="99299"/>
                        <a14:foregroundMark x1="34996" y1="99299" x2="12586" y2="95622"/>
                        <a14:foregroundMark x1="12586" y1="95622" x2="12279" y2="78634"/>
                        <a14:foregroundMark x1="12279" y1="78634" x2="19570" y2="26270"/>
                        <a14:foregroundMark x1="19570" y1="26270" x2="26861" y2="14536"/>
                        <a14:foregroundMark x1="26861" y1="14536" x2="43668" y2="8231"/>
                        <a14:foregroundMark x1="52665" y1="16794" x2="72371" y2="35552"/>
                        <a14:foregroundMark x1="43668" y1="8231" x2="48322" y2="12660"/>
                        <a14:foregroundMark x1="72371" y1="35552" x2="69071" y2="59720"/>
                        <a14:foregroundMark x1="69071" y1="59720" x2="61781" y2="77408"/>
                        <a14:foregroundMark x1="61781" y1="77408" x2="48887" y2="90193"/>
                        <a14:foregroundMark x1="48887" y1="90193" x2="39831" y2="88266"/>
                        <a14:foregroundMark x1="39831" y1="88266" x2="34305" y2="74956"/>
                        <a14:foregroundMark x1="34305" y1="74956" x2="35303" y2="54116"/>
                        <a14:foregroundMark x1="35303" y1="54116" x2="47966" y2="22242"/>
                        <a14:foregroundMark x1="47966" y1="22242" x2="55992" y2="17009"/>
                        <a14:foregroundMark x1="61278" y1="17350" x2="61775" y2="18286"/>
                        <a14:foregroundMark x1="65081" y1="24518" x2="67383" y2="52539"/>
                        <a14:foregroundMark x1="67383" y1="52539" x2="63008" y2="82837"/>
                        <a14:foregroundMark x1="63008" y1="82837" x2="51880" y2="93870"/>
                        <a14:foregroundMark x1="51880" y1="93870" x2="39064" y2="78109"/>
                        <a14:foregroundMark x1="39064" y1="78109" x2="34919" y2="60595"/>
                        <a14:foregroundMark x1="34919" y1="60595" x2="35457" y2="44658"/>
                        <a14:foregroundMark x1="35457" y1="44658" x2="41596" y2="37128"/>
                        <a14:foregroundMark x1="41596" y1="37128" x2="46431" y2="62347"/>
                        <a14:foregroundMark x1="46431" y1="62347" x2="36224" y2="57968"/>
                        <a14:foregroundMark x1="36224" y1="57968" x2="32157" y2="41156"/>
                        <a14:foregroundMark x1="32157" y1="41156" x2="34459" y2="23993"/>
                        <a14:foregroundMark x1="34459" y1="23993" x2="41980" y2="16462"/>
                        <a14:foregroundMark x1="41980" y1="16462" x2="50115" y2="32925"/>
                        <a14:foregroundMark x1="50115" y1="32925" x2="41673" y2="47636"/>
                        <a14:foregroundMark x1="41673" y1="47636" x2="33538" y2="48862"/>
                        <a14:foregroundMark x1="33538" y1="48862" x2="30852" y2="46935"/>
                        <a14:foregroundMark x1="42748" y1="1926" x2="39064" y2="16112"/>
                        <a14:foregroundMark x1="48503" y1="876" x2="36071" y2="1401"/>
                        <a14:foregroundMark x1="36071" y1="1401" x2="34612" y2="15937"/>
                        <a14:foregroundMark x1="34612" y1="15937" x2="28703" y2="24518"/>
                        <a14:foregroundMark x1="28703" y1="24518" x2="13124" y2="25044"/>
                        <a14:foregroundMark x1="13124" y1="25044" x2="11051" y2="39580"/>
                        <a14:foregroundMark x1="11051" y1="39580" x2="11589" y2="85639"/>
                        <a14:foregroundMark x1="11589" y1="85639" x2="16500" y2="94746"/>
                        <a14:foregroundMark x1="16500" y1="94746" x2="45894" y2="99299"/>
                        <a14:foregroundMark x1="45894" y1="99299" x2="52111" y2="98949"/>
                        <a14:foregroundMark x1="52111" y1="98949" x2="58864" y2="98949"/>
                        <a14:foregroundMark x1="58864" y1="98949" x2="66616" y2="96848"/>
                        <a14:foregroundMark x1="67653" y1="85989" x2="72371" y2="36602"/>
                        <a14:foregroundMark x1="66616" y1="96848" x2="67653" y2="85989"/>
                        <a14:foregroundMark x1="72371" y1="36602" x2="71488" y2="24343"/>
                        <a14:foregroundMark x1="65818" y1="25241" x2="65081" y2="25569"/>
                        <a14:foregroundMark x1="65081" y1="25569" x2="58941" y2="22242"/>
                        <a14:foregroundMark x1="58941" y1="22242" x2="43131" y2="28371"/>
                        <a14:foregroundMark x1="42685" y1="22767" x2="41750" y2="11033"/>
                        <a14:foregroundMark x1="43131" y1="28371" x2="42685" y2="22767"/>
                        <a14:foregroundMark x1="41750" y1="11033" x2="47506" y2="3152"/>
                        <a14:foregroundMark x1="47506" y1="3152" x2="48043" y2="3327"/>
                        <a14:foregroundMark x1="11896" y1="28722" x2="11358" y2="36077"/>
                        <a14:foregroundMark x1="14121" y1="42382" x2="40829" y2="40105"/>
                        <a14:foregroundMark x1="40829" y1="40105" x2="48503" y2="40105"/>
                        <a14:foregroundMark x1="48503" y1="40105" x2="62164" y2="38354"/>
                        <a14:foregroundMark x1="62164" y1="38354" x2="69071" y2="38879"/>
                        <a14:foregroundMark x1="69071" y1="38879" x2="68534" y2="55166"/>
                        <a14:foregroundMark x1="68534" y1="55166" x2="62011" y2="73205"/>
                        <a14:foregroundMark x1="62011" y1="73205" x2="56332" y2="78634"/>
                        <a14:foregroundMark x1="56332" y1="78634" x2="27398" y2="91944"/>
                        <a14:foregroundMark x1="27398" y1="91944" x2="21259" y2="81961"/>
                        <a14:foregroundMark x1="21259" y1="81961" x2="19724" y2="67250"/>
                        <a14:foregroundMark x1="19724" y1="67250" x2="23715" y2="48336"/>
                        <a14:foregroundMark x1="23715" y1="48336" x2="31005" y2="44133"/>
                        <a14:foregroundMark x1="31005" y1="44133" x2="44282" y2="50438"/>
                        <a14:foregroundMark x1="44282" y1="50438" x2="52341" y2="59720"/>
                        <a14:foregroundMark x1="52341" y1="59720" x2="51727" y2="76007"/>
                        <a14:foregroundMark x1="51727" y1="76007" x2="36608" y2="79510"/>
                        <a14:foregroundMark x1="36608" y1="79510" x2="30084" y2="76883"/>
                        <a14:foregroundMark x1="30084" y1="76883" x2="26631" y2="56392"/>
                        <a14:foregroundMark x1="26631" y1="56392" x2="30468" y2="40105"/>
                        <a14:foregroundMark x1="30468" y1="40105" x2="36531" y2="28021"/>
                        <a14:foregroundMark x1="42949" y1="24214" x2="44206" y2="23468"/>
                        <a14:foregroundMark x1="36531" y1="28021" x2="42859" y2="24267"/>
                        <a14:foregroundMark x1="44206" y1="23468" x2="52955" y2="30823"/>
                        <a14:foregroundMark x1="52955" y1="30823" x2="55948" y2="43433"/>
                        <a14:foregroundMark x1="55948" y1="43433" x2="57329" y2="57268"/>
                        <a14:foregroundMark x1="57329" y1="57268" x2="57406" y2="57443"/>
                        <a14:foregroundMark x1="65004" y1="42207" x2="21566" y2="79685"/>
                        <a14:foregroundMark x1="21566" y1="79685" x2="14812" y2="82312"/>
                        <a14:foregroundMark x1="14812" y1="82312" x2="30238" y2="62522"/>
                        <a14:foregroundMark x1="19186" y1="51664" x2="24942" y2="67426"/>
                        <a14:foregroundMark x1="24942" y1="67426" x2="32233" y2="72154"/>
                        <a14:foregroundMark x1="32233" y1="72154" x2="46431" y2="65324"/>
                        <a14:foregroundMark x1="46431" y1="65324" x2="60322" y2="55342"/>
                        <a14:foregroundMark x1="60322" y1="55342" x2="60322" y2="55342"/>
                        <a14:foregroundMark x1="64313" y1="47285" x2="51266" y2="73730"/>
                        <a14:foregroundMark x1="51266" y1="73730" x2="28933" y2="83888"/>
                        <a14:foregroundMark x1="28933" y1="83888" x2="26938" y2="86690"/>
                        <a14:foregroundMark x1="18112" y1="71454" x2="26324" y2="40105"/>
                        <a14:foregroundMark x1="26324" y1="40105" x2="33154" y2="26270"/>
                        <a14:foregroundMark x1="35832" y1="23292" x2="42287" y2="16112"/>
                        <a14:foregroundMark x1="33154" y1="26270" x2="35832" y2="23292"/>
                        <a14:foregroundMark x1="42287" y1="16112" x2="50883" y2="29947"/>
                        <a14:foregroundMark x1="50883" y1="29947" x2="47966" y2="46585"/>
                        <a14:foregroundMark x1="47966" y1="46585" x2="47506" y2="47285"/>
                        <a14:foregroundMark x1="25249" y1="32750" x2="14505" y2="59895"/>
                        <a14:foregroundMark x1="14505" y1="59895" x2="12817" y2="74081"/>
                        <a14:foregroundMark x1="12817" y1="74081" x2="12817" y2="74081"/>
                        <a14:foregroundMark x1="15272" y1="75482" x2="24175" y2="44483"/>
                        <a14:foregroundMark x1="16577" y1="68126" x2="22717" y2="56217"/>
                        <a14:foregroundMark x1="22717" y1="56217" x2="23484" y2="57093"/>
                        <a14:foregroundMark x1="23638" y1="59545" x2="21949" y2="33100"/>
                        <a14:foregroundMark x1="28933" y1="33100" x2="28933" y2="33100"/>
                        <a14:foregroundMark x1="28473" y1="30998" x2="51804" y2="39229"/>
                        <a14:foregroundMark x1="56869" y1="28546" x2="53185" y2="53590"/>
                        <a14:foregroundMark x1="49655" y1="46760" x2="36838" y2="74956"/>
                        <a14:foregroundMark x1="36838" y1="74956" x2="36531" y2="75306"/>
                        <a14:foregroundMark x1="40215" y1="53065" x2="46969" y2="82662"/>
                        <a14:foregroundMark x1="51727" y1="48862" x2="32847" y2="90893"/>
                        <a14:foregroundMark x1="24098" y1="77583" x2="37222" y2="85464"/>
                        <a14:foregroundMark x1="27629" y1="25044" x2="24175" y2="59720"/>
                        <a14:foregroundMark x1="12126" y1="82487" x2="11512" y2="96848"/>
                        <a14:foregroundMark x1="11512" y1="96848" x2="21028" y2="99124"/>
                        <a14:foregroundMark x1="21028" y1="99124" x2="44513" y2="96848"/>
                        <a14:foregroundMark x1="44513" y1="96848" x2="52417" y2="97548"/>
                        <a14:foregroundMark x1="52417" y1="97548" x2="65618" y2="97198"/>
                        <a14:foregroundMark x1="65618" y1="97198" x2="68524" y2="91068"/>
                        <a14:foregroundMark x1="70451" y1="85260" x2="64313" y2="52014"/>
                        <a14:foregroundMark x1="71144" y1="32399" x2="71681" y2="64623"/>
                        <a14:foregroundMark x1="70909" y1="91220" x2="70837" y2="93695"/>
                        <a14:foregroundMark x1="71681" y1="64623" x2="71061" y2="85992"/>
                        <a14:foregroundMark x1="71580" y1="86163" x2="72064" y2="81261"/>
                        <a14:foregroundMark x1="70837" y1="93695" x2="71079" y2="91236"/>
                        <a14:foregroundMark x1="72295" y1="32574" x2="72678" y2="68476"/>
                        <a14:foregroundMark x1="72678" y1="68476" x2="72141" y2="72680"/>
                        <a14:foregroundMark x1="71725" y1="86177" x2="71911" y2="79685"/>
                        <a14:foregroundMark x1="71374" y1="98424" x2="71640" y2="89142"/>
                        <a14:foregroundMark x1="72403" y1="86241" x2="72602" y2="83888"/>
                        <a14:foregroundMark x1="71374" y1="98424" x2="72158" y2="89142"/>
                        <a14:foregroundMark x1="71681" y1="97373" x2="71911" y2="92820"/>
                        <a14:foregroundMark x1="48043" y1="4378" x2="48753" y2="12722"/>
                        <a14:backgroundMark x1="48964" y1="14011" x2="62548" y2="14886"/>
                        <a14:backgroundMark x1="48734" y1="13660" x2="48887" y2="12960"/>
                        <a14:backgroundMark x1="69225" y1="87040" x2="70683" y2="88792"/>
                        <a14:backgroundMark x1="68918" y1="86340" x2="70837" y2="88792"/>
                        <a14:backgroundMark x1="72678" y1="88792" x2="72985" y2="88616"/>
                        <a14:backgroundMark x1="71527" y1="89142" x2="71527" y2="89142"/>
                        <a14:backgroundMark x1="70453" y1="88616" x2="72295" y2="88792"/>
                        <a14:backgroundMark x1="68611" y1="85989" x2="68611" y2="85989"/>
                        <a14:backgroundMark x1="68918" y1="90368" x2="68918" y2="90368"/>
                        <a14:backgroundMark x1="69148" y1="89142" x2="69148" y2="89142"/>
                        <a14:backgroundMark x1="48964" y1="14011" x2="48964" y2="14011"/>
                        <a14:backgroundMark x1="49194" y1="12785" x2="49117" y2="15587"/>
                        <a14:backgroundMark x1="71220" y1="24343" x2="71220" y2="24343"/>
                        <a14:backgroundMark x1="62011" y1="17688" x2="67536" y2="23993"/>
                        <a14:backgroundMark x1="67536" y1="23993" x2="71604" y2="24343"/>
                        <a14:backgroundMark x1="69532" y1="88792" x2="69302" y2="85289"/>
                        <a14:backgroundMark x1="69225" y1="89317" x2="69225" y2="91068"/>
                        <a14:backgroundMark x1="37068" y1="23292" x2="37068" y2="23292"/>
                        <a14:backgroundMark x1="37836" y1="24518" x2="37836" y2="24518"/>
                        <a14:backgroundMark x1="38450" y1="24869" x2="38450" y2="24869"/>
                        <a14:backgroundMark x1="38143" y1="24518" x2="38143" y2="24518"/>
                        <a14:backgroundMark x1="43054" y1="22767" x2="43054" y2="22767"/>
                        <a14:backgroundMark x1="42748" y1="23468" x2="42748" y2="22767"/>
                      </a14:backgroundRemoval>
                    </a14:imgEffect>
                  </a14:imgLayer>
                </a14:imgProps>
              </a:ext>
            </a:extLst>
          </a:blip>
          <a:srcRect l="12546" t="22315" r="29081" b="3094"/>
          <a:stretch/>
        </p:blipFill>
        <p:spPr>
          <a:xfrm>
            <a:off x="6092528" y="3997847"/>
            <a:ext cx="4457998" cy="2537580"/>
          </a:xfrm>
          <a:prstGeom prst="rect">
            <a:avLst/>
          </a:prstGeom>
          <a:ln>
            <a:noFill/>
          </a:ln>
        </p:spPr>
      </p:pic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B558C23-EC05-449D-8ED6-D2EA276D0A7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321527" y="3359409"/>
            <a:ext cx="0" cy="6384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5FB6AD-828E-4725-9ACA-BFED378A1083}"/>
              </a:ext>
            </a:extLst>
          </p:cNvPr>
          <p:cNvCxnSpPr>
            <a:cxnSpLocks/>
          </p:cNvCxnSpPr>
          <p:nvPr/>
        </p:nvCxnSpPr>
        <p:spPr>
          <a:xfrm>
            <a:off x="3870474" y="3910153"/>
            <a:ext cx="2389354" cy="1467093"/>
          </a:xfrm>
          <a:prstGeom prst="bentConnector3">
            <a:avLst>
              <a:gd name="adj1" fmla="val -102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8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D1B925-F53D-46EC-B4F0-95F8E55D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" y="0"/>
            <a:ext cx="5892056" cy="24093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9BC4DA-7243-40EA-BA2F-C205C603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8988"/>
            <a:ext cx="5892056" cy="2248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24B932-8757-4720-AE5B-A05FA0551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3" y="4556202"/>
            <a:ext cx="5892057" cy="229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3AD3E-81E9-43F9-AD7D-4351D6E2D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944" y="4777"/>
            <a:ext cx="5892056" cy="2250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EB174F-F608-4B47-BECF-7986AD154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523" y="2309148"/>
            <a:ext cx="5892056" cy="2308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5B814-49DB-44E9-BB1E-800B96561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099" y="4576127"/>
            <a:ext cx="5892056" cy="22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Related work [ Co-training ]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CD970-8FE2-4B7B-8CF1-E692C8E0DFD3}"/>
              </a:ext>
            </a:extLst>
          </p:cNvPr>
          <p:cNvSpPr/>
          <p:nvPr/>
        </p:nvSpPr>
        <p:spPr>
          <a:xfrm>
            <a:off x="375984" y="828638"/>
            <a:ext cx="859732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를 완전 독립인 두 속성 집합으로 분리하여 학습하고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이를 이용하여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unlabeled 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를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labeled data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에 추가하여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training data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확보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두 개의 분류기가 신뢰도 높은 샘플을 반복하여 공유하며 같이 발전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D041CB-2191-4A14-ADE8-E23AD2F7F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49"/>
          <a:stretch/>
        </p:blipFill>
        <p:spPr>
          <a:xfrm>
            <a:off x="83406" y="2359237"/>
            <a:ext cx="2009775" cy="17574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0085AD7-D4D4-4D81-B6FD-7EB48E497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63" t="43041" r="36275" b="41844"/>
          <a:stretch/>
        </p:blipFill>
        <p:spPr>
          <a:xfrm>
            <a:off x="787207" y="4181415"/>
            <a:ext cx="602172" cy="711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C364299-4B87-4F15-899E-7E3507B01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07" b="1"/>
          <a:stretch/>
        </p:blipFill>
        <p:spPr>
          <a:xfrm>
            <a:off x="83406" y="4992033"/>
            <a:ext cx="2009775" cy="171239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935DE3-9DAC-4A61-AA45-8E7044B3B69C}"/>
              </a:ext>
            </a:extLst>
          </p:cNvPr>
          <p:cNvSpPr/>
          <p:nvPr/>
        </p:nvSpPr>
        <p:spPr>
          <a:xfrm>
            <a:off x="9733760" y="2366646"/>
            <a:ext cx="2305440" cy="42911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43AF6B9-B72E-40C9-BFE3-024DBA923660}"/>
              </a:ext>
            </a:extLst>
          </p:cNvPr>
          <p:cNvSpPr/>
          <p:nvPr/>
        </p:nvSpPr>
        <p:spPr>
          <a:xfrm>
            <a:off x="9887174" y="3189736"/>
            <a:ext cx="1744529" cy="478517"/>
          </a:xfrm>
          <a:prstGeom prst="roundRect">
            <a:avLst/>
          </a:prstGeom>
          <a:solidFill>
            <a:srgbClr val="666699"/>
          </a:solidFill>
          <a:ln w="28575">
            <a:solidFill>
              <a:srgbClr val="6666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j-lt"/>
              </a:rPr>
              <a:t>Labeled data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F62AC7-4A39-42E8-9076-CB77991E99D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10759439" y="3668253"/>
            <a:ext cx="1" cy="7369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9F5D3B3-C24F-4C01-B27F-E236F8C29950}"/>
              </a:ext>
            </a:extLst>
          </p:cNvPr>
          <p:cNvSpPr/>
          <p:nvPr/>
        </p:nvSpPr>
        <p:spPr>
          <a:xfrm>
            <a:off x="10086514" y="3913379"/>
            <a:ext cx="1319984" cy="22459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Classifier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EE41D00-F7AD-4B8C-85A8-B19AF8D8D865}"/>
              </a:ext>
            </a:extLst>
          </p:cNvPr>
          <p:cNvSpPr/>
          <p:nvPr/>
        </p:nvSpPr>
        <p:spPr>
          <a:xfrm>
            <a:off x="9887175" y="4405206"/>
            <a:ext cx="1744529" cy="478517"/>
          </a:xfrm>
          <a:prstGeom prst="roundRect">
            <a:avLst/>
          </a:prstGeom>
          <a:solidFill>
            <a:srgbClr val="C0C0C0"/>
          </a:solidFill>
          <a:ln w="28575">
            <a:solidFill>
              <a:srgbClr val="C0C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j-lt"/>
              </a:rPr>
              <a:t>Unlabeled data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711255-5684-4957-AA1C-571993DB3C9D}"/>
              </a:ext>
            </a:extLst>
          </p:cNvPr>
          <p:cNvSpPr/>
          <p:nvPr/>
        </p:nvSpPr>
        <p:spPr>
          <a:xfrm>
            <a:off x="9904959" y="4978546"/>
            <a:ext cx="1744529" cy="478517"/>
          </a:xfrm>
          <a:prstGeom prst="roundRect">
            <a:avLst/>
          </a:prstGeom>
          <a:solidFill>
            <a:srgbClr val="C0C0C0"/>
          </a:solidFill>
          <a:ln w="28575">
            <a:solidFill>
              <a:srgbClr val="C0C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j-lt"/>
              </a:rPr>
              <a:t>New labeled data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D057148-315C-43EA-9EBC-95FA536762F9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rot="5400000" flipH="1" flipV="1">
            <a:off x="10190429" y="4015789"/>
            <a:ext cx="2028068" cy="854479"/>
          </a:xfrm>
          <a:prstGeom prst="bentConnector4">
            <a:avLst>
              <a:gd name="adj1" fmla="val -19262"/>
              <a:gd name="adj2" fmla="val 128835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81E1DDF-2258-4F20-A1F4-7735B35EF234}"/>
              </a:ext>
            </a:extLst>
          </p:cNvPr>
          <p:cNvSpPr/>
          <p:nvPr/>
        </p:nvSpPr>
        <p:spPr>
          <a:xfrm>
            <a:off x="10719216" y="5883711"/>
            <a:ext cx="1319984" cy="774048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Add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Pseudo labeled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B16757-E7F3-4D4F-8AEA-DE049C1ED8ED}"/>
              </a:ext>
            </a:extLst>
          </p:cNvPr>
          <p:cNvSpPr/>
          <p:nvPr/>
        </p:nvSpPr>
        <p:spPr>
          <a:xfrm>
            <a:off x="9764946" y="2366646"/>
            <a:ext cx="1466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Self-Training</a:t>
            </a:r>
            <a:endParaRPr lang="ko-KR" altLang="en-US" i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56B098-2A88-4663-8C04-DAC45CBD41B6}"/>
              </a:ext>
            </a:extLst>
          </p:cNvPr>
          <p:cNvSpPr/>
          <p:nvPr/>
        </p:nvSpPr>
        <p:spPr>
          <a:xfrm>
            <a:off x="3397857" y="2671371"/>
            <a:ext cx="3835692" cy="555471"/>
          </a:xfrm>
          <a:prstGeom prst="roundRect">
            <a:avLst/>
          </a:prstGeom>
          <a:solidFill>
            <a:srgbClr val="666699"/>
          </a:solidFill>
          <a:ln w="28575">
            <a:solidFill>
              <a:srgbClr val="6666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j-lt"/>
              </a:rPr>
              <a:t>Labeled Data</a:t>
            </a:r>
          </a:p>
          <a:p>
            <a:pPr algn="ctr"/>
            <a:r>
              <a:rPr lang="en-US" altLang="ko-KR" sz="1600" b="1" dirty="0">
                <a:latin typeface="+mj-lt"/>
              </a:rPr>
              <a:t>X </a:t>
            </a:r>
            <a:endParaRPr lang="ko-KR" altLang="en-US" sz="1600" b="1" dirty="0">
              <a:latin typeface="+mj-lt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2B59440-CD19-4F1A-B2FC-B2A5697CF2EC}"/>
              </a:ext>
            </a:extLst>
          </p:cNvPr>
          <p:cNvGrpSpPr/>
          <p:nvPr/>
        </p:nvGrpSpPr>
        <p:grpSpPr>
          <a:xfrm>
            <a:off x="3397857" y="3325418"/>
            <a:ext cx="3835693" cy="651627"/>
            <a:chOff x="1607923" y="3272317"/>
            <a:chExt cx="3835693" cy="65162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F39705D-9287-4FB6-9D64-499178382ED8}"/>
                </a:ext>
              </a:extLst>
            </p:cNvPr>
            <p:cNvSpPr/>
            <p:nvPr/>
          </p:nvSpPr>
          <p:spPr>
            <a:xfrm>
              <a:off x="1607923" y="3276455"/>
              <a:ext cx="1800000" cy="647489"/>
            </a:xfrm>
            <a:prstGeom prst="roundRect">
              <a:avLst/>
            </a:prstGeom>
            <a:solidFill>
              <a:srgbClr val="666699"/>
            </a:solidFill>
            <a:ln w="28575">
              <a:solidFill>
                <a:srgbClr val="6666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j-lt"/>
                </a:rPr>
                <a:t>Labeled data</a:t>
              </a:r>
            </a:p>
            <a:p>
              <a:pPr algn="ctr"/>
              <a:r>
                <a:rPr lang="en-US" altLang="ko-KR" sz="1600" b="1" dirty="0">
                  <a:latin typeface="+mj-lt"/>
                </a:rPr>
                <a:t>x1</a:t>
              </a:r>
              <a:endParaRPr lang="ko-KR" altLang="en-US" sz="1600" b="1" dirty="0">
                <a:latin typeface="+mj-lt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6D24D2C-9943-4802-AEAC-0FE4E6600A37}"/>
                </a:ext>
              </a:extLst>
            </p:cNvPr>
            <p:cNvSpPr/>
            <p:nvPr/>
          </p:nvSpPr>
          <p:spPr>
            <a:xfrm>
              <a:off x="3643616" y="3272317"/>
              <a:ext cx="1800000" cy="647489"/>
            </a:xfrm>
            <a:prstGeom prst="roundRect">
              <a:avLst/>
            </a:prstGeom>
            <a:solidFill>
              <a:srgbClr val="666699"/>
            </a:solidFill>
            <a:ln w="28575">
              <a:solidFill>
                <a:srgbClr val="6666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j-lt"/>
                </a:rPr>
                <a:t>Labeled data</a:t>
              </a:r>
            </a:p>
            <a:p>
              <a:pPr algn="ctr"/>
              <a:r>
                <a:rPr lang="en-US" altLang="ko-KR" sz="1600" b="1" dirty="0">
                  <a:latin typeface="+mj-lt"/>
                </a:rPr>
                <a:t>x2</a:t>
              </a:r>
              <a:endParaRPr lang="ko-KR" altLang="en-US" sz="1600" b="1" dirty="0">
                <a:latin typeface="+mj-lt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1993EA-5F84-45E5-8927-9DE3C1A48F85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3715061" y="3977045"/>
            <a:ext cx="582796" cy="9977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6CFA34-E161-4FB6-9B3A-215E5C97A54A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333550" y="3972907"/>
            <a:ext cx="582796" cy="100185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F7B1C72-1F8B-4A8F-9078-50D0CCC97CE2}"/>
              </a:ext>
            </a:extLst>
          </p:cNvPr>
          <p:cNvGrpSpPr/>
          <p:nvPr/>
        </p:nvGrpSpPr>
        <p:grpSpPr>
          <a:xfrm>
            <a:off x="3147481" y="4310916"/>
            <a:ext cx="4336444" cy="225201"/>
            <a:chOff x="2883377" y="4309228"/>
            <a:chExt cx="4336444" cy="22520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E6F9A1A-5FD3-4EE7-83F5-C15377AC54EA}"/>
                </a:ext>
              </a:extLst>
            </p:cNvPr>
            <p:cNvSpPr/>
            <p:nvPr/>
          </p:nvSpPr>
          <p:spPr>
            <a:xfrm>
              <a:off x="2883377" y="4309839"/>
              <a:ext cx="1800000" cy="22459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j-lt"/>
                </a:rPr>
                <a:t>Classifier 1</a:t>
              </a:r>
              <a:endParaRPr lang="ko-KR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C9CC576-7756-4261-BBFE-317456F8C51A}"/>
                </a:ext>
              </a:extLst>
            </p:cNvPr>
            <p:cNvSpPr/>
            <p:nvPr/>
          </p:nvSpPr>
          <p:spPr>
            <a:xfrm>
              <a:off x="5419821" y="4309228"/>
              <a:ext cx="1800000" cy="22459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j-lt"/>
                </a:rPr>
                <a:t>Classifier 2</a:t>
              </a:r>
              <a:endParaRPr lang="ko-KR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01A0A57-B46F-4059-81B9-B36B0AB723F4}"/>
              </a:ext>
            </a:extLst>
          </p:cNvPr>
          <p:cNvGrpSpPr/>
          <p:nvPr/>
        </p:nvGrpSpPr>
        <p:grpSpPr>
          <a:xfrm>
            <a:off x="2275061" y="4974766"/>
            <a:ext cx="6081285" cy="647489"/>
            <a:chOff x="2363905" y="4971464"/>
            <a:chExt cx="6081285" cy="64748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EF2997-4562-45FD-9E36-9B22CF7DB230}"/>
                </a:ext>
              </a:extLst>
            </p:cNvPr>
            <p:cNvSpPr/>
            <p:nvPr/>
          </p:nvSpPr>
          <p:spPr>
            <a:xfrm>
              <a:off x="2363905" y="4971464"/>
              <a:ext cx="2880000" cy="647489"/>
            </a:xfrm>
            <a:prstGeom prst="roundRect">
              <a:avLst/>
            </a:prstGeom>
            <a:solidFill>
              <a:srgbClr val="C0C0C0"/>
            </a:solidFill>
            <a:ln w="28575">
              <a:solidFill>
                <a:srgbClr val="C0C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j-lt"/>
                </a:rPr>
                <a:t>Unlabeled data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6F5FC0-7B25-4E56-808D-578A7A388BCA}"/>
                </a:ext>
              </a:extLst>
            </p:cNvPr>
            <p:cNvSpPr/>
            <p:nvPr/>
          </p:nvSpPr>
          <p:spPr>
            <a:xfrm>
              <a:off x="5565190" y="4971464"/>
              <a:ext cx="2880000" cy="647489"/>
            </a:xfrm>
            <a:prstGeom prst="roundRect">
              <a:avLst/>
            </a:prstGeom>
            <a:solidFill>
              <a:srgbClr val="C0C0C0"/>
            </a:solidFill>
            <a:ln w="28575">
              <a:solidFill>
                <a:srgbClr val="C0C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j-lt"/>
                </a:rPr>
                <a:t>Unlabeled data</a:t>
              </a: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BCD7FF-25F5-4E08-B552-AF41455EE1FD}"/>
              </a:ext>
            </a:extLst>
          </p:cNvPr>
          <p:cNvSpPr/>
          <p:nvPr/>
        </p:nvSpPr>
        <p:spPr>
          <a:xfrm>
            <a:off x="4415703" y="5708919"/>
            <a:ext cx="1800000" cy="647489"/>
          </a:xfrm>
          <a:prstGeom prst="roundRect">
            <a:avLst/>
          </a:prstGeom>
          <a:solidFill>
            <a:srgbClr val="C0C0C0"/>
          </a:solidFill>
          <a:ln w="28575">
            <a:solidFill>
              <a:srgbClr val="C0C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j-lt"/>
              </a:rPr>
              <a:t>New</a:t>
            </a:r>
          </a:p>
          <a:p>
            <a:pPr algn="ctr"/>
            <a:r>
              <a:rPr lang="en-US" altLang="ko-KR" sz="1600" b="1" dirty="0">
                <a:latin typeface="+mj-lt"/>
              </a:rPr>
              <a:t>labeled data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732B0D-6417-46D3-B1FF-856D8B53D8B5}"/>
              </a:ext>
            </a:extLst>
          </p:cNvPr>
          <p:cNvCxnSpPr>
            <a:cxnSpLocks/>
            <a:stCxn id="26" idx="3"/>
            <a:endCxn id="17" idx="3"/>
          </p:cNvCxnSpPr>
          <p:nvPr/>
        </p:nvCxnSpPr>
        <p:spPr>
          <a:xfrm flipV="1">
            <a:off x="6215703" y="2949107"/>
            <a:ext cx="1017846" cy="3083557"/>
          </a:xfrm>
          <a:prstGeom prst="bentConnector3">
            <a:avLst>
              <a:gd name="adj1" fmla="val 25065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72ED3B-EF69-49D3-B3CD-782571609BDB}"/>
              </a:ext>
            </a:extLst>
          </p:cNvPr>
          <p:cNvSpPr/>
          <p:nvPr/>
        </p:nvSpPr>
        <p:spPr>
          <a:xfrm>
            <a:off x="7757383" y="3631158"/>
            <a:ext cx="1800000" cy="7740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Add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Pseudo labeled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182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Related work [ TF-IDF ]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146" name="Picture 2" descr="No Image">
            <a:extLst>
              <a:ext uri="{FF2B5EF4-FFF2-40B4-BE49-F238E27FC236}">
                <a16:creationId xmlns:a16="http://schemas.microsoft.com/office/drawing/2014/main" id="{6762570F-B709-448F-B088-F8CB2E2D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7" y="4392916"/>
            <a:ext cx="4639198" cy="144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 Image">
            <a:extLst>
              <a:ext uri="{FF2B5EF4-FFF2-40B4-BE49-F238E27FC236}">
                <a16:creationId xmlns:a16="http://schemas.microsoft.com/office/drawing/2014/main" id="{BAACB6EE-C0B1-4A90-9DDF-0E559D04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16" y="3606920"/>
            <a:ext cx="6745477" cy="17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No Image">
            <a:extLst>
              <a:ext uri="{FF2B5EF4-FFF2-40B4-BE49-F238E27FC236}">
                <a16:creationId xmlns:a16="http://schemas.microsoft.com/office/drawing/2014/main" id="{3D67CDE4-CBE2-475A-8BA5-7603FBBC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55" y="5181991"/>
            <a:ext cx="6582587" cy="158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7E970-392F-46B4-B2F2-3A0540A60A1C}"/>
              </a:ext>
            </a:extLst>
          </p:cNvPr>
          <p:cNvSpPr/>
          <p:nvPr/>
        </p:nvSpPr>
        <p:spPr>
          <a:xfrm>
            <a:off x="214313" y="3606920"/>
            <a:ext cx="11742929" cy="316157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F39C3-9C35-4E82-9BF8-5220737FECFD}"/>
              </a:ext>
            </a:extLst>
          </p:cNvPr>
          <p:cNvSpPr/>
          <p:nvPr/>
        </p:nvSpPr>
        <p:spPr>
          <a:xfrm>
            <a:off x="346623" y="3739744"/>
            <a:ext cx="168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u="sng" dirty="0"/>
              <a:t>Example </a:t>
            </a:r>
            <a:endParaRPr lang="ko-KR" altLang="en-US" b="1" i="1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245382-51CD-4CCE-8E6C-DFF5803B9EE7}"/>
              </a:ext>
            </a:extLst>
          </p:cNvPr>
          <p:cNvSpPr/>
          <p:nvPr/>
        </p:nvSpPr>
        <p:spPr>
          <a:xfrm>
            <a:off x="375984" y="828638"/>
            <a:ext cx="1133341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TF(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단어 빈도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, term frequency) :	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특정한 단어가 문서 내에 얼마나 자주 등장하는지</a:t>
            </a:r>
            <a:endParaRPr lang="en-US" altLang="ko-KR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IDF(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역문서 빈도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, inverse document frequency)</a:t>
            </a:r>
            <a:r>
              <a:rPr lang="en-US" altLang="ko-KR" dirty="0">
                <a:solidFill>
                  <a:srgbClr val="595959"/>
                </a:solidFill>
                <a:ea typeface="나눔바른고딕" panose="020B0603020101020101" pitchFamily="50" charset="-127"/>
              </a:rPr>
              <a:t> : 	DF(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다른 문서에서 자주 등장하는지</a:t>
            </a:r>
            <a:r>
              <a:rPr lang="en-US" altLang="ko-KR" dirty="0">
                <a:solidFill>
                  <a:srgbClr val="595959"/>
                </a:solidFill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의 역수</a:t>
            </a:r>
            <a:endParaRPr lang="en-US" altLang="ko-KR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TF-IDF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ea typeface="나눔바른고딕" panose="020B0603020101020101" pitchFamily="50" charset="-127"/>
              </a:rPr>
              <a:t>:	 </a:t>
            </a:r>
            <a:r>
              <a:rPr lang="ko-KR" altLang="en-US" dirty="0">
                <a:solidFill>
                  <a:srgbClr val="595959"/>
                </a:solidFill>
                <a:ea typeface="나눔바른고딕" panose="020B0603020101020101" pitchFamily="50" charset="-127"/>
              </a:rPr>
              <a:t>다른 문서에는 많지 않고 해당 문서에서 자주 등장하는 단어</a:t>
            </a:r>
            <a:endParaRPr lang="en-US" altLang="ko-KR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ea typeface="나눔바른고딕" panose="020B0603020101020101" pitchFamily="50" charset="-127"/>
              </a:rPr>
              <a:t>	</a:t>
            </a:r>
            <a:r>
              <a:rPr lang="en-US" altLang="ko-KR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TF-IDF</a:t>
            </a:r>
            <a:r>
              <a:rPr lang="ko-KR" altLang="en-US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= TF(j) * IDF(</a:t>
            </a:r>
            <a:r>
              <a:rPr lang="en-US" altLang="ko-KR" i="1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i</a:t>
            </a:r>
            <a:r>
              <a:rPr lang="en-US" altLang="ko-KR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da">
            <a:extLst>
              <a:ext uri="{FF2B5EF4-FFF2-40B4-BE49-F238E27FC236}">
                <a16:creationId xmlns:a16="http://schemas.microsoft.com/office/drawing/2014/main" id="{52CF5554-C3F4-45EC-948F-017E9E7D0D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/>
          <a:stretch/>
        </p:blipFill>
        <p:spPr bwMode="auto">
          <a:xfrm>
            <a:off x="4243401" y="2835897"/>
            <a:ext cx="5815227" cy="38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142F-F37C-41DD-8041-6B64371171DF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7" name="자유형 4">
            <a:extLst>
              <a:ext uri="{FF2B5EF4-FFF2-40B4-BE49-F238E27FC236}">
                <a16:creationId xmlns:a16="http://schemas.microsoft.com/office/drawing/2014/main" id="{C10AE940-30EA-4914-87AB-6513887283BC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3530C-28A9-4AB0-A6CC-50EBDE3DB165}"/>
              </a:ext>
            </a:extLst>
          </p:cNvPr>
          <p:cNvSpPr txBox="1"/>
          <p:nvPr/>
        </p:nvSpPr>
        <p:spPr>
          <a:xfrm>
            <a:off x="0" y="203935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Related work [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LDA, Latent Dirichlet Allocation ]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DA2ED-E664-4B27-834B-9F9750AA1921}"/>
              </a:ext>
            </a:extLst>
          </p:cNvPr>
          <p:cNvSpPr/>
          <p:nvPr/>
        </p:nvSpPr>
        <p:spPr>
          <a:xfrm>
            <a:off x="6794500" y="828638"/>
            <a:ext cx="5290829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Input</a:t>
            </a: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토픽의 개수 k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O</a:t>
            </a:r>
            <a:r>
              <a:rPr lang="ko-KR" altLang="en-US" b="1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utpu</a:t>
            </a: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	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특정 토픽에 특정 단어가 나타날 확률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 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문서의 토픽 비중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</a:t>
            </a:r>
          </a:p>
        </p:txBody>
      </p:sp>
      <p:pic>
        <p:nvPicPr>
          <p:cNvPr id="10" name="Picture 2" descr="lda">
            <a:extLst>
              <a:ext uri="{FF2B5EF4-FFF2-40B4-BE49-F238E27FC236}">
                <a16:creationId xmlns:a16="http://schemas.microsoft.com/office/drawing/2014/main" id="{2E613C23-2E49-4FEA-90DA-5689FFC74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14"/>
          <a:stretch/>
        </p:blipFill>
        <p:spPr bwMode="auto">
          <a:xfrm>
            <a:off x="2372817" y="2616497"/>
            <a:ext cx="1158778" cy="412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015F5F-139A-4915-A245-00E0B38F1BD1}"/>
              </a:ext>
            </a:extLst>
          </p:cNvPr>
          <p:cNvSpPr/>
          <p:nvPr/>
        </p:nvSpPr>
        <p:spPr>
          <a:xfrm>
            <a:off x="1675307" y="2624513"/>
            <a:ext cx="2901390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i="1" dirty="0">
                <a:latin typeface="+mj-lt"/>
              </a:rPr>
              <a:t>Word Distribution per Topic</a:t>
            </a:r>
            <a:endParaRPr lang="ko-KR" altLang="en-US" sz="1500" b="1" i="1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F2B3E-7B2A-4846-B6D1-DF1D660382E7}"/>
              </a:ext>
            </a:extLst>
          </p:cNvPr>
          <p:cNvSpPr/>
          <p:nvPr/>
        </p:nvSpPr>
        <p:spPr>
          <a:xfrm>
            <a:off x="7923649" y="2670679"/>
            <a:ext cx="1815818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500" b="1" i="1" dirty="0">
                <a:latin typeface="+mj-lt"/>
              </a:rPr>
              <a:t>Topic Distribution</a:t>
            </a:r>
          </a:p>
          <a:p>
            <a:pPr algn="ctr"/>
            <a:r>
              <a:rPr lang="en-US" altLang="ko-KR" sz="1500" b="1" i="1" dirty="0">
                <a:latin typeface="+mj-lt"/>
              </a:rPr>
              <a:t>per Document</a:t>
            </a:r>
            <a:endParaRPr lang="ko-KR" altLang="en-US" sz="1500" b="1" i="1" dirty="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CF321D-01E0-4C72-97FE-1AEB3F06D35E}"/>
              </a:ext>
            </a:extLst>
          </p:cNvPr>
          <p:cNvSpPr/>
          <p:nvPr/>
        </p:nvSpPr>
        <p:spPr>
          <a:xfrm>
            <a:off x="375984" y="828638"/>
            <a:ext cx="641851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가정</a:t>
            </a: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  : 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각 문서는 여러 토픽의 집합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    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문서에 사용된 단어는 특정 토픽에서 추출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9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01B833-9047-4A20-8A02-589D4DE5DF81}"/>
              </a:ext>
            </a:extLst>
          </p:cNvPr>
          <p:cNvGrpSpPr/>
          <p:nvPr/>
        </p:nvGrpSpPr>
        <p:grpSpPr>
          <a:xfrm>
            <a:off x="7829803" y="1173768"/>
            <a:ext cx="4362197" cy="3591085"/>
            <a:chOff x="8029704" y="1037059"/>
            <a:chExt cx="3991038" cy="2973082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5D5C658E-4072-476A-B171-9B948991C9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11" t="5354" r="18433" b="6216"/>
            <a:stretch/>
          </p:blipFill>
          <p:spPr bwMode="auto">
            <a:xfrm>
              <a:off x="8189664" y="1037059"/>
              <a:ext cx="3831078" cy="291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C742E19A-C73E-4C6A-B366-AD0D315E8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0" t="74374" r="81176" b="17785"/>
            <a:stretch/>
          </p:blipFill>
          <p:spPr bwMode="auto">
            <a:xfrm>
              <a:off x="8029704" y="2972002"/>
              <a:ext cx="921476" cy="25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16BD520E-7E4D-475D-BD9E-2E119E66A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3" t="87540" r="79803" b="4619"/>
            <a:stretch/>
          </p:blipFill>
          <p:spPr bwMode="auto">
            <a:xfrm>
              <a:off x="8623520" y="3627323"/>
              <a:ext cx="655320" cy="25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BC10AEB-E0B9-4278-B8CA-84C47B0FFEF1}"/>
                </a:ext>
              </a:extLst>
            </p:cNvPr>
            <p:cNvSpPr/>
            <p:nvPr/>
          </p:nvSpPr>
          <p:spPr>
            <a:xfrm>
              <a:off x="8069120" y="3751466"/>
              <a:ext cx="176689" cy="25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C04FB63-15AA-4936-BEFA-D27FCF50D8E4}"/>
              </a:ext>
            </a:extLst>
          </p:cNvPr>
          <p:cNvSpPr/>
          <p:nvPr/>
        </p:nvSpPr>
        <p:spPr>
          <a:xfrm>
            <a:off x="171258" y="772640"/>
            <a:ext cx="4635531" cy="6039300"/>
          </a:xfrm>
          <a:prstGeom prst="roundRect">
            <a:avLst>
              <a:gd name="adj" fmla="val 11798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Related work [ Doc2Vec ]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4907183" y="841495"/>
            <a:ext cx="29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Doc2Vec</a:t>
            </a:r>
          </a:p>
        </p:txBody>
      </p:sp>
      <p:pic>
        <p:nvPicPr>
          <p:cNvPr id="2050" name="Picture 2" descr="https://lovit.github.io/assets/figures/doc2vec_logistic_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42" b="81854" l="20459" r="73945">
                        <a14:foregroundMark x1="41560" y1="7890" x2="25596" y2="8876"/>
                        <a14:foregroundMark x1="25596" y1="8876" x2="20367" y2="21499"/>
                        <a14:foregroundMark x1="20367" y1="21499" x2="19174" y2="35108"/>
                        <a14:foregroundMark x1="19174" y1="35108" x2="23853" y2="64300"/>
                        <a14:foregroundMark x1="23853" y1="64300" x2="28349" y2="75937"/>
                        <a14:foregroundMark x1="28349" y1="75937" x2="42294" y2="79290"/>
                        <a14:foregroundMark x1="42294" y1="79290" x2="46147" y2="68836"/>
                        <a14:foregroundMark x1="46147" y1="68836" x2="52385" y2="68245"/>
                        <a14:foregroundMark x1="52385" y1="68245" x2="58716" y2="68442"/>
                        <a14:foregroundMark x1="58716" y1="68442" x2="65505" y2="67850"/>
                        <a14:foregroundMark x1="65505" y1="67850" x2="71560" y2="68639"/>
                        <a14:foregroundMark x1="71560" y1="68639" x2="74587" y2="56607"/>
                        <a14:foregroundMark x1="74587" y1="56607" x2="71468" y2="45168"/>
                        <a14:foregroundMark x1="71468" y1="45168" x2="55046" y2="45365"/>
                        <a14:foregroundMark x1="55046" y1="45365" x2="48165" y2="42012"/>
                        <a14:foregroundMark x1="48165" y1="42012" x2="43761" y2="28008"/>
                        <a14:foregroundMark x1="43761" y1="28008" x2="42477" y2="13609"/>
                        <a14:foregroundMark x1="42477" y1="13609" x2="37706" y2="3945"/>
                        <a14:foregroundMark x1="37706" y1="3945" x2="24312" y2="4142"/>
                        <a14:foregroundMark x1="24312" y1="4142" x2="18899" y2="12032"/>
                        <a14:foregroundMark x1="18899" y1="12032" x2="17890" y2="57791"/>
                        <a14:foregroundMark x1="17890" y1="57791" x2="19358" y2="71992"/>
                        <a14:foregroundMark x1="19358" y1="71992" x2="23394" y2="82446"/>
                        <a14:foregroundMark x1="23394" y1="82446" x2="37156" y2="83037"/>
                        <a14:foregroundMark x1="37156" y1="83037" x2="42844" y2="76923"/>
                        <a14:foregroundMark x1="42844" y1="76923" x2="63670" y2="71400"/>
                        <a14:foregroundMark x1="63670" y1="71400" x2="68257" y2="66864"/>
                        <a14:foregroundMark x1="40000" y1="79882" x2="25413" y2="83826"/>
                        <a14:foregroundMark x1="25413" y1="83826" x2="20917" y2="74753"/>
                        <a14:foregroundMark x1="20917" y1="74753" x2="20917" y2="20316"/>
                        <a14:foregroundMark x1="20917" y1="20316" x2="22385" y2="6903"/>
                        <a14:foregroundMark x1="22385" y1="6903" x2="28716" y2="8679"/>
                        <a14:foregroundMark x1="28716" y1="8679" x2="35688" y2="4734"/>
                        <a14:foregroundMark x1="35688" y1="4734" x2="37615" y2="7890"/>
                        <a14:foregroundMark x1="18899" y1="4536" x2="21743" y2="65483"/>
                        <a14:foregroundMark x1="21743" y1="65483" x2="26606" y2="76529"/>
                        <a14:foregroundMark x1="26606" y1="76529" x2="32752" y2="81065"/>
                        <a14:foregroundMark x1="32752" y1="81065" x2="25688" y2="77909"/>
                        <a14:foregroundMark x1="25688" y1="77909" x2="31651" y2="57988"/>
                        <a14:foregroundMark x1="31651" y1="57988" x2="32477" y2="43984"/>
                        <a14:foregroundMark x1="32477" y1="43984" x2="30000" y2="26233"/>
                        <a14:foregroundMark x1="30000" y1="26233" x2="22294" y2="28402"/>
                        <a14:foregroundMark x1="22294" y1="28402" x2="47248" y2="27219"/>
                        <a14:foregroundMark x1="47248" y1="27219" x2="20917" y2="34714"/>
                        <a14:foregroundMark x1="20917" y1="34714" x2="31009" y2="27416"/>
                        <a14:foregroundMark x1="31009" y1="27416" x2="28991" y2="41420"/>
                        <a14:foregroundMark x1="28991" y1="41420" x2="32936" y2="22880"/>
                        <a14:foregroundMark x1="32936" y1="22880" x2="32294" y2="24655"/>
                        <a14:foregroundMark x1="32202" y1="52268" x2="52844" y2="54635"/>
                        <a14:foregroundMark x1="52844" y1="54635" x2="60275" y2="53846"/>
                        <a14:foregroundMark x1="60275" y1="53846" x2="66972" y2="54438"/>
                        <a14:foregroundMark x1="68597" y1="53699" x2="71743" y2="52268"/>
                        <a14:foregroundMark x1="66972" y1="54438" x2="67923" y2="54005"/>
                        <a14:foregroundMark x1="73119" y1="47337" x2="73945" y2="56607"/>
                        <a14:foregroundMark x1="49725" y1="63708" x2="45872" y2="43195"/>
                        <a14:foregroundMark x1="36239" y1="28600" x2="34312" y2="51677"/>
                        <a14:foregroundMark x1="34312" y1="51677" x2="35321" y2="65483"/>
                        <a14:foregroundMark x1="35321" y1="65483" x2="36239" y2="69231"/>
                        <a14:foregroundMark x1="21651" y1="79882" x2="27706" y2="79882"/>
                        <a14:foregroundMark x1="27706" y1="79882" x2="27982" y2="79487"/>
                        <a14:foregroundMark x1="31101" y1="68836" x2="41193" y2="62919"/>
                        <a14:foregroundMark x1="28716" y1="22091" x2="34128" y2="10059"/>
                        <a14:foregroundMark x1="20550" y1="4536" x2="23578" y2="4931"/>
                        <a14:foregroundMark x1="41651" y1="14596" x2="40367" y2="4339"/>
                        <a14:foregroundMark x1="21468" y1="75345" x2="21743" y2="81460"/>
                        <a14:foregroundMark x1="39083" y1="81854" x2="40367" y2="80473"/>
                        <a14:backgroundMark x1="68257" y1="49704" x2="68716" y2="52465"/>
                        <a14:backgroundMark x1="68716" y1="47929" x2="68532" y2="54832"/>
                        <a14:backgroundMark x1="67798" y1="51479" x2="67156" y2="51874"/>
                        <a14:backgroundMark x1="67248" y1="50296" x2="67156" y2="52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1" r="46915" b="15221"/>
          <a:stretch/>
        </p:blipFill>
        <p:spPr bwMode="auto">
          <a:xfrm>
            <a:off x="5098999" y="1320605"/>
            <a:ext cx="2730804" cy="2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E4903-C86C-4654-94CD-454E1DCBB842}"/>
              </a:ext>
            </a:extLst>
          </p:cNvPr>
          <p:cNvSpPr txBox="1"/>
          <p:nvPr/>
        </p:nvSpPr>
        <p:spPr>
          <a:xfrm>
            <a:off x="392911" y="794673"/>
            <a:ext cx="41163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Word2Vec</a:t>
            </a:r>
            <a:endParaRPr lang="en-US" altLang="ko-KR" i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1DC535-7EFC-455B-B87D-F91025D51429}"/>
              </a:ext>
            </a:extLst>
          </p:cNvPr>
          <p:cNvGrpSpPr/>
          <p:nvPr/>
        </p:nvGrpSpPr>
        <p:grpSpPr>
          <a:xfrm>
            <a:off x="317363" y="1320605"/>
            <a:ext cx="4378370" cy="2713616"/>
            <a:chOff x="392911" y="1360681"/>
            <a:chExt cx="3823489" cy="299649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4185B72-0ADA-4B4D-BF6E-4315BDF2F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6" t="5461" r="17641" b="7394"/>
            <a:stretch/>
          </p:blipFill>
          <p:spPr bwMode="auto">
            <a:xfrm>
              <a:off x="392911" y="1360681"/>
              <a:ext cx="3711236" cy="299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0999549-A693-40AD-8E8F-A44BF38A853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11" y="4314412"/>
              <a:ext cx="382348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173CDCA-5ECC-4501-B7CE-1E8127CA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309" y="2317750"/>
              <a:ext cx="0" cy="200646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22" name="Picture 6">
            <a:extLst>
              <a:ext uri="{FF2B5EF4-FFF2-40B4-BE49-F238E27FC236}">
                <a16:creationId xmlns:a16="http://schemas.microsoft.com/office/drawing/2014/main" id="{A730A7CA-D303-4D05-8144-A82461E00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0" t="4199" r="21688" b="23199"/>
          <a:stretch/>
        </p:blipFill>
        <p:spPr bwMode="auto">
          <a:xfrm>
            <a:off x="317364" y="4131655"/>
            <a:ext cx="4327504" cy="216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E60E3F-B719-4294-8255-9E30D177DF33}"/>
              </a:ext>
            </a:extLst>
          </p:cNvPr>
          <p:cNvSpPr txBox="1"/>
          <p:nvPr/>
        </p:nvSpPr>
        <p:spPr>
          <a:xfrm>
            <a:off x="1183923" y="6300482"/>
            <a:ext cx="36685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i="1" dirty="0">
                <a:latin typeface="+mj-lt"/>
                <a:ea typeface="나눔바른고딕" panose="020B0603020101020101" pitchFamily="50" charset="-127"/>
              </a:rPr>
              <a:t>maximize P( cat | a, little, sit, on 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E264E7-FEEC-44A4-8A01-D8060D92A187}"/>
              </a:ext>
            </a:extLst>
          </p:cNvPr>
          <p:cNvSpPr/>
          <p:nvPr/>
        </p:nvSpPr>
        <p:spPr>
          <a:xfrm>
            <a:off x="5143536" y="5223264"/>
            <a:ext cx="69111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“Lady Gaga” - “American” + “Japanese”   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  ?	</a:t>
            </a:r>
          </a:p>
          <a:p>
            <a:pPr algn="ctr"/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“Lady Gaga” - “</a:t>
            </a:r>
            <a:r>
              <a:rPr lang="en-US" altLang="ko-KR" sz="1600" i="1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Namie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sz="1600" i="1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Amuro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” </a:t>
            </a:r>
            <a:r>
              <a:rPr lang="ko-KR" altLang="en-US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≃≃ 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“American” - “Japanese”</a:t>
            </a:r>
          </a:p>
          <a:p>
            <a:pPr>
              <a:spcBef>
                <a:spcPct val="0"/>
              </a:spcBef>
              <a:defRPr/>
            </a:pPr>
            <a:endParaRPr lang="en-US" altLang="ko-KR" sz="1600" i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600" i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‘#1 Obama speaks to the media in Illinois’ </a:t>
            </a:r>
            <a:r>
              <a:rPr lang="ko-KR" altLang="en-US" sz="16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≃≃ </a:t>
            </a:r>
            <a:endParaRPr lang="en-US" altLang="ko-KR" sz="1600" i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 lvl="1" algn="r">
              <a:spcBef>
                <a:spcPct val="0"/>
              </a:spcBef>
              <a:defRPr/>
            </a:pPr>
            <a:r>
              <a:rPr lang="en-US" altLang="ko-KR" sz="1600" i="1" dirty="0">
                <a:solidFill>
                  <a:srgbClr val="595959"/>
                </a:solidFill>
                <a:ea typeface="나눔바른고딕" panose="020B0603020101020101" pitchFamily="50" charset="-127"/>
              </a:rPr>
              <a:t>‘#2 The President greets the press in Chicago’</a:t>
            </a:r>
            <a:endParaRPr lang="en-US" altLang="ko-KR" sz="1600" i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7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0A4C75-4668-46F5-9F26-71479EC1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12" y="725616"/>
            <a:ext cx="7995629" cy="3503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908EB-CE5E-42E5-8900-9F877BC78F44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8F5196F0-F2C6-40C2-A301-32B4C7400DFA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31976-8073-47C6-87EA-1823861AA90B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Proposed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Method [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Multi-co-training ]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B3D861-EFBC-489D-8851-D9ED9E43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2" y="4618881"/>
            <a:ext cx="4094139" cy="222819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39273-5E16-40FC-A1FD-F8CA2C302797}"/>
              </a:ext>
            </a:extLst>
          </p:cNvPr>
          <p:cNvGrpSpPr/>
          <p:nvPr/>
        </p:nvGrpSpPr>
        <p:grpSpPr>
          <a:xfrm>
            <a:off x="4201935" y="5003035"/>
            <a:ext cx="7995629" cy="1801508"/>
            <a:chOff x="4196369" y="4635565"/>
            <a:chExt cx="7995629" cy="180150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C45876-62F0-4530-8F7E-1827F991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6369" y="5212008"/>
              <a:ext cx="7995629" cy="122506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F1D70AF-D605-40D6-8080-29659BC47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822" t="1388" r="40500" b="4839"/>
            <a:stretch/>
          </p:blipFill>
          <p:spPr>
            <a:xfrm>
              <a:off x="7240585" y="4635565"/>
              <a:ext cx="736600" cy="27689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46DD05-01F1-4E67-9A6E-92560A26D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3524" y="4636231"/>
              <a:ext cx="752475" cy="276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761032-2078-4A3E-AE02-B66189B1B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0332" t="2377" r="40041" b="957"/>
            <a:stretch/>
          </p:blipFill>
          <p:spPr>
            <a:xfrm>
              <a:off x="9121771" y="4659043"/>
              <a:ext cx="736600" cy="276226"/>
            </a:xfrm>
            <a:prstGeom prst="rect">
              <a:avLst/>
            </a:prstGeom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3BFBBF-3E87-4268-8272-8EFD589B2D1A}"/>
              </a:ext>
            </a:extLst>
          </p:cNvPr>
          <p:cNvSpPr/>
          <p:nvPr/>
        </p:nvSpPr>
        <p:spPr>
          <a:xfrm>
            <a:off x="5143536" y="4827181"/>
            <a:ext cx="4936129" cy="659220"/>
          </a:xfrm>
          <a:prstGeom prst="roundRect">
            <a:avLst/>
          </a:prstGeom>
          <a:noFill/>
          <a:ln w="28575">
            <a:solidFill>
              <a:srgbClr val="0729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B0BD1C-9E52-4FA8-87CD-49D15BB8829D}"/>
              </a:ext>
            </a:extLst>
          </p:cNvPr>
          <p:cNvCxnSpPr>
            <a:cxnSpLocks/>
          </p:cNvCxnSpPr>
          <p:nvPr/>
        </p:nvCxnSpPr>
        <p:spPr>
          <a:xfrm>
            <a:off x="4201935" y="5167424"/>
            <a:ext cx="774102" cy="0"/>
          </a:xfrm>
          <a:prstGeom prst="straightConnector1">
            <a:avLst/>
          </a:prstGeom>
          <a:ln w="38100">
            <a:solidFill>
              <a:srgbClr val="123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Experiments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232344" y="772638"/>
            <a:ext cx="8015544" cy="60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Data</a:t>
            </a: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set   /  Learning</a:t>
            </a: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Strategy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2. Classifier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Naïve Bayesian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Random Forest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3. Parameters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The ratio of the labeled examples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Dimension ( No. of features )</a:t>
            </a:r>
            <a:endParaRPr lang="ko-KR" altLang="en-US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64FA8F7-5F0C-41B3-9C23-96C27EDDC1F8}"/>
              </a:ext>
            </a:extLst>
          </p:cNvPr>
          <p:cNvGrpSpPr/>
          <p:nvPr/>
        </p:nvGrpSpPr>
        <p:grpSpPr>
          <a:xfrm>
            <a:off x="7874212" y="1434427"/>
            <a:ext cx="3699904" cy="2155097"/>
            <a:chOff x="7297648" y="1195594"/>
            <a:chExt cx="4894352" cy="285083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F36325F-418C-4001-B5A7-C0CEBA0D5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575" r="5591" b="50702"/>
            <a:stretch/>
          </p:blipFill>
          <p:spPr>
            <a:xfrm>
              <a:off x="7297648" y="1195594"/>
              <a:ext cx="4894351" cy="74142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A29482D-1830-48E4-97A7-9F9333AF1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57" r="5591" b="30587"/>
            <a:stretch/>
          </p:blipFill>
          <p:spPr>
            <a:xfrm>
              <a:off x="7297649" y="2130508"/>
              <a:ext cx="4894351" cy="58929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ED3E20B-057F-48D5-87D3-416FB663B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36" r="5591" b="11458"/>
            <a:stretch/>
          </p:blipFill>
          <p:spPr>
            <a:xfrm>
              <a:off x="7297649" y="2913288"/>
              <a:ext cx="4894351" cy="59711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5F2DC67-BA52-44DF-9B39-E1819515B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039" r="5591"/>
            <a:stretch/>
          </p:blipFill>
          <p:spPr>
            <a:xfrm>
              <a:off x="7297649" y="3703893"/>
              <a:ext cx="4894351" cy="342533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458DA1B-B013-4ACB-BFAA-0B5A93D84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10" b="10246"/>
          <a:stretch/>
        </p:blipFill>
        <p:spPr>
          <a:xfrm>
            <a:off x="617884" y="1222769"/>
            <a:ext cx="6555298" cy="25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Experiments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B3D65-88AB-44DF-8849-A056E3CDD650}"/>
              </a:ext>
            </a:extLst>
          </p:cNvPr>
          <p:cNvSpPr txBox="1"/>
          <p:nvPr/>
        </p:nvSpPr>
        <p:spPr>
          <a:xfrm>
            <a:off x="232344" y="772638"/>
            <a:ext cx="8015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4. Feature </a:t>
            </a: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간 독립 </a:t>
            </a: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5. </a:t>
            </a: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학습 전략에 대한 평균 순위와 표준 편차</a:t>
            </a: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1012CF9-2DF0-477C-B0E9-378D01D26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21"/>
          <a:stretch/>
        </p:blipFill>
        <p:spPr>
          <a:xfrm>
            <a:off x="882135" y="3490404"/>
            <a:ext cx="9318176" cy="336759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35ED8F8-F7F7-493F-AC80-595F004EAE80}"/>
              </a:ext>
            </a:extLst>
          </p:cNvPr>
          <p:cNvGrpSpPr/>
          <p:nvPr/>
        </p:nvGrpSpPr>
        <p:grpSpPr>
          <a:xfrm>
            <a:off x="882135" y="1152787"/>
            <a:ext cx="8048518" cy="209383"/>
            <a:chOff x="1510456" y="1504708"/>
            <a:chExt cx="8048518" cy="2093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3ADA33F-5E5A-4FEA-BBA4-A4AB06959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11" b="72093"/>
            <a:stretch/>
          </p:blipFill>
          <p:spPr>
            <a:xfrm>
              <a:off x="1510456" y="1504709"/>
              <a:ext cx="7535235" cy="2093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D20F477-9107-47AF-A462-C322F0C3B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7" t="28368" r="88890" b="61437"/>
            <a:stretch/>
          </p:blipFill>
          <p:spPr>
            <a:xfrm>
              <a:off x="8794750" y="1504708"/>
              <a:ext cx="764224" cy="209382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1D059EF-34A7-488D-AE51-22DC7DAC7F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65"/>
          <a:stretch/>
        </p:blipFill>
        <p:spPr>
          <a:xfrm>
            <a:off x="882135" y="1505478"/>
            <a:ext cx="6814394" cy="1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4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1575</Words>
  <Application>Microsoft Office PowerPoint</Application>
  <PresentationFormat>와이드스크린</PresentationFormat>
  <Paragraphs>221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719</cp:revision>
  <cp:lastPrinted>2020-04-22T11:14:33Z</cp:lastPrinted>
  <dcterms:created xsi:type="dcterms:W3CDTF">2020-02-24T08:19:23Z</dcterms:created>
  <dcterms:modified xsi:type="dcterms:W3CDTF">2020-04-24T07:41:20Z</dcterms:modified>
</cp:coreProperties>
</file>