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6" r:id="rId4"/>
    <p:sldId id="257" r:id="rId5"/>
    <p:sldId id="269" r:id="rId6"/>
    <p:sldId id="270" r:id="rId7"/>
    <p:sldId id="271" r:id="rId8"/>
    <p:sldId id="285" r:id="rId9"/>
    <p:sldId id="286" r:id="rId10"/>
    <p:sldId id="287" r:id="rId11"/>
    <p:sldId id="280" r:id="rId12"/>
    <p:sldId id="281" r:id="rId13"/>
    <p:sldId id="282" r:id="rId14"/>
    <p:sldId id="277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6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1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2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9B96-06A3-44CB-815E-2E03E4A63C0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343025" y="242253"/>
            <a:ext cx="9505950" cy="6480175"/>
            <a:chOff x="1396366" y="211773"/>
            <a:chExt cx="9505950" cy="64801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80AAEFC3-4A07-4F7F-9269-7945A3A91AC7}"/>
                </a:ext>
              </a:extLst>
            </p:cNvPr>
            <p:cNvSpPr/>
            <p:nvPr/>
          </p:nvSpPr>
          <p:spPr>
            <a:xfrm>
              <a:off x="1396366" y="211773"/>
              <a:ext cx="9505950" cy="648017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413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C71873ED-3609-41EC-935D-DF10A200B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4688" y="211773"/>
              <a:ext cx="6645756" cy="64801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440D304-6D8C-4BDE-B786-B22F4E5AB803}"/>
                </a:ext>
              </a:extLst>
            </p:cNvPr>
            <p:cNvSpPr/>
            <p:nvPr/>
          </p:nvSpPr>
          <p:spPr>
            <a:xfrm>
              <a:off x="3350868" y="1367205"/>
              <a:ext cx="5596946" cy="416931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xmlns="" id="{05564E98-6ACD-45B4-8DCF-25D0FB3C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4118" y="5536515"/>
              <a:ext cx="1292855" cy="874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dist"/>
              <a:r>
                <a:rPr lang="ko-KR" altLang="en-US" sz="1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+mj-ea"/>
                  <a:ea typeface="+mj-ea"/>
                  <a:cs typeface="+mj-cs"/>
                </a:rPr>
                <a:t>산업공학과</a:t>
              </a: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endParaRPr>
            </a:p>
            <a:p>
              <a:pPr algn="dist"/>
              <a:r>
                <a:rPr lang="en-US" altLang="ko-KR" sz="1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+mj-ea"/>
                  <a:ea typeface="+mj-ea"/>
                  <a:cs typeface="+mj-cs"/>
                </a:rPr>
                <a:t>2019711840</a:t>
              </a:r>
            </a:p>
            <a:p>
              <a:pPr algn="dist"/>
              <a:r>
                <a:rPr lang="ko-KR" altLang="en-US" sz="1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+mj-ea"/>
                  <a:ea typeface="+mj-ea"/>
                  <a:cs typeface="+mj-cs"/>
                </a:rPr>
                <a:t>심아름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xmlns="" id="{936A3360-DA80-4DBD-A1C2-F417FCC00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866" y="2800745"/>
              <a:ext cx="5679490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44000" tIns="0" rIns="180000" bIns="0" anchor="ctr">
              <a:no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A simulated </a:t>
              </a:r>
              <a:r>
                <a:rPr lang="en-US" altLang="ko-KR" sz="3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annealing algorithm </a:t>
              </a:r>
              <a:endPara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endParaRPr>
            </a:p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For</a:t>
              </a:r>
            </a:p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the </a:t>
              </a:r>
              <a:r>
                <a:rPr lang="en-US" altLang="ko-KR" sz="3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clustering problem</a:t>
              </a:r>
              <a:endPara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16FB9710-2ADD-4416-98AF-C12F0204881E}"/>
                </a:ext>
              </a:extLst>
            </p:cNvPr>
            <p:cNvSpPr/>
            <p:nvPr/>
          </p:nvSpPr>
          <p:spPr>
            <a:xfrm>
              <a:off x="3591901" y="4705742"/>
              <a:ext cx="134368" cy="134368"/>
            </a:xfrm>
            <a:prstGeom prst="ellipse">
              <a:avLst/>
            </a:prstGeom>
            <a:solidFill>
              <a:srgbClr val="DA5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latin typeface="+mj-ea"/>
                <a:ea typeface="+mj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A7A3C47-0D7E-4EA7-8AC6-71524F8EB560}"/>
                </a:ext>
              </a:extLst>
            </p:cNvPr>
            <p:cNvSpPr/>
            <p:nvPr/>
          </p:nvSpPr>
          <p:spPr>
            <a:xfrm>
              <a:off x="8719545" y="5325710"/>
              <a:ext cx="233689" cy="210806"/>
            </a:xfrm>
            <a:prstGeom prst="rect">
              <a:avLst/>
            </a:prstGeom>
            <a:solidFill>
              <a:srgbClr val="DA5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xmlns="" id="{67891F9A-0B76-49BD-997F-12435C786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151" y="2115455"/>
              <a:ext cx="3552299" cy="35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dist"/>
              <a:r>
                <a:rPr lang="en-US" altLang="ko-KR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+mj-cs"/>
                </a:rPr>
                <a:t>MetaHeuristic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1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960" y="1104900"/>
            <a:ext cx="11308080" cy="54483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initial temperature of the annealing process,	T1</a:t>
            </a:r>
          </a:p>
          <a:p>
            <a:pPr marL="457200" lvl="1" indent="0">
              <a:buNone/>
            </a:pP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temperature multiplier,	</a:t>
            </a:r>
            <a:r>
              <a:rPr lang="ko-KR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μ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probability threshold,	P</a:t>
            </a:r>
          </a:p>
          <a:p>
            <a:pPr marL="457200" lvl="1" indent="0">
              <a:buNone/>
            </a:pPr>
            <a:endParaRPr lang="en-US" altLang="ko-KR" b="1" dirty="0" smtClean="0"/>
          </a:p>
          <a:p>
            <a:pPr marL="514350" indent="-514350">
              <a:buAutoNum type="arabicPeriod"/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number of iterations for reaching equilibrium,	N</a:t>
            </a: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Parameters of the Algorithm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7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OPTIMAL PARAMETERS</a:t>
            </a:r>
            <a:endParaRPr lang="ko-KR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41960" y="1181101"/>
            <a:ext cx="11308080" cy="5216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en-US" altLang="ko-KR" b="1" dirty="0" smtClean="0"/>
              <a:t>Better result </a:t>
            </a:r>
            <a:r>
              <a:rPr lang="en-US" altLang="ko-KR" dirty="0" smtClean="0"/>
              <a:t> :  the </a:t>
            </a:r>
            <a:r>
              <a:rPr lang="en-US" altLang="ko-KR" dirty="0"/>
              <a:t>probability of obtaining the global solution is large enough and/or it is attainable after a reasonable number of iterations. </a:t>
            </a:r>
          </a:p>
          <a:p>
            <a:pPr latinLnBrk="0">
              <a:lnSpc>
                <a:spcPct val="150000"/>
              </a:lnSpc>
            </a:pPr>
            <a:endParaRPr lang="ko-KR" altLang="ko-KR" sz="1100" dirty="0"/>
          </a:p>
          <a:p>
            <a:pPr latinLnBrk="0">
              <a:lnSpc>
                <a:spcPct val="150000"/>
              </a:lnSpc>
            </a:pPr>
            <a:r>
              <a:rPr lang="en-US" altLang="ko-KR" b="1" dirty="0" smtClean="0"/>
              <a:t>Standard </a:t>
            </a:r>
            <a:r>
              <a:rPr lang="en-US" altLang="ko-KR" b="1" dirty="0"/>
              <a:t>Data satisfies the following conditions:</a:t>
            </a:r>
            <a:endParaRPr lang="ko-KR" altLang="ko-KR" b="1" dirty="0"/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en-US" altLang="ko-KR" dirty="0"/>
              <a:t>(1) the clusters are spherical in shape,</a:t>
            </a:r>
            <a:endParaRPr lang="ko-KR" altLang="ko-KR" dirty="0"/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en-US" altLang="ko-KR" dirty="0"/>
              <a:t>(2) the clusters are not overlapping,</a:t>
            </a:r>
            <a:endParaRPr lang="ko-KR" altLang="ko-KR" dirty="0"/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en-US" altLang="ko-KR" dirty="0"/>
              <a:t>(3) the clusters have almost the same number of patterns,</a:t>
            </a:r>
            <a:endParaRPr lang="ko-KR" altLang="ko-KR" dirty="0"/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en-US" altLang="ko-KR" dirty="0"/>
              <a:t>(4) the clusters have almost the same volume.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5862"/>
          <a:stretch/>
        </p:blipFill>
        <p:spPr>
          <a:xfrm>
            <a:off x="5379720" y="3009881"/>
            <a:ext cx="6713220" cy="3848119"/>
          </a:xfrm>
          <a:prstGeom prst="rect">
            <a:avLst/>
          </a:prstGeom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9212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 for the best </a:t>
            </a: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parameters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182618" y="792481"/>
            <a:ext cx="11308080" cy="5216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en-US" altLang="ko-KR" sz="2000" b="1" dirty="0" smtClean="0"/>
              <a:t>Candidate </a:t>
            </a:r>
            <a:r>
              <a:rPr lang="en-US" altLang="ko-KR" sz="2000" b="1" dirty="0"/>
              <a:t>values of the parameters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:</a:t>
            </a:r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en-US" altLang="ko-KR" sz="1800" dirty="0" smtClean="0"/>
              <a:t>T1 ∈ { 1, 2, … , 9, 10, 50, 100, 500 }		μ </a:t>
            </a:r>
            <a:r>
              <a:rPr lang="en-US" altLang="ko-KR" sz="1800" dirty="0"/>
              <a:t>∈ </a:t>
            </a:r>
            <a:r>
              <a:rPr lang="en-US" altLang="ko-KR" sz="1800" dirty="0" smtClean="0"/>
              <a:t>{ 0.3, 0.4, … , 0.8, 0.9  }</a:t>
            </a:r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en-US" altLang="ko-KR" sz="1800" dirty="0" smtClean="0"/>
              <a:t>P1 </a:t>
            </a:r>
            <a:r>
              <a:rPr lang="en-US" altLang="ko-KR" sz="1800" dirty="0"/>
              <a:t>∈ </a:t>
            </a:r>
            <a:r>
              <a:rPr lang="en-US" altLang="ko-KR" sz="1800" dirty="0" smtClean="0"/>
              <a:t>{ 0.8, 0.85, 0.90, 0.95 }			P2 </a:t>
            </a:r>
            <a:r>
              <a:rPr lang="en-US" altLang="ko-KR" sz="1800" dirty="0"/>
              <a:t>∈ </a:t>
            </a:r>
            <a:r>
              <a:rPr lang="en-US" altLang="ko-KR" sz="1800" dirty="0" smtClean="0"/>
              <a:t>{ 0.90, 0.95 }</a:t>
            </a:r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en-US" altLang="ko-KR" sz="1800" dirty="0" smtClean="0"/>
              <a:t>SP </a:t>
            </a:r>
            <a:r>
              <a:rPr lang="en-US" altLang="ko-KR" sz="1800" dirty="0"/>
              <a:t>∈ </a:t>
            </a:r>
            <a:r>
              <a:rPr lang="en-US" altLang="ko-KR" sz="1800" dirty="0" smtClean="0"/>
              <a:t>{ 500, 1000 }				N </a:t>
            </a:r>
            <a:r>
              <a:rPr lang="en-US" altLang="ko-KR" sz="1800" dirty="0"/>
              <a:t>∈ </a:t>
            </a:r>
            <a:r>
              <a:rPr lang="en-US" altLang="ko-KR" sz="1800" dirty="0" smtClean="0"/>
              <a:t>{ 10, 20, … , 100, 200, … , 500, 1000 }</a:t>
            </a:r>
          </a:p>
          <a:p>
            <a:pPr marL="457200" lvl="1" indent="0" latinLnBrk="0">
              <a:lnSpc>
                <a:spcPct val="150000"/>
              </a:lnSpc>
              <a:buNone/>
            </a:pPr>
            <a:endParaRPr lang="en-US" altLang="ko-KR" sz="1800" b="1" dirty="0"/>
          </a:p>
          <a:p>
            <a:pPr latinLnBrk="0">
              <a:lnSpc>
                <a:spcPct val="150000"/>
              </a:lnSpc>
            </a:pPr>
            <a:r>
              <a:rPr lang="en-US" altLang="ko-KR" sz="2000" b="1" dirty="0"/>
              <a:t>Optimal parameters </a:t>
            </a:r>
            <a:r>
              <a:rPr lang="en-US" altLang="ko-KR" sz="2000" b="1" dirty="0" smtClean="0"/>
              <a:t>for Standard Data : </a:t>
            </a:r>
            <a:endParaRPr lang="en-US" altLang="ko-KR" sz="2000" b="1" dirty="0"/>
          </a:p>
          <a:p>
            <a:pPr marL="0" indent="0" latinLnBrk="0">
              <a:lnSpc>
                <a:spcPct val="150000"/>
              </a:lnSpc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56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9723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Interpretation of the best parameters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The </a:t>
            </a:r>
            <a:r>
              <a:rPr lang="en-US" altLang="ko-KR" dirty="0"/>
              <a:t>initial temperature, T1.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The temperature multiplier, μ 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The </a:t>
            </a:r>
            <a:r>
              <a:rPr lang="en-US" altLang="ko-KR" dirty="0"/>
              <a:t>probability threshold, P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The number of iterations for reaching equilibrium, </a:t>
            </a:r>
            <a:r>
              <a:rPr lang="en-US" altLang="ko-KR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010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9723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Guideline 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Selecting Parameters 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General Data Set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온도 승수 </a:t>
            </a:r>
            <a:r>
              <a:rPr lang="en-US" altLang="ko-KR" dirty="0" smtClean="0"/>
              <a:t>μ	</a:t>
            </a:r>
            <a:r>
              <a:rPr lang="en-US" altLang="ko-KR" dirty="0" smtClean="0">
                <a:sym typeface="Wingdings" panose="05000000000000000000" pitchFamily="2" charset="2"/>
              </a:rPr>
              <a:t>	 0.7 ≤ </a:t>
            </a:r>
            <a:r>
              <a:rPr lang="en-US" altLang="ko-KR" dirty="0" smtClean="0"/>
              <a:t>μ</a:t>
            </a:r>
            <a:r>
              <a:rPr lang="en-US" altLang="ko-KR" dirty="0" smtClean="0">
                <a:sym typeface="Wingdings" panose="05000000000000000000" pitchFamily="2" charset="2"/>
              </a:rPr>
              <a:t> ≤ 0.9	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확률 임계 값 </a:t>
            </a:r>
            <a:r>
              <a:rPr lang="en-US" altLang="ko-KR" dirty="0" smtClean="0"/>
              <a:t>P</a:t>
            </a:r>
            <a:r>
              <a:rPr lang="en-US" altLang="ko-KR" dirty="0" smtClean="0">
                <a:sym typeface="Wingdings" panose="05000000000000000000" pitchFamily="2" charset="2"/>
              </a:rPr>
              <a:t>	 P = 0.95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반복횟수 </a:t>
            </a:r>
            <a:r>
              <a:rPr lang="en-US" altLang="ko-KR" dirty="0" smtClean="0"/>
              <a:t>N		</a:t>
            </a:r>
            <a:r>
              <a:rPr lang="en-US" altLang="ko-KR" dirty="0" smtClean="0">
                <a:sym typeface="Wingdings" panose="05000000000000000000" pitchFamily="2" charset="2"/>
              </a:rPr>
              <a:t> [50, 600]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초기 온도 </a:t>
            </a:r>
            <a:r>
              <a:rPr lang="en-US" altLang="ko-KR" dirty="0" smtClean="0"/>
              <a:t>T1		</a:t>
            </a:r>
            <a:r>
              <a:rPr lang="en-US" altLang="ko-KR" dirty="0" smtClean="0">
                <a:sym typeface="Wingdings" panose="05000000000000000000" pitchFamily="2" charset="2"/>
              </a:rPr>
              <a:t> T1 = 10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47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9723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0949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smtClean="0"/>
              <a:t>장점</a:t>
            </a:r>
            <a:r>
              <a:rPr lang="en-US" altLang="ko-KR" sz="2500" dirty="0"/>
              <a:t>	</a:t>
            </a:r>
            <a:r>
              <a:rPr lang="en-US" altLang="ko-KR" sz="2500" dirty="0" smtClean="0"/>
              <a:t>	- </a:t>
            </a:r>
            <a:r>
              <a:rPr lang="en-US" altLang="ko-KR" sz="2500" dirty="0"/>
              <a:t>Global </a:t>
            </a:r>
            <a:r>
              <a:rPr lang="en-US" altLang="ko-KR" sz="2500" dirty="0" smtClean="0"/>
              <a:t>Optimum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	</a:t>
            </a:r>
            <a:r>
              <a:rPr lang="en-US" altLang="ko-KR" sz="2500" dirty="0" smtClean="0"/>
              <a:t>	- </a:t>
            </a:r>
            <a:r>
              <a:rPr lang="ko-KR" altLang="en-US" sz="2500" dirty="0" smtClean="0"/>
              <a:t>솔루션 품</a:t>
            </a:r>
            <a:r>
              <a:rPr lang="en-US" altLang="ko-KR" sz="2500" dirty="0" smtClean="0"/>
              <a:t>	</a:t>
            </a:r>
            <a:r>
              <a:rPr lang="ko-KR" altLang="en-US" sz="2500" dirty="0" smtClean="0"/>
              <a:t>질 선택</a:t>
            </a:r>
            <a:endParaRPr lang="en-US" altLang="ko-KR" sz="2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	</a:t>
            </a:r>
            <a:r>
              <a:rPr lang="en-US" altLang="ko-KR" sz="2500" dirty="0" smtClean="0"/>
              <a:t>	- </a:t>
            </a:r>
            <a:r>
              <a:rPr lang="ko-KR" altLang="en-US" sz="2500" dirty="0" smtClean="0"/>
              <a:t>유연한 알고리즘 선택</a:t>
            </a:r>
            <a:endParaRPr lang="en-US" altLang="ko-KR" sz="2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	</a:t>
            </a:r>
            <a:r>
              <a:rPr lang="en-US" altLang="ko-KR" sz="2500" dirty="0" smtClean="0"/>
              <a:t>	- </a:t>
            </a:r>
            <a:r>
              <a:rPr lang="ko-KR" altLang="en-US" sz="2500" dirty="0" smtClean="0"/>
              <a:t>작은 저장공간</a:t>
            </a:r>
            <a:endParaRPr lang="en-US" altLang="ko-KR" sz="25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ko-KR" altLang="en-US" sz="2500" b="1" dirty="0" smtClean="0"/>
              <a:t>단점</a:t>
            </a:r>
            <a:r>
              <a:rPr lang="en-US" altLang="ko-KR" sz="2500" dirty="0"/>
              <a:t>		- </a:t>
            </a:r>
            <a:r>
              <a:rPr lang="en-US" altLang="ko-KR" sz="2500" dirty="0" smtClean="0"/>
              <a:t>Stopping Point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 smtClean="0"/>
              <a:t>		- Standard Data Set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2500" b="1" dirty="0" smtClean="0"/>
              <a:t>보완점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6337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1" b="40830"/>
          <a:stretch/>
        </p:blipFill>
        <p:spPr>
          <a:xfrm>
            <a:off x="7275061" y="2361235"/>
            <a:ext cx="4699081" cy="439934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9" y="1549445"/>
            <a:ext cx="6806018" cy="3759110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4519"/>
          <a:stretch/>
        </p:blipFill>
        <p:spPr>
          <a:xfrm>
            <a:off x="7275061" y="804513"/>
            <a:ext cx="4699081" cy="139663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1" name="자유형 10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About paper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4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	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7159" y="1024359"/>
            <a:ext cx="11057682" cy="550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dirty="0" smtClean="0"/>
              <a:t>다수 개의 속성을 갖는 데이터의 경우 최적의 </a:t>
            </a:r>
            <a:r>
              <a:rPr lang="ko-KR" altLang="en-US" sz="3200" dirty="0" err="1" smtClean="0"/>
              <a:t>클러스터링을</a:t>
            </a:r>
            <a:r>
              <a:rPr lang="ko-KR" altLang="en-US" sz="3200" dirty="0" smtClean="0"/>
              <a:t> 하는 것은 현실적으로 어려움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K</a:t>
            </a:r>
            <a:r>
              <a:rPr lang="en-US" altLang="ko-KR" sz="3200" dirty="0"/>
              <a:t>-</a:t>
            </a:r>
            <a:r>
              <a:rPr lang="ko-KR" altLang="en-US" sz="3200" dirty="0"/>
              <a:t>means </a:t>
            </a:r>
            <a:r>
              <a:rPr lang="ko-KR" altLang="en-US" sz="3200" dirty="0" smtClean="0"/>
              <a:t>알고리즘에서의 </a:t>
            </a:r>
            <a:r>
              <a:rPr lang="ko-KR" altLang="en-US" sz="3200" dirty="0"/>
              <a:t>local mininum 문제</a:t>
            </a:r>
            <a:endParaRPr lang="en-US" altLang="ko-KR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	</a:t>
            </a:r>
            <a:r>
              <a:rPr lang="en-US" altLang="ko-KR" sz="3200" b="1" dirty="0">
                <a:sym typeface="Wingdings" panose="05000000000000000000" pitchFamily="2" charset="2"/>
              </a:rPr>
              <a:t> </a:t>
            </a:r>
            <a:r>
              <a:rPr lang="ko-KR" altLang="en-US" sz="3200" b="1" dirty="0"/>
              <a:t>Simulated </a:t>
            </a:r>
            <a:r>
              <a:rPr lang="en-US" altLang="ko-KR" sz="3200" b="1" dirty="0"/>
              <a:t>A</a:t>
            </a:r>
            <a:r>
              <a:rPr lang="ko-KR" altLang="en-US" sz="3200" b="1" dirty="0"/>
              <a:t>nnealing으로 </a:t>
            </a:r>
            <a:r>
              <a:rPr lang="ko-KR" altLang="en-US" sz="3200" b="1" dirty="0" err="1"/>
              <a:t>파라미터</a:t>
            </a:r>
            <a:r>
              <a:rPr lang="ko-KR" altLang="en-US" sz="3200" b="1" dirty="0"/>
              <a:t> 조정</a:t>
            </a:r>
            <a:endParaRPr lang="en-US" altLang="ko-KR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		</a:t>
            </a:r>
            <a:r>
              <a:rPr lang="en-US" altLang="ko-KR" sz="3200" i="1" dirty="0"/>
              <a:t> 1. Global Optimum</a:t>
            </a:r>
            <a:r>
              <a:rPr lang="ko-KR" altLang="en-US" sz="3200" i="1" dirty="0"/>
              <a:t>으로 수렴</a:t>
            </a:r>
            <a:endParaRPr lang="en-US" altLang="ko-KR" sz="32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i="1" dirty="0"/>
              <a:t>		 2. </a:t>
            </a:r>
            <a:r>
              <a:rPr lang="ko-KR" altLang="en-US" sz="3200" i="1" dirty="0"/>
              <a:t>데이터 셋에 대한 최적의 </a:t>
            </a:r>
            <a:r>
              <a:rPr lang="en-US" altLang="ko-KR" sz="3200" i="1" dirty="0"/>
              <a:t>parameter </a:t>
            </a:r>
            <a:r>
              <a:rPr lang="ko-KR" altLang="en-US" sz="3200" i="1" dirty="0" smtClean="0"/>
              <a:t>제안</a:t>
            </a:r>
            <a:endParaRPr lang="en-US" altLang="ko-KR" sz="3200" i="1" dirty="0"/>
          </a:p>
        </p:txBody>
      </p:sp>
    </p:spTree>
    <p:extLst>
      <p:ext uri="{BB962C8B-B14F-4D97-AF65-F5344CB8AC3E}">
        <p14:creationId xmlns:p14="http://schemas.microsoft.com/office/powerpoint/2010/main" val="25939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159" y="1024359"/>
            <a:ext cx="11057682" cy="5503762"/>
          </a:xfrm>
        </p:spPr>
        <p:txBody>
          <a:bodyPr/>
          <a:lstStyle/>
          <a:p>
            <a:r>
              <a:rPr lang="ko-KR" altLang="en-US" dirty="0"/>
              <a:t>데이터로부터</a:t>
            </a:r>
            <a:r>
              <a:rPr lang="ko-KR" altLang="en-US" dirty="0"/>
              <a:t> </a:t>
            </a:r>
            <a:r>
              <a:rPr lang="ko-KR" altLang="en-US" dirty="0" smtClean="0"/>
              <a:t>의미 있는 </a:t>
            </a:r>
            <a:r>
              <a:rPr lang="ko-KR" altLang="en-US" dirty="0"/>
              <a:t>분포나 패턴을 찾는 방법으로</a:t>
            </a:r>
            <a:r>
              <a:rPr lang="en-US" altLang="ko-KR" dirty="0"/>
              <a:t>, </a:t>
            </a:r>
            <a:r>
              <a:rPr lang="ko-KR" altLang="en-US" dirty="0"/>
              <a:t>주어진 데이터 집합을 유사한 속성을 갖는 몇 개의 그룹으로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K</a:t>
            </a:r>
            <a:r>
              <a:rPr lang="en-US" altLang="ko-KR" b="1" dirty="0" smtClean="0"/>
              <a:t>=3</a:t>
            </a:r>
          </a:p>
          <a:p>
            <a:endParaRPr lang="en-US" altLang="ko-KR" b="1" dirty="0" smtClean="0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K-means clustering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6263" t="30920" r="13727"/>
          <a:stretch/>
        </p:blipFill>
        <p:spPr>
          <a:xfrm>
            <a:off x="1768869" y="2660740"/>
            <a:ext cx="5098367" cy="37552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6599" t="31449" r="15733" b="-1893"/>
          <a:stretch/>
        </p:blipFill>
        <p:spPr>
          <a:xfrm>
            <a:off x="7171113" y="2660740"/>
            <a:ext cx="5020887" cy="38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K-means clustering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4885" t="31089" r="16437"/>
          <a:stretch/>
        </p:blipFill>
        <p:spPr>
          <a:xfrm>
            <a:off x="243579" y="1401257"/>
            <a:ext cx="5700637" cy="4276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5356" t="30354" r="15096" b="1319"/>
          <a:stretch/>
        </p:blipFill>
        <p:spPr>
          <a:xfrm>
            <a:off x="6213778" y="1401258"/>
            <a:ext cx="5689489" cy="42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.plob.org/machine_learning/13_Clustering_files/Image%20%5b10%5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/>
          <a:stretch/>
        </p:blipFill>
        <p:spPr bwMode="auto">
          <a:xfrm>
            <a:off x="6075680" y="1054969"/>
            <a:ext cx="5628807" cy="58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K-means clustering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 descr="https://doc.plob.org/machine_learning/13_Clustering_files/Image%20%5b10%5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6" r="67106" b="34217"/>
          <a:stretch/>
        </p:blipFill>
        <p:spPr bwMode="auto">
          <a:xfrm>
            <a:off x="396081" y="1920896"/>
            <a:ext cx="4266524" cy="349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4775884" y="2378597"/>
            <a:ext cx="1526531" cy="9607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775884" y="3884963"/>
            <a:ext cx="1186517" cy="12831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5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41960" y="1104900"/>
                <a:ext cx="11308080" cy="54483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Annealing </a:t>
                </a:r>
              </a:p>
              <a:p>
                <a:endPara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 points , pattern</a:t>
                </a: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Clusters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𝑱</m:t>
                    </m:r>
                    <m:d>
                      <m:dPr>
                        <m:ctrl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𝑾</m:t>
                        </m:r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𝒁</m:t>
                        </m:r>
                      </m:e>
                    </m:d>
                    <m:r>
                      <a:rPr lang="en-US" altLang="ko-KR" b="1" i="1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𝒊</m:t>
                        </m:r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𝒋</m:t>
                            </m:r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=</m:t>
                            </m:r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𝑪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𝒊𝒋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b="1" i="1">
                                        <a:ln>
                                          <a:solidFill>
                                            <a:schemeClr val="bg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>
                                        <a:ln>
                                          <a:solidFill>
                                            <a:schemeClr val="bg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altLang="ko-KR" b="1" i="1">
                                        <a:ln>
                                          <a:solidFill>
                                            <a:schemeClr val="bg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𝒊𝒋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	 : 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pattern </a:t>
                </a:r>
                <a:r>
                  <a:rPr lang="en-US" altLang="ko-KR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</a:t>
                </a:r>
                <a:r>
                  <a:rPr lang="ko-KR" altLang="en-US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cluster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속하면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1 ,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아니면 </a:t>
                </a:r>
                <a:r>
                  <a:rPr lang="en-US" altLang="ko-KR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:  pattern </a:t>
                </a:r>
                <a:r>
                  <a:rPr lang="en-US" altLang="ko-KR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 cluster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와의 거리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	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J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최소값을 반환하는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assignment</a:t>
                </a:r>
                <a:endPara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c 	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assignment</a:t>
                </a: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t	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trial assignment</a:t>
                </a:r>
              </a:p>
              <a:p>
                <a:endPara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T1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: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초기온도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l-GR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</a:rPr>
                  <a:t>ε</a:t>
                </a:r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</a:rPr>
                  <a:t>	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</a:rPr>
                  <a:t> :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</a:rPr>
                  <a:t>최종온도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μ</a:t>
                </a:r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	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온도 승수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" y="1104900"/>
                <a:ext cx="11308080" cy="54483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Simulated Annealing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8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41960" y="1104900"/>
                <a:ext cx="11308080" cy="54483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Annealing </a:t>
                </a:r>
              </a:p>
              <a:p>
                <a:endPara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 points , pattern</a:t>
                </a: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Clusters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𝑱</m:t>
                    </m:r>
                    <m:d>
                      <m:dPr>
                        <m:ctrl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𝑾</m:t>
                        </m:r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𝒁</m:t>
                        </m:r>
                      </m:e>
                    </m:d>
                    <m:r>
                      <a:rPr lang="en-US" altLang="ko-KR" b="1" i="1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𝒊</m:t>
                        </m:r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𝒋</m:t>
                            </m:r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=</m:t>
                            </m:r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𝑪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𝒊𝒋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b="1" i="1">
                                        <a:ln>
                                          <a:solidFill>
                                            <a:schemeClr val="bg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>
                                        <a:ln>
                                          <a:solidFill>
                                            <a:schemeClr val="bg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altLang="ko-KR" b="1" i="1">
                                        <a:ln>
                                          <a:solidFill>
                                            <a:schemeClr val="bg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b="1" i="1">
                                    <a:ln>
                                      <a:solidFill>
                                        <a:schemeClr val="bg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𝒊𝒋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	 : 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pattern </a:t>
                </a:r>
                <a:r>
                  <a:rPr lang="en-US" altLang="ko-KR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</a:t>
                </a:r>
                <a:r>
                  <a:rPr lang="ko-KR" altLang="en-US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cluster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속하면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1 ,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아니면 </a:t>
                </a:r>
                <a:r>
                  <a:rPr lang="en-US" altLang="ko-KR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ko-KR" b="1" i="1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altLang="ko-KR" b="1" i="1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:  pattern </a:t>
                </a:r>
                <a:r>
                  <a:rPr lang="en-US" altLang="ko-KR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 cluster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와의 거리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	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J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최소값을 반환하는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assignment</a:t>
                </a:r>
                <a:endPara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c 	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assignment</a:t>
                </a: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t	 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trial assignment</a:t>
                </a:r>
              </a:p>
              <a:p>
                <a:endPara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T1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: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초기온도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l-GR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</a:rPr>
                  <a:t>ε</a:t>
                </a:r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</a:rPr>
                  <a:t>	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</a:rPr>
                  <a:t> :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</a:rPr>
                  <a:t>최종온도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μ</a:t>
                </a:r>
                <a:r>
                  <a:rPr lang="en-US" altLang="ko-KR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	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온도 승수</a:t>
                </a:r>
                <a:endPara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" y="1104900"/>
                <a:ext cx="11308080" cy="54483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Simulated Annealing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2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960" y="856527"/>
            <a:ext cx="11750040" cy="59450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/>
              <a:t>Start</a:t>
            </a:r>
            <a:r>
              <a:rPr lang="en-US" altLang="ko-KR" sz="1600" dirty="0"/>
              <a:t> 	an arbitrary grouping of the data points into C clusters.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Let the vectors A</a:t>
            </a:r>
            <a:r>
              <a:rPr lang="en-US" altLang="ko-KR" sz="1600" baseline="-25000" dirty="0"/>
              <a:t>b</a:t>
            </a:r>
            <a:r>
              <a:rPr lang="en-US" altLang="ko-KR" sz="1600" dirty="0"/>
              <a:t> and A</a:t>
            </a:r>
            <a:r>
              <a:rPr lang="en-US" altLang="ko-KR" sz="1600" baseline="-25000" dirty="0"/>
              <a:t>c</a:t>
            </a:r>
            <a:r>
              <a:rPr lang="en-US" altLang="ko-KR" sz="1600" dirty="0"/>
              <a:t> denote this assignment.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Compute the corresponding criterion function </a:t>
            </a:r>
            <a:r>
              <a:rPr lang="en-US" altLang="ko-KR" sz="1600" i="1" dirty="0"/>
              <a:t>J(W, Z</a:t>
            </a:r>
            <a:r>
              <a:rPr lang="en-US" altLang="ko-KR" sz="1600" i="1" dirty="0" smtClean="0"/>
              <a:t>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	Set the scalars </a:t>
            </a:r>
            <a:r>
              <a:rPr lang="en-US" altLang="ko-KR" sz="1600" i="1" dirty="0" err="1" smtClean="0"/>
              <a:t>J</a:t>
            </a:r>
            <a:r>
              <a:rPr lang="en-US" altLang="ko-KR" sz="1600" i="1" baseline="-25000" dirty="0" err="1" smtClean="0"/>
              <a:t>b</a:t>
            </a:r>
            <a:r>
              <a:rPr lang="en-US" altLang="ko-KR" sz="1600" i="1" dirty="0" smtClean="0"/>
              <a:t> </a:t>
            </a:r>
            <a:r>
              <a:rPr lang="en-US" altLang="ko-KR" sz="1600" dirty="0" smtClean="0"/>
              <a:t>and </a:t>
            </a:r>
            <a:r>
              <a:rPr lang="en-US" altLang="ko-KR" sz="1600" dirty="0" err="1" smtClean="0"/>
              <a:t>J</a:t>
            </a:r>
            <a:r>
              <a:rPr lang="en-US" altLang="ko-KR" sz="1600" baseline="-25000" dirty="0" err="1" smtClean="0"/>
              <a:t>c</a:t>
            </a:r>
            <a:r>
              <a:rPr lang="en-US" altLang="ko-KR" sz="1600" dirty="0" smtClean="0"/>
              <a:t> to this value.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 smtClean="0"/>
              <a:t>Step 1.</a:t>
            </a:r>
            <a:r>
              <a:rPr lang="en-US" altLang="ko-KR" sz="2000" dirty="0" smtClean="0"/>
              <a:t>	Obtain a trial assignment A</a:t>
            </a:r>
            <a:r>
              <a:rPr lang="en-US" altLang="ko-KR" sz="2000" baseline="-25000" dirty="0" smtClean="0"/>
              <a:t>t</a:t>
            </a:r>
            <a:r>
              <a:rPr lang="en-US" altLang="ko-KR" sz="2000" dirty="0" smtClean="0"/>
              <a:t>.	Let </a:t>
            </a:r>
            <a:r>
              <a:rPr lang="en-US" altLang="ko-KR" sz="2000" i="1" dirty="0" err="1" smtClean="0"/>
              <a:t>J</a:t>
            </a:r>
            <a:r>
              <a:rPr lang="en-US" altLang="ko-KR" sz="2000" i="1" baseline="-25000" dirty="0" err="1" smtClean="0"/>
              <a:t>t</a:t>
            </a:r>
            <a:r>
              <a:rPr lang="en-US" altLang="ko-KR" sz="2000" i="1" dirty="0" smtClean="0"/>
              <a:t> </a:t>
            </a:r>
            <a:r>
              <a:rPr lang="en-US" altLang="ko-KR" sz="2000" dirty="0" smtClean="0"/>
              <a:t>be the corresponding function value.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 smtClean="0"/>
              <a:t>Step 2.</a:t>
            </a:r>
            <a:r>
              <a:rPr lang="en-US" altLang="ko-KR" sz="2000" dirty="0" smtClean="0"/>
              <a:t>	If </a:t>
            </a:r>
            <a:r>
              <a:rPr lang="en-US" altLang="ko-KR" sz="2000" dirty="0" err="1" smtClean="0"/>
              <a:t>J</a:t>
            </a:r>
            <a:r>
              <a:rPr lang="en-US" altLang="ko-KR" sz="2000" baseline="-25000" dirty="0" err="1" smtClean="0"/>
              <a:t>t</a:t>
            </a:r>
            <a:r>
              <a:rPr lang="en-US" altLang="ko-KR" sz="2000" dirty="0" smtClean="0"/>
              <a:t> &gt; </a:t>
            </a:r>
            <a:r>
              <a:rPr lang="en-US" altLang="ko-KR" sz="2000" dirty="0" err="1" smtClean="0"/>
              <a:t>J</a:t>
            </a:r>
            <a:r>
              <a:rPr lang="en-US" altLang="ko-KR" sz="2000" baseline="-25000" dirty="0" err="1" smtClean="0"/>
              <a:t>c</a:t>
            </a:r>
            <a:r>
              <a:rPr lang="en-US" altLang="ko-KR" sz="2000" dirty="0" smtClean="0"/>
              <a:t> go to Step 3, otherwise accept this trial assignment, let A</a:t>
            </a:r>
            <a:r>
              <a:rPr lang="en-US" altLang="ko-KR" sz="2000" baseline="-25000" dirty="0" smtClean="0"/>
              <a:t>c</a:t>
            </a:r>
            <a:r>
              <a:rPr lang="en-US" altLang="ko-KR" sz="2000" dirty="0" smtClean="0"/>
              <a:t>=</a:t>
            </a:r>
            <a:r>
              <a:rPr lang="en-US" altLang="ko-KR" sz="2000" i="1" dirty="0" smtClean="0"/>
              <a:t>A</a:t>
            </a:r>
            <a:r>
              <a:rPr lang="en-US" altLang="ko-KR" sz="2000" i="1" baseline="-25000" dirty="0" smtClean="0"/>
              <a:t>t </a:t>
            </a:r>
            <a:r>
              <a:rPr lang="en-US" altLang="ko-KR" sz="2000" i="1" dirty="0" smtClean="0"/>
              <a:t>, </a:t>
            </a:r>
            <a:r>
              <a:rPr lang="en-US" altLang="ko-KR" sz="2000" dirty="0" smtClean="0"/>
              <a:t>and </a:t>
            </a:r>
            <a:r>
              <a:rPr lang="en-US" altLang="ko-KR" sz="2000" dirty="0" err="1" smtClean="0"/>
              <a:t>J</a:t>
            </a:r>
            <a:r>
              <a:rPr lang="en-US" altLang="ko-KR" sz="2000" baseline="-25000" dirty="0" err="1" smtClean="0"/>
              <a:t>c</a:t>
            </a:r>
            <a:r>
              <a:rPr lang="en-US" altLang="ko-KR" sz="2000" dirty="0" smtClean="0"/>
              <a:t>=</a:t>
            </a:r>
            <a:r>
              <a:rPr lang="en-US" altLang="ko-KR" sz="2000" dirty="0" err="1" smtClean="0"/>
              <a:t>J</a:t>
            </a:r>
            <a:r>
              <a:rPr lang="en-US" altLang="ko-KR" sz="2000" baseline="-25000" dirty="0" err="1" smtClean="0"/>
              <a:t>t</a:t>
            </a:r>
            <a:r>
              <a:rPr lang="en-US" altLang="ko-KR" sz="2000" baseline="-25000" dirty="0" smtClean="0"/>
              <a:t> </a:t>
            </a:r>
            <a:r>
              <a:rPr lang="en-US" altLang="ko-KR" sz="2000" dirty="0" smtClean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	If </a:t>
            </a:r>
            <a:r>
              <a:rPr lang="en-US" altLang="ko-KR" sz="2000" i="1" dirty="0" err="1" smtClean="0"/>
              <a:t>J</a:t>
            </a:r>
            <a:r>
              <a:rPr lang="en-US" altLang="ko-KR" sz="2000" baseline="-25000" dirty="0" err="1" smtClean="0"/>
              <a:t>t</a:t>
            </a:r>
            <a:r>
              <a:rPr lang="en-US" altLang="ko-KR" sz="2000" baseline="-25000" dirty="0" smtClean="0"/>
              <a:t> </a:t>
            </a:r>
            <a:r>
              <a:rPr lang="en-US" altLang="ko-KR" sz="2000" i="1" dirty="0" smtClean="0"/>
              <a:t>≥ </a:t>
            </a:r>
            <a:r>
              <a:rPr lang="en-US" altLang="ko-KR" sz="2000" i="1" dirty="0" err="1" smtClean="0"/>
              <a:t>J</a:t>
            </a:r>
            <a:r>
              <a:rPr lang="en-US" altLang="ko-KR" sz="2000" baseline="-25000" dirty="0" err="1" smtClean="0"/>
              <a:t>b</a:t>
            </a:r>
            <a:r>
              <a:rPr lang="en-US" altLang="ko-KR" sz="2000" baseline="-25000" dirty="0" smtClean="0"/>
              <a:t> </a:t>
            </a:r>
            <a:r>
              <a:rPr lang="en-US" altLang="ko-KR" sz="2000" dirty="0" smtClean="0"/>
              <a:t>replace </a:t>
            </a:r>
            <a:r>
              <a:rPr lang="en-US" altLang="ko-KR" sz="2000" i="1" dirty="0" smtClean="0"/>
              <a:t>count </a:t>
            </a:r>
            <a:r>
              <a:rPr lang="en-US" altLang="ko-KR" sz="2000" dirty="0" smtClean="0"/>
              <a:t>by </a:t>
            </a:r>
            <a:r>
              <a:rPr lang="en-US" altLang="ko-KR" sz="2000" i="1" dirty="0" smtClean="0"/>
              <a:t>count </a:t>
            </a:r>
            <a:r>
              <a:rPr lang="en-US" altLang="ko-KR" sz="2000" dirty="0" smtClean="0"/>
              <a:t>+ 1 and go to Step 4.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Otherwise, let </a:t>
            </a:r>
            <a:r>
              <a:rPr lang="en-US" altLang="ko-KR" sz="2000" i="1" dirty="0" err="1" smtClean="0"/>
              <a:t>J</a:t>
            </a:r>
            <a:r>
              <a:rPr lang="en-US" altLang="ko-KR" sz="2000" baseline="-25000" dirty="0" err="1" smtClean="0"/>
              <a:t>b</a:t>
            </a:r>
            <a:r>
              <a:rPr lang="en-US" altLang="ko-KR" sz="2000" baseline="-25000" dirty="0" smtClean="0"/>
              <a:t> </a:t>
            </a:r>
            <a:r>
              <a:rPr lang="en-US" altLang="ko-KR" sz="2000" i="1" dirty="0" smtClean="0"/>
              <a:t>= </a:t>
            </a:r>
            <a:r>
              <a:rPr lang="en-US" altLang="ko-KR" sz="2000" i="1" dirty="0" err="1" smtClean="0"/>
              <a:t>J</a:t>
            </a:r>
            <a:r>
              <a:rPr lang="en-US" altLang="ko-KR" sz="2000" baseline="-25000" dirty="0" err="1" smtClean="0"/>
              <a:t>t</a:t>
            </a:r>
            <a:r>
              <a:rPr lang="en-US" altLang="ko-KR" sz="2000" baseline="-25000" dirty="0" smtClean="0"/>
              <a:t> </a:t>
            </a:r>
            <a:r>
              <a:rPr lang="en-US" altLang="ko-KR" sz="2000" i="1" dirty="0" smtClean="0"/>
              <a:t>, A</a:t>
            </a:r>
            <a:r>
              <a:rPr lang="en-US" altLang="ko-KR" sz="2000" i="1" baseline="-25000" dirty="0" smtClean="0"/>
              <a:t>b</a:t>
            </a:r>
            <a:r>
              <a:rPr lang="en-US" altLang="ko-KR" sz="2000" i="1" dirty="0" smtClean="0"/>
              <a:t> = A</a:t>
            </a:r>
            <a:r>
              <a:rPr lang="en-US" altLang="ko-KR" sz="2000" i="1" baseline="-25000" dirty="0" smtClean="0"/>
              <a:t>t</a:t>
            </a:r>
            <a:r>
              <a:rPr lang="en-US" altLang="ko-KR" sz="2000" i="1" dirty="0" smtClean="0"/>
              <a:t>, count </a:t>
            </a:r>
            <a:r>
              <a:rPr lang="en-US" altLang="ko-KR" sz="2000" dirty="0" smtClean="0"/>
              <a:t>= 0 and go to Step 4.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 smtClean="0"/>
              <a:t>Step 3.	</a:t>
            </a:r>
            <a:r>
              <a:rPr lang="en-US" altLang="ko-KR" sz="2000" dirty="0" smtClean="0"/>
              <a:t>Draw a random number y ~ U(0, 1).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	If y &gt; </a:t>
            </a:r>
            <a:r>
              <a:rPr lang="en-US" altLang="ko-KR" sz="2000" dirty="0" err="1" smtClean="0"/>
              <a:t>exp</a:t>
            </a:r>
            <a:r>
              <a:rPr lang="en-US" altLang="ko-KR" sz="2000" dirty="0" smtClean="0"/>
              <a:t>(-(</a:t>
            </a:r>
            <a:r>
              <a:rPr lang="en-US" altLang="ko-KR" sz="2000" dirty="0" err="1" smtClean="0"/>
              <a:t>J</a:t>
            </a:r>
            <a:r>
              <a:rPr lang="en-US" altLang="ko-KR" sz="2000" baseline="-25000" dirty="0" err="1" smtClean="0"/>
              <a:t>t</a:t>
            </a:r>
            <a:r>
              <a:rPr lang="en-US" altLang="ko-KR" sz="2000" dirty="0" smtClean="0"/>
              <a:t> - </a:t>
            </a:r>
            <a:r>
              <a:rPr lang="en-US" altLang="ko-KR" sz="2000" i="1" dirty="0" err="1" smtClean="0"/>
              <a:t>J</a:t>
            </a:r>
            <a:r>
              <a:rPr lang="en-US" altLang="ko-KR" sz="2000" baseline="-25000" dirty="0" err="1" smtClean="0"/>
              <a:t>c</a:t>
            </a:r>
            <a:r>
              <a:rPr lang="en-US" altLang="ko-KR" sz="2000" i="1" dirty="0" smtClean="0"/>
              <a:t>)/T) </a:t>
            </a:r>
            <a:r>
              <a:rPr lang="en-US" altLang="ko-KR" sz="2000" dirty="0" smtClean="0"/>
              <a:t>go to Step 4.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Otherwise, let </a:t>
            </a:r>
            <a:r>
              <a:rPr lang="en-US" altLang="ko-KR" sz="2000" dirty="0" err="1" smtClean="0"/>
              <a:t>J</a:t>
            </a:r>
            <a:r>
              <a:rPr lang="en-US" altLang="ko-KR" sz="2000" baseline="-25000" dirty="0" err="1" smtClean="0"/>
              <a:t>c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J</a:t>
            </a:r>
            <a:r>
              <a:rPr lang="en-US" altLang="ko-KR" sz="2000" baseline="-25000" dirty="0" err="1" smtClean="0"/>
              <a:t>t</a:t>
            </a:r>
            <a:r>
              <a:rPr lang="en-US" altLang="ko-KR" sz="2000" dirty="0" smtClean="0"/>
              <a:t>, A</a:t>
            </a:r>
            <a:r>
              <a:rPr lang="en-US" altLang="ko-KR" sz="2000" baseline="-25000" dirty="0" smtClean="0"/>
              <a:t>c</a:t>
            </a:r>
            <a:r>
              <a:rPr lang="en-US" altLang="ko-KR" sz="2000" dirty="0" smtClean="0"/>
              <a:t> = A, and go to Step 4.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 smtClean="0"/>
              <a:t>Step 4.</a:t>
            </a:r>
            <a:r>
              <a:rPr lang="en-US" altLang="ko-KR" sz="2000" dirty="0" smtClean="0"/>
              <a:t>	If </a:t>
            </a:r>
            <a:r>
              <a:rPr lang="en-US" altLang="ko-KR" sz="2000" i="1" dirty="0" smtClean="0"/>
              <a:t>count&lt;N </a:t>
            </a:r>
            <a:r>
              <a:rPr lang="en-US" altLang="ko-KR" sz="2000" dirty="0" smtClean="0"/>
              <a:t>go to Step 1; Otherwise replace T by </a:t>
            </a:r>
            <a:r>
              <a:rPr lang="ko-KR" altLang="ko-KR" sz="2000" dirty="0" smtClean="0"/>
              <a:t>μ</a:t>
            </a:r>
            <a:r>
              <a:rPr lang="en-US" altLang="ko-KR" sz="2000" dirty="0" smtClean="0"/>
              <a:t>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	If T &lt; </a:t>
            </a:r>
            <a:r>
              <a:rPr lang="el-GR" altLang="ko-KR" sz="2000" dirty="0" smtClean="0"/>
              <a:t>ε</a:t>
            </a:r>
            <a:r>
              <a:rPr lang="en-US" altLang="ko-KR" sz="2000" dirty="0" smtClean="0"/>
              <a:t> stop otherwise go to Step1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xmlns="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5616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Statement of the Algorithm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87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252</Words>
  <Application>Microsoft Office PowerPoint</Application>
  <PresentationFormat>와이드스크린</PresentationFormat>
  <Paragraphs>108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나눔바른고딕</vt:lpstr>
      <vt:lpstr>나눔스퀘어 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Areum</dc:creator>
  <cp:lastModifiedBy>Areum</cp:lastModifiedBy>
  <cp:revision>64</cp:revision>
  <dcterms:created xsi:type="dcterms:W3CDTF">2020-05-08T16:33:43Z</dcterms:created>
  <dcterms:modified xsi:type="dcterms:W3CDTF">2020-05-09T12:18:14Z</dcterms:modified>
</cp:coreProperties>
</file>