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5" r:id="rId2"/>
    <p:sldId id="408" r:id="rId3"/>
    <p:sldId id="412" r:id="rId4"/>
    <p:sldId id="411" r:id="rId5"/>
    <p:sldId id="413" r:id="rId6"/>
    <p:sldId id="414" r:id="rId7"/>
    <p:sldId id="415" r:id="rId8"/>
    <p:sldId id="418" r:id="rId9"/>
    <p:sldId id="416" r:id="rId10"/>
    <p:sldId id="424" r:id="rId11"/>
    <p:sldId id="425" r:id="rId12"/>
    <p:sldId id="426" r:id="rId13"/>
    <p:sldId id="427" r:id="rId14"/>
    <p:sldId id="429" r:id="rId15"/>
    <p:sldId id="428" r:id="rId16"/>
    <p:sldId id="435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84824" autoAdjust="0"/>
  </p:normalViewPr>
  <p:slideViewPr>
    <p:cSldViewPr snapToGrid="0">
      <p:cViewPr>
        <p:scale>
          <a:sx n="75" d="100"/>
          <a:sy n="75" d="100"/>
        </p:scale>
        <p:origin x="25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742B-1C7C-40EC-BD66-75935695019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AC1B-EB53-4EFE-A13F-3D380B61F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8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텍스트를 수치화 하는 방법 두 가지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문서를 수치화 하는 </a:t>
            </a:r>
            <a:r>
              <a:rPr lang="en-US" altLang="ko-KR" dirty="0">
                <a:sym typeface="Wingdings" panose="05000000000000000000" pitchFamily="2" charset="2"/>
              </a:rPr>
              <a:t> TFIDF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단어를 수치화 하는 </a:t>
            </a:r>
            <a:r>
              <a:rPr lang="en-US" altLang="ko-KR" dirty="0">
                <a:sym typeface="Wingdings" panose="05000000000000000000" pitchFamily="2" charset="2"/>
              </a:rPr>
              <a:t> word2vec </a:t>
            </a:r>
            <a:r>
              <a:rPr lang="ko-KR" altLang="en-US" dirty="0">
                <a:sym typeface="Wingdings" panose="05000000000000000000" pitchFamily="2" charset="2"/>
              </a:rPr>
              <a:t>에 대해서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CBOW</a:t>
            </a:r>
            <a:r>
              <a:rPr lang="ko-KR" altLang="en-US" sz="1200" dirty="0"/>
              <a:t>는 주변 단어들을 가지고 중간에 있는 단어를 예측하는 방법으로</a:t>
            </a:r>
            <a:r>
              <a:rPr lang="en-US" altLang="ko-KR" sz="1200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예측하려는 단어를 중심단어</a:t>
            </a:r>
            <a:r>
              <a:rPr lang="en-US" altLang="ko-KR" sz="1200" dirty="0"/>
              <a:t>, </a:t>
            </a:r>
            <a:r>
              <a:rPr lang="ko-KR" altLang="en-US" sz="1200" dirty="0"/>
              <a:t>예측에 사용되는 단어들을 주변 단어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사용되는 주변단어의 범위를 윈도우라고 부릅니다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윈도우의 크기가 </a:t>
            </a:r>
            <a:r>
              <a:rPr lang="en-US" altLang="ko-KR" sz="1200" dirty="0"/>
              <a:t>n</a:t>
            </a:r>
            <a:r>
              <a:rPr lang="ko-KR" altLang="en-US" sz="1200" dirty="0"/>
              <a:t>이면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옆을 참고 하기 때문에 </a:t>
            </a:r>
            <a:r>
              <a:rPr lang="en-US" altLang="ko-KR" sz="1200" dirty="0"/>
              <a:t>2n</a:t>
            </a:r>
            <a:r>
              <a:rPr lang="ko-KR" altLang="en-US" sz="1200" dirty="0"/>
              <a:t>개가 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크기가 </a:t>
            </a:r>
            <a:r>
              <a:rPr lang="en-US" altLang="ko-KR" sz="1200" dirty="0"/>
              <a:t>2</a:t>
            </a:r>
            <a:r>
              <a:rPr lang="ko-KR" altLang="en-US" sz="1200" dirty="0"/>
              <a:t>인 예제를 보면 예측하려는 </a:t>
            </a:r>
            <a:r>
              <a:rPr lang="en-US" altLang="ko-KR" sz="1200" dirty="0"/>
              <a:t>sat</a:t>
            </a:r>
            <a:r>
              <a:rPr lang="ko-KR" altLang="en-US" sz="1200" dirty="0"/>
              <a:t>이 중심단어가 되고 사용될 옆에 네 개의 단어가 주변 단어가 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학습 시에는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윈도우를 계속 움직여서 주변단어와 중심단어를 바꿔가면서 학습에 필요한 데이터 셋을 만드는데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이 방법을 슬라이딩 윈도우라고 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word2vec</a:t>
            </a:r>
            <a:r>
              <a:rPr lang="ko-KR" altLang="en-US" sz="1200" dirty="0">
                <a:sym typeface="Wingdings" panose="05000000000000000000" pitchFamily="2" charset="2"/>
              </a:rPr>
              <a:t>에서 입력은 아래 </a:t>
            </a:r>
            <a:r>
              <a:rPr lang="ko-KR" altLang="en-US" sz="1200" dirty="0" err="1">
                <a:sym typeface="Wingdings" panose="05000000000000000000" pitchFamily="2" charset="2"/>
              </a:rPr>
              <a:t>표에서와</a:t>
            </a:r>
            <a:r>
              <a:rPr lang="ko-KR" altLang="en-US" sz="1200" dirty="0">
                <a:sym typeface="Wingdings" panose="05000000000000000000" pitchFamily="2" charset="2"/>
              </a:rPr>
              <a:t> 같이 </a:t>
            </a:r>
            <a:r>
              <a:rPr lang="ko-KR" altLang="en-US" sz="1200" dirty="0" err="1">
                <a:sym typeface="Wingdings" panose="05000000000000000000" pitchFamily="2" charset="2"/>
              </a:rPr>
              <a:t>원핫벡터를</a:t>
            </a:r>
            <a:r>
              <a:rPr lang="ko-KR" altLang="en-US" sz="1200" dirty="0">
                <a:sym typeface="Wingdings" panose="05000000000000000000" pitchFamily="2" charset="2"/>
              </a:rPr>
              <a:t> 이용합니다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54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앞의 예제가 적용된 </a:t>
            </a:r>
            <a:r>
              <a:rPr lang="en-US" altLang="ko-KR" sz="1200" dirty="0">
                <a:sym typeface="Wingdings" panose="05000000000000000000" pitchFamily="2" charset="2"/>
              </a:rPr>
              <a:t>CBOW</a:t>
            </a:r>
            <a:r>
              <a:rPr lang="ko-KR" altLang="en-US" sz="1200" dirty="0">
                <a:sym typeface="Wingdings" panose="05000000000000000000" pitchFamily="2" charset="2"/>
              </a:rPr>
              <a:t>를 도식화 하면 아래와 같은데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입력 레이어에는 윈도우 안의 </a:t>
            </a:r>
            <a:r>
              <a:rPr lang="ko-KR" alt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주변 단어들의 </a:t>
            </a:r>
            <a:r>
              <a:rPr lang="ko-KR" altLang="en-US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원핫벡터가</a:t>
            </a:r>
            <a:r>
              <a:rPr lang="ko-KR" alt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입력되고</a:t>
            </a:r>
            <a:r>
              <a:rPr lang="en-US" altLang="ko-KR" sz="1200" dirty="0"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출력층에서는 예측하고자 하는 중심단어의 </a:t>
            </a:r>
            <a:r>
              <a:rPr lang="ko-KR" altLang="en-US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원핫벡터가</a:t>
            </a:r>
            <a:r>
              <a:rPr lang="ko-KR" alt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필요합니다</a:t>
            </a:r>
            <a:r>
              <a:rPr lang="en-US" altLang="ko-KR" sz="12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word2vec</a:t>
            </a:r>
            <a:r>
              <a:rPr lang="ko-KR" altLang="en-US" sz="1200" dirty="0">
                <a:sym typeface="Wingdings" panose="05000000000000000000" pitchFamily="2" charset="2"/>
              </a:rPr>
              <a:t>은 딥러닝 모델은 아니고</a:t>
            </a:r>
            <a:r>
              <a:rPr lang="en-US" altLang="ko-KR" sz="1200" dirty="0">
                <a:sym typeface="Wingdings" panose="05000000000000000000" pitchFamily="2" charset="2"/>
              </a:rPr>
              <a:t>,  </a:t>
            </a:r>
            <a:r>
              <a:rPr lang="ko-KR" altLang="en-US" sz="1200" dirty="0">
                <a:sym typeface="Wingdings" panose="05000000000000000000" pitchFamily="2" charset="2"/>
              </a:rPr>
              <a:t>은닉층이 </a:t>
            </a:r>
            <a:r>
              <a:rPr lang="en-US" altLang="ko-KR" sz="1200" dirty="0"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ym typeface="Wingdings" panose="05000000000000000000" pitchFamily="2" charset="2"/>
              </a:rPr>
              <a:t>개인 신경망으로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따로 활성화 함수가 존재 하지 않는 구조입니다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1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한 부분을 자세하게 보면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입력층과 </a:t>
            </a:r>
            <a:r>
              <a:rPr lang="ko-KR" altLang="en-US" sz="1200" dirty="0" err="1">
                <a:sym typeface="Wingdings" panose="05000000000000000000" pitchFamily="2" charset="2"/>
              </a:rPr>
              <a:t>투사층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투사층과 </a:t>
            </a:r>
            <a:r>
              <a:rPr lang="ko-KR" altLang="en-US" sz="1200" dirty="0" err="1">
                <a:sym typeface="Wingdings" panose="05000000000000000000" pitchFamily="2" charset="2"/>
              </a:rPr>
              <a:t>출력층</a:t>
            </a:r>
            <a:r>
              <a:rPr lang="ko-KR" altLang="en-US" sz="1200" dirty="0">
                <a:sym typeface="Wingdings" panose="05000000000000000000" pitchFamily="2" charset="2"/>
              </a:rPr>
              <a:t> 사이에 각각 가중치 매트릭스를 가지는데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두 행렬은 다른 값으로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보통 처음엔 작은 랜덤 값을 입력하여 학습시키면서 업데이트 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여기서 입력된 벡터가 </a:t>
            </a:r>
            <a:r>
              <a:rPr lang="ko-KR" altLang="en-US" sz="1200" dirty="0" err="1">
                <a:sym typeface="Wingdings" panose="05000000000000000000" pitchFamily="2" charset="2"/>
              </a:rPr>
              <a:t>원핫벡터이기</a:t>
            </a:r>
            <a:r>
              <a:rPr lang="ko-KR" altLang="en-US" sz="1200" dirty="0">
                <a:sym typeface="Wingdings" panose="05000000000000000000" pitchFamily="2" charset="2"/>
              </a:rPr>
              <a:t> 때문에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사실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가중치 매트릭스와 곱은</a:t>
            </a:r>
            <a:r>
              <a:rPr lang="en-US" altLang="ko-KR" sz="1200" dirty="0">
                <a:sym typeface="Wingdings" panose="05000000000000000000" pitchFamily="2" charset="2"/>
              </a:rPr>
              <a:t> 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행을 그대로 읽어오는 것과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주변 단어들에 대해서 가중치를 곱해서 생겨진 결과들은 평균으로 하나의 벡터를 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8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출력되는 </a:t>
            </a:r>
            <a:r>
              <a:rPr lang="ko-KR" altLang="en-US" sz="1200" dirty="0" err="1">
                <a:sym typeface="Wingdings" panose="05000000000000000000" pitchFamily="2" charset="2"/>
              </a:rPr>
              <a:t>뒷</a:t>
            </a:r>
            <a:r>
              <a:rPr lang="ko-KR" altLang="en-US" sz="1200" dirty="0">
                <a:sym typeface="Wingdings" panose="05000000000000000000" pitchFamily="2" charset="2"/>
              </a:rPr>
              <a:t> 부분을 보면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계산된 평균 벡터는 두번째 가중치 행렬 </a:t>
            </a:r>
            <a:r>
              <a:rPr lang="en-US" altLang="ko-KR" sz="1200" dirty="0">
                <a:sym typeface="Wingdings" panose="05000000000000000000" pitchFamily="2" charset="2"/>
              </a:rPr>
              <a:t>W’</a:t>
            </a:r>
            <a:r>
              <a:rPr lang="ko-KR" altLang="en-US" sz="1200" dirty="0">
                <a:sym typeface="Wingdings" panose="05000000000000000000" pitchFamily="2" charset="2"/>
              </a:rPr>
              <a:t>와 곱해집니다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입력과 동일한 </a:t>
            </a:r>
            <a:r>
              <a:rPr lang="en-US" altLang="ko-KR" sz="1200" dirty="0">
                <a:sym typeface="Wingdings" panose="05000000000000000000" pitchFamily="2" charset="2"/>
              </a:rPr>
              <a:t>V</a:t>
            </a:r>
            <a:r>
              <a:rPr lang="ko-KR" altLang="en-US" sz="1200" dirty="0">
                <a:sym typeface="Wingdings" panose="05000000000000000000" pitchFamily="2" charset="2"/>
              </a:rPr>
              <a:t>차원의 벡터가 나오게 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이 값들에 </a:t>
            </a:r>
            <a:r>
              <a:rPr lang="en-US" altLang="ko-KR" sz="1200" dirty="0" err="1">
                <a:sym typeface="Wingdings" panose="05000000000000000000" pitchFamily="2" charset="2"/>
              </a:rPr>
              <a:t>softmax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함수를 취해서 </a:t>
            </a:r>
            <a:r>
              <a:rPr lang="en-US" altLang="ko-KR" sz="1200" dirty="0"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ym typeface="Wingdings" panose="05000000000000000000" pitchFamily="2" charset="2"/>
              </a:rPr>
              <a:t>사이의 값으로 출력하는데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이 값들은 해당 인덱스 값이 중심 단어일 확률을 의미하고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실제 벡터와 예측된 벡터를 비교하여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오차를 줄이는 것을 목표로 학습합니다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CBOW</a:t>
            </a:r>
            <a:r>
              <a:rPr lang="ko-KR" altLang="en-US" sz="1200" dirty="0">
                <a:sym typeface="Wingdings" panose="05000000000000000000" pitchFamily="2" charset="2"/>
              </a:rPr>
              <a:t>는 </a:t>
            </a:r>
            <a:r>
              <a:rPr lang="en-US" altLang="ko-KR" sz="1200" dirty="0">
                <a:sym typeface="Wingdings" panose="05000000000000000000" pitchFamily="2" charset="2"/>
              </a:rPr>
              <a:t>loss faction</a:t>
            </a:r>
            <a:r>
              <a:rPr lang="ko-KR" altLang="en-US" sz="1200" dirty="0">
                <a:sym typeface="Wingdings" panose="05000000000000000000" pitchFamily="2" charset="2"/>
              </a:rPr>
              <a:t>으로 </a:t>
            </a:r>
            <a:r>
              <a:rPr lang="en-US" altLang="ko-KR" sz="1200" dirty="0">
                <a:sym typeface="Wingdings" panose="05000000000000000000" pitchFamily="2" charset="2"/>
              </a:rPr>
              <a:t>cross-entropy </a:t>
            </a:r>
            <a:r>
              <a:rPr lang="ko-KR" altLang="en-US" sz="1200" dirty="0">
                <a:sym typeface="Wingdings" panose="05000000000000000000" pitchFamily="2" charset="2"/>
              </a:rPr>
              <a:t>를 사용합니다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여기서 실제 벡터 </a:t>
            </a:r>
            <a:r>
              <a:rPr lang="en-US" altLang="ko-KR" sz="1200" dirty="0">
                <a:sym typeface="Wingdings" panose="05000000000000000000" pitchFamily="2" charset="2"/>
              </a:rPr>
              <a:t>y</a:t>
            </a:r>
            <a:r>
              <a:rPr lang="ko-KR" altLang="en-US" sz="1200" dirty="0">
                <a:sym typeface="Wingdings" panose="05000000000000000000" pitchFamily="2" charset="2"/>
              </a:rPr>
              <a:t>가 </a:t>
            </a:r>
            <a:r>
              <a:rPr lang="ko-KR" altLang="en-US" sz="1200" dirty="0" err="1">
                <a:sym typeface="Wingdings" panose="05000000000000000000" pitchFamily="2" charset="2"/>
              </a:rPr>
              <a:t>원핫벡터라서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식이 간단해 집니다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끝나면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행이나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중에 하나를 선택해서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벡터로 사용하는데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평균치를 사용하기도 합니다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03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메커니즘은 동일한데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중심단어로부터 윈도우 크기만큼 주변단어를 예측하는 모델입니다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동일하게 두개의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matrix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사용되지만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 단어에 대해서 주변 단어를 예측하기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투사층에서 벡터들의 평균을 구하는 과정이 생략되어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좋은데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중심단어들의 업데이트 기회가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단 한번이지만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skip-gram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더 많기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2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문서의 특징 추출 기법 중 하나로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문서 내에서의 단어들의 등장 횟수를 기반으로 중요도를 계산해서</a:t>
            </a:r>
            <a:r>
              <a:rPr lang="en-US" altLang="ko-KR" dirty="0"/>
              <a:t>, </a:t>
            </a:r>
            <a:r>
              <a:rPr lang="ko-KR" altLang="en-US" dirty="0"/>
              <a:t>핵심어를 추출하고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 데이터를 수치화 된 벡터로 바꾸는 기법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카운트 기반 </a:t>
            </a:r>
            <a:r>
              <a:rPr lang="ko-KR" altLang="en-US" b="0" dirty="0"/>
              <a:t>문서 집합을 표현하는 방법인 문서 단어 행렬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DTM</a:t>
            </a:r>
            <a:r>
              <a:rPr lang="ko-KR" altLang="en-US" b="0" dirty="0"/>
              <a:t>은</a:t>
            </a:r>
            <a:endParaRPr lang="en-US" altLang="ko-KR" b="0" dirty="0"/>
          </a:p>
          <a:p>
            <a:r>
              <a:rPr lang="ko-KR" altLang="en-US" b="0" dirty="0"/>
              <a:t>여러 문서에서 등장하는 각 단어들의 등장 횟수를 행렬로 표현한 것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우선</a:t>
            </a:r>
            <a:r>
              <a:rPr lang="en-US" altLang="ko-KR" b="0" dirty="0"/>
              <a:t>,</a:t>
            </a:r>
            <a:r>
              <a:rPr lang="ko-KR" altLang="en-US" b="0" dirty="0"/>
              <a:t> 문서 집합에 대해서 단어 리스트가 있어야 하고</a:t>
            </a:r>
            <a:r>
              <a:rPr lang="en-US" altLang="ko-KR" b="0" dirty="0"/>
              <a:t>,</a:t>
            </a:r>
          </a:p>
          <a:p>
            <a:r>
              <a:rPr lang="ko-KR" altLang="en-US" b="0" dirty="0"/>
              <a:t>각 문서에서 등장하는 단어의 빈도를 행렬에 표시하는 것입니다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DTM</a:t>
            </a:r>
            <a:r>
              <a:rPr lang="ko-KR" altLang="en-US" b="0" dirty="0"/>
              <a:t>은 문서들이 수치화 된 벡터로 표현되는데</a:t>
            </a:r>
            <a:r>
              <a:rPr lang="en-US" altLang="ko-KR" b="0" dirty="0"/>
              <a:t>,</a:t>
            </a:r>
          </a:p>
          <a:p>
            <a:endParaRPr lang="en-US" altLang="ko-KR" b="0" dirty="0"/>
          </a:p>
          <a:p>
            <a:r>
              <a:rPr lang="ko-KR" altLang="en-US" b="0" dirty="0"/>
              <a:t>단어 리스트 개수 만큼의 크기가 필요하고</a:t>
            </a:r>
            <a:endParaRPr lang="en-US" altLang="ko-KR" b="0" dirty="0"/>
          </a:p>
          <a:p>
            <a:r>
              <a:rPr lang="en-US" altLang="ko-KR" b="0" dirty="0"/>
              <a:t>‘</a:t>
            </a:r>
            <a:r>
              <a:rPr lang="ko-KR" altLang="en-US" b="0" dirty="0"/>
              <a:t>그리고</a:t>
            </a:r>
            <a:r>
              <a:rPr lang="en-US" altLang="ko-KR" b="0" dirty="0"/>
              <a:t>, the, a’</a:t>
            </a:r>
            <a:r>
              <a:rPr lang="ko-KR" altLang="en-US" b="0" dirty="0"/>
              <a:t>와 같이 조사나 관사와 같은 단어도 동일하게 카운트 되는 문제가 존재합니다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TFIDF</a:t>
            </a:r>
            <a:r>
              <a:rPr lang="ko-KR" altLang="en-US" b="0" dirty="0"/>
              <a:t>는 이런 문제를 해결하는 방식으로</a:t>
            </a:r>
            <a:r>
              <a:rPr lang="en-US" altLang="ko-KR" b="0" dirty="0"/>
              <a:t>,</a:t>
            </a:r>
          </a:p>
          <a:p>
            <a:r>
              <a:rPr lang="ko-KR" altLang="en-US" b="0" dirty="0"/>
              <a:t>이름에 그 뜻이 많이 담겨 있습니다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TF</a:t>
            </a:r>
            <a:r>
              <a:rPr lang="ko-KR" altLang="en-US" b="0" dirty="0"/>
              <a:t>는 타겟 단어가 </a:t>
            </a:r>
            <a:r>
              <a:rPr lang="en-US" altLang="ko-KR" b="0" dirty="0"/>
              <a:t>1</a:t>
            </a:r>
            <a:r>
              <a:rPr lang="ko-KR" altLang="en-US" b="0" dirty="0"/>
              <a:t>개 문서 안에서 등장하는 횟수이고</a:t>
            </a:r>
            <a:r>
              <a:rPr lang="en-US" altLang="ko-KR" b="0" dirty="0"/>
              <a:t>,</a:t>
            </a:r>
          </a:p>
          <a:p>
            <a:r>
              <a:rPr lang="en-US" altLang="ko-KR" b="0" dirty="0"/>
              <a:t>DF</a:t>
            </a:r>
            <a:r>
              <a:rPr lang="ko-KR" altLang="en-US" b="0" dirty="0"/>
              <a:t>는 문서 집합에서 타겟 단어가 등장하는 문서의 개수를 나타내는 것으로 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TFIDF</a:t>
            </a:r>
            <a:r>
              <a:rPr lang="ko-KR" altLang="en-US" b="0" dirty="0"/>
              <a:t>는 </a:t>
            </a:r>
            <a:r>
              <a:rPr lang="en-US" altLang="ko-KR" b="0" dirty="0"/>
              <a:t>TF</a:t>
            </a:r>
            <a:r>
              <a:rPr lang="ko-KR" altLang="en-US" b="0" dirty="0"/>
              <a:t>와 </a:t>
            </a:r>
            <a:r>
              <a:rPr lang="en-US" altLang="ko-KR" b="0" dirty="0"/>
              <a:t>DF</a:t>
            </a:r>
            <a:r>
              <a:rPr lang="ko-KR" altLang="en-US" b="0" dirty="0"/>
              <a:t>의 역수의 곱으로 계산됩니다</a:t>
            </a:r>
            <a:r>
              <a:rPr lang="en-US" altLang="ko-KR" b="0" dirty="0"/>
              <a:t>.</a:t>
            </a:r>
          </a:p>
          <a:p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이 값이 높은 것은 다른 문서에서는 없고</a:t>
            </a:r>
            <a:r>
              <a:rPr lang="en-US" altLang="ko-KR" dirty="0">
                <a:solidFill>
                  <a:srgbClr val="595959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타겟 문서에서만 자주 등장하는 것으로 </a:t>
            </a:r>
            <a:endParaRPr lang="en-US" altLang="ko-KR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r>
              <a:rPr lang="ko-KR" altLang="en-US" b="0" dirty="0">
                <a:solidFill>
                  <a:srgbClr val="595959"/>
                </a:solidFill>
                <a:ea typeface="나눔바른고딕" panose="020B0603020101020101" pitchFamily="50" charset="-127"/>
              </a:rPr>
              <a:t>즉</a:t>
            </a:r>
            <a:r>
              <a:rPr lang="en-US" altLang="ko-KR" b="0" dirty="0">
                <a:solidFill>
                  <a:srgbClr val="595959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b="0" dirty="0">
                <a:solidFill>
                  <a:srgbClr val="595959"/>
                </a:solidFill>
                <a:ea typeface="나눔바른고딕" panose="020B0603020101020101" pitchFamily="50" charset="-127"/>
              </a:rPr>
              <a:t>타겟 단어에서 중요하다고 볼 수 있다는 것을 의미합니다</a:t>
            </a:r>
            <a:r>
              <a:rPr lang="en-US" altLang="ko-KR" b="0" dirty="0">
                <a:solidFill>
                  <a:srgbClr val="595959"/>
                </a:solidFill>
                <a:ea typeface="나눔바른고딕" panose="020B0603020101020101" pitchFamily="50" charset="-127"/>
              </a:rPr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0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/>
              <a:t>앞에서와</a:t>
            </a:r>
            <a:r>
              <a:rPr lang="ko-KR" altLang="en-US" b="0" dirty="0"/>
              <a:t> 동일한 문서 집합으로 계산하면</a:t>
            </a:r>
            <a:r>
              <a:rPr lang="en-US" altLang="ko-KR" b="0" dirty="0"/>
              <a:t>,</a:t>
            </a:r>
          </a:p>
          <a:p>
            <a:r>
              <a:rPr lang="ko-KR" altLang="en-US" b="0" dirty="0"/>
              <a:t>동일하게 단어 리스트를 갖게 되는데</a:t>
            </a:r>
            <a:endParaRPr lang="en-US" altLang="ko-KR" b="0" dirty="0"/>
          </a:p>
          <a:p>
            <a:r>
              <a:rPr lang="en-US" altLang="ko-KR" b="0" dirty="0"/>
              <a:t>TF-IDF</a:t>
            </a:r>
            <a:r>
              <a:rPr lang="ko-KR" altLang="en-US" b="0" dirty="0"/>
              <a:t>에서는 </a:t>
            </a:r>
            <a:r>
              <a:rPr lang="en-US" altLang="ko-KR" b="0" dirty="0"/>
              <a:t>I</a:t>
            </a:r>
            <a:r>
              <a:rPr lang="ko-KR" altLang="en-US" b="0" dirty="0"/>
              <a:t>나 </a:t>
            </a:r>
            <a:r>
              <a:rPr lang="en-US" altLang="ko-KR" b="0" dirty="0"/>
              <a:t>a </a:t>
            </a:r>
            <a:r>
              <a:rPr lang="ko-KR" altLang="en-US" b="0" dirty="0"/>
              <a:t>같은 한 글자 단어</a:t>
            </a:r>
            <a:r>
              <a:rPr lang="en-US" altLang="ko-KR" b="0" dirty="0"/>
              <a:t>( Term ) </a:t>
            </a:r>
            <a:r>
              <a:rPr lang="ko-KR" altLang="en-US" b="0" dirty="0"/>
              <a:t>은 단어 사전에서 제외합니다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TF</a:t>
            </a:r>
            <a:r>
              <a:rPr lang="ko-KR" altLang="en-US" b="0" dirty="0"/>
              <a:t>는 각 문서에서 보이는 단어의 횟수를 세고</a:t>
            </a:r>
            <a:endParaRPr lang="en-US" altLang="ko-KR" b="0" dirty="0"/>
          </a:p>
          <a:p>
            <a:r>
              <a:rPr lang="en-US" altLang="ko-KR" b="0" dirty="0"/>
              <a:t>DF</a:t>
            </a:r>
            <a:r>
              <a:rPr lang="ko-KR" altLang="en-US" b="0" dirty="0"/>
              <a:t>는 해당 단어가 보이는 문서의 개수</a:t>
            </a:r>
            <a:r>
              <a:rPr lang="en-US" altLang="ko-KR" b="0" dirty="0"/>
              <a:t>, </a:t>
            </a:r>
          </a:p>
          <a:p>
            <a:r>
              <a:rPr lang="ko-KR" altLang="en-US" b="0" dirty="0"/>
              <a:t>여기서 주의 할 것이 단어의 등장 횟수가 아니고</a:t>
            </a:r>
            <a:r>
              <a:rPr lang="en-US" altLang="ko-KR" b="0" dirty="0"/>
              <a:t>, </a:t>
            </a:r>
            <a:r>
              <a:rPr lang="ko-KR" altLang="en-US" b="0" dirty="0"/>
              <a:t>등장하는 문서의 개수라서</a:t>
            </a:r>
            <a:endParaRPr lang="en-US" altLang="ko-KR" b="0" dirty="0"/>
          </a:p>
          <a:p>
            <a:r>
              <a:rPr lang="ko-KR" altLang="en-US" b="0" dirty="0"/>
              <a:t>바나나의 경우 </a:t>
            </a:r>
            <a:r>
              <a:rPr lang="en-US" altLang="ko-KR" b="0" dirty="0"/>
              <a:t>3</a:t>
            </a:r>
            <a:r>
              <a:rPr lang="ko-KR" altLang="en-US" b="0" dirty="0"/>
              <a:t>번 등장하지만</a:t>
            </a:r>
            <a:r>
              <a:rPr lang="en-US" altLang="ko-KR" b="0" dirty="0"/>
              <a:t>, 2</a:t>
            </a:r>
            <a:r>
              <a:rPr lang="ko-KR" altLang="en-US" b="0" dirty="0"/>
              <a:t>개 문서에서 보이기 때문에 </a:t>
            </a:r>
            <a:r>
              <a:rPr lang="en-US" altLang="ko-KR" b="0" dirty="0"/>
              <a:t>df</a:t>
            </a:r>
            <a:r>
              <a:rPr lang="ko-KR" altLang="en-US" b="0" dirty="0"/>
              <a:t>값을 </a:t>
            </a:r>
            <a:r>
              <a:rPr lang="en-US" altLang="ko-KR" b="0" dirty="0"/>
              <a:t>2</a:t>
            </a:r>
            <a:r>
              <a:rPr lang="ko-KR" altLang="en-US" b="0" dirty="0"/>
              <a:t>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IDF </a:t>
            </a:r>
            <a:r>
              <a:rPr lang="ko-KR" altLang="en-US" b="0" dirty="0"/>
              <a:t>는 </a:t>
            </a:r>
            <a:r>
              <a:rPr lang="en-US" altLang="ko-KR" b="0" dirty="0"/>
              <a:t>DF</a:t>
            </a:r>
            <a:r>
              <a:rPr lang="ko-KR" altLang="en-US" b="0" dirty="0"/>
              <a:t>와 반비례 하는 값 으로 계산됩니다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즉</a:t>
            </a:r>
            <a:r>
              <a:rPr lang="en-US" altLang="ko-KR" b="0" dirty="0"/>
              <a:t>, IDF</a:t>
            </a:r>
            <a:r>
              <a:rPr lang="ko-KR" altLang="en-US" b="0" dirty="0"/>
              <a:t>는 여기저기 많이 등장하는 단어에 </a:t>
            </a:r>
            <a:r>
              <a:rPr lang="ko-KR" altLang="en-US" b="0" dirty="0" err="1"/>
              <a:t>패널티를</a:t>
            </a:r>
            <a:r>
              <a:rPr lang="ko-KR" altLang="en-US" b="0" dirty="0"/>
              <a:t> 주는 개념입니다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3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여기서 두 값을 곱한 </a:t>
            </a:r>
            <a:r>
              <a:rPr lang="en-US" altLang="ko-KR" b="0" dirty="0"/>
              <a:t>TF</a:t>
            </a:r>
            <a:r>
              <a:rPr lang="ko-KR" altLang="en-US" b="0" dirty="0"/>
              <a:t> </a:t>
            </a:r>
            <a:r>
              <a:rPr lang="en-US" altLang="ko-KR" b="0" dirty="0"/>
              <a:t>IDF</a:t>
            </a:r>
            <a:r>
              <a:rPr lang="ko-KR" altLang="en-US" b="0" dirty="0"/>
              <a:t>의 결과는</a:t>
            </a:r>
            <a:endParaRPr lang="en-US" altLang="ko-KR" b="0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관점에는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문서에서만 자주 등장하는 단어는 그 문서에서 중요한 단어로 판단하기 때문에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바나나를 한 번 언급했지만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바나나를 두 번 언급했기 때문에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바나나를 더욱 중요한 단어라고 판단하게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5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워드 </a:t>
            </a:r>
            <a:r>
              <a:rPr lang="ko-KR" altLang="en-US" b="0" dirty="0" err="1"/>
              <a:t>임베딩이란</a:t>
            </a:r>
            <a:r>
              <a:rPr lang="en-US" altLang="ko-KR" b="0" dirty="0"/>
              <a:t>, </a:t>
            </a:r>
            <a:r>
              <a:rPr lang="ko-KR" altLang="en-US" b="0" dirty="0"/>
              <a:t>단어를 벡터로 표현하는 것을 말하는데</a:t>
            </a:r>
            <a:endParaRPr lang="en-US" altLang="ko-KR" b="0" dirty="0"/>
          </a:p>
          <a:p>
            <a:r>
              <a:rPr lang="ko-KR" altLang="en-US" b="0" dirty="0" err="1"/>
              <a:t>원핫</a:t>
            </a:r>
            <a:r>
              <a:rPr lang="ko-KR" altLang="en-US" b="0" dirty="0"/>
              <a:t> 벡터가 아닌 밀집 벡터로 변환 하는 방법을 말합니다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희소 표현이란</a:t>
            </a:r>
            <a:r>
              <a:rPr lang="en-US" altLang="ko-KR" b="0" dirty="0"/>
              <a:t>, </a:t>
            </a:r>
            <a:r>
              <a:rPr lang="ko-KR" altLang="en-US" b="0" dirty="0" err="1"/>
              <a:t>원핫</a:t>
            </a:r>
            <a:r>
              <a:rPr lang="ko-KR" altLang="en-US" b="0" dirty="0"/>
              <a:t> 벡터로 표현된 것으로</a:t>
            </a:r>
            <a:endParaRPr lang="en-US" altLang="ko-KR" b="0" dirty="0"/>
          </a:p>
          <a:p>
            <a:r>
              <a:rPr lang="ko-KR" altLang="en-US" b="0" dirty="0"/>
              <a:t>해당 단어의 인덱스 값만 </a:t>
            </a:r>
            <a:r>
              <a:rPr lang="en-US" altLang="ko-KR" b="0" dirty="0"/>
              <a:t>1</a:t>
            </a:r>
            <a:r>
              <a:rPr lang="ko-KR" altLang="en-US" b="0" dirty="0"/>
              <a:t>이고 나머지 인덱스는 전부 </a:t>
            </a:r>
            <a:r>
              <a:rPr lang="en-US" altLang="ko-KR" b="0" dirty="0"/>
              <a:t>0</a:t>
            </a:r>
            <a:r>
              <a:rPr lang="ko-KR" altLang="en-US" b="0" dirty="0"/>
              <a:t>으로 표현되는 방법</a:t>
            </a:r>
            <a:endParaRPr lang="en-US" altLang="ko-KR" b="0" dirty="0"/>
          </a:p>
          <a:p>
            <a:pPr marL="171450" indent="-171450">
              <a:buFontTx/>
              <a:buChar char="-"/>
            </a:pPr>
            <a:r>
              <a:rPr lang="ko-KR" altLang="en-US" b="0" dirty="0"/>
              <a:t>단어의 개수가 늘어나면 벡터의 차원이 계속 커져야 하고</a:t>
            </a:r>
            <a:endParaRPr lang="en-US" altLang="ko-KR" b="0" dirty="0"/>
          </a:p>
          <a:p>
            <a:pPr marL="171450" indent="-171450">
              <a:buFontTx/>
              <a:buChar char="-"/>
            </a:pPr>
            <a:r>
              <a:rPr lang="ko-KR" altLang="en-US" b="0" dirty="0"/>
              <a:t>단어의 의미가 전혀 표현되지 못하는 단점이 있습니다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밀집 </a:t>
            </a:r>
            <a:r>
              <a:rPr lang="ko-KR" altLang="en-US" b="0" dirty="0" err="1"/>
              <a:t>벡터란</a:t>
            </a:r>
            <a:r>
              <a:rPr lang="ko-KR" altLang="en-US" b="0" dirty="0"/>
              <a:t> 실수 값으로 단어를 표현된 벡터로</a:t>
            </a: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벡터의 크기가 개수가 아니라 사용자 지정에 따릅니다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단어를  아래와 같이 밀집 벡터 형태로 표현하는 방법을 워드 </a:t>
            </a:r>
            <a:r>
              <a:rPr lang="ko-KR" altLang="en-US" b="0" dirty="0" err="1"/>
              <a:t>임베딩</a:t>
            </a:r>
            <a:r>
              <a:rPr lang="ko-KR" altLang="en-US" b="0" dirty="0"/>
              <a:t> 이라고 하고</a:t>
            </a: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이 과정을 통해 나온 결과를 </a:t>
            </a:r>
            <a:r>
              <a:rPr lang="ko-KR" altLang="en-US" b="0" dirty="0" err="1"/>
              <a:t>임베딩</a:t>
            </a:r>
            <a:r>
              <a:rPr lang="ko-KR" altLang="en-US" b="0" dirty="0"/>
              <a:t> 벡터라고 합니다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단어를 벡터화 할 때 주변 단어를 보면 그 단어를 안다 라는 아이디어에 기반한 방식이 </a:t>
            </a:r>
            <a:r>
              <a:rPr lang="ko-KR" altLang="en-US" b="0" dirty="0" err="1"/>
              <a:t>워드투벡</a:t>
            </a: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 문장에서 빈칸에 들어 갈 수 있는 단어는</a:t>
            </a:r>
            <a:r>
              <a:rPr lang="en-US" altLang="ko-KR" b="0" dirty="0"/>
              <a:t>, </a:t>
            </a:r>
            <a:r>
              <a:rPr lang="ko-KR" altLang="en-US" b="0" dirty="0"/>
              <a:t>이탈리안</a:t>
            </a:r>
            <a:r>
              <a:rPr lang="en-US" altLang="ko-KR" b="0" dirty="0"/>
              <a:t>, </a:t>
            </a:r>
            <a:r>
              <a:rPr lang="ko-KR" altLang="en-US" b="0" dirty="0"/>
              <a:t>멕시칸은 자연스럽지만</a:t>
            </a:r>
            <a:r>
              <a:rPr lang="en-US" altLang="ko-KR" b="0" dirty="0"/>
              <a:t> </a:t>
            </a:r>
            <a:r>
              <a:rPr lang="ko-KR" altLang="en-US" b="0" dirty="0" err="1"/>
              <a:t>체어나</a:t>
            </a:r>
            <a:r>
              <a:rPr lang="ko-KR" altLang="en-US" b="0" dirty="0"/>
              <a:t> 파킹은 들어가기 어려울 것이다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주변 단어만 보고도</a:t>
            </a:r>
            <a:r>
              <a:rPr lang="en-US" altLang="ko-KR" b="0" dirty="0"/>
              <a:t>, </a:t>
            </a:r>
            <a:r>
              <a:rPr lang="ko-KR" altLang="en-US" b="0" dirty="0"/>
              <a:t>어떤 단어가 적합한지 아닌지 어느정도 알 수 있는데</a:t>
            </a:r>
            <a:r>
              <a:rPr lang="en-US" altLang="ko-KR" b="0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 빈칸에 들어갈 수 있는 단어는 비슷한 맥락을 갖는 서로 비슷한 단어들이다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이러한 관점에서 비슷한 맥락을 갖는 단어들에 비슷한 벡터를 주는 방식이 </a:t>
            </a:r>
            <a:r>
              <a:rPr lang="en-US" altLang="ko-KR" b="0" dirty="0"/>
              <a:t>word2vec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CBOW(Continuous Bag of Words)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가지 방식이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CBOW</a:t>
            </a:r>
            <a:r>
              <a:rPr lang="ko-KR" altLang="en-US" sz="1200" dirty="0"/>
              <a:t>는 주변 단어들을 가지고 중간에 있는 단어를 예측하는 방법이고</a:t>
            </a:r>
            <a:endParaRPr lang="en-US" altLang="ko-KR" sz="12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Skip-Gram</a:t>
            </a:r>
            <a:r>
              <a:rPr lang="ko-KR" altLang="en-US" sz="1200" dirty="0"/>
              <a:t>은 중간에 있는 단어로 주변 단어를 예측하는 방법입니다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C1B-EB53-4EFE-A13F-3D380B61F7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3355-5834-4633-80B7-4BB2E051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569D8-EDDC-4675-BA6B-D2CC8E996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21A22-A9CF-44E6-A123-373001FD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7239C-5A2D-42F3-A37E-B52A0C2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3CC00-B6B7-4A67-8765-7CD2AA2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AFCBB-8BBE-4B91-B0F5-B7234CAE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5F229-40A4-4871-9371-E46509DF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D3AFD-58E4-4911-9607-6B919062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61A3B-811D-42F9-B2A5-210DF54E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229F-7F9D-4110-9989-DAE7947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F2F50-34F6-4685-B484-87D1D335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3E43B-76D8-4239-81E5-B297C0B8F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49842-A120-49B8-9513-8322F3AA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51143-9AA9-4C4C-A374-552DE9AC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02A37-CF84-47E9-8429-D1A12B0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DEB6-A4F2-4A86-9785-DD4D982A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7C6A4-A2AB-47E8-AD2A-693118CA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FDBB-B972-42F1-A56A-A5E3382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3A46C-1A39-4E4E-8DE8-846856BA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D9431-203C-4249-9590-E9F2056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E47E9-7E93-4ADF-9F44-5C65435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E0B9A-C486-4920-91FF-18848E87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68F1F-46C2-4B9D-9D62-34A54ADA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B204-ACC2-46A4-A467-EB0032A3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C30CE-FC75-4E16-9535-75F05142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575E-16F9-429E-9E37-259B14B1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01DD-7B0C-478D-9390-F18B7699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DAA5-FE0A-4062-9C3C-5EB6E6FC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3E58B-2219-46B3-97A5-D147E01D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01B2-5BF5-4A82-977F-40300FC1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FCB5-3370-4C9D-AA6A-17837F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CCF0-2AC3-4E7A-92A1-ACAEE9AB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CE37B-1934-4549-8D57-F114F3F9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A6361-12DF-41F2-803E-6245418B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B74B1C-749A-40D6-95EF-08A7CF37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30DC0-EF73-499B-9037-F3C5852A1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86A1BA-7EEC-4963-B615-E3CDB0A2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A95DB-5611-4007-B75A-9FCE06B0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3C5CA-9F1A-4CC3-872F-29BAED7E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18C3E-E057-4F0B-8CB1-20DC8E40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DA687-35A7-4EAD-9F64-979D38C1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D7550-DFBB-476B-BE56-87D87F06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D3B58-6CC2-4733-B4F8-AE4605CD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97AE9-7A4B-449E-A9AB-F7C487DC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9B6FA-0C72-4021-8A6C-78D9B9BF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D4B80-ECA2-4809-B7D7-E7B88C1A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2C16-D532-4711-BFE3-8851FC2F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F5616-6101-493D-AD49-117E4CCE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050AF-E9B9-4A62-85A6-050FEBF5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8EC55-5E6B-4D36-AB30-BE1C1A9B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DB4C5-F751-445D-9C40-93D5175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E586F-50D0-4B5D-BD60-DFB963F1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2F1E-3E85-4C07-BE8B-ECF2C8A2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6C70CF-B3DF-4D1F-BA26-8F663C793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C6C19-74B8-4841-BD46-04FC2A61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8D57C-AD56-4B3A-9784-B3D3A345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54A77-1385-4FC6-95D7-372BCE4F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54ABF-BBA5-46E4-8527-D9C49F3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B87F9-6EF1-486A-B86A-063879B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59FF4-A16B-4263-B9A8-A7C3E365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DB38A-B139-4FBB-8A55-CAB6F6E78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099C-0475-450E-BC58-B4821CE5384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B90F3-1143-47C3-ADA1-A51EB7BA4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EFE4-7825-443F-90E2-A255C3AD0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D15-436E-461E-826A-B6935BD43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D0A8B7-BAFB-4A95-AB9B-4C5B34D5BB57}"/>
              </a:ext>
            </a:extLst>
          </p:cNvPr>
          <p:cNvSpPr/>
          <p:nvPr/>
        </p:nvSpPr>
        <p:spPr>
          <a:xfrm>
            <a:off x="5307475" y="4924331"/>
            <a:ext cx="17363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/>
              <a:t>2020.05.28</a:t>
            </a:r>
          </a:p>
          <a:p>
            <a:pPr algn="ctr"/>
            <a:r>
              <a:rPr lang="ko-KR" altLang="en-US" sz="2500" dirty="0">
                <a:solidFill>
                  <a:srgbClr val="333333"/>
                </a:solidFill>
                <a:latin typeface="나눔 고딕"/>
              </a:rPr>
              <a:t>심아름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6B4F72-2983-45CA-8F12-A2198774FEE9}"/>
              </a:ext>
            </a:extLst>
          </p:cNvPr>
          <p:cNvCxnSpPr>
            <a:cxnSpLocks/>
          </p:cNvCxnSpPr>
          <p:nvPr/>
        </p:nvCxnSpPr>
        <p:spPr>
          <a:xfrm>
            <a:off x="441487" y="3190202"/>
            <a:ext cx="11468348" cy="0"/>
          </a:xfrm>
          <a:prstGeom prst="line">
            <a:avLst/>
          </a:prstGeom>
          <a:ln w="5715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61BAE9-D3C4-4E55-B7D2-130CBC0C6D20}"/>
              </a:ext>
            </a:extLst>
          </p:cNvPr>
          <p:cNvSpPr/>
          <p:nvPr/>
        </p:nvSpPr>
        <p:spPr>
          <a:xfrm>
            <a:off x="2714721" y="1956263"/>
            <a:ext cx="6762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/>
              <a:t>TF-IDF &amp; Word2Vec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2B23F-FDC8-4D73-89E7-FD0CDEE9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7411131" cy="15905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D75F2C-F2EF-4E78-8AD7-6542DAA45189}"/>
              </a:ext>
            </a:extLst>
          </p:cNvPr>
          <p:cNvSpPr txBox="1"/>
          <p:nvPr/>
        </p:nvSpPr>
        <p:spPr>
          <a:xfrm>
            <a:off x="0" y="4800357"/>
            <a:ext cx="588764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“ I like playing football with my friends”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2F3F9-AF31-417B-BC6B-84654B540078}"/>
              </a:ext>
            </a:extLst>
          </p:cNvPr>
          <p:cNvSpPr txBox="1"/>
          <p:nvPr/>
        </p:nvSpPr>
        <p:spPr>
          <a:xfrm>
            <a:off x="320040" y="1593733"/>
            <a:ext cx="11031583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Center word 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예측해야 하는 단어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중심 단어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Context word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예측에 사용되는 단어 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주변 단어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Window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중심단어를 예측하기 위해 사용될 주변단어의 범위</a:t>
            </a:r>
            <a:r>
              <a:rPr lang="en-US" altLang="ko-KR" sz="2000" dirty="0">
                <a:sym typeface="Wingdings" panose="05000000000000000000" pitchFamily="2" charset="2"/>
              </a:rPr>
              <a:t>	 data set for training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	    window</a:t>
            </a:r>
            <a:r>
              <a:rPr lang="ko-KR" altLang="en-US" sz="2000" dirty="0">
                <a:sym typeface="Wingdings" panose="05000000000000000000" pitchFamily="2" charset="2"/>
              </a:rPr>
              <a:t>의 크기가 </a:t>
            </a:r>
            <a:r>
              <a:rPr lang="en-US" altLang="ko-KR" sz="2000" dirty="0">
                <a:sym typeface="Wingdings" panose="05000000000000000000" pitchFamily="2" charset="2"/>
              </a:rPr>
              <a:t>n </a:t>
            </a:r>
            <a:r>
              <a:rPr lang="ko-KR" altLang="en-US" sz="2000" dirty="0">
                <a:sym typeface="Wingdings" panose="05000000000000000000" pitchFamily="2" charset="2"/>
              </a:rPr>
              <a:t>이면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참고하려는 주변 단어는 </a:t>
            </a:r>
            <a:r>
              <a:rPr lang="en-US" altLang="ko-KR" sz="2000" dirty="0">
                <a:sym typeface="Wingdings" panose="05000000000000000000" pitchFamily="2" charset="2"/>
              </a:rPr>
              <a:t>2n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68DF9-2D32-4AAA-B70E-3624508893E4}"/>
              </a:ext>
            </a:extLst>
          </p:cNvPr>
          <p:cNvSpPr txBox="1"/>
          <p:nvPr/>
        </p:nvSpPr>
        <p:spPr>
          <a:xfrm>
            <a:off x="5594118" y="4810863"/>
            <a:ext cx="659788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spc="300" dirty="0">
                <a:sym typeface="Wingdings" panose="05000000000000000000" pitchFamily="2" charset="2"/>
              </a:rPr>
              <a:t> “I like playing football ____ my friends”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7964C7-B642-4FB9-A0AC-22EB21296BC9}"/>
              </a:ext>
            </a:extLst>
          </p:cNvPr>
          <p:cNvSpPr/>
          <p:nvPr/>
        </p:nvSpPr>
        <p:spPr>
          <a:xfrm>
            <a:off x="9509298" y="5049934"/>
            <a:ext cx="64516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9D8F0-1F20-4FB7-AC93-EE0D84B222A0}"/>
              </a:ext>
            </a:extLst>
          </p:cNvPr>
          <p:cNvSpPr/>
          <p:nvPr/>
        </p:nvSpPr>
        <p:spPr>
          <a:xfrm>
            <a:off x="6858000" y="4881206"/>
            <a:ext cx="5184728" cy="68728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A64288-CB51-4A4A-9EFC-D833CCC7C9B8}"/>
              </a:ext>
            </a:extLst>
          </p:cNvPr>
          <p:cNvSpPr/>
          <p:nvPr/>
        </p:nvSpPr>
        <p:spPr>
          <a:xfrm>
            <a:off x="6949597" y="594199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ED7D31"/>
                </a:solidFill>
              </a:rPr>
              <a:t>Window(n=2)</a:t>
            </a:r>
            <a:endParaRPr lang="ko-KR" altLang="en-US" b="1" dirty="0">
              <a:solidFill>
                <a:srgbClr val="ED7D3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E4D091-1CA4-4F59-82B0-595AE9A3EA1E}"/>
              </a:ext>
            </a:extLst>
          </p:cNvPr>
          <p:cNvSpPr/>
          <p:nvPr/>
        </p:nvSpPr>
        <p:spPr>
          <a:xfrm>
            <a:off x="9058333" y="6401028"/>
            <a:ext cx="154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Center word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716D2A-334D-4740-B5B7-2086718141F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800151" y="5554944"/>
            <a:ext cx="0" cy="387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BE713F-7C08-48C7-B8BB-DE1C2A2B6DFE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831878" y="5420774"/>
            <a:ext cx="0" cy="980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EAF2A-FB7C-4902-96C3-0FA459A68315}"/>
              </a:ext>
            </a:extLst>
          </p:cNvPr>
          <p:cNvSpPr/>
          <p:nvPr/>
        </p:nvSpPr>
        <p:spPr>
          <a:xfrm>
            <a:off x="10425180" y="5910901"/>
            <a:ext cx="168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Context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word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A7F9FC-BCC1-4D86-81E9-56BC25B20BCD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267654" y="5420301"/>
            <a:ext cx="112584" cy="490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8B947C-8EEE-4C15-AEA9-5A7758131102}"/>
              </a:ext>
            </a:extLst>
          </p:cNvPr>
          <p:cNvSpPr/>
          <p:nvPr/>
        </p:nvSpPr>
        <p:spPr>
          <a:xfrm>
            <a:off x="6949597" y="5049461"/>
            <a:ext cx="1057675" cy="370840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0AAEBD-5D5B-4E18-B189-541DD8284E5A}"/>
              </a:ext>
            </a:extLst>
          </p:cNvPr>
          <p:cNvSpPr/>
          <p:nvPr/>
        </p:nvSpPr>
        <p:spPr>
          <a:xfrm>
            <a:off x="8174970" y="5060440"/>
            <a:ext cx="1233077" cy="370840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E1DF93-449A-49A2-841F-8F017F0E916B}"/>
              </a:ext>
            </a:extLst>
          </p:cNvPr>
          <p:cNvSpPr/>
          <p:nvPr/>
        </p:nvSpPr>
        <p:spPr>
          <a:xfrm>
            <a:off x="10295793" y="5039428"/>
            <a:ext cx="427438" cy="370840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9BB0E-8662-4908-956F-54079A27BF6F}"/>
              </a:ext>
            </a:extLst>
          </p:cNvPr>
          <p:cNvSpPr/>
          <p:nvPr/>
        </p:nvSpPr>
        <p:spPr>
          <a:xfrm>
            <a:off x="10864802" y="5049461"/>
            <a:ext cx="1030871" cy="370840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8DFA5F-3F86-4B89-B759-BD151F77AB67}"/>
              </a:ext>
            </a:extLst>
          </p:cNvPr>
          <p:cNvCxnSpPr>
            <a:cxnSpLocks/>
          </p:cNvCxnSpPr>
          <p:nvPr/>
        </p:nvCxnSpPr>
        <p:spPr>
          <a:xfrm>
            <a:off x="5152814" y="5206082"/>
            <a:ext cx="44130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7411131" cy="15905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22F3F9-AF31-417B-BC6B-84654B540078}"/>
              </a:ext>
            </a:extLst>
          </p:cNvPr>
          <p:cNvSpPr txBox="1"/>
          <p:nvPr/>
        </p:nvSpPr>
        <p:spPr>
          <a:xfrm>
            <a:off x="320040" y="1593733"/>
            <a:ext cx="1138754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Sliding Window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윈도우를 움직여서 주변 단어와 중심 단어를 바꿔가면서 학습하는 방법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F52DB0-A4D7-4241-8DF0-3F1E689A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86" y="2194814"/>
            <a:ext cx="6562454" cy="46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7411131" cy="15905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1894EB6-4EDE-44A2-9EED-530F91D6D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9" r="15860"/>
          <a:stretch/>
        </p:blipFill>
        <p:spPr bwMode="auto">
          <a:xfrm>
            <a:off x="3853543" y="3429000"/>
            <a:ext cx="4795157" cy="326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91B28A-BC74-4306-BFA1-CCA2FCE72721}"/>
              </a:ext>
            </a:extLst>
          </p:cNvPr>
          <p:cNvSpPr/>
          <p:nvPr/>
        </p:nvSpPr>
        <p:spPr>
          <a:xfrm>
            <a:off x="1346923" y="3937421"/>
            <a:ext cx="281519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playing </a:t>
            </a:r>
            <a:r>
              <a:rPr lang="en-US" altLang="ko-KR" sz="1600" b="1" i="1" dirty="0"/>
              <a:t>[ 0, 0, 1, 0, 0, 0, 0 ]</a:t>
            </a:r>
            <a:endParaRPr lang="ko-KR" altLang="en-US" sz="1600" b="1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2752C9-82EF-4565-A226-703A5C08881B}"/>
              </a:ext>
            </a:extLst>
          </p:cNvPr>
          <p:cNvSpPr/>
          <p:nvPr/>
        </p:nvSpPr>
        <p:spPr>
          <a:xfrm>
            <a:off x="1167227" y="4668664"/>
            <a:ext cx="299665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football</a:t>
            </a:r>
            <a:r>
              <a:rPr lang="en-US" altLang="ko-KR" sz="1600" b="1" i="1" dirty="0"/>
              <a:t>   [ 0, 0, 0, 1, 0, 0, 0 ]</a:t>
            </a:r>
            <a:endParaRPr lang="ko-KR" altLang="en-US" sz="1600" b="1" i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EA5493-E3BC-4E10-A468-30E23DA79A8A}"/>
              </a:ext>
            </a:extLst>
          </p:cNvPr>
          <p:cNvSpPr/>
          <p:nvPr/>
        </p:nvSpPr>
        <p:spPr>
          <a:xfrm>
            <a:off x="1669127" y="5399907"/>
            <a:ext cx="24929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my  </a:t>
            </a:r>
            <a:r>
              <a:rPr lang="en-US" altLang="ko-KR" sz="1600" b="1" i="1" dirty="0"/>
              <a:t>[ 0, 0, 0, 0, 0, 1, 0 ]</a:t>
            </a:r>
            <a:endParaRPr lang="ko-KR" altLang="en-US" sz="1600" b="1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6DB748-A4FC-4565-8634-0959152475C9}"/>
              </a:ext>
            </a:extLst>
          </p:cNvPr>
          <p:cNvSpPr/>
          <p:nvPr/>
        </p:nvSpPr>
        <p:spPr>
          <a:xfrm>
            <a:off x="7994754" y="5007218"/>
            <a:ext cx="19239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i="1" dirty="0"/>
              <a:t> with</a:t>
            </a:r>
            <a:endParaRPr lang="ko-KR" altLang="en-US" b="1" i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A3205E-5580-4C89-8428-2DC87FC3E7B6}"/>
              </a:ext>
            </a:extLst>
          </p:cNvPr>
          <p:cNvSpPr/>
          <p:nvPr/>
        </p:nvSpPr>
        <p:spPr>
          <a:xfrm>
            <a:off x="1249140" y="6131151"/>
            <a:ext cx="291297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friends   </a:t>
            </a:r>
            <a:r>
              <a:rPr lang="en-US" altLang="ko-KR" sz="1600" b="1" i="1" dirty="0"/>
              <a:t>[ 0, 0, 0, 0, 0, 0, 1 ]</a:t>
            </a:r>
            <a:endParaRPr lang="ko-KR" altLang="en-US" sz="1600" b="1" i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8F394F-4214-4B74-A0A9-A4EBEC2F1E20}"/>
              </a:ext>
            </a:extLst>
          </p:cNvPr>
          <p:cNvSpPr/>
          <p:nvPr/>
        </p:nvSpPr>
        <p:spPr>
          <a:xfrm>
            <a:off x="914399" y="3307920"/>
            <a:ext cx="9457509" cy="3509165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2EA8B6-74CB-462D-9A50-574915E4F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45" y="1303833"/>
            <a:ext cx="6453361" cy="19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6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7411131" cy="15905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C2D2107-A505-4B33-8305-BD8DACFC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20" y="1295942"/>
            <a:ext cx="8791423" cy="340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79CC7C-C5CE-41CA-A75D-BB39EA83D2F0}"/>
              </a:ext>
            </a:extLst>
          </p:cNvPr>
          <p:cNvSpPr/>
          <p:nvPr/>
        </p:nvSpPr>
        <p:spPr>
          <a:xfrm>
            <a:off x="8860807" y="2978277"/>
            <a:ext cx="28953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i="1" dirty="0"/>
              <a:t>with </a:t>
            </a:r>
            <a:r>
              <a:rPr lang="en-US" altLang="ko-KR" b="1" i="1" dirty="0"/>
              <a:t>[ 0, 0, 0, 1, 0, 0, 0 ]</a:t>
            </a:r>
            <a:endParaRPr lang="ko-KR" altLang="en-US" b="1" i="1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39B3D11-D242-4E93-BA96-CCE8FBCA9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9" t="21532" r="8064" b="64444"/>
          <a:stretch/>
        </p:blipFill>
        <p:spPr bwMode="auto">
          <a:xfrm>
            <a:off x="6982761" y="5338245"/>
            <a:ext cx="4401519" cy="10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15B70-DA44-4331-B4C7-6ABA3F65DAC1}"/>
              </a:ext>
            </a:extLst>
          </p:cNvPr>
          <p:cNvSpPr/>
          <p:nvPr/>
        </p:nvSpPr>
        <p:spPr>
          <a:xfrm>
            <a:off x="808458" y="2169561"/>
            <a:ext cx="281519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playing </a:t>
            </a:r>
            <a:r>
              <a:rPr lang="en-US" altLang="ko-KR" sz="1600" b="1" i="1" dirty="0"/>
              <a:t>[ 0, 0, 1, 0, 0, 0, 0 ]</a:t>
            </a:r>
            <a:endParaRPr lang="ko-KR" altLang="en-US" sz="1600" b="1" i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A85439-9BC9-4A48-98C7-713B14087768}"/>
              </a:ext>
            </a:extLst>
          </p:cNvPr>
          <p:cNvSpPr/>
          <p:nvPr/>
        </p:nvSpPr>
        <p:spPr>
          <a:xfrm>
            <a:off x="628761" y="3827904"/>
            <a:ext cx="299665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football</a:t>
            </a:r>
            <a:r>
              <a:rPr lang="en-US" altLang="ko-KR" sz="1600" b="1" i="1" dirty="0"/>
              <a:t>   [ 0, 0, 0, 1, 0, 0, 0 ]</a:t>
            </a:r>
            <a:endParaRPr lang="ko-KR" altLang="en-US" sz="1600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B08EC5-405F-4174-871D-ABAE823A9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40" b="44073" l="9282" r="93345">
                        <a14:foregroundMark x1="10333" y1="21884" x2="26970" y2="22492"/>
                        <a14:foregroundMark x1="20315" y1="3343" x2="26095" y2="3647"/>
                        <a14:foregroundMark x1="21191" y1="4255" x2="23117" y2="3647"/>
                        <a14:foregroundMark x1="26270" y1="4255" x2="21366" y2="4863"/>
                        <a14:foregroundMark x1="24168" y1="6079" x2="28546" y2="4863"/>
                        <a14:foregroundMark x1="26970" y1="5471" x2="21541" y2="5775"/>
                        <a14:foregroundMark x1="30473" y1="18237" x2="23468" y2="18845"/>
                        <a14:foregroundMark x1="23468" y1="18845" x2="23468" y2="19453"/>
                        <a14:foregroundMark x1="29247" y1="21277" x2="13660" y2="20669"/>
                        <a14:foregroundMark x1="13660" y1="20669" x2="30473" y2="25228"/>
                        <a14:foregroundMark x1="30473" y1="25228" x2="30648" y2="20973"/>
                        <a14:foregroundMark x1="21366" y1="19757" x2="9632" y2="20061"/>
                        <a14:foregroundMark x1="10333" y1="20669" x2="16813" y2="24620"/>
                        <a14:foregroundMark x1="16813" y1="24620" x2="34326" y2="22796"/>
                        <a14:foregroundMark x1="30298" y1="23100" x2="14711" y2="24012"/>
                        <a14:foregroundMark x1="14711" y1="24012" x2="26095" y2="25228"/>
                        <a14:foregroundMark x1="25044" y1="25228" x2="11384" y2="25228"/>
                        <a14:foregroundMark x1="48336" y1="3647" x2="55692" y2="3647"/>
                        <a14:foregroundMark x1="55692" y1="3647" x2="79335" y2="3040"/>
                        <a14:foregroundMark x1="80210" y1="4863" x2="62697" y2="6079"/>
                        <a14:foregroundMark x1="62172" y1="23708" x2="83888" y2="24316"/>
                        <a14:foregroundMark x1="85814" y1="17325" x2="83713" y2="30699"/>
                        <a14:foregroundMark x1="83713" y1="30699" x2="81786" y2="34954"/>
                        <a14:foregroundMark x1="71804" y1="29787" x2="91243" y2="28267"/>
                        <a14:foregroundMark x1="91243" y1="28267" x2="93695" y2="28267"/>
                        <a14:foregroundMark x1="73380" y1="31611" x2="81086" y2="32523"/>
                        <a14:foregroundMark x1="81086" y1="32523" x2="92119" y2="31611"/>
                        <a14:foregroundMark x1="87741" y1="19149" x2="90368" y2="22492"/>
                        <a14:foregroundMark x1="43082" y1="43769" x2="57093" y2="43769"/>
                        <a14:foregroundMark x1="53940" y1="41945" x2="66200" y2="39818"/>
                        <a14:foregroundMark x1="55517" y1="42249" x2="62522" y2="41945"/>
                        <a14:foregroundMark x1="62522" y1="41945" x2="63047" y2="41945"/>
                        <a14:foregroundMark x1="61296" y1="42249" x2="65499" y2="43769"/>
                        <a14:foregroundMark x1="61296" y1="43769" x2="54816" y2="44073"/>
                        <a14:foregroundMark x1="10683" y1="22492" x2="11559" y2="24316"/>
                        <a14:foregroundMark x1="13660" y1="24620" x2="11734" y2="20365"/>
                        <a14:foregroundMark x1="11384" y1="20365" x2="11208" y2="23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54" r="9877" b="55192"/>
          <a:stretch/>
        </p:blipFill>
        <p:spPr bwMode="auto">
          <a:xfrm>
            <a:off x="807719" y="5008584"/>
            <a:ext cx="5572128" cy="17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984B4-3EC7-4EC0-AB17-2AD6BD268BC8}"/>
              </a:ext>
            </a:extLst>
          </p:cNvPr>
          <p:cNvSpPr/>
          <p:nvPr/>
        </p:nvSpPr>
        <p:spPr>
          <a:xfrm>
            <a:off x="425981" y="1236728"/>
            <a:ext cx="11330224" cy="352433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68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6F70BC1-CB8D-4FE4-AD37-6536AA781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7"/>
          <a:stretch/>
        </p:blipFill>
        <p:spPr bwMode="auto">
          <a:xfrm>
            <a:off x="2681605" y="1500681"/>
            <a:ext cx="8720655" cy="33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>
            <a:off x="320040" y="1110239"/>
            <a:ext cx="7539786" cy="126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5F6D2-8F8E-4CB8-987F-25DF6B3604C7}"/>
              </a:ext>
            </a:extLst>
          </p:cNvPr>
          <p:cNvSpPr/>
          <p:nvPr/>
        </p:nvSpPr>
        <p:spPr>
          <a:xfrm>
            <a:off x="1744273" y="2123640"/>
            <a:ext cx="86113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playing</a:t>
            </a:r>
            <a:endParaRPr lang="ko-KR" altLang="en-US" sz="1600" b="1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5B9C0D-C77B-4B80-A716-F4813AB95FBF}"/>
              </a:ext>
            </a:extLst>
          </p:cNvPr>
          <p:cNvSpPr/>
          <p:nvPr/>
        </p:nvSpPr>
        <p:spPr>
          <a:xfrm>
            <a:off x="1636714" y="3781983"/>
            <a:ext cx="89832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n-US" altLang="ko-KR" sz="1600" i="1" dirty="0"/>
              <a:t>football</a:t>
            </a:r>
            <a:endParaRPr lang="ko-KR" altLang="en-US" sz="1600" b="1" i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984B4-3EC7-4EC0-AB17-2AD6BD268BC8}"/>
              </a:ext>
            </a:extLst>
          </p:cNvPr>
          <p:cNvSpPr/>
          <p:nvPr/>
        </p:nvSpPr>
        <p:spPr>
          <a:xfrm>
            <a:off x="881016" y="1263614"/>
            <a:ext cx="10760167" cy="3804456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43097B0F-5F01-4744-80F9-0CE8C91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03" y="5169900"/>
            <a:ext cx="3804512" cy="11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278D6D6C-9037-4738-9B76-4B96F63A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21" y="5449361"/>
            <a:ext cx="3454560" cy="8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9A3CA3-2E0C-4F63-A316-CB2778B42AC2}"/>
              </a:ext>
            </a:extLst>
          </p:cNvPr>
          <p:cNvSpPr txBox="1"/>
          <p:nvPr/>
        </p:nvSpPr>
        <p:spPr>
          <a:xfrm>
            <a:off x="804454" y="5438901"/>
            <a:ext cx="1138754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Loss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Function : 				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934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74111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CBOW(Continuous Bag of Words)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7411131" cy="15905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1DB0BA-F799-487E-8965-4573567188BA}"/>
              </a:ext>
            </a:extLst>
          </p:cNvPr>
          <p:cNvGrpSpPr/>
          <p:nvPr/>
        </p:nvGrpSpPr>
        <p:grpSpPr>
          <a:xfrm>
            <a:off x="1820863" y="1166835"/>
            <a:ext cx="8339137" cy="5691165"/>
            <a:chOff x="1071563" y="0"/>
            <a:chExt cx="10048875" cy="6858000"/>
          </a:xfrm>
        </p:grpSpPr>
        <p:pic>
          <p:nvPicPr>
            <p:cNvPr id="14" name="Picture 2" descr="CBOW Model">
              <a:extLst>
                <a:ext uri="{FF2B5EF4-FFF2-40B4-BE49-F238E27FC236}">
                  <a16:creationId xmlns:a16="http://schemas.microsoft.com/office/drawing/2014/main" id="{71A3A1E1-5A5D-4972-BD53-49C63346D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0"/>
              <a:ext cx="100488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793C18-6C1F-42D2-BA10-D952506754AA}"/>
                </a:ext>
              </a:extLst>
            </p:cNvPr>
            <p:cNvSpPr/>
            <p:nvPr/>
          </p:nvSpPr>
          <p:spPr>
            <a:xfrm>
              <a:off x="3327286" y="3913577"/>
              <a:ext cx="1737360" cy="281881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i="1" dirty="0">
                  <a:solidFill>
                    <a:schemeClr val="tx1"/>
                  </a:solidFill>
                </a:rPr>
                <a:t>Vector for word</a:t>
              </a:r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BEE597-F80B-4BD5-B153-E5FB866BD11A}"/>
                </a:ext>
              </a:extLst>
            </p:cNvPr>
            <p:cNvSpPr/>
            <p:nvPr/>
          </p:nvSpPr>
          <p:spPr>
            <a:xfrm rot="5400000">
              <a:off x="8122054" y="3476425"/>
              <a:ext cx="1337769" cy="281881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i="1" dirty="0">
                  <a:solidFill>
                    <a:schemeClr val="tx1"/>
                  </a:solidFill>
                </a:rPr>
                <a:t>Vector for word</a:t>
              </a:r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7CC0BBE1-F217-4F2D-9B2F-7FAD7E96CE11}"/>
              </a:ext>
            </a:extLst>
          </p:cNvPr>
          <p:cNvSpPr/>
          <p:nvPr/>
        </p:nvSpPr>
        <p:spPr>
          <a:xfrm rot="5400000">
            <a:off x="9429714" y="4195799"/>
            <a:ext cx="299704" cy="309156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13CB2-EA84-4F52-97C7-08500ED454B9}"/>
              </a:ext>
            </a:extLst>
          </p:cNvPr>
          <p:cNvSpPr/>
          <p:nvPr/>
        </p:nvSpPr>
        <p:spPr>
          <a:xfrm>
            <a:off x="9815380" y="4100417"/>
            <a:ext cx="38523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i="1" dirty="0" err="1">
                <a:solidFill>
                  <a:srgbClr val="FF0000"/>
                </a:solidFill>
              </a:rPr>
              <a:t>y</a:t>
            </a:r>
            <a:r>
              <a:rPr lang="en-US" altLang="ko-KR" sz="1600" b="1" i="1" baseline="-25000" dirty="0" err="1">
                <a:solidFill>
                  <a:srgbClr val="FF0000"/>
                </a:solidFill>
              </a:rPr>
              <a:t>k</a:t>
            </a:r>
            <a:endParaRPr lang="ko-KR" alt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09DC70-C674-47F2-8C5C-A7DF275A1D7A}"/>
              </a:ext>
            </a:extLst>
          </p:cNvPr>
          <p:cNvSpPr/>
          <p:nvPr/>
        </p:nvSpPr>
        <p:spPr>
          <a:xfrm>
            <a:off x="8051158" y="4701066"/>
            <a:ext cx="351378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baseline="-25000" dirty="0">
                <a:solidFill>
                  <a:srgbClr val="FF0000"/>
                </a:solidFill>
              </a:rPr>
              <a:t>k</a:t>
            </a:r>
            <a:endParaRPr lang="ko-KR" alt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709808-F370-4871-BB4D-51E517753B0D}"/>
              </a:ext>
            </a:extLst>
          </p:cNvPr>
          <p:cNvSpPr/>
          <p:nvPr/>
        </p:nvSpPr>
        <p:spPr>
          <a:xfrm>
            <a:off x="3456352" y="4371989"/>
            <a:ext cx="233922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baseline="-25000" dirty="0">
                <a:solidFill>
                  <a:srgbClr val="FF0000"/>
                </a:solidFill>
              </a:rPr>
              <a:t>k</a:t>
            </a:r>
            <a:endParaRPr lang="ko-KR" altLang="en-US" sz="16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7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7533EA33-6D90-4786-A14E-9A59A3CB5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0"/>
          <a:stretch/>
        </p:blipFill>
        <p:spPr bwMode="auto">
          <a:xfrm>
            <a:off x="5672487" y="1076026"/>
            <a:ext cx="6046458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A8CFC3-2E3E-4FF1-A689-9D8D115C1DCA}"/>
              </a:ext>
            </a:extLst>
          </p:cNvPr>
          <p:cNvGrpSpPr/>
          <p:nvPr/>
        </p:nvGrpSpPr>
        <p:grpSpPr>
          <a:xfrm>
            <a:off x="47547" y="1964373"/>
            <a:ext cx="4853226" cy="2406766"/>
            <a:chOff x="230552" y="2472237"/>
            <a:chExt cx="4783408" cy="2089773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21866244-66F4-4E0D-B063-C998779219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95" r="21165" b="86136"/>
            <a:stretch/>
          </p:blipFill>
          <p:spPr bwMode="auto">
            <a:xfrm>
              <a:off x="1287780" y="2472237"/>
              <a:ext cx="3223260" cy="482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BC46E4-E945-4930-81C2-2C96DB0515D7}"/>
                </a:ext>
              </a:extLst>
            </p:cNvPr>
            <p:cNvGrpSpPr/>
            <p:nvPr/>
          </p:nvGrpSpPr>
          <p:grpSpPr>
            <a:xfrm>
              <a:off x="230552" y="2933700"/>
              <a:ext cx="4783408" cy="1628310"/>
              <a:chOff x="230552" y="2933700"/>
              <a:chExt cx="4783408" cy="1628310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DB2A651F-251D-4544-871B-E265BEE68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696" r="19995" b="40327"/>
              <a:stretch/>
            </p:blipFill>
            <p:spPr bwMode="auto">
              <a:xfrm>
                <a:off x="230552" y="2933700"/>
                <a:ext cx="4382689" cy="869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DCD429AF-9FAC-4A4F-B38F-5150D6F35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69" t="78136" r="12768" b="-1"/>
              <a:stretch/>
            </p:blipFill>
            <p:spPr bwMode="auto">
              <a:xfrm>
                <a:off x="3345180" y="3800474"/>
                <a:ext cx="1668780" cy="761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68C289C-D728-46E1-ACE8-6F656D60FDAB}"/>
                  </a:ext>
                </a:extLst>
              </p:cNvPr>
              <p:cNvSpPr/>
              <p:nvPr/>
            </p:nvSpPr>
            <p:spPr>
              <a:xfrm>
                <a:off x="3764280" y="2933700"/>
                <a:ext cx="848961" cy="190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239200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Skip-gram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800531" cy="15906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2ED6B-5133-4F71-9E2A-47F52B919254}"/>
              </a:ext>
            </a:extLst>
          </p:cNvPr>
          <p:cNvSpPr/>
          <p:nvPr/>
        </p:nvSpPr>
        <p:spPr>
          <a:xfrm>
            <a:off x="5153784" y="3085680"/>
            <a:ext cx="770472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b="1" dirty="0">
                <a:solidFill>
                  <a:schemeClr val="tx1"/>
                </a:solidFill>
              </a:rPr>
              <a:t>brown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433BF-52C5-45F5-B339-8AE08CBB0873}"/>
              </a:ext>
            </a:extLst>
          </p:cNvPr>
          <p:cNvSpPr/>
          <p:nvPr/>
        </p:nvSpPr>
        <p:spPr>
          <a:xfrm>
            <a:off x="11483694" y="1578306"/>
            <a:ext cx="644240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7CD694-996E-431E-BE16-CDA3DD0B5631}"/>
              </a:ext>
            </a:extLst>
          </p:cNvPr>
          <p:cNvSpPr/>
          <p:nvPr/>
        </p:nvSpPr>
        <p:spPr>
          <a:xfrm>
            <a:off x="11483694" y="2566831"/>
            <a:ext cx="644240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quick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DD7368-DD07-4E01-8B06-394305C75C8F}"/>
              </a:ext>
            </a:extLst>
          </p:cNvPr>
          <p:cNvSpPr/>
          <p:nvPr/>
        </p:nvSpPr>
        <p:spPr>
          <a:xfrm>
            <a:off x="11396825" y="4371139"/>
            <a:ext cx="644240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04973A-D7C0-42CC-9EE9-B5FDEE4119C1}"/>
              </a:ext>
            </a:extLst>
          </p:cNvPr>
          <p:cNvSpPr/>
          <p:nvPr/>
        </p:nvSpPr>
        <p:spPr>
          <a:xfrm>
            <a:off x="11483694" y="5359664"/>
            <a:ext cx="644240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jumps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F689AB-5842-4D30-960F-8B6952BA698C}"/>
              </a:ext>
            </a:extLst>
          </p:cNvPr>
          <p:cNvSpPr/>
          <p:nvPr/>
        </p:nvSpPr>
        <p:spPr>
          <a:xfrm>
            <a:off x="5762133" y="5871749"/>
            <a:ext cx="2714045" cy="38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E94AEE-1686-4757-B282-FEB6E6D218A4}"/>
              </a:ext>
            </a:extLst>
          </p:cNvPr>
          <p:cNvSpPr/>
          <p:nvPr/>
        </p:nvSpPr>
        <p:spPr>
          <a:xfrm>
            <a:off x="5051044" y="611332"/>
            <a:ext cx="7099387" cy="570024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99DF71-5E7B-479A-AC3C-6219A3657F64}"/>
              </a:ext>
            </a:extLst>
          </p:cNvPr>
          <p:cNvSpPr/>
          <p:nvPr/>
        </p:nvSpPr>
        <p:spPr>
          <a:xfrm>
            <a:off x="320040" y="463391"/>
            <a:ext cx="15776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TF-IDF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04908-3E9B-4F63-9078-38ABF9C3741C}"/>
              </a:ext>
            </a:extLst>
          </p:cNvPr>
          <p:cNvSpPr/>
          <p:nvPr/>
        </p:nvSpPr>
        <p:spPr>
          <a:xfrm>
            <a:off x="320040" y="1423388"/>
            <a:ext cx="4480714" cy="2341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특징 추출</a:t>
            </a:r>
            <a:r>
              <a:rPr lang="en-US" altLang="ko-KR" sz="2000" dirty="0"/>
              <a:t>(Feature Extraction) </a:t>
            </a:r>
            <a:r>
              <a:rPr lang="ko-KR" altLang="en-US" sz="2000" dirty="0"/>
              <a:t>기법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문서 내의 핵심어 추출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문서 내에서 각 단어의 중요도를 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텍스트 데이터의 수치화</a:t>
            </a: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74848B-096D-4B60-A5CA-E06C0F1BCDBF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99DF71-5E7B-479A-AC3C-6219A3657F64}"/>
              </a:ext>
            </a:extLst>
          </p:cNvPr>
          <p:cNvSpPr/>
          <p:nvPr/>
        </p:nvSpPr>
        <p:spPr>
          <a:xfrm>
            <a:off x="320040" y="463391"/>
            <a:ext cx="649780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Document-Term Matrix(DTM)</a:t>
            </a:r>
            <a:endParaRPr lang="ko-KR" altLang="en-US" sz="35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82143B-5126-4F80-9DB0-D1FDDA03A701}"/>
              </a:ext>
            </a:extLst>
          </p:cNvPr>
          <p:cNvCxnSpPr>
            <a:cxnSpLocks/>
          </p:cNvCxnSpPr>
          <p:nvPr/>
        </p:nvCxnSpPr>
        <p:spPr>
          <a:xfrm>
            <a:off x="320040" y="1110236"/>
            <a:ext cx="6737985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04908-3E9B-4F63-9078-38ABF9C3741C}"/>
              </a:ext>
            </a:extLst>
          </p:cNvPr>
          <p:cNvSpPr/>
          <p:nvPr/>
        </p:nvSpPr>
        <p:spPr>
          <a:xfrm>
            <a:off x="320040" y="1423388"/>
            <a:ext cx="6311343" cy="17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 of Documents : </a:t>
            </a:r>
            <a:r>
              <a:rPr lang="en-US" altLang="ko-KR" sz="2000" dirty="0"/>
              <a:t>	</a:t>
            </a:r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 </a:t>
            </a:r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C3A3D3-6A5F-4029-B8B3-B6D51BD7B174}"/>
              </a:ext>
            </a:extLst>
          </p:cNvPr>
          <p:cNvGraphicFramePr>
            <a:graphicFrameLocks noGrp="1"/>
          </p:cNvGraphicFramePr>
          <p:nvPr/>
        </p:nvGraphicFramePr>
        <p:xfrm>
          <a:off x="1534333" y="4575480"/>
          <a:ext cx="10479500" cy="207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과일이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먹고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싶은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저는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3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3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7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056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A0A563-367B-4553-B055-24E8A3BB14C0}"/>
              </a:ext>
            </a:extLst>
          </p:cNvPr>
          <p:cNvGraphicFramePr>
            <a:graphicFrameLocks noGrp="1"/>
          </p:cNvGraphicFramePr>
          <p:nvPr/>
        </p:nvGraphicFramePr>
        <p:xfrm>
          <a:off x="2572719" y="3616028"/>
          <a:ext cx="944111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013">
                  <a:extLst>
                    <a:ext uri="{9D8B030D-6E8A-4147-A177-3AD203B41FA5}">
                      <a16:colId xmlns:a16="http://schemas.microsoft.com/office/drawing/2014/main" val="2675334410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1025853259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437659436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3527415473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3475444943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1624658055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373231191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2070346877"/>
                    </a:ext>
                  </a:extLst>
                </a:gridCol>
                <a:gridCol w="1049013">
                  <a:extLst>
                    <a:ext uri="{9D8B030D-6E8A-4147-A177-3AD203B41FA5}">
                      <a16:colId xmlns:a16="http://schemas.microsoft.com/office/drawing/2014/main" val="2077345642"/>
                    </a:ext>
                  </a:extLst>
                </a:gridCol>
              </a:tblGrid>
              <a:tr h="349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과일이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먹고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싶은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저는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09819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F6761E2-1951-4CFB-A92C-65A9AC433E60}"/>
              </a:ext>
            </a:extLst>
          </p:cNvPr>
          <p:cNvSpPr/>
          <p:nvPr/>
        </p:nvSpPr>
        <p:spPr>
          <a:xfrm>
            <a:off x="277570" y="3557111"/>
            <a:ext cx="22275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Word Dictionary :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006EE0-C9B9-4F87-87F8-DEB903715381}"/>
              </a:ext>
            </a:extLst>
          </p:cNvPr>
          <p:cNvSpPr/>
          <p:nvPr/>
        </p:nvSpPr>
        <p:spPr>
          <a:xfrm>
            <a:off x="320040" y="4398174"/>
            <a:ext cx="10107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DTM  : </a:t>
            </a:r>
          </a:p>
        </p:txBody>
      </p:sp>
    </p:spTree>
    <p:extLst>
      <p:ext uri="{BB962C8B-B14F-4D97-AF65-F5344CB8AC3E}">
        <p14:creationId xmlns:p14="http://schemas.microsoft.com/office/powerpoint/2010/main" val="304118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004908-3E9B-4F63-9078-38ABF9C3741C}"/>
                  </a:ext>
                </a:extLst>
              </p:cNvPr>
              <p:cNvSpPr/>
              <p:nvPr/>
            </p:nvSpPr>
            <p:spPr>
              <a:xfrm>
                <a:off x="320040" y="1423388"/>
                <a:ext cx="7439857" cy="4930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TF ( Term frequency )</a:t>
                </a:r>
                <a:r>
                  <a:rPr lang="en-US" altLang="ko-KR" dirty="0"/>
                  <a:t>	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	</a:t>
                </a:r>
                <a:r>
                  <a:rPr lang="en-US" altLang="ko-KR" b="1" dirty="0" err="1"/>
                  <a:t>tf</a:t>
                </a:r>
                <a:r>
                  <a:rPr lang="en-US" altLang="ko-KR" b="1" dirty="0"/>
                  <a:t> ( d, t )	</a:t>
                </a:r>
                <a:r>
                  <a:rPr lang="ko-KR" altLang="en-US" dirty="0"/>
                  <a:t>특정 문서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안에서 특정 단어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등장 횟수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endParaRPr lang="en-US" altLang="ko-KR" b="1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DF ( Document Frequency )</a:t>
                </a:r>
                <a:r>
                  <a:rPr lang="en-US" altLang="ko-KR" dirty="0"/>
                  <a:t>	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	df( t )		</a:t>
                </a:r>
                <a:r>
                  <a:rPr lang="ko-KR" altLang="en-US" dirty="0"/>
                  <a:t>특정 단어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등장하는 문서의 수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endParaRPr lang="en-US" altLang="ko-KR" b="1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IDF( Inverse Document Frequency)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	</a:t>
                </a:r>
                <a:r>
                  <a:rPr lang="en-US" altLang="ko-KR" dirty="0"/>
                  <a:t>DF</a:t>
                </a:r>
                <a:r>
                  <a:rPr lang="ko-KR" altLang="en-US" dirty="0"/>
                  <a:t>의 역수 </a:t>
                </a:r>
                <a:r>
                  <a:rPr lang="en-US" altLang="ko-KR" dirty="0"/>
                  <a:t>(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IDF</m:t>
                    </m:r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⁡(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dirty="0"/>
                  <a:t>   , n = </a:t>
                </a:r>
                <a:r>
                  <a:rPr lang="ko-KR" altLang="en-US" dirty="0"/>
                  <a:t>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문서의 수</a:t>
                </a:r>
                <a:r>
                  <a:rPr lang="en-US" altLang="ko-KR" dirty="0"/>
                  <a:t>   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endParaRPr lang="en-US" altLang="ko-KR" b="1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TF-IDF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ko-KR" b="1" dirty="0"/>
                  <a:t>	</a:t>
                </a:r>
                <a:r>
                  <a:rPr lang="en-US" altLang="ko-KR" dirty="0"/>
                  <a:t>TF * IDF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004908-3E9B-4F63-9078-38ABF9C37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1423388"/>
                <a:ext cx="7439857" cy="4930645"/>
              </a:xfrm>
              <a:prstGeom prst="rect">
                <a:avLst/>
              </a:prstGeom>
              <a:blipFill>
                <a:blip r:embed="rId3"/>
                <a:stretch>
                  <a:fillRect l="-738" b="-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768A-79DD-4BAC-ADB1-7821C39E5CFC}"/>
              </a:ext>
            </a:extLst>
          </p:cNvPr>
          <p:cNvSpPr/>
          <p:nvPr/>
        </p:nvSpPr>
        <p:spPr>
          <a:xfrm>
            <a:off x="320040" y="463391"/>
            <a:ext cx="15776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TF-IDF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A50515-CA87-4103-BB20-C7B1CC029A07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768A-79DD-4BAC-ADB1-7821C39E5CFC}"/>
              </a:ext>
            </a:extLst>
          </p:cNvPr>
          <p:cNvSpPr/>
          <p:nvPr/>
        </p:nvSpPr>
        <p:spPr>
          <a:xfrm>
            <a:off x="320040" y="463391"/>
            <a:ext cx="15776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TF-IDF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A50515-CA87-4103-BB20-C7B1CC029A07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5B2CA-E39D-42CA-A058-A4F05318012A}"/>
              </a:ext>
            </a:extLst>
          </p:cNvPr>
          <p:cNvSpPr/>
          <p:nvPr/>
        </p:nvSpPr>
        <p:spPr>
          <a:xfrm>
            <a:off x="5965380" y="155264"/>
            <a:ext cx="6311343" cy="17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 of Documents : </a:t>
            </a:r>
            <a:r>
              <a:rPr lang="en-US" altLang="ko-KR" sz="2000" dirty="0"/>
              <a:t>	</a:t>
            </a:r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 </a:t>
            </a:r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FC397C9-FA5B-4012-A954-07CB7DEF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39331"/>
              </p:ext>
            </p:extLst>
          </p:nvPr>
        </p:nvGraphicFramePr>
        <p:xfrm>
          <a:off x="1553051" y="5071780"/>
          <a:ext cx="10479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00E4-CE42-4D49-A722-C5DF934B3488}"/>
              </a:ext>
            </a:extLst>
          </p:cNvPr>
          <p:cNvSpPr/>
          <p:nvPr/>
        </p:nvSpPr>
        <p:spPr>
          <a:xfrm>
            <a:off x="277567" y="2052454"/>
            <a:ext cx="22275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Word Dictionary :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7C4A84-6FE0-4C85-8E39-DF3EF3EBEF24}"/>
              </a:ext>
            </a:extLst>
          </p:cNvPr>
          <p:cNvSpPr/>
          <p:nvPr/>
        </p:nvSpPr>
        <p:spPr>
          <a:xfrm>
            <a:off x="277567" y="4967128"/>
            <a:ext cx="702436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DF : 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0115251-27CB-4DA9-8EFC-D305D0FC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86539"/>
              </p:ext>
            </p:extLst>
          </p:nvPr>
        </p:nvGraphicFramePr>
        <p:xfrm>
          <a:off x="1553051" y="2935823"/>
          <a:ext cx="104795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3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3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7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0564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C1464-2C4D-4BA1-8CD7-D96E9972A9EA}"/>
              </a:ext>
            </a:extLst>
          </p:cNvPr>
          <p:cNvSpPr/>
          <p:nvPr/>
        </p:nvSpPr>
        <p:spPr>
          <a:xfrm>
            <a:off x="277567" y="2860351"/>
            <a:ext cx="747320" cy="4542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TF  : 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8F23D464-900F-4AB5-BEFF-B38D376A1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3326"/>
              </p:ext>
            </p:extLst>
          </p:nvPr>
        </p:nvGraphicFramePr>
        <p:xfrm>
          <a:off x="1558377" y="2135906"/>
          <a:ext cx="10479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과일이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먹고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싶은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저는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88831183-ADFF-4BB9-94DE-C17206D87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03159"/>
              </p:ext>
            </p:extLst>
          </p:nvPr>
        </p:nvGraphicFramePr>
        <p:xfrm>
          <a:off x="1553051" y="5871697"/>
          <a:ext cx="10479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+mj-lt"/>
                        </a:rPr>
                        <a:t>ln(4/(1+1)</a:t>
                      </a:r>
                      <a:endParaRPr lang="ko-KR" altLang="en-US" sz="1500" b="0" i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ln(4/(1+1)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ln(4/(1+1)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ln(4/(1+1)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ln(4/(1+1)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ln(4/(1+1)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59819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A44974-1AE8-4F0C-A254-978B33DCBFD3}"/>
              </a:ext>
            </a:extLst>
          </p:cNvPr>
          <p:cNvSpPr/>
          <p:nvPr/>
        </p:nvSpPr>
        <p:spPr>
          <a:xfrm>
            <a:off x="250316" y="6159085"/>
            <a:ext cx="774571" cy="4542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IDF : </a:t>
            </a:r>
          </a:p>
        </p:txBody>
      </p:sp>
    </p:spTree>
    <p:extLst>
      <p:ext uri="{BB962C8B-B14F-4D97-AF65-F5344CB8AC3E}">
        <p14:creationId xmlns:p14="http://schemas.microsoft.com/office/powerpoint/2010/main" val="40489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768A-79DD-4BAC-ADB1-7821C39E5CFC}"/>
              </a:ext>
            </a:extLst>
          </p:cNvPr>
          <p:cNvSpPr/>
          <p:nvPr/>
        </p:nvSpPr>
        <p:spPr>
          <a:xfrm>
            <a:off x="320040" y="463391"/>
            <a:ext cx="15776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TF-IDF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A50515-CA87-4103-BB20-C7B1CC029A07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5B2CA-E39D-42CA-A058-A4F05318012A}"/>
              </a:ext>
            </a:extLst>
          </p:cNvPr>
          <p:cNvSpPr/>
          <p:nvPr/>
        </p:nvSpPr>
        <p:spPr>
          <a:xfrm>
            <a:off x="5965380" y="155264"/>
            <a:ext cx="6311343" cy="17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 of Documents : </a:t>
            </a:r>
            <a:r>
              <a:rPr lang="en-US" altLang="ko-KR" sz="2000" dirty="0"/>
              <a:t>	</a:t>
            </a:r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00E4-CE42-4D49-A722-C5DF934B3488}"/>
              </a:ext>
            </a:extLst>
          </p:cNvPr>
          <p:cNvSpPr/>
          <p:nvPr/>
        </p:nvSpPr>
        <p:spPr>
          <a:xfrm>
            <a:off x="277567" y="2052454"/>
            <a:ext cx="22275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Word Dictionary : 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0115251-27CB-4DA9-8EFC-D305D0FC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83801"/>
              </p:ext>
            </p:extLst>
          </p:nvPr>
        </p:nvGraphicFramePr>
        <p:xfrm>
          <a:off x="1553051" y="2935822"/>
          <a:ext cx="104795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0.28768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326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3614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0.57536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656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0564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C1464-2C4D-4BA1-8CD7-D96E9972A9EA}"/>
              </a:ext>
            </a:extLst>
          </p:cNvPr>
          <p:cNvSpPr/>
          <p:nvPr/>
        </p:nvSpPr>
        <p:spPr>
          <a:xfrm>
            <a:off x="277567" y="2860351"/>
            <a:ext cx="1127232" cy="4542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TF-IDF : 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8F23D464-900F-4AB5-BEFF-B38D376A12EE}"/>
              </a:ext>
            </a:extLst>
          </p:cNvPr>
          <p:cNvGraphicFramePr>
            <a:graphicFrameLocks noGrp="1"/>
          </p:cNvGraphicFramePr>
          <p:nvPr/>
        </p:nvGraphicFramePr>
        <p:xfrm>
          <a:off x="1558377" y="2135906"/>
          <a:ext cx="10479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과일이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먹고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싶은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저는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8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768A-79DD-4BAC-ADB1-7821C39E5CFC}"/>
              </a:ext>
            </a:extLst>
          </p:cNvPr>
          <p:cNvSpPr/>
          <p:nvPr/>
        </p:nvSpPr>
        <p:spPr>
          <a:xfrm>
            <a:off x="320040" y="463391"/>
            <a:ext cx="15776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/>
              <a:t>TF-IDF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A50515-CA87-4103-BB20-C7B1CC029A07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5B2CA-E39D-42CA-A058-A4F05318012A}"/>
              </a:ext>
            </a:extLst>
          </p:cNvPr>
          <p:cNvSpPr/>
          <p:nvPr/>
        </p:nvSpPr>
        <p:spPr>
          <a:xfrm>
            <a:off x="5965380" y="155264"/>
            <a:ext cx="6311343" cy="17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 of Documents : </a:t>
            </a:r>
            <a:r>
              <a:rPr lang="en-US" altLang="ko-KR" sz="2000" dirty="0"/>
              <a:t>	</a:t>
            </a:r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</a:t>
            </a:r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00E4-CE42-4D49-A722-C5DF934B3488}"/>
              </a:ext>
            </a:extLst>
          </p:cNvPr>
          <p:cNvSpPr/>
          <p:nvPr/>
        </p:nvSpPr>
        <p:spPr>
          <a:xfrm>
            <a:off x="277567" y="2052454"/>
            <a:ext cx="22275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Word Dictionary : 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0115251-27CB-4DA9-8EFC-D305D0FC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65654"/>
              </p:ext>
            </p:extLst>
          </p:nvPr>
        </p:nvGraphicFramePr>
        <p:xfrm>
          <a:off x="1553051" y="2935823"/>
          <a:ext cx="104795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0.28768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326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0.28768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3614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0.57536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656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0.69315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0564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C1464-2C4D-4BA1-8CD7-D96E9972A9EA}"/>
              </a:ext>
            </a:extLst>
          </p:cNvPr>
          <p:cNvSpPr/>
          <p:nvPr/>
        </p:nvSpPr>
        <p:spPr>
          <a:xfrm>
            <a:off x="277567" y="2860351"/>
            <a:ext cx="1127232" cy="4542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TF-IDF : 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8F23D464-900F-4AB5-BEFF-B38D376A12EE}"/>
              </a:ext>
            </a:extLst>
          </p:cNvPr>
          <p:cNvGraphicFramePr>
            <a:graphicFrameLocks noGrp="1"/>
          </p:cNvGraphicFramePr>
          <p:nvPr/>
        </p:nvGraphicFramePr>
        <p:xfrm>
          <a:off x="1558377" y="2135906"/>
          <a:ext cx="10479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950">
                  <a:extLst>
                    <a:ext uri="{9D8B030D-6E8A-4147-A177-3AD203B41FA5}">
                      <a16:colId xmlns:a16="http://schemas.microsoft.com/office/drawing/2014/main" val="400781270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10372266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88993466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74096061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635575792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220550210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211068695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519289073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2837573228"/>
                    </a:ext>
                  </a:extLst>
                </a:gridCol>
                <a:gridCol w="1047950">
                  <a:extLst>
                    <a:ext uri="{9D8B030D-6E8A-4147-A177-3AD203B41FA5}">
                      <a16:colId xmlns:a16="http://schemas.microsoft.com/office/drawing/2014/main" val="135298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과일이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먹고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싶은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저는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3716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301E055-F7EF-4F79-A37D-1F5D48240724}"/>
              </a:ext>
            </a:extLst>
          </p:cNvPr>
          <p:cNvSpPr/>
          <p:nvPr/>
        </p:nvSpPr>
        <p:spPr>
          <a:xfrm>
            <a:off x="6821170" y="2135906"/>
            <a:ext cx="100584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17CD2-5CA5-40D3-9D34-FDFBD2C1C6BE}"/>
              </a:ext>
            </a:extLst>
          </p:cNvPr>
          <p:cNvSpPr/>
          <p:nvPr/>
        </p:nvSpPr>
        <p:spPr>
          <a:xfrm>
            <a:off x="6821170" y="3341554"/>
            <a:ext cx="100584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3CBDE6-67F2-403D-97D3-474E9D7F906C}"/>
              </a:ext>
            </a:extLst>
          </p:cNvPr>
          <p:cNvSpPr/>
          <p:nvPr/>
        </p:nvSpPr>
        <p:spPr>
          <a:xfrm>
            <a:off x="6821170" y="3746447"/>
            <a:ext cx="100584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79E9D-F98A-443A-9142-51C37186A9C7}"/>
              </a:ext>
            </a:extLst>
          </p:cNvPr>
          <p:cNvSpPr/>
          <p:nvPr/>
        </p:nvSpPr>
        <p:spPr>
          <a:xfrm>
            <a:off x="10688955" y="657900"/>
            <a:ext cx="64516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3F08CD-3F4A-41E4-9255-756A2DB7F7EE}"/>
              </a:ext>
            </a:extLst>
          </p:cNvPr>
          <p:cNvSpPr/>
          <p:nvPr/>
        </p:nvSpPr>
        <p:spPr>
          <a:xfrm>
            <a:off x="10688955" y="1108762"/>
            <a:ext cx="64516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A775-45DA-47EF-A1D5-BB5D00467F35}"/>
              </a:ext>
            </a:extLst>
          </p:cNvPr>
          <p:cNvSpPr/>
          <p:nvPr/>
        </p:nvSpPr>
        <p:spPr>
          <a:xfrm>
            <a:off x="11457305" y="1108762"/>
            <a:ext cx="645160" cy="37084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768A-79DD-4BAC-ADB1-7821C39E5CFC}"/>
              </a:ext>
            </a:extLst>
          </p:cNvPr>
          <p:cNvSpPr/>
          <p:nvPr/>
        </p:nvSpPr>
        <p:spPr>
          <a:xfrm>
            <a:off x="320040" y="463391"/>
            <a:ext cx="25859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500" b="1" dirty="0">
                <a:solidFill>
                  <a:srgbClr val="333333"/>
                </a:solidFill>
                <a:latin typeface="나눔 고딕"/>
              </a:rPr>
              <a:t>워드 </a:t>
            </a:r>
            <a:r>
              <a:rPr lang="ko-KR" altLang="en-US" sz="3500" b="1" dirty="0" err="1">
                <a:solidFill>
                  <a:srgbClr val="333333"/>
                </a:solidFill>
                <a:latin typeface="나눔 고딕"/>
              </a:rPr>
              <a:t>임베딩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A50515-CA87-4103-BB20-C7B1CC029A07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3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00E4-CE42-4D49-A722-C5DF934B3488}"/>
              </a:ext>
            </a:extLst>
          </p:cNvPr>
          <p:cNvSpPr/>
          <p:nvPr/>
        </p:nvSpPr>
        <p:spPr>
          <a:xfrm>
            <a:off x="277567" y="1514032"/>
            <a:ext cx="411522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워드를 벡터</a:t>
            </a:r>
            <a:r>
              <a:rPr lang="en-US" altLang="ko-KR" dirty="0"/>
              <a:t>(</a:t>
            </a:r>
            <a:r>
              <a:rPr lang="ko-KR" altLang="en-US" dirty="0"/>
              <a:t>밀집 벡터</a:t>
            </a:r>
            <a:r>
              <a:rPr lang="en-US" altLang="ko-KR" dirty="0"/>
              <a:t>)</a:t>
            </a:r>
            <a:r>
              <a:rPr lang="ko-KR" altLang="en-US" dirty="0"/>
              <a:t>로 표현하는 것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04644-E2C3-4B50-89A5-FD2D580EB938}"/>
              </a:ext>
            </a:extLst>
          </p:cNvPr>
          <p:cNvSpPr txBox="1"/>
          <p:nvPr/>
        </p:nvSpPr>
        <p:spPr>
          <a:xfrm>
            <a:off x="277567" y="2372120"/>
            <a:ext cx="1092746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희소 벡터 </a:t>
            </a:r>
            <a:r>
              <a:rPr lang="en-US" altLang="ko-KR" b="1" dirty="0"/>
              <a:t>( Sparse Vector 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밀집 벡터 </a:t>
            </a:r>
            <a:r>
              <a:rPr lang="en-US" altLang="ko-KR" b="1" dirty="0"/>
              <a:t>( Dense Vector 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 err="1"/>
          </a:p>
        </p:txBody>
      </p:sp>
      <p:pic>
        <p:nvPicPr>
          <p:cNvPr id="1026" name="Picture 2" descr="one-hot encoding">
            <a:extLst>
              <a:ext uri="{FF2B5EF4-FFF2-40B4-BE49-F238E27FC236}">
                <a16:creationId xmlns:a16="http://schemas.microsoft.com/office/drawing/2014/main" id="{2178ECF8-3F62-4D72-B869-81487D5C3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1"/>
          <a:stretch/>
        </p:blipFill>
        <p:spPr bwMode="auto">
          <a:xfrm>
            <a:off x="3385247" y="2201981"/>
            <a:ext cx="6802326" cy="190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nse representation">
            <a:extLst>
              <a:ext uri="{FF2B5EF4-FFF2-40B4-BE49-F238E27FC236}">
                <a16:creationId xmlns:a16="http://schemas.microsoft.com/office/drawing/2014/main" id="{E4493BA2-0201-48BE-A503-840EC988A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3" r="13474"/>
          <a:stretch/>
        </p:blipFill>
        <p:spPr bwMode="auto">
          <a:xfrm>
            <a:off x="7988663" y="4969554"/>
            <a:ext cx="4203337" cy="108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nse representation">
            <a:extLst>
              <a:ext uri="{FF2B5EF4-FFF2-40B4-BE49-F238E27FC236}">
                <a16:creationId xmlns:a16="http://schemas.microsoft.com/office/drawing/2014/main" id="{25D93905-06BD-4377-A141-40AC0AEC3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9" b="46867"/>
          <a:stretch/>
        </p:blipFill>
        <p:spPr bwMode="auto">
          <a:xfrm>
            <a:off x="3385247" y="4635757"/>
            <a:ext cx="4834189" cy="17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1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C09C2-D6E6-4C14-AF40-E80610B14CA9}"/>
              </a:ext>
            </a:extLst>
          </p:cNvPr>
          <p:cNvSpPr/>
          <p:nvPr/>
        </p:nvSpPr>
        <p:spPr>
          <a:xfrm>
            <a:off x="320040" y="463391"/>
            <a:ext cx="23521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rgbClr val="333333"/>
                </a:solidFill>
                <a:latin typeface="나눔 고딕"/>
              </a:rPr>
              <a:t>Word2Vec</a:t>
            </a:r>
            <a:endParaRPr lang="ko-KR" altLang="en-US" sz="35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6D7E97-27E0-4DA6-91D1-6FE95CDA212C}"/>
              </a:ext>
            </a:extLst>
          </p:cNvPr>
          <p:cNvCxnSpPr>
            <a:cxnSpLocks/>
          </p:cNvCxnSpPr>
          <p:nvPr/>
        </p:nvCxnSpPr>
        <p:spPr>
          <a:xfrm flipV="1">
            <a:off x="320040" y="1094334"/>
            <a:ext cx="2466023" cy="15903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빈칸에 들어가기 적합한 단어들과 부적합한 단어들">
            <a:extLst>
              <a:ext uri="{FF2B5EF4-FFF2-40B4-BE49-F238E27FC236}">
                <a16:creationId xmlns:a16="http://schemas.microsoft.com/office/drawing/2014/main" id="{C50D6FD1-E3C4-480E-9061-594A4DA4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11" y="1597610"/>
            <a:ext cx="7025778" cy="306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3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1780</Words>
  <Application>Microsoft Office PowerPoint</Application>
  <PresentationFormat>와이드스크린</PresentationFormat>
  <Paragraphs>453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 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268</cp:revision>
  <cp:lastPrinted>2020-05-27T22:15:48Z</cp:lastPrinted>
  <dcterms:created xsi:type="dcterms:W3CDTF">2020-05-27T15:38:46Z</dcterms:created>
  <dcterms:modified xsi:type="dcterms:W3CDTF">2020-05-28T02:26:36Z</dcterms:modified>
</cp:coreProperties>
</file>