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405" r:id="rId4"/>
    <p:sldId id="412" r:id="rId5"/>
    <p:sldId id="279" r:id="rId6"/>
    <p:sldId id="416" r:id="rId7"/>
    <p:sldId id="281" r:id="rId8"/>
    <p:sldId id="419" r:id="rId9"/>
    <p:sldId id="414" r:id="rId10"/>
    <p:sldId id="283" r:id="rId11"/>
    <p:sldId id="284" r:id="rId12"/>
    <p:sldId id="278" r:id="rId13"/>
    <p:sldId id="39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77CA3-912B-4201-BE6A-67841048D194}" v="19" dt="2020-05-29T11:10:42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8" autoAdjust="0"/>
    <p:restoredTop sz="82270" autoAdjust="0"/>
  </p:normalViewPr>
  <p:slideViewPr>
    <p:cSldViewPr snapToGrid="0">
      <p:cViewPr varScale="1">
        <p:scale>
          <a:sx n="54" d="100"/>
          <a:sy n="54" d="100"/>
        </p:scale>
        <p:origin x="11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심아름" userId="c9d0f377-4329-40ef-8687-81dc43528981" providerId="ADAL" clId="{1E577CA3-912B-4201-BE6A-67841048D194}"/>
    <pc:docChg chg="addSld delSld modSld sldOrd">
      <pc:chgData name="심아름" userId="c9d0f377-4329-40ef-8687-81dc43528981" providerId="ADAL" clId="{1E577CA3-912B-4201-BE6A-67841048D194}" dt="2020-05-29T11:11:31.535" v="29" actId="1076"/>
      <pc:docMkLst>
        <pc:docMk/>
      </pc:docMkLst>
      <pc:sldChg chg="add">
        <pc:chgData name="심아름" userId="c9d0f377-4329-40ef-8687-81dc43528981" providerId="ADAL" clId="{1E577CA3-912B-4201-BE6A-67841048D194}" dt="2020-05-29T11:09:58.071" v="20"/>
        <pc:sldMkLst>
          <pc:docMk/>
          <pc:sldMk cId="1726869390" sldId="264"/>
        </pc:sldMkLst>
      </pc:sldChg>
      <pc:sldChg chg="addSp modSp">
        <pc:chgData name="심아름" userId="c9d0f377-4329-40ef-8687-81dc43528981" providerId="ADAL" clId="{1E577CA3-912B-4201-BE6A-67841048D194}" dt="2020-05-29T11:11:31.535" v="29" actId="1076"/>
        <pc:sldMkLst>
          <pc:docMk/>
          <pc:sldMk cId="2322499136" sldId="267"/>
        </pc:sldMkLst>
        <pc:picChg chg="mod">
          <ac:chgData name="심아름" userId="c9d0f377-4329-40ef-8687-81dc43528981" providerId="ADAL" clId="{1E577CA3-912B-4201-BE6A-67841048D194}" dt="2020-05-29T11:11:31.535" v="29" actId="1076"/>
          <ac:picMkLst>
            <pc:docMk/>
            <pc:sldMk cId="2322499136" sldId="267"/>
            <ac:picMk id="2" creationId="{85E8E38D-3631-4EC6-84E4-9EE1475BE035}"/>
          </ac:picMkLst>
        </pc:picChg>
        <pc:picChg chg="add mod">
          <ac:chgData name="심아름" userId="c9d0f377-4329-40ef-8687-81dc43528981" providerId="ADAL" clId="{1E577CA3-912B-4201-BE6A-67841048D194}" dt="2020-05-29T11:11:31.535" v="29" actId="1076"/>
          <ac:picMkLst>
            <pc:docMk/>
            <pc:sldMk cId="2322499136" sldId="267"/>
            <ac:picMk id="3" creationId="{A6F59CE6-FA51-4F4C-B2E6-CD573C699124}"/>
          </ac:picMkLst>
        </pc:picChg>
      </pc:sldChg>
      <pc:sldChg chg="add">
        <pc:chgData name="심아름" userId="c9d0f377-4329-40ef-8687-81dc43528981" providerId="ADAL" clId="{1E577CA3-912B-4201-BE6A-67841048D194}" dt="2020-05-29T11:08:05.675" v="8"/>
        <pc:sldMkLst>
          <pc:docMk/>
          <pc:sldMk cId="730252387" sldId="271"/>
        </pc:sldMkLst>
      </pc:sldChg>
      <pc:sldChg chg="add">
        <pc:chgData name="심아름" userId="c9d0f377-4329-40ef-8687-81dc43528981" providerId="ADAL" clId="{1E577CA3-912B-4201-BE6A-67841048D194}" dt="2020-05-29T11:09:48.668" v="19"/>
        <pc:sldMkLst>
          <pc:docMk/>
          <pc:sldMk cId="2922556965" sldId="274"/>
        </pc:sldMkLst>
      </pc:sldChg>
      <pc:sldChg chg="add">
        <pc:chgData name="심아름" userId="c9d0f377-4329-40ef-8687-81dc43528981" providerId="ADAL" clId="{1E577CA3-912B-4201-BE6A-67841048D194}" dt="2020-05-29T11:09:48.668" v="19"/>
        <pc:sldMkLst>
          <pc:docMk/>
          <pc:sldMk cId="2292732517" sldId="277"/>
        </pc:sldMkLst>
      </pc:sldChg>
      <pc:sldChg chg="add">
        <pc:chgData name="심아름" userId="c9d0f377-4329-40ef-8687-81dc43528981" providerId="ADAL" clId="{1E577CA3-912B-4201-BE6A-67841048D194}" dt="2020-05-29T11:08:10.070" v="10"/>
        <pc:sldMkLst>
          <pc:docMk/>
          <pc:sldMk cId="1295727796" sldId="293"/>
        </pc:sldMkLst>
      </pc:sldChg>
      <pc:sldChg chg="add">
        <pc:chgData name="심아름" userId="c9d0f377-4329-40ef-8687-81dc43528981" providerId="ADAL" clId="{1E577CA3-912B-4201-BE6A-67841048D194}" dt="2020-05-29T11:08:15.252" v="13"/>
        <pc:sldMkLst>
          <pc:docMk/>
          <pc:sldMk cId="308184417" sldId="294"/>
        </pc:sldMkLst>
      </pc:sldChg>
      <pc:sldChg chg="add">
        <pc:chgData name="심아름" userId="c9d0f377-4329-40ef-8687-81dc43528981" providerId="ADAL" clId="{1E577CA3-912B-4201-BE6A-67841048D194}" dt="2020-05-29T11:09:03.336" v="15"/>
        <pc:sldMkLst>
          <pc:docMk/>
          <pc:sldMk cId="4273802924" sldId="324"/>
        </pc:sldMkLst>
      </pc:sldChg>
      <pc:sldChg chg="add">
        <pc:chgData name="심아름" userId="c9d0f377-4329-40ef-8687-81dc43528981" providerId="ADAL" clId="{1E577CA3-912B-4201-BE6A-67841048D194}" dt="2020-05-29T11:07:55.930" v="3"/>
        <pc:sldMkLst>
          <pc:docMk/>
          <pc:sldMk cId="443555954" sldId="396"/>
        </pc:sldMkLst>
      </pc:sldChg>
      <pc:sldChg chg="add">
        <pc:chgData name="심아름" userId="c9d0f377-4329-40ef-8687-81dc43528981" providerId="ADAL" clId="{1E577CA3-912B-4201-BE6A-67841048D194}" dt="2020-05-29T11:07:56.074" v="4"/>
        <pc:sldMkLst>
          <pc:docMk/>
          <pc:sldMk cId="1759578709" sldId="397"/>
        </pc:sldMkLst>
      </pc:sldChg>
      <pc:sldChg chg="add">
        <pc:chgData name="심아름" userId="c9d0f377-4329-40ef-8687-81dc43528981" providerId="ADAL" clId="{1E577CA3-912B-4201-BE6A-67841048D194}" dt="2020-05-29T11:07:56.200" v="5"/>
        <pc:sldMkLst>
          <pc:docMk/>
          <pc:sldMk cId="2038148003" sldId="398"/>
        </pc:sldMkLst>
      </pc:sldChg>
      <pc:sldChg chg="add">
        <pc:chgData name="심아름" userId="c9d0f377-4329-40ef-8687-81dc43528981" providerId="ADAL" clId="{1E577CA3-912B-4201-BE6A-67841048D194}" dt="2020-05-29T11:07:59.657" v="6"/>
        <pc:sldMkLst>
          <pc:docMk/>
          <pc:sldMk cId="3315675525" sldId="399"/>
        </pc:sldMkLst>
      </pc:sldChg>
      <pc:sldChg chg="add del">
        <pc:chgData name="심아름" userId="c9d0f377-4329-40ef-8687-81dc43528981" providerId="ADAL" clId="{1E577CA3-912B-4201-BE6A-67841048D194}" dt="2020-05-29T11:08:16.656" v="14" actId="2696"/>
        <pc:sldMkLst>
          <pc:docMk/>
          <pc:sldMk cId="45372419" sldId="400"/>
        </pc:sldMkLst>
      </pc:sldChg>
      <pc:sldChg chg="add del ord">
        <pc:chgData name="심아름" userId="c9d0f377-4329-40ef-8687-81dc43528981" providerId="ADAL" clId="{1E577CA3-912B-4201-BE6A-67841048D194}" dt="2020-05-29T11:09:43.588" v="18" actId="2696"/>
        <pc:sldMkLst>
          <pc:docMk/>
          <pc:sldMk cId="2430072462" sldId="400"/>
        </pc:sldMkLst>
      </pc:sldChg>
      <pc:sldChg chg="add">
        <pc:chgData name="심아름" userId="c9d0f377-4329-40ef-8687-81dc43528981" providerId="ADAL" clId="{1E577CA3-912B-4201-BE6A-67841048D194}" dt="2020-05-29T11:10:24.661" v="21"/>
        <pc:sldMkLst>
          <pc:docMk/>
          <pc:sldMk cId="3330031844" sldId="400"/>
        </pc:sldMkLst>
      </pc:sldChg>
      <pc:sldChg chg="add del ord">
        <pc:chgData name="심아름" userId="c9d0f377-4329-40ef-8687-81dc43528981" providerId="ADAL" clId="{1E577CA3-912B-4201-BE6A-67841048D194}" dt="2020-05-29T11:08:11.157" v="11" actId="2696"/>
        <pc:sldMkLst>
          <pc:docMk/>
          <pc:sldMk cId="4126080516" sldId="400"/>
        </pc:sldMkLst>
      </pc:sldChg>
      <pc:sldChg chg="add">
        <pc:chgData name="심아름" userId="c9d0f377-4329-40ef-8687-81dc43528981" providerId="ADAL" clId="{1E577CA3-912B-4201-BE6A-67841048D194}" dt="2020-05-29T11:10:34.779" v="22"/>
        <pc:sldMkLst>
          <pc:docMk/>
          <pc:sldMk cId="1792641688" sldId="401"/>
        </pc:sldMkLst>
      </pc:sldChg>
      <pc:sldChg chg="add">
        <pc:chgData name="심아름" userId="c9d0f377-4329-40ef-8687-81dc43528981" providerId="ADAL" clId="{1E577CA3-912B-4201-BE6A-67841048D194}" dt="2020-05-29T11:10:42.382" v="23"/>
        <pc:sldMkLst>
          <pc:docMk/>
          <pc:sldMk cId="694572861" sldId="4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2CCC8-8D98-43F1-B28F-D56A25464E95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B1393-673C-47E6-A34A-F387783F8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56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1393-673C-47E6-A34A-F387783F88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8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1393-673C-47E6-A34A-F387783F88F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4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1393-673C-47E6-A34A-F387783F88F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98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1393-673C-47E6-A34A-F387783F88F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3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B96-06A3-44CB-815E-2E03E4A63C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96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B96-06A3-44CB-815E-2E03E4A63C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3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B96-06A3-44CB-815E-2E03E4A63C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93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B96-06A3-44CB-815E-2E03E4A63C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72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B96-06A3-44CB-815E-2E03E4A63C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2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B96-06A3-44CB-815E-2E03E4A63C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7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B96-06A3-44CB-815E-2E03E4A63C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1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B96-06A3-44CB-815E-2E03E4A63C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2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B96-06A3-44CB-815E-2E03E4A63C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3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B96-06A3-44CB-815E-2E03E4A63C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9B96-06A3-44CB-815E-2E03E4A63C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4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49B96-06A3-44CB-815E-2E03E4A63C0E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F1358-373B-444C-B763-BAFEF7C45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63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343025" y="242253"/>
            <a:ext cx="9505950" cy="6480175"/>
            <a:chOff x="1396366" y="211773"/>
            <a:chExt cx="9505950" cy="6480175"/>
          </a:xfrm>
        </p:grpSpPr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80AAEFC3-4A07-4F7F-9269-7945A3A91AC7}"/>
                </a:ext>
              </a:extLst>
            </p:cNvPr>
            <p:cNvSpPr/>
            <p:nvPr/>
          </p:nvSpPr>
          <p:spPr>
            <a:xfrm>
              <a:off x="1396366" y="211773"/>
              <a:ext cx="9505950" cy="648017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2413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C71873ED-3609-41EC-935D-DF10A200BA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4688" y="211773"/>
              <a:ext cx="6645756" cy="648017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1440D304-6D8C-4BDE-B786-B22F4E5AB803}"/>
                </a:ext>
              </a:extLst>
            </p:cNvPr>
            <p:cNvSpPr/>
            <p:nvPr/>
          </p:nvSpPr>
          <p:spPr>
            <a:xfrm>
              <a:off x="2729429" y="1367205"/>
              <a:ext cx="6839824" cy="416931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9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" name="Text Box 10">
              <a:extLst>
                <a:ext uri="{FF2B5EF4-FFF2-40B4-BE49-F238E27FC236}">
                  <a16:creationId xmlns="" xmlns:a16="http://schemas.microsoft.com/office/drawing/2014/main" id="{05564E98-6ACD-45B4-8DCF-25D0FB3CB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4118" y="5536515"/>
              <a:ext cx="1292855" cy="874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dist"/>
              <a:r>
                <a:rPr lang="ko-KR" altLang="en-US" sz="16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+mj-ea"/>
                  <a:ea typeface="+mj-ea"/>
                  <a:cs typeface="+mj-cs"/>
                </a:rPr>
                <a:t>산업공학과</a:t>
              </a:r>
              <a:endPara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+mj-ea"/>
                <a:ea typeface="+mj-ea"/>
                <a:cs typeface="+mj-cs"/>
              </a:endParaRPr>
            </a:p>
            <a:p>
              <a:pPr algn="dist"/>
              <a:r>
                <a:rPr lang="en-US" altLang="ko-KR" sz="16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+mj-ea"/>
                  <a:ea typeface="+mj-ea"/>
                  <a:cs typeface="+mj-cs"/>
                </a:rPr>
                <a:t>2019711840</a:t>
              </a:r>
            </a:p>
            <a:p>
              <a:pPr algn="dist"/>
              <a:r>
                <a:rPr lang="ko-KR" altLang="en-US" sz="16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+mj-ea"/>
                  <a:ea typeface="+mj-ea"/>
                  <a:cs typeface="+mj-cs"/>
                </a:rPr>
                <a:t>심아름</a:t>
              </a:r>
            </a:p>
          </p:txBody>
        </p:sp>
        <p:sp>
          <p:nvSpPr>
            <p:cNvPr id="21" name="Text Box 10">
              <a:extLst>
                <a:ext uri="{FF2B5EF4-FFF2-40B4-BE49-F238E27FC236}">
                  <a16:creationId xmlns="" xmlns:a16="http://schemas.microsoft.com/office/drawing/2014/main" id="{936A3360-DA80-4DBD-A1C2-F417FCC00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0262" y="2800745"/>
              <a:ext cx="6940698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44000" tIns="0" rIns="180000" bIns="0" anchor="ctr">
              <a:noAutofit/>
            </a:bodyPr>
            <a:lstStyle/>
            <a:p>
              <a:r>
                <a:rPr lang="en-US" altLang="ko-KR" sz="36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</a:rPr>
                <a:t>Improving collaborative filtering recommender system results and performance</a:t>
              </a:r>
            </a:p>
            <a:p>
              <a:r>
                <a:rPr lang="en-US" altLang="ko-KR" sz="36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</a:rPr>
                <a:t>using genetic algorithms</a:t>
              </a:r>
              <a:endPara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16FB9710-2ADD-4416-98AF-C12F0204881E}"/>
                </a:ext>
              </a:extLst>
            </p:cNvPr>
            <p:cNvSpPr/>
            <p:nvPr/>
          </p:nvSpPr>
          <p:spPr>
            <a:xfrm>
              <a:off x="3591901" y="4705742"/>
              <a:ext cx="134368" cy="134368"/>
            </a:xfrm>
            <a:prstGeom prst="ellipse">
              <a:avLst/>
            </a:prstGeom>
            <a:solidFill>
              <a:srgbClr val="DA5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>
                <a:latin typeface="+mj-ea"/>
                <a:ea typeface="+mj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5A7A3C47-0D7E-4EA7-8AC6-71524F8EB560}"/>
                </a:ext>
              </a:extLst>
            </p:cNvPr>
            <p:cNvSpPr/>
            <p:nvPr/>
          </p:nvSpPr>
          <p:spPr>
            <a:xfrm>
              <a:off x="8719545" y="5325710"/>
              <a:ext cx="233689" cy="210806"/>
            </a:xfrm>
            <a:prstGeom prst="rect">
              <a:avLst/>
            </a:prstGeom>
            <a:solidFill>
              <a:srgbClr val="DA5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4" name="Text Box 10">
              <a:extLst>
                <a:ext uri="{FF2B5EF4-FFF2-40B4-BE49-F238E27FC236}">
                  <a16:creationId xmlns="" xmlns:a16="http://schemas.microsoft.com/office/drawing/2014/main" id="{67891F9A-0B76-49BD-997F-12435C786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572" y="2104340"/>
              <a:ext cx="2693114" cy="359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dist"/>
              <a:r>
                <a:rPr lang="en-US" altLang="ko-KR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  <a:cs typeface="+mj-cs"/>
                </a:rPr>
                <a:t>MetaHeuristic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14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>
            <a:extLst>
              <a:ext uri="{FF2B5EF4-FFF2-40B4-BE49-F238E27FC236}">
                <a16:creationId xmlns="" xmlns:a16="http://schemas.microsoft.com/office/drawing/2014/main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5076D1D-C950-4846-89B2-054BCC5C751F}"/>
              </a:ext>
            </a:extLst>
          </p:cNvPr>
          <p:cNvSpPr txBox="1"/>
          <p:nvPr/>
        </p:nvSpPr>
        <p:spPr>
          <a:xfrm>
            <a:off x="243578" y="167368"/>
            <a:ext cx="10565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67159" y="1024359"/>
            <a:ext cx="11057682" cy="5503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3200" i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84" y="725243"/>
            <a:ext cx="10449432" cy="610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>
            <a:extLst>
              <a:ext uri="{FF2B5EF4-FFF2-40B4-BE49-F238E27FC236}">
                <a16:creationId xmlns="" xmlns:a16="http://schemas.microsoft.com/office/drawing/2014/main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5076D1D-C950-4846-89B2-054BCC5C751F}"/>
              </a:ext>
            </a:extLst>
          </p:cNvPr>
          <p:cNvSpPr txBox="1"/>
          <p:nvPr/>
        </p:nvSpPr>
        <p:spPr>
          <a:xfrm>
            <a:off x="243578" y="167368"/>
            <a:ext cx="10565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67159" y="1024359"/>
            <a:ext cx="11057682" cy="5503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3200" i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1928812"/>
            <a:ext cx="119538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>
            <a:extLst>
              <a:ext uri="{FF2B5EF4-FFF2-40B4-BE49-F238E27FC236}">
                <a16:creationId xmlns="" xmlns:a16="http://schemas.microsoft.com/office/drawing/2014/main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5076D1D-C950-4846-89B2-054BCC5C751F}"/>
              </a:ext>
            </a:extLst>
          </p:cNvPr>
          <p:cNvSpPr txBox="1"/>
          <p:nvPr/>
        </p:nvSpPr>
        <p:spPr>
          <a:xfrm>
            <a:off x="243578" y="167368"/>
            <a:ext cx="97233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0949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6337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D5ADF4AA-3E87-4EE7-9816-E1524B020760}"/>
              </a:ext>
            </a:extLst>
          </p:cNvPr>
          <p:cNvSpPr/>
          <p:nvPr/>
        </p:nvSpPr>
        <p:spPr>
          <a:xfrm>
            <a:off x="1661520" y="796430"/>
            <a:ext cx="8868965" cy="526514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413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500" tIns="0" rIns="585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ko-KR" altLang="en-US" sz="894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CF75A11-EA3D-4233-8422-516439E33704}"/>
              </a:ext>
            </a:extLst>
          </p:cNvPr>
          <p:cNvCxnSpPr>
            <a:cxnSpLocks/>
          </p:cNvCxnSpPr>
          <p:nvPr/>
        </p:nvCxnSpPr>
        <p:spPr>
          <a:xfrm flipH="1">
            <a:off x="2813906" y="796431"/>
            <a:ext cx="5399677" cy="526514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2AC6DFB-6ACA-461A-8BCF-928115F8BDC7}"/>
              </a:ext>
            </a:extLst>
          </p:cNvPr>
          <p:cNvSpPr/>
          <p:nvPr/>
        </p:nvSpPr>
        <p:spPr>
          <a:xfrm>
            <a:off x="3405346" y="2777518"/>
            <a:ext cx="4808237" cy="1302967"/>
          </a:xfrm>
          <a:prstGeom prst="rect">
            <a:avLst/>
          </a:prstGeom>
          <a:solidFill>
            <a:schemeClr val="tx1">
              <a:lumMod val="85000"/>
              <a:lumOff val="15000"/>
              <a:alpha val="9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>
              <a:latin typeface="+mj-ea"/>
              <a:ea typeface="+mj-ea"/>
            </a:endParaRPr>
          </a:p>
        </p:txBody>
      </p:sp>
      <p:sp>
        <p:nvSpPr>
          <p:cNvPr id="16" name="Text Box 10">
            <a:extLst>
              <a:ext uri="{FF2B5EF4-FFF2-40B4-BE49-F238E27FC236}">
                <a16:creationId xmlns="" xmlns:a16="http://schemas.microsoft.com/office/drawing/2014/main" id="{8FC23E49-BC96-45C7-9626-550BD8F1E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499" y="2828837"/>
            <a:ext cx="441195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17000" tIns="0" rIns="146250" bIns="0" anchor="ctr">
            <a:noAutofit/>
          </a:bodyPr>
          <a:lstStyle/>
          <a:p>
            <a:pPr algn="ctr"/>
            <a:r>
              <a:rPr lang="en-US" altLang="ko-KR" sz="357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rPr>
              <a:t>Thank</a:t>
            </a:r>
            <a:r>
              <a:rPr lang="ko-KR" altLang="en-US" sz="357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rPr>
              <a:t> </a:t>
            </a:r>
            <a:r>
              <a:rPr lang="en-US" altLang="ko-KR" sz="357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7731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>
            <a:extLst>
              <a:ext uri="{FF2B5EF4-FFF2-40B4-BE49-F238E27FC236}">
                <a16:creationId xmlns="" xmlns:a16="http://schemas.microsoft.com/office/drawing/2014/main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5076D1D-C950-4846-89B2-054BCC5C751F}"/>
              </a:ext>
            </a:extLst>
          </p:cNvPr>
          <p:cNvSpPr txBox="1"/>
          <p:nvPr/>
        </p:nvSpPr>
        <p:spPr>
          <a:xfrm>
            <a:off x="243579" y="167368"/>
            <a:ext cx="4134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About paper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5E8E38D-3631-4EC6-84E4-9EE1475BE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02" y="940925"/>
            <a:ext cx="7639050" cy="3124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6F59CE6-FA51-4F4C-B2E6-CD573C699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389" y="1281775"/>
            <a:ext cx="3215512" cy="26955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02" y="4421169"/>
            <a:ext cx="7692221" cy="21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>
            <a:extLst>
              <a:ext uri="{FF2B5EF4-FFF2-40B4-BE49-F238E27FC236}">
                <a16:creationId xmlns="" xmlns:a16="http://schemas.microsoft.com/office/drawing/2014/main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5076D1D-C950-4846-89B2-054BCC5C751F}"/>
              </a:ext>
            </a:extLst>
          </p:cNvPr>
          <p:cNvSpPr txBox="1"/>
          <p:nvPr/>
        </p:nvSpPr>
        <p:spPr>
          <a:xfrm>
            <a:off x="243579" y="167368"/>
            <a:ext cx="10745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67159" y="1024359"/>
            <a:ext cx="11057682" cy="5503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3200" i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6A52351-9CD1-4D82-9CA6-1507448590E9}"/>
              </a:ext>
            </a:extLst>
          </p:cNvPr>
          <p:cNvSpPr txBox="1"/>
          <p:nvPr/>
        </p:nvSpPr>
        <p:spPr>
          <a:xfrm>
            <a:off x="416689" y="1024359"/>
            <a:ext cx="11389489" cy="3779519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협업 </a:t>
            </a:r>
            <a:r>
              <a:rPr lang="ko-KR" altLang="en-US" sz="2000" b="1" dirty="0" err="1"/>
              <a:t>필터링</a:t>
            </a:r>
            <a:r>
              <a:rPr lang="en-US" altLang="ko-KR" sz="2000" b="1" dirty="0"/>
              <a:t>(collaborative </a:t>
            </a:r>
            <a:r>
              <a:rPr lang="en-US" altLang="ko-KR" sz="2000" b="1" dirty="0" smtClean="0"/>
              <a:t>filtering)</a:t>
            </a:r>
          </a:p>
          <a:p>
            <a:pPr algn="just">
              <a:lnSpc>
                <a:spcPct val="150000"/>
              </a:lnSpc>
            </a:pPr>
            <a:endParaRPr lang="en-US" altLang="ko-KR" sz="1600" b="1" dirty="0">
              <a:solidFill>
                <a:srgbClr val="4C93C7"/>
              </a:solidFill>
              <a:ea typeface="다음_Regular" panose="0200060306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rgbClr val="4C93C7"/>
                </a:solidFill>
                <a:ea typeface="다음_Regular" panose="02000603060000000000" pitchFamily="2" charset="-127"/>
              </a:rPr>
              <a:t>1. Memory based Collaborative Filtering :</a:t>
            </a:r>
            <a:endParaRPr lang="ko-KR" altLang="ko-KR" sz="1600" b="1" dirty="0">
              <a:solidFill>
                <a:srgbClr val="4C93C7"/>
              </a:solidFill>
              <a:ea typeface="다음_Regular" panose="02000603060000000000" pitchFamily="2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ko-KR" sz="1600" dirty="0"/>
              <a:t>사용자 기반</a:t>
            </a:r>
            <a:r>
              <a:rPr lang="en-US" altLang="ko-KR" sz="1600" dirty="0"/>
              <a:t>(User-Based)  /  </a:t>
            </a:r>
            <a:r>
              <a:rPr lang="ko-KR" altLang="ko-KR" sz="1600" dirty="0"/>
              <a:t>아이템 기반</a:t>
            </a:r>
            <a:r>
              <a:rPr lang="en-US" altLang="ko-KR" sz="1600" dirty="0"/>
              <a:t> (Item-Based) </a:t>
            </a:r>
          </a:p>
          <a:p>
            <a:pPr marL="800100" lvl="1" indent="-342900" latinLnBrk="0">
              <a:lnSpc>
                <a:spcPct val="150000"/>
              </a:lnSpc>
              <a:buAutoNum type="arabicPeriod"/>
            </a:pPr>
            <a:r>
              <a:rPr lang="ko-KR" altLang="ko-KR" sz="1600" dirty="0"/>
              <a:t>사용자 간 혹은 아이템 간의 유사성을 측정</a:t>
            </a:r>
            <a:endParaRPr lang="en-US" altLang="ko-KR" sz="1600" dirty="0"/>
          </a:p>
          <a:p>
            <a:pPr marL="800100" lvl="1" indent="-342900" latinLnBrk="0">
              <a:lnSpc>
                <a:spcPct val="150000"/>
              </a:lnSpc>
              <a:buAutoNum type="arabicPeriod"/>
            </a:pPr>
            <a:r>
              <a:rPr lang="ko-KR" altLang="en-US" sz="1600" b="1" dirty="0"/>
              <a:t>유</a:t>
            </a:r>
            <a:r>
              <a:rPr lang="ko-KR" altLang="ko-KR" sz="1600" b="1" dirty="0"/>
              <a:t>사성을 기반으로 등급을 가중치를 두고</a:t>
            </a:r>
            <a:r>
              <a:rPr lang="en-US" altLang="ko-KR" sz="1600" b="1" dirty="0"/>
              <a:t>, </a:t>
            </a:r>
            <a:r>
              <a:rPr lang="ko-KR" altLang="ko-KR" sz="1600" b="1" dirty="0"/>
              <a:t>평균화하여 </a:t>
            </a:r>
            <a:r>
              <a:rPr lang="ko-KR" altLang="en-US" sz="1600" b="1" dirty="0"/>
              <a:t>평가를</a:t>
            </a:r>
            <a:r>
              <a:rPr lang="ko-KR" altLang="ko-KR" sz="1600" b="1" dirty="0"/>
              <a:t> 예측</a:t>
            </a:r>
            <a:endParaRPr lang="en-US" altLang="ko-KR" sz="1600" b="1" dirty="0"/>
          </a:p>
          <a:p>
            <a:pPr lvl="1" latinLnBrk="0">
              <a:lnSpc>
                <a:spcPct val="150000"/>
              </a:lnSpc>
            </a:pPr>
            <a:r>
              <a:rPr lang="en-US" altLang="ko-KR" sz="1600" dirty="0"/>
              <a:t> </a:t>
            </a:r>
            <a:endParaRPr lang="en-US" altLang="ko-KR" sz="1600" dirty="0" smtClean="0"/>
          </a:p>
          <a:p>
            <a:pPr latinLnBrk="0">
              <a:lnSpc>
                <a:spcPct val="150000"/>
              </a:lnSpc>
            </a:pPr>
            <a:endParaRPr lang="en-US" altLang="ko-KR" sz="16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rgbClr val="4C93C7"/>
                </a:solidFill>
                <a:ea typeface="다음_Regular" panose="02000603060000000000" pitchFamily="2" charset="-127"/>
              </a:rPr>
              <a:t>2. Model-based Methods Collaborative Filtering : </a:t>
            </a:r>
            <a:endParaRPr lang="ko-KR" altLang="ko-KR" sz="1600" b="1" dirty="0">
              <a:solidFill>
                <a:srgbClr val="4C93C7"/>
              </a:solidFill>
              <a:ea typeface="다음_Regular" panose="02000603060000000000" pitchFamily="2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600" dirty="0"/>
              <a:t>과거의 사용자 데이터를 이용해 평점 기반 모델을 만들어 예측</a:t>
            </a:r>
            <a:endParaRPr lang="ko-KR" altLang="ko-KR" sz="1600" dirty="0"/>
          </a:p>
          <a:p>
            <a:pPr marL="800100" lvl="1" indent="-342900" latinLnBrk="0">
              <a:lnSpc>
                <a:spcPct val="150000"/>
              </a:lnSpc>
              <a:buAutoNum type="arabicPeriod"/>
            </a:pPr>
            <a:r>
              <a:rPr lang="ko-KR" altLang="ko-KR" sz="1600" dirty="0"/>
              <a:t>사용자</a:t>
            </a:r>
            <a:r>
              <a:rPr lang="en-US" altLang="ko-KR" sz="1600" dirty="0"/>
              <a:t>-</a:t>
            </a:r>
            <a:r>
              <a:rPr lang="ko-KR" altLang="ko-KR" sz="1600" dirty="0"/>
              <a:t>상품 </a:t>
            </a:r>
            <a:r>
              <a:rPr lang="ko-KR" altLang="en-US" sz="1600" dirty="0"/>
              <a:t>평가</a:t>
            </a:r>
            <a:r>
              <a:rPr lang="ko-KR" altLang="ko-KR" sz="1600" dirty="0"/>
              <a:t> 행렬을 기반으로 사용자</a:t>
            </a:r>
            <a:r>
              <a:rPr lang="en-US" altLang="ko-KR" sz="1600" dirty="0"/>
              <a:t> </a:t>
            </a:r>
            <a:r>
              <a:rPr lang="ko-KR" altLang="en-US" sz="1600" dirty="0"/>
              <a:t>평가를 </a:t>
            </a:r>
            <a:r>
              <a:rPr lang="ko-KR" altLang="ko-KR" sz="1600" dirty="0"/>
              <a:t>설명하는 모형을 개발</a:t>
            </a:r>
            <a:r>
              <a:rPr lang="en-US" altLang="ko-KR" sz="1600" dirty="0"/>
              <a:t>(</a:t>
            </a:r>
            <a:r>
              <a:rPr lang="ko-KR" altLang="ko-KR" sz="1600" dirty="0"/>
              <a:t>학습</a:t>
            </a:r>
            <a:r>
              <a:rPr lang="en-US" altLang="ko-KR" sz="1600" dirty="0"/>
              <a:t>)</a:t>
            </a:r>
            <a:r>
              <a:rPr lang="ko-KR" altLang="ko-KR" sz="1600" dirty="0"/>
              <a:t>한 다음</a:t>
            </a:r>
            <a:r>
              <a:rPr lang="en-US" altLang="ko-KR" sz="1600" dirty="0"/>
              <a:t>,</a:t>
            </a:r>
          </a:p>
          <a:p>
            <a:pPr marL="800100" lvl="1" indent="-342900" latinLnBrk="0">
              <a:lnSpc>
                <a:spcPct val="150000"/>
              </a:lnSpc>
              <a:buAutoNum type="arabicPeriod"/>
            </a:pPr>
            <a:r>
              <a:rPr lang="ko-KR" altLang="ko-KR" sz="1600" dirty="0"/>
              <a:t>해당 모형을 기반으로 상품을 추천하는 방식을 취한다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latinLnBrk="0">
              <a:lnSpc>
                <a:spcPct val="150000"/>
              </a:lnSpc>
            </a:pPr>
            <a:endParaRPr lang="en-US" altLang="ko-KR" sz="1600" dirty="0"/>
          </a:p>
          <a:p>
            <a:pPr lvl="1" latinLnBrk="0">
              <a:lnSpc>
                <a:spcPct val="150000"/>
              </a:lnSpc>
            </a:pPr>
            <a:endParaRPr lang="en-US" altLang="ko-KR" sz="1600" kern="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4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10">
            <a:extLst>
              <a:ext uri="{FF2B5EF4-FFF2-40B4-BE49-F238E27FC236}">
                <a16:creationId xmlns="" xmlns:a16="http://schemas.microsoft.com/office/drawing/2014/main" id="{11A77872-036A-49B8-8E59-DB8C193AB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26047"/>
              </p:ext>
            </p:extLst>
          </p:nvPr>
        </p:nvGraphicFramePr>
        <p:xfrm>
          <a:off x="225179" y="1774194"/>
          <a:ext cx="11946501" cy="4649466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3325301">
                  <a:extLst>
                    <a:ext uri="{9D8B030D-6E8A-4147-A177-3AD203B41FA5}">
                      <a16:colId xmlns="" xmlns:a16="http://schemas.microsoft.com/office/drawing/2014/main" val="667999330"/>
                    </a:ext>
                  </a:extLst>
                </a:gridCol>
                <a:gridCol w="3619500">
                  <a:extLst>
                    <a:ext uri="{9D8B030D-6E8A-4147-A177-3AD203B41FA5}">
                      <a16:colId xmlns="" xmlns:a16="http://schemas.microsoft.com/office/drawing/2014/main" val="1432770360"/>
                    </a:ext>
                  </a:extLst>
                </a:gridCol>
                <a:gridCol w="5001700">
                  <a:extLst>
                    <a:ext uri="{9D8B030D-6E8A-4147-A177-3AD203B41FA5}">
                      <a16:colId xmlns="" xmlns:a16="http://schemas.microsoft.com/office/drawing/2014/main" val="918982689"/>
                    </a:ext>
                  </a:extLst>
                </a:gridCol>
              </a:tblGrid>
              <a:tr h="157646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6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COS</a:t>
                      </a:r>
                      <a:endParaRPr lang="en-US" altLang="ko-KR" sz="16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 </a:t>
                      </a:r>
                      <a:r>
                        <a:rPr lang="ko-KR" altLang="en-US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벡터 사이의 코사인 각도 측정</a:t>
                      </a:r>
                      <a:endParaRPr lang="en-US" altLang="ko-KR" sz="11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</a:pPr>
                      <a:endParaRPr lang="en-US" altLang="ko-KR" sz="12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스퀘어 Bold" panose="020B0600000101010101" pitchFamily="50" charset="-127"/>
                        <a:cs typeface="+mj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14964943"/>
                  </a:ext>
                </a:extLst>
              </a:tr>
              <a:tr h="157646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6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Pearson correlation coefficient </a:t>
                      </a:r>
                      <a:endParaRPr lang="en-US" altLang="ko-KR" sz="16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0">
                        <a:lnSpc>
                          <a:spcPct val="150000"/>
                        </a:lnSpc>
                      </a:pPr>
                      <a:r>
                        <a:rPr lang="en-US" altLang="ko-KR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X </a:t>
                      </a:r>
                      <a:r>
                        <a:rPr lang="ko-KR" altLang="en-US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와 </a:t>
                      </a:r>
                      <a:r>
                        <a:rPr lang="en-US" altLang="ko-KR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Y </a:t>
                      </a:r>
                      <a:r>
                        <a:rPr lang="ko-KR" altLang="en-US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간의 선형 상관 관계를 계량화한 수치</a:t>
                      </a:r>
                      <a:endParaRPr lang="en-US" altLang="ko-KR" sz="1100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</a:endParaRPr>
                    </a:p>
                    <a:p>
                      <a:pPr lvl="0" algn="ctr" latinLnBrk="0">
                        <a:lnSpc>
                          <a:spcPct val="150000"/>
                        </a:lnSpc>
                      </a:pPr>
                      <a:r>
                        <a:rPr lang="en-US" altLang="ko-KR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(= X</a:t>
                      </a:r>
                      <a:r>
                        <a:rPr lang="ko-KR" altLang="en-US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와 </a:t>
                      </a:r>
                      <a:r>
                        <a:rPr lang="en-US" altLang="ko-KR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Y</a:t>
                      </a:r>
                      <a:r>
                        <a:rPr lang="ko-KR" altLang="en-US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가 함께 변하는 정도 </a:t>
                      </a:r>
                      <a:r>
                        <a:rPr lang="en-US" altLang="ko-KR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/ X</a:t>
                      </a:r>
                      <a:r>
                        <a:rPr lang="ko-KR" altLang="en-US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와 </a:t>
                      </a:r>
                      <a:r>
                        <a:rPr lang="en-US" altLang="ko-KR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Y</a:t>
                      </a:r>
                      <a:r>
                        <a:rPr lang="ko-KR" altLang="en-US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가 각각 변하는 정도</a:t>
                      </a:r>
                      <a:r>
                        <a:rPr lang="en-US" altLang="ko-KR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)</a:t>
                      </a:r>
                      <a:endParaRPr lang="en-US" altLang="ko-KR" sz="11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53522096"/>
                  </a:ext>
                </a:extLst>
              </a:tr>
              <a:tr h="149653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</a:pPr>
                      <a:r>
                        <a:rPr lang="en-US" altLang="ko-KR" sz="1600" b="1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Mean Squared Difference</a:t>
                      </a:r>
                      <a:endParaRPr lang="en-US" altLang="ko-KR" sz="16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spc="-5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</a:rPr>
                        <a:t>공통 등급 수를 고려하지 않고 절대 등급을 고려</a:t>
                      </a:r>
                      <a:endParaRPr lang="en-US" altLang="ko-KR" sz="1100" b="1" kern="1200" spc="-5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014373"/>
                  </a:ext>
                </a:extLst>
              </a:tr>
            </a:tbl>
          </a:graphicData>
        </a:graphic>
      </p:graphicFrame>
      <p:pic>
        <p:nvPicPr>
          <p:cNvPr id="6" name="Picture 3" descr="image">
            <a:extLst>
              <a:ext uri="{FF2B5EF4-FFF2-40B4-BE49-F238E27FC236}">
                <a16:creationId xmlns="" xmlns:a16="http://schemas.microsoft.com/office/drawing/2014/main" id="{30F645CB-CCB5-4152-A245-8CBB1735E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552" y="5120640"/>
            <a:ext cx="4496688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image">
            <a:extLst>
              <a:ext uri="{FF2B5EF4-FFF2-40B4-BE49-F238E27FC236}">
                <a16:creationId xmlns="" xmlns:a16="http://schemas.microsoft.com/office/drawing/2014/main" id="{99A21124-BE5C-4383-93E1-812CDB00E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552" y="1955089"/>
            <a:ext cx="4009008" cy="113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207B712-4DBC-4250-95DC-34DBF30130A0}"/>
              </a:ext>
            </a:extLst>
          </p:cNvPr>
          <p:cNvSpPr txBox="1"/>
          <p:nvPr/>
        </p:nvSpPr>
        <p:spPr>
          <a:xfrm>
            <a:off x="8036255" y="681411"/>
            <a:ext cx="3724275" cy="3476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endParaRPr lang="ko-KR" altLang="en-US" sz="2000" b="1" dirty="0">
              <a:latin typeface="나눔"/>
              <a:ea typeface="나눔스퀘어 Bold" panose="020B0600000101010101"/>
            </a:endParaRPr>
          </a:p>
        </p:txBody>
      </p:sp>
      <p:pic>
        <p:nvPicPr>
          <p:cNvPr id="12" name="Picture 6" descr="image">
            <a:extLst>
              <a:ext uri="{FF2B5EF4-FFF2-40B4-BE49-F238E27FC236}">
                <a16:creationId xmlns="" xmlns:a16="http://schemas.microsoft.com/office/drawing/2014/main" id="{BEAD2C7A-B482-43AE-9011-20AAD5759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456" y="3699603"/>
            <a:ext cx="4725771" cy="93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자유형 12">
            <a:extLst>
              <a:ext uri="{FF2B5EF4-FFF2-40B4-BE49-F238E27FC236}">
                <a16:creationId xmlns="" xmlns:a16="http://schemas.microsoft.com/office/drawing/2014/main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5076D1D-C950-4846-89B2-054BCC5C751F}"/>
              </a:ext>
            </a:extLst>
          </p:cNvPr>
          <p:cNvSpPr txBox="1"/>
          <p:nvPr/>
        </p:nvSpPr>
        <p:spPr>
          <a:xfrm>
            <a:off x="243579" y="167368"/>
            <a:ext cx="10745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6A52351-9CD1-4D82-9CA6-1507448590E9}"/>
              </a:ext>
            </a:extLst>
          </p:cNvPr>
          <p:cNvSpPr txBox="1"/>
          <p:nvPr/>
        </p:nvSpPr>
        <p:spPr>
          <a:xfrm>
            <a:off x="243579" y="1066075"/>
            <a:ext cx="10309185" cy="5760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Existing Similarity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39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>
            <a:extLst>
              <a:ext uri="{FF2B5EF4-FFF2-40B4-BE49-F238E27FC236}">
                <a16:creationId xmlns="" xmlns:a16="http://schemas.microsoft.com/office/drawing/2014/main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5076D1D-C950-4846-89B2-054BCC5C751F}"/>
              </a:ext>
            </a:extLst>
          </p:cNvPr>
          <p:cNvSpPr txBox="1"/>
          <p:nvPr/>
        </p:nvSpPr>
        <p:spPr>
          <a:xfrm>
            <a:off x="243578" y="167368"/>
            <a:ext cx="10565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Values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/>
              <p:cNvSpPr txBox="1">
                <a:spLocks/>
              </p:cNvSpPr>
              <p:nvPr/>
            </p:nvSpPr>
            <p:spPr>
              <a:xfrm>
                <a:off x="567159" y="1024359"/>
                <a:ext cx="11057682" cy="576998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1500" b="1" dirty="0" smtClean="0"/>
                  <a:t>U</a:t>
                </a:r>
                <a:r>
                  <a:rPr lang="en-US" altLang="ko-KR" sz="1500" dirty="0" smtClean="0"/>
                  <a:t> = { 1, … , U }	</a:t>
                </a:r>
                <a:r>
                  <a:rPr lang="ko-KR" altLang="en-US" sz="1500" dirty="0"/>
                  <a:t> 사용자 </a:t>
                </a:r>
                <a:r>
                  <a:rPr lang="ko-KR" altLang="en-US" sz="1500" dirty="0" smtClean="0"/>
                  <a:t>집합</a:t>
                </a:r>
                <a:endParaRPr lang="en-US" altLang="ko-KR" sz="15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b="1" dirty="0" smtClean="0"/>
                  <a:t>I</a:t>
                </a:r>
                <a:r>
                  <a:rPr lang="en-US" altLang="ko-KR" sz="1500" dirty="0" smtClean="0"/>
                  <a:t> = { 1, … , I }	</a:t>
                </a:r>
                <a:r>
                  <a:rPr lang="ko-KR" altLang="en-US" sz="1500" dirty="0"/>
                  <a:t> 아이템 집합</a:t>
                </a:r>
                <a:endParaRPr lang="en-US" altLang="ko-KR" sz="15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b="1" dirty="0" smtClean="0"/>
                  <a:t>R</a:t>
                </a:r>
                <a:r>
                  <a:rPr lang="en-US" altLang="ko-KR" sz="1500" dirty="0" smtClean="0"/>
                  <a:t> = { m , … , M }	 </a:t>
                </a:r>
                <a:r>
                  <a:rPr lang="ko-KR" altLang="en-US" sz="1500" dirty="0" smtClean="0"/>
                  <a:t>평가점수</a:t>
                </a:r>
                <a:r>
                  <a:rPr lang="en-US" altLang="ko-KR" sz="1500" dirty="0" smtClean="0"/>
                  <a:t>		 ( ex, { 1, … , 5 } , { 1, … ,10 } 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5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>
                        <m: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500" dirty="0" smtClean="0"/>
                  <a:t> </a:t>
                </a:r>
                <a:r>
                  <a:rPr lang="en-US" altLang="ko-KR" sz="1500" dirty="0"/>
                  <a:t>	</a:t>
                </a:r>
                <a:r>
                  <a:rPr lang="ko-KR" altLang="en-US" sz="1500" dirty="0" smtClean="0"/>
                  <a:t>사용자 </a:t>
                </a:r>
                <a:r>
                  <a:rPr lang="en-US" altLang="ko-KR" sz="1500" dirty="0" smtClean="0"/>
                  <a:t>x</a:t>
                </a:r>
                <a:r>
                  <a:rPr lang="ko-KR" altLang="en-US" sz="1500" dirty="0" smtClean="0"/>
                  <a:t>의 아이템 </a:t>
                </a:r>
                <a:r>
                  <a:rPr lang="en-US" altLang="ko-KR" sz="1500" dirty="0" err="1" smtClean="0"/>
                  <a:t>i</a:t>
                </a:r>
                <a:r>
                  <a:rPr lang="ko-KR" altLang="en-US" sz="1500" dirty="0" smtClean="0"/>
                  <a:t>에 대한 평가 점수</a:t>
                </a:r>
                <a:endParaRPr lang="en-US" altLang="ko-KR" sz="15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500" b="1" dirty="0" err="1" smtClean="0"/>
                  <a:t>r</a:t>
                </a:r>
                <a:r>
                  <a:rPr lang="en-US" altLang="ko-KR" sz="1500" b="1" baseline="-25000" dirty="0" err="1" smtClean="0"/>
                  <a:t>x</a:t>
                </a:r>
                <a:r>
                  <a:rPr lang="en-US" altLang="ko-KR" sz="1500" b="1" dirty="0" smtClean="0"/>
                  <a:t>  </a:t>
                </a:r>
                <a:r>
                  <a:rPr lang="en-US" altLang="ko-KR" sz="1500" dirty="0" smtClean="0"/>
                  <a:t>= (</a:t>
                </a:r>
                <a14:m>
                  <m:oMath xmlns:m="http://schemas.openxmlformats.org/officeDocument/2006/math">
                    <m:r>
                      <a:rPr lang="en-US" altLang="ko-KR" sz="15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sz="1500" dirty="0" smtClean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500" dirty="0" smtClean="0"/>
                  <a:t> , …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en-US" altLang="ko-KR" sz="1500" dirty="0" smtClean="0"/>
                  <a:t> 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5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5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>
                        <m:r>
                          <a:rPr lang="en-US" altLang="ko-KR" sz="1500" b="1" i="1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500" b="1" dirty="0"/>
                  <a:t>  </a:t>
                </a:r>
                <a:r>
                  <a:rPr lang="en-US" altLang="ko-KR" sz="1500" b="1" dirty="0" smtClean="0"/>
                  <a:t>= ·</a:t>
                </a:r>
                <a:r>
                  <a:rPr lang="en-US" altLang="ko-KR" sz="1500" dirty="0" smtClean="0"/>
                  <a:t>	</a:t>
                </a:r>
                <a:r>
                  <a:rPr lang="ko-KR" altLang="en-US" sz="1500" dirty="0" smtClean="0"/>
                  <a:t>사용자 </a:t>
                </a:r>
                <a:r>
                  <a:rPr lang="en-US" altLang="ko-KR" sz="1500" dirty="0" smtClean="0"/>
                  <a:t>x</a:t>
                </a:r>
                <a:r>
                  <a:rPr lang="ko-KR" altLang="en-US" sz="1500" dirty="0" smtClean="0"/>
                  <a:t>의 아이템 </a:t>
                </a:r>
                <a:r>
                  <a:rPr lang="en-US" altLang="ko-KR" sz="1500" dirty="0" err="1" smtClean="0"/>
                  <a:t>i</a:t>
                </a:r>
                <a:r>
                  <a:rPr lang="ko-KR" altLang="en-US" sz="1500" dirty="0" smtClean="0"/>
                  <a:t>에 대한 평가가 존재하지 않음</a:t>
                </a:r>
                <a:endParaRPr lang="en-US" altLang="ko-KR" sz="15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5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15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>
                        <m: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altLang="ko-KR" sz="1500" dirty="0"/>
                  <a:t> 	</a:t>
                </a:r>
                <a:r>
                  <a:rPr lang="ko-KR" altLang="en-US" sz="1500" dirty="0"/>
                  <a:t>사용자 </a:t>
                </a:r>
                <a:r>
                  <a:rPr lang="en-US" altLang="ko-KR" sz="1500" dirty="0" smtClean="0"/>
                  <a:t>x</a:t>
                </a:r>
                <a:r>
                  <a:rPr lang="ko-KR" altLang="en-US" sz="1500" dirty="0" smtClean="0"/>
                  <a:t>와 </a:t>
                </a:r>
                <a:r>
                  <a:rPr lang="en-US" altLang="ko-KR" sz="1500" dirty="0" smtClean="0"/>
                  <a:t>y</a:t>
                </a:r>
                <a:r>
                  <a:rPr lang="ko-KR" altLang="en-US" sz="1500" dirty="0" smtClean="0"/>
                  <a:t>의 평가 점수 차이가 </a:t>
                </a:r>
                <a:r>
                  <a:rPr lang="en-US" altLang="ko-KR" sz="1500" dirty="0" smtClean="0"/>
                  <a:t>k</a:t>
                </a:r>
                <a:r>
                  <a:rPr lang="ko-KR" altLang="en-US" sz="1500" dirty="0" smtClean="0"/>
                  <a:t>인 항목의 비율</a:t>
                </a:r>
                <a:endParaRPr lang="en-US" altLang="ko-KR" sz="15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5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5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15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5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5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</m:sSubSup>
                  </m:oMath>
                </a14:m>
                <a:r>
                  <a:rPr lang="en-US" altLang="ko-KR" sz="1500" dirty="0" smtClean="0"/>
                  <a:t>  </a:t>
                </a:r>
                <a:r>
                  <a:rPr lang="en-US" altLang="ko-KR" sz="1500" dirty="0"/>
                  <a:t>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ko-KR" sz="15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500" dirty="0" smtClean="0"/>
                  <a:t>, …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500" dirty="0" smtClean="0"/>
                  <a:t> )</a:t>
                </a:r>
                <a:endParaRPr lang="en-US" altLang="ko-KR" sz="1500" dirty="0"/>
              </a:p>
              <a:p>
                <a:pPr>
                  <a:lnSpc>
                    <a:spcPct val="150000"/>
                  </a:lnSpc>
                </a:pPr>
                <a:endParaRPr lang="en-US" altLang="ko-KR" sz="1500" dirty="0" smtClean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en-US" altLang="ko-KR" sz="1500" dirty="0" smtClean="0"/>
                  <a:t>  =  { 4,  5,  ·,  3,  4,  ·,  1,  1,  4  }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</m:oMath>
                </a14:m>
                <a:r>
                  <a:rPr lang="en-US" altLang="ko-KR" sz="1500" dirty="0"/>
                  <a:t>  =  </a:t>
                </a:r>
                <a:r>
                  <a:rPr lang="en-US" altLang="ko-KR" sz="1500" dirty="0" smtClean="0"/>
                  <a:t>{ 4,  3,  1,  2,  ·,  3,  4,  ·,  2  }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5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</m:oMath>
                </a14:m>
                <a:r>
                  <a:rPr lang="en-US" altLang="ko-KR" sz="1500" dirty="0" smtClean="0"/>
                  <a:t> =  {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500" dirty="0" smtClean="0"/>
                  <a:t> , </a:t>
                </a:r>
                <a14:m>
                  <m:oMath xmlns:m="http://schemas.openxmlformats.org/officeDocument/2006/math">
                    <m:r>
                      <a:rPr lang="en-US" altLang="ko-KR" sz="15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1500" dirty="0" smtClean="0"/>
                  <a:t> 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1500" dirty="0" smtClean="0"/>
                  <a:t> 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1500" dirty="0" smtClean="0"/>
                  <a:t> ,  0 }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1500" dirty="0"/>
              </a:p>
              <a:p>
                <a:pPr>
                  <a:lnSpc>
                    <a:spcPct val="150000"/>
                  </a:lnSpc>
                </a:pPr>
                <a:endParaRPr lang="en-US" altLang="ko-KR" sz="1500" dirty="0" smtClean="0"/>
              </a:p>
            </p:txBody>
          </p:sp>
        </mc:Choice>
        <mc:Fallback xmlns="">
          <p:sp>
            <p:nvSpPr>
              <p:cNvPr id="10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59" y="1024359"/>
                <a:ext cx="11057682" cy="5769980"/>
              </a:xfrm>
              <a:prstGeom prst="rect">
                <a:avLst/>
              </a:prstGeom>
              <a:blipFill rotWithShape="0">
                <a:blip r:embed="rId2"/>
                <a:stretch>
                  <a:fillRect l="-165" b="-10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0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>
            <a:extLst>
              <a:ext uri="{FF2B5EF4-FFF2-40B4-BE49-F238E27FC236}">
                <a16:creationId xmlns="" xmlns:a16="http://schemas.microsoft.com/office/drawing/2014/main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5076D1D-C950-4846-89B2-054BCC5C751F}"/>
              </a:ext>
            </a:extLst>
          </p:cNvPr>
          <p:cNvSpPr txBox="1"/>
          <p:nvPr/>
        </p:nvSpPr>
        <p:spPr>
          <a:xfrm>
            <a:off x="243578" y="167368"/>
            <a:ext cx="10565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Similarity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/>
              <p:cNvSpPr txBox="1">
                <a:spLocks/>
              </p:cNvSpPr>
              <p:nvPr/>
            </p:nvSpPr>
            <p:spPr>
              <a:xfrm>
                <a:off x="567159" y="1024359"/>
                <a:ext cx="11057682" cy="550376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/>
                      <m:sup>
                        <m:r>
                          <a:rPr lang="en-US" altLang="ko-KR" sz="15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altLang="ko-KR" sz="1500" dirty="0" smtClean="0">
                    <a:latin typeface="+mj-lt"/>
                  </a:rPr>
                  <a:t> </a:t>
                </a:r>
                <a:r>
                  <a:rPr lang="en-US" altLang="ko-KR" sz="1500" dirty="0">
                    <a:latin typeface="+mj-lt"/>
                  </a:rPr>
                  <a:t>	</a:t>
                </a:r>
                <a:r>
                  <a:rPr lang="ko-KR" altLang="en-US" sz="1500" dirty="0" smtClean="0">
                    <a:latin typeface="+mj-lt"/>
                  </a:rPr>
                  <a:t> </a:t>
                </a:r>
                <a:r>
                  <a:rPr lang="en-US" altLang="ko-KR" sz="1500" dirty="0" smtClean="0">
                    <a:latin typeface="+mj-lt"/>
                  </a:rPr>
                  <a:t>[ -1, 1]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500" b="0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/>
                      <m:sup>
                        <m:r>
                          <a:rPr lang="en-US" altLang="ko-KR" sz="15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ko-KR" sz="1500" dirty="0" smtClean="0">
                    <a:latin typeface="+mj-lt"/>
                  </a:rPr>
                  <a:t>= 1 	</a:t>
                </a:r>
                <a:r>
                  <a:rPr lang="ko-KR" altLang="en-US" sz="1500" dirty="0" smtClean="0">
                    <a:latin typeface="+mj-lt"/>
                  </a:rPr>
                  <a:t>동일한 평가 점수</a:t>
                </a:r>
                <a:r>
                  <a:rPr lang="en-US" altLang="ko-KR" sz="1500" dirty="0" smtClean="0">
                    <a:latin typeface="+mj-lt"/>
                  </a:rPr>
                  <a:t>, </a:t>
                </a:r>
                <a:r>
                  <a:rPr lang="ko-KR" altLang="en-US" sz="1500" dirty="0" smtClean="0">
                    <a:latin typeface="+mj-lt"/>
                  </a:rPr>
                  <a:t>일치</a:t>
                </a:r>
                <a:endParaRPr lang="en-US" altLang="ko-KR" sz="1500" dirty="0">
                  <a:latin typeface="+mj-lt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5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/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ko-KR" sz="1500" dirty="0">
                    <a:latin typeface="+mj-lt"/>
                  </a:rPr>
                  <a:t>= </a:t>
                </a:r>
                <a:r>
                  <a:rPr lang="en-US" altLang="ko-KR" sz="1500" dirty="0" smtClean="0">
                    <a:latin typeface="+mj-lt"/>
                  </a:rPr>
                  <a:t>-1 </a:t>
                </a:r>
                <a:r>
                  <a:rPr lang="en-US" altLang="ko-KR" sz="1500" dirty="0">
                    <a:latin typeface="+mj-lt"/>
                  </a:rPr>
                  <a:t>	</a:t>
                </a:r>
                <a:r>
                  <a:rPr lang="ko-KR" altLang="en-US" sz="1500" dirty="0" smtClean="0">
                    <a:latin typeface="+mj-lt"/>
                  </a:rPr>
                  <a:t>정반대의 평가 점수</a:t>
                </a:r>
                <a:r>
                  <a:rPr lang="en-US" altLang="ko-KR" sz="1500" dirty="0" smtClean="0">
                    <a:latin typeface="+mj-lt"/>
                  </a:rPr>
                  <a:t>, </a:t>
                </a:r>
                <a:r>
                  <a:rPr lang="ko-KR" altLang="en-US" sz="1500" dirty="0" smtClean="0">
                    <a:latin typeface="+mj-lt"/>
                  </a:rPr>
                  <a:t>매우 다름</a:t>
                </a:r>
                <a:endParaRPr lang="en-US" altLang="ko-KR" sz="1500" i="1" dirty="0" smtClean="0">
                  <a:latin typeface="+mj-lt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5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/>
                      <m:sup>
                        <m:r>
                          <a:rPr lang="en-US" altLang="ko-KR" sz="15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500" dirty="0">
                    <a:latin typeface="+mj-lt"/>
                  </a:rPr>
                  <a:t>= </a:t>
                </a:r>
                <a:r>
                  <a:rPr lang="en-US" altLang="ko-KR" sz="1500" dirty="0" smtClean="0">
                    <a:latin typeface="+mj-lt"/>
                  </a:rPr>
                  <a:t>0 </a:t>
                </a:r>
                <a:r>
                  <a:rPr lang="en-US" altLang="ko-KR" sz="1500" dirty="0">
                    <a:latin typeface="+mj-lt"/>
                  </a:rPr>
                  <a:t>	</a:t>
                </a:r>
                <a:r>
                  <a:rPr lang="ko-KR" altLang="en-US" sz="1500" dirty="0" smtClean="0">
                    <a:latin typeface="+mj-lt"/>
                  </a:rPr>
                  <a:t>고려하지 않음</a:t>
                </a:r>
                <a:endParaRPr lang="en-US" altLang="ko-KR" sz="1500" dirty="0" smtClean="0">
                  <a:latin typeface="+mj-lt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5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/>
                      <m:sup>
                        <m:r>
                          <a:rPr lang="en-US" altLang="ko-KR" sz="15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sz="1500" dirty="0">
                    <a:latin typeface="+mj-lt"/>
                  </a:rPr>
                  <a:t>= </a:t>
                </a:r>
                <a:r>
                  <a:rPr lang="en-US" altLang="ko-KR" sz="1500" dirty="0" smtClean="0">
                    <a:latin typeface="+mj-lt"/>
                  </a:rPr>
                  <a:t>0.5</a:t>
                </a:r>
                <a:r>
                  <a:rPr lang="en-US" altLang="ko-KR" sz="1500" dirty="0">
                    <a:latin typeface="+mj-lt"/>
                  </a:rPr>
                  <a:t>	</a:t>
                </a:r>
                <a:r>
                  <a:rPr lang="ko-KR" altLang="en-US" sz="1500" dirty="0" smtClean="0">
                    <a:latin typeface="+mj-lt"/>
                  </a:rPr>
                  <a:t>양의 유사성을 가짐</a:t>
                </a:r>
                <a:endParaRPr lang="en-US" altLang="ko-KR" sz="1500" dirty="0">
                  <a:latin typeface="+mj-lt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50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/>
                      <m:sup>
                        <m:r>
                          <a:rPr lang="en-US" altLang="ko-KR" sz="15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ko-KR" sz="1500" dirty="0">
                    <a:latin typeface="+mj-lt"/>
                  </a:rPr>
                  <a:t>= </a:t>
                </a:r>
                <a:r>
                  <a:rPr lang="en-US" altLang="ko-KR" sz="1500" dirty="0" smtClean="0">
                    <a:latin typeface="+mj-lt"/>
                  </a:rPr>
                  <a:t>-0.5 </a:t>
                </a:r>
                <a:r>
                  <a:rPr lang="en-US" altLang="ko-KR" sz="1500" dirty="0">
                    <a:latin typeface="+mj-lt"/>
                  </a:rPr>
                  <a:t>	</a:t>
                </a:r>
                <a:r>
                  <a:rPr lang="ko-KR" altLang="en-US" sz="1500" dirty="0" smtClean="0">
                    <a:latin typeface="+mj-lt"/>
                  </a:rPr>
                  <a:t>음의 유사성을 가짐</a:t>
                </a:r>
                <a:endParaRPr lang="en-US" altLang="ko-KR" sz="1500" dirty="0">
                  <a:latin typeface="+mj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1500" dirty="0" smtClean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500" b="1" dirty="0" err="1" smtClean="0">
                    <a:latin typeface="+mj-lt"/>
                  </a:rPr>
                  <a:t>Sim</a:t>
                </a:r>
                <a:r>
                  <a:rPr lang="en-US" altLang="ko-KR" sz="1500" b="1" baseline="-25000" dirty="0" err="1" smtClean="0">
                    <a:latin typeface="+mj-lt"/>
                  </a:rPr>
                  <a:t>w</a:t>
                </a:r>
                <a:r>
                  <a:rPr lang="en-US" altLang="ko-KR" sz="1500" b="1" dirty="0" smtClean="0">
                    <a:latin typeface="+mj-lt"/>
                  </a:rPr>
                  <a:t>(</a:t>
                </a:r>
                <a:r>
                  <a:rPr lang="en-US" altLang="ko-KR" sz="1500" b="1" dirty="0" err="1" smtClean="0">
                    <a:latin typeface="+mj-lt"/>
                  </a:rPr>
                  <a:t>x,y</a:t>
                </a:r>
                <a:r>
                  <a:rPr lang="en-US" altLang="ko-KR" sz="1500" b="1" dirty="0" smtClean="0">
                    <a:latin typeface="+mj-lt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/>
                          <m:sup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𝒙𝒚</m:t>
                            </m:r>
                          </m:sub>
                          <m:sup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1800" b="1" dirty="0" smtClean="0">
                  <a:latin typeface="+mj-lt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  <m:sup/>
                    </m:sSubSup>
                  </m:oMath>
                </a14:m>
                <a:r>
                  <a:rPr lang="en-US" altLang="ko-KR" sz="1500" dirty="0">
                    <a:latin typeface="+mj-lt"/>
                  </a:rPr>
                  <a:t> =  {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sz="1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500" dirty="0">
                    <a:latin typeface="+mj-lt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ko-KR" sz="150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1500" dirty="0">
                    <a:latin typeface="+mj-lt"/>
                  </a:rPr>
                  <a:t> 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1500" dirty="0">
                    <a:latin typeface="+mj-lt"/>
                  </a:rPr>
                  <a:t> 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1500" dirty="0">
                    <a:latin typeface="+mj-lt"/>
                  </a:rPr>
                  <a:t> ,  0 </a:t>
                </a:r>
                <a:r>
                  <a:rPr lang="en-US" altLang="ko-KR" sz="1500" dirty="0" smtClean="0">
                    <a:latin typeface="+mj-lt"/>
                  </a:rPr>
                  <a:t>}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500" dirty="0" smtClean="0">
                    <a:latin typeface="+mj-lt"/>
                  </a:rPr>
                  <a:t>w   =  { 1,  0.5</a:t>
                </a:r>
                <a:r>
                  <a:rPr lang="en-US" altLang="ko-KR" sz="1500" dirty="0">
                    <a:latin typeface="+mj-lt"/>
                  </a:rPr>
                  <a:t>, 0</a:t>
                </a:r>
                <a:r>
                  <a:rPr lang="en-US" altLang="ko-KR" sz="1500" dirty="0" smtClean="0">
                    <a:latin typeface="+mj-lt"/>
                  </a:rPr>
                  <a:t> , -0.5, 1 }</a:t>
                </a:r>
                <a:endParaRPr lang="en-US" altLang="ko-KR" sz="1500" dirty="0">
                  <a:latin typeface="+mj-lt"/>
                </a:endParaRPr>
              </a:p>
              <a:p>
                <a:pPr lvl="1">
                  <a:lnSpc>
                    <a:spcPct val="150000"/>
                  </a:lnSpc>
                </a:pPr>
                <a:endParaRPr lang="ko-KR" altLang="en-US" sz="11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59" y="1024359"/>
                <a:ext cx="11057682" cy="5503762"/>
              </a:xfrm>
              <a:prstGeom prst="rect">
                <a:avLst/>
              </a:prstGeom>
              <a:blipFill rotWithShape="0">
                <a:blip r:embed="rId2"/>
                <a:stretch>
                  <a:fillRect l="-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6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>
            <a:extLst>
              <a:ext uri="{FF2B5EF4-FFF2-40B4-BE49-F238E27FC236}">
                <a16:creationId xmlns="" xmlns:a16="http://schemas.microsoft.com/office/drawing/2014/main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5076D1D-C950-4846-89B2-054BCC5C751F}"/>
              </a:ext>
            </a:extLst>
          </p:cNvPr>
          <p:cNvSpPr txBox="1"/>
          <p:nvPr/>
        </p:nvSpPr>
        <p:spPr>
          <a:xfrm>
            <a:off x="243578" y="167368"/>
            <a:ext cx="10565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Predict rating 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Picture 2" descr="image">
            <a:extLst>
              <a:ext uri="{FF2B5EF4-FFF2-40B4-BE49-F238E27FC236}">
                <a16:creationId xmlns="" xmlns:a16="http://schemas.microsoft.com/office/drawing/2014/main" id="{4F17ADDB-93C2-4715-92F7-B71236B31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85" y="1195744"/>
            <a:ext cx="4387963" cy="92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34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>
            <a:extLst>
              <a:ext uri="{FF2B5EF4-FFF2-40B4-BE49-F238E27FC236}">
                <a16:creationId xmlns="" xmlns:a16="http://schemas.microsoft.com/office/drawing/2014/main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5076D1D-C950-4846-89B2-054BCC5C751F}"/>
              </a:ext>
            </a:extLst>
          </p:cNvPr>
          <p:cNvSpPr txBox="1"/>
          <p:nvPr/>
        </p:nvSpPr>
        <p:spPr>
          <a:xfrm>
            <a:off x="243578" y="167368"/>
            <a:ext cx="10565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Genetic Algorith</a:t>
            </a: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/>
              <p:cNvSpPr txBox="1">
                <a:spLocks/>
              </p:cNvSpPr>
              <p:nvPr/>
            </p:nvSpPr>
            <p:spPr>
              <a:xfrm>
                <a:off x="567159" y="1024359"/>
                <a:ext cx="11057682" cy="550376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b="1" smtClean="0"/>
                      <m:t>Genetic</m:t>
                    </m:r>
                    <m:r>
                      <m:rPr>
                        <m:nor/>
                      </m:rPr>
                      <a:rPr lang="en-US" altLang="ko-KR" sz="2000" b="1" smtClean="0"/>
                      <m:t> </m:t>
                    </m:r>
                    <m:r>
                      <m:rPr>
                        <m:nor/>
                      </m:rPr>
                      <a:rPr lang="en-US" altLang="ko-KR" sz="2000" b="1" smtClean="0"/>
                      <m:t>representation</m:t>
                    </m:r>
                  </m:oMath>
                </a14:m>
                <a:endParaRPr lang="en-US" altLang="ko-KR" sz="2000" b="1" dirty="0" smtClean="0">
                  <a:latin typeface="+mj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2000" b="1" dirty="0" smtClean="0">
                  <a:latin typeface="+mj-lt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 startAt="2"/>
                </a:pPr>
                <a:r>
                  <a:rPr lang="en-US" altLang="ko-KR" sz="2000" b="1" dirty="0" smtClean="0">
                    <a:latin typeface="+mj-lt"/>
                  </a:rPr>
                  <a:t>Initial Population</a:t>
                </a:r>
              </a:p>
              <a:p>
                <a:pPr marL="457200" indent="-457200">
                  <a:lnSpc>
                    <a:spcPct val="150000"/>
                  </a:lnSpc>
                  <a:buAutoNum type="arabicPeriod" startAt="3"/>
                </a:pPr>
                <a:r>
                  <a:rPr lang="en-US" altLang="ko-KR" sz="2000" b="1" dirty="0" smtClean="0"/>
                  <a:t>Initial </a:t>
                </a:r>
                <a:r>
                  <a:rPr lang="en-US" altLang="ko-KR" sz="2000" b="1" dirty="0"/>
                  <a:t>Fitness </a:t>
                </a:r>
                <a:r>
                  <a:rPr lang="en-US" altLang="ko-KR" sz="2000" b="1" dirty="0" smtClean="0"/>
                  <a:t>function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2000" b="1" dirty="0"/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endParaRPr lang="en-US" altLang="ko-KR" sz="2000" b="1" dirty="0" smtClean="0"/>
              </a:p>
              <a:p>
                <a:pPr marL="457200" indent="-457200">
                  <a:lnSpc>
                    <a:spcPct val="150000"/>
                  </a:lnSpc>
                  <a:buAutoNum type="arabicPeriod" startAt="4"/>
                </a:pPr>
                <a:r>
                  <a:rPr lang="en-US" altLang="ko-KR" sz="2000" b="1" dirty="0" smtClean="0"/>
                  <a:t>Genetic operators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ko-KR" sz="1800" dirty="0" smtClean="0"/>
                  <a:t>Selection	/	Crossover	/	Mutation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1600" b="1" dirty="0"/>
              </a:p>
              <a:p>
                <a:pPr marL="457200" indent="-457200">
                  <a:lnSpc>
                    <a:spcPct val="150000"/>
                  </a:lnSpc>
                  <a:buAutoNum type="arabicPeriod" startAt="5"/>
                </a:pPr>
                <a:r>
                  <a:rPr lang="en-US" altLang="ko-KR" sz="2000" b="1" dirty="0" smtClean="0"/>
                  <a:t>Reproduction </a:t>
                </a:r>
                <a:r>
                  <a:rPr lang="en-US" altLang="ko-KR" sz="2000" b="1" dirty="0"/>
                  <a:t>and </a:t>
                </a:r>
                <a:r>
                  <a:rPr lang="en-US" altLang="ko-KR" sz="2000" b="1" dirty="0" smtClean="0"/>
                  <a:t>termination</a:t>
                </a:r>
                <a:endParaRPr lang="en-US" altLang="ko-KR" sz="2000" b="1" dirty="0"/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endParaRPr lang="en-US" altLang="ko-KR" sz="2000" b="1" dirty="0"/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endParaRPr lang="ko-KR" altLang="en-US" sz="1100" b="1" dirty="0"/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endParaRPr lang="en-US" altLang="ko-KR" sz="2000" b="1" dirty="0" smtClean="0"/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endParaRPr lang="en-US" altLang="ko-KR" sz="2000" b="1" dirty="0"/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endParaRPr lang="en-US" altLang="ko-KR" sz="2000" b="1" dirty="0" smtClean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sz="11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59" y="1024359"/>
                <a:ext cx="11057682" cy="5503762"/>
              </a:xfrm>
              <a:prstGeom prst="rect">
                <a:avLst/>
              </a:prstGeom>
              <a:blipFill rotWithShape="0">
                <a:blip r:embed="rId2"/>
                <a:stretch>
                  <a:fillRect l="-717" b="-1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763" y="1024359"/>
            <a:ext cx="3245558" cy="1191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90" y="3271443"/>
            <a:ext cx="5342067" cy="11628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408" y="3271443"/>
            <a:ext cx="5193433" cy="108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7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>
            <a:extLst>
              <a:ext uri="{FF2B5EF4-FFF2-40B4-BE49-F238E27FC236}">
                <a16:creationId xmlns="" xmlns:a16="http://schemas.microsoft.com/office/drawing/2014/main" id="{1E564225-8291-47E0-B6E2-FCF121B8DEF6}"/>
              </a:ext>
            </a:extLst>
          </p:cNvPr>
          <p:cNvSpPr/>
          <p:nvPr/>
        </p:nvSpPr>
        <p:spPr>
          <a:xfrm>
            <a:off x="-20320" y="126444"/>
            <a:ext cx="12192000" cy="517978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5076D1D-C950-4846-89B2-054BCC5C751F}"/>
              </a:ext>
            </a:extLst>
          </p:cNvPr>
          <p:cNvSpPr txBox="1"/>
          <p:nvPr/>
        </p:nvSpPr>
        <p:spPr>
          <a:xfrm>
            <a:off x="243578" y="167368"/>
            <a:ext cx="105659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Experiments</a:t>
            </a:r>
            <a:endParaRPr lang="ko-KR" altLang="en-US" sz="2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67159" y="1024359"/>
            <a:ext cx="11057682" cy="5503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3200" i="1" dirty="0"/>
          </a:p>
        </p:txBody>
      </p:sp>
      <p:sp>
        <p:nvSpPr>
          <p:cNvPr id="2" name="직사각형 1"/>
          <p:cNvSpPr/>
          <p:nvPr/>
        </p:nvSpPr>
        <p:spPr>
          <a:xfrm>
            <a:off x="489402" y="1162010"/>
            <a:ext cx="11172556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24292E"/>
                </a:solidFill>
                <a:latin typeface="+mj-lt"/>
              </a:rPr>
              <a:t>Dataset </a:t>
            </a:r>
            <a:r>
              <a:rPr lang="en-US" altLang="ko-KR" sz="2500" b="1" dirty="0" smtClean="0">
                <a:solidFill>
                  <a:srgbClr val="24292E"/>
                </a:solidFill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24292E"/>
                </a:solidFill>
                <a:latin typeface="+mj-lt"/>
              </a:rPr>
              <a:t>	</a:t>
            </a:r>
            <a:endParaRPr lang="en-US" altLang="ko-KR" sz="2200" b="1" dirty="0" smtClean="0">
              <a:solidFill>
                <a:srgbClr val="24292E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solidFill>
                <a:srgbClr val="24292E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2200" b="1" dirty="0" smtClean="0">
              <a:solidFill>
                <a:srgbClr val="24292E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2200" b="1" dirty="0" smtClean="0">
              <a:solidFill>
                <a:srgbClr val="24292E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000" b="1" dirty="0" smtClean="0">
              <a:solidFill>
                <a:srgbClr val="24292E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24292E"/>
                </a:solidFill>
              </a:rPr>
              <a:t>Validate performance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24292E"/>
                </a:solidFill>
              </a:rPr>
              <a:t>	</a:t>
            </a:r>
            <a:r>
              <a:rPr lang="en-US" altLang="ko-KR" sz="2000" dirty="0">
                <a:solidFill>
                  <a:srgbClr val="24292E"/>
                </a:solidFill>
              </a:rPr>
              <a:t>(</a:t>
            </a:r>
            <a:r>
              <a:rPr lang="en-US" altLang="ko-KR" sz="2000" dirty="0">
                <a:solidFill>
                  <a:srgbClr val="24292E"/>
                </a:solidFill>
                <a:latin typeface="+mj-lt"/>
              </a:rPr>
              <a:t>1) MAE(Mean Absolute Error)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292E"/>
                </a:solidFill>
                <a:latin typeface="+mj-lt"/>
              </a:rPr>
              <a:t>	(2) C</a:t>
            </a:r>
            <a:r>
              <a:rPr lang="en-US" altLang="ko-KR" sz="2000" dirty="0" smtClean="0">
                <a:solidFill>
                  <a:srgbClr val="24292E"/>
                </a:solidFill>
                <a:latin typeface="+mj-lt"/>
              </a:rPr>
              <a:t>overage</a:t>
            </a:r>
            <a:endParaRPr lang="en-US" altLang="ko-KR" sz="2000" dirty="0">
              <a:solidFill>
                <a:srgbClr val="24292E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292E"/>
                </a:solidFill>
                <a:latin typeface="+mj-lt"/>
              </a:rPr>
              <a:t>	(3) Precision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292E"/>
                </a:solidFill>
                <a:latin typeface="+mj-lt"/>
              </a:rPr>
              <a:t>	(4) Recall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855" y="1879748"/>
            <a:ext cx="93916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144</Words>
  <Application>Microsoft Office PowerPoint</Application>
  <PresentationFormat>와이드스크린</PresentationFormat>
  <Paragraphs>91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나눔</vt:lpstr>
      <vt:lpstr>나눔바른고딕</vt:lpstr>
      <vt:lpstr>나눔스퀘어 Bold</vt:lpstr>
      <vt:lpstr>다음_Regular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Areum</dc:creator>
  <cp:lastModifiedBy>Areum</cp:lastModifiedBy>
  <cp:revision>147</cp:revision>
  <dcterms:created xsi:type="dcterms:W3CDTF">2020-05-08T16:33:43Z</dcterms:created>
  <dcterms:modified xsi:type="dcterms:W3CDTF">2020-05-31T14:20:57Z</dcterms:modified>
</cp:coreProperties>
</file>