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393" r:id="rId5"/>
    <p:sldId id="301" r:id="rId6"/>
    <p:sldId id="316" r:id="rId7"/>
    <p:sldId id="318" r:id="rId8"/>
    <p:sldId id="379" r:id="rId9"/>
    <p:sldId id="319" r:id="rId10"/>
    <p:sldId id="324" r:id="rId11"/>
    <p:sldId id="329" r:id="rId12"/>
    <p:sldId id="333" r:id="rId13"/>
    <p:sldId id="346" r:id="rId14"/>
    <p:sldId id="309" r:id="rId15"/>
    <p:sldId id="347" r:id="rId16"/>
    <p:sldId id="391" r:id="rId17"/>
    <p:sldId id="359" r:id="rId18"/>
    <p:sldId id="363" r:id="rId19"/>
    <p:sldId id="367" r:id="rId20"/>
    <p:sldId id="381" r:id="rId21"/>
    <p:sldId id="369" r:id="rId22"/>
    <p:sldId id="361" r:id="rId23"/>
    <p:sldId id="392" r:id="rId24"/>
    <p:sldId id="349" r:id="rId25"/>
    <p:sldId id="384" r:id="rId26"/>
    <p:sldId id="37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심아름" initials="심" lastIdx="1" clrIdx="0">
    <p:extLst>
      <p:ext uri="{19B8F6BF-5375-455C-9EA6-DF929625EA0E}">
        <p15:presenceInfo xmlns:p15="http://schemas.microsoft.com/office/powerpoint/2012/main" userId="심아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3D0FC"/>
    <a:srgbClr val="52585F"/>
    <a:srgbClr val="E6F2FE"/>
    <a:srgbClr val="27BC85"/>
    <a:srgbClr val="66D25D"/>
    <a:srgbClr val="71C041"/>
    <a:srgbClr val="010001"/>
    <a:srgbClr val="C5366F"/>
    <a:srgbClr val="53A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8774" autoAdjust="0"/>
  </p:normalViewPr>
  <p:slideViewPr>
    <p:cSldViewPr snapToGrid="0">
      <p:cViewPr varScale="1">
        <p:scale>
          <a:sx n="90" d="100"/>
          <a:sy n="90" d="100"/>
        </p:scale>
        <p:origin x="1554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심아름" userId="c9d0f377-4329-40ef-8687-81dc43528981" providerId="ADAL" clId="{5AF9D026-5231-6048-8C93-C61DD50A54E3}"/>
    <pc:docChg chg="custSel modSld">
      <pc:chgData name="심아름" userId="c9d0f377-4329-40ef-8687-81dc43528981" providerId="ADAL" clId="{5AF9D026-5231-6048-8C93-C61DD50A54E3}" dt="2020-05-30T16:17:44.693" v="0" actId="478"/>
      <pc:docMkLst>
        <pc:docMk/>
      </pc:docMkLst>
      <pc:sldChg chg="delSp">
        <pc:chgData name="심아름" userId="c9d0f377-4329-40ef-8687-81dc43528981" providerId="ADAL" clId="{5AF9D026-5231-6048-8C93-C61DD50A54E3}" dt="2020-05-30T16:17:44.693" v="0" actId="478"/>
        <pc:sldMkLst>
          <pc:docMk/>
          <pc:sldMk cId="2957846662" sldId="393"/>
        </pc:sldMkLst>
        <pc:spChg chg="del">
          <ac:chgData name="심아름" userId="c9d0f377-4329-40ef-8687-81dc43528981" providerId="ADAL" clId="{5AF9D026-5231-6048-8C93-C61DD50A54E3}" dt="2020-05-30T16:17:44.693" v="0" actId="478"/>
          <ac:spMkLst>
            <pc:docMk/>
            <pc:sldMk cId="2957846662" sldId="393"/>
            <ac:spMk id="6" creationId="{3132B23F-FDC8-4D73-89E7-FD0CDEE9D1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4E6A3-DD0C-4FA3-A3FC-4CBB68DFBCB9}" type="datetimeFigureOut">
              <a:rPr lang="ko-KR" altLang="en-US" smtClean="0"/>
              <a:t>2020. 5. 31.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91730-B526-49FC-BEF6-107D929C9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4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49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333333"/>
              </a:solidFill>
              <a:latin typeface="나눔 고딕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19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333333"/>
              </a:solidFill>
              <a:latin typeface="나눔 고딕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79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4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33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40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20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463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 </a:t>
            </a:r>
            <a:r>
              <a:rPr lang="en-US" altLang="ko-KR" dirty="0"/>
              <a:t>I love you but not love him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문장이라면 앞의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뒤의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일반적인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임베딩만을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거쳤을 때 동일한 값을 가지게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Positional Encoding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주기함수에 의한 위치에 따른 다른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거치면 같은 단어여도 문장에서 쓰인 위치에 따라 다른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가지게 됩니다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문장에서 단어의 위치마다 하나의 유일한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출력해야 하고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문장의 길이가 달라도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간 거리는 일정해야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문장이 길어져도 적응 가능해야 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값들이 특정 범위 내에 있어야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일반화가 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유일값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이어야 하는데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숫자가 아니라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d-dimensional vector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문장 내 특정 위치 정보를 표현했고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인코딩을 모델 자체에서 사용하지 않고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벡터에 추가 하여 사용했다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dirty="0">
              <a:solidFill>
                <a:schemeClr val="bg1"/>
              </a:solidFill>
              <a:latin typeface="고딕"/>
              <a:ea typeface="HY중고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8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93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dirty="0">
              <a:solidFill>
                <a:schemeClr val="bg1"/>
              </a:solidFill>
              <a:latin typeface="고딕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19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0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12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892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10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91730-B526-49FC-BEF6-107D929C9B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4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99651-B6CF-402E-A0DB-30263000E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6DE206-1C8E-4719-A5E2-F10C45FA4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7CDA-AA33-454D-A1DB-852268F1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D301-C0DC-4400-B7C0-7E573329D3A2}" type="datetime1">
              <a:rPr lang="ko-KR" altLang="en-US" smtClean="0"/>
              <a:t>2020. 5. 31.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DC176-4162-430E-9CAC-0A0D263B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DEC4F-54C9-48D2-85B5-31AD43FA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9C7F9-AF0A-429D-AF57-74F47944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9CC7F9-2D0C-45C0-9B15-8B36D9FEE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87720-7798-48AD-9014-A9429910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24E8-7312-423F-BA2C-D96505E8B872}" type="datetime1">
              <a:rPr lang="ko-KR" altLang="en-US" smtClean="0"/>
              <a:t>2020. 5. 31.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E380D-8656-40B2-9ACB-8DB0C31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F4D94-E6BF-4B0C-AB40-2F85DEC7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03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A4DADF-B1BC-45F0-81AB-C0CC6F329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8A36CC-54FA-4651-8DC3-AABC37936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FD2FD-437D-458D-B8AA-33339DA5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CC02-CB42-4166-B62B-4FDB10CB9D52}" type="datetime1">
              <a:rPr lang="ko-KR" altLang="en-US" smtClean="0"/>
              <a:t>2020. 5. 31.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6F37B-43EE-498F-B4DF-FD299B32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1D12C-5A15-44A3-B87C-5F31AFA2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3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4470B-21AC-4B2A-9AFF-F25CC41E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8660E-3D6C-4792-8067-23C1CBE1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1819F-F209-480B-AC5D-DA9FD9A2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DCE-1369-4FA6-A628-63F73BFF1912}" type="datetime1">
              <a:rPr lang="ko-KR" altLang="en-US" smtClean="0"/>
              <a:t>2020. 5. 31.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04F59-604D-48AB-B7EA-41DB33F9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E4F54-B31C-46E0-A84B-8847A57F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3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1552E-7A0A-46EE-9017-9C356534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F5D6CD-6CA1-43BB-B766-BB50CEBE6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C22A0-B37D-44D5-92B5-1DA56E2D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BD83-203B-4C32-8D78-05B3CA860D8B}" type="datetime1">
              <a:rPr lang="ko-KR" altLang="en-US" smtClean="0"/>
              <a:t>2020. 5. 31.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DDBA5-BFFF-4A10-BA7D-B570D3CD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1E207-818D-4B7A-821A-23ECD16C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9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CD530-3C32-4B18-B010-BD658CD4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9D179-B663-400D-A254-F407D900C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7E093E-68A7-4322-A993-A864E9A12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3AB688-E9F7-450E-B93D-8790A7D7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84EA-BD13-421E-B6B9-0FF2B5AAEB10}" type="datetime1">
              <a:rPr lang="ko-KR" altLang="en-US" smtClean="0"/>
              <a:t>2020. 5. 31.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38544-D673-4E9F-BFA4-97FB0FB4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C55C8-F8AD-4FB9-BCCA-BDFABEFF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0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5278B-6A72-4DAC-8434-738F51F4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36B9DF-65C2-4367-A107-1EC6FF2B3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25D90E-619B-4F52-8442-82033C97C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8DADF5-3440-487E-899A-E3C75BC47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AE294F-5844-4FAF-803D-BB12C00EE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0492A7-0CAC-42E2-9B8F-2B1D242D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5D50-888B-4E4A-A01B-1F5A10142B44}" type="datetime1">
              <a:rPr lang="ko-KR" altLang="en-US" smtClean="0"/>
              <a:t>2020. 5. 31.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E58F3-C181-4BC3-B511-4CBE6ECA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96D131-6EC3-4440-BCEB-5A9979AA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42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1B5AC-920B-488F-861B-E122EB40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D1456C-B107-4B19-B50E-8000BD4D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F23D-B4A6-4B1C-A46A-576D2686D38A}" type="datetime1">
              <a:rPr lang="ko-KR" altLang="en-US" smtClean="0"/>
              <a:t>2020. 5. 31.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43CF35-C791-4C8D-A4C3-32D9254C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CA1DC6-09C2-4B78-9FFA-B0BAA566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27C1AC-61CA-4D58-9A47-C04B4076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B70-7FE6-4CB5-8135-E22D3269B5B9}" type="datetime1">
              <a:rPr lang="ko-KR" altLang="en-US" smtClean="0"/>
              <a:t>2020. 5. 31.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8F00D6-DBA9-4E9E-A4A7-51DD3BD1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2D27B-0F0D-4A7D-B0ED-CDD19B10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6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D2B7D-FA4A-4D32-A25A-6AB2B501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11889-EADF-43B1-B6AD-B4AF5C62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F2A46-A7D2-4092-8400-5A1F87084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62764B-E92E-498B-A112-7ECC88B7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5083-6820-4C1F-8C4F-524DB0E601B4}" type="datetime1">
              <a:rPr lang="ko-KR" altLang="en-US" smtClean="0"/>
              <a:t>2020. 5. 31.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1EA70-9E7B-487C-9636-BFF905A6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D01DD-BEAE-4CDA-B6D4-6982DF44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96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0EFD5-7F1B-4627-BE7C-F395F2A6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E5BE7C-5068-4B0C-A537-C7A8D2A8E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40E6E-D683-4B1A-B620-484CD0982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A1EE00-606A-4F02-947B-F1787BE0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817D-FE0C-4189-B652-E80EBA1EF3F1}" type="datetime1">
              <a:rPr lang="ko-KR" altLang="en-US" smtClean="0"/>
              <a:t>2020. 5. 31.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BAEF1D-0627-454A-8B2A-C81C4EB1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0478ED-A324-4937-919D-CDF2D156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08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7BB29F-DB94-48AA-B851-4FBCFC21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1431E-318E-4704-931C-56816FA2A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17F0D-75CF-4654-BC56-F0AB604F8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E186E-5D56-4BF0-9D59-48C48C6F44E1}" type="datetime1">
              <a:rPr lang="ko-KR" altLang="en-US" smtClean="0"/>
              <a:t>2020. 5. 31.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AD28C-EBD4-40CC-BC68-840211308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0B971-2DB4-45F8-8EC1-F43038F4C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818A-0AB2-4734-B652-E05FAC913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2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D0A8B7-BAFB-4A95-AB9B-4C5B34D5BB57}"/>
              </a:ext>
            </a:extLst>
          </p:cNvPr>
          <p:cNvSpPr/>
          <p:nvPr/>
        </p:nvSpPr>
        <p:spPr>
          <a:xfrm>
            <a:off x="5459875" y="5076731"/>
            <a:ext cx="17363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/>
              <a:t>2020.06.01</a:t>
            </a:r>
            <a:endParaRPr lang="en-US" altLang="ko-KR" sz="2500" dirty="0"/>
          </a:p>
          <a:p>
            <a:pPr algn="ctr"/>
            <a:r>
              <a:rPr lang="ko-KR" altLang="en-US" sz="2500" dirty="0">
                <a:solidFill>
                  <a:srgbClr val="333333"/>
                </a:solidFill>
                <a:latin typeface="나눔 고딕"/>
              </a:rPr>
              <a:t>심아름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6B4F72-2983-45CA-8F12-A2198774FEE9}"/>
              </a:ext>
            </a:extLst>
          </p:cNvPr>
          <p:cNvCxnSpPr>
            <a:cxnSpLocks/>
          </p:cNvCxnSpPr>
          <p:nvPr/>
        </p:nvCxnSpPr>
        <p:spPr>
          <a:xfrm>
            <a:off x="593887" y="3342602"/>
            <a:ext cx="11468348" cy="0"/>
          </a:xfrm>
          <a:prstGeom prst="line">
            <a:avLst/>
          </a:prstGeom>
          <a:ln w="5715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61BAE9-D3C4-4E55-B7D2-130CBC0C6D20}"/>
              </a:ext>
            </a:extLst>
          </p:cNvPr>
          <p:cNvSpPr/>
          <p:nvPr/>
        </p:nvSpPr>
        <p:spPr>
          <a:xfrm>
            <a:off x="1945370" y="2108663"/>
            <a:ext cx="86060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b="1" dirty="0"/>
              <a:t>Attention Is All You Need</a:t>
            </a:r>
          </a:p>
        </p:txBody>
      </p:sp>
    </p:spTree>
    <p:extLst>
      <p:ext uri="{BB962C8B-B14F-4D97-AF65-F5344CB8AC3E}">
        <p14:creationId xmlns:p14="http://schemas.microsoft.com/office/powerpoint/2010/main" val="295784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E90C6D-62F6-404A-B511-02F0639AACF6}"/>
              </a:ext>
            </a:extLst>
          </p:cNvPr>
          <p:cNvSpPr/>
          <p:nvPr/>
        </p:nvSpPr>
        <p:spPr>
          <a:xfrm>
            <a:off x="124458" y="35726"/>
            <a:ext cx="28581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333333"/>
                </a:solidFill>
                <a:latin typeface="나눔 고딕"/>
              </a:rPr>
              <a:t>4. Transformer</a:t>
            </a:r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6842DB-8D9D-4812-8C35-B53A3552AAD0}"/>
              </a:ext>
            </a:extLst>
          </p:cNvPr>
          <p:cNvCxnSpPr/>
          <p:nvPr/>
        </p:nvCxnSpPr>
        <p:spPr>
          <a:xfrm>
            <a:off x="124458" y="636851"/>
            <a:ext cx="3836504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A66C06B-A862-4D98-A519-07B68DE98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888167"/>
            <a:ext cx="8953500" cy="5829332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3D571DFD-487B-4F74-B515-52F497A1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3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E90C6D-62F6-404A-B511-02F0639AACF6}"/>
              </a:ext>
            </a:extLst>
          </p:cNvPr>
          <p:cNvSpPr/>
          <p:nvPr/>
        </p:nvSpPr>
        <p:spPr>
          <a:xfrm>
            <a:off x="124458" y="35726"/>
            <a:ext cx="28581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333333"/>
                </a:solidFill>
                <a:latin typeface="나눔 고딕"/>
              </a:rPr>
              <a:t>4. Transformer</a:t>
            </a:r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6842DB-8D9D-4812-8C35-B53A3552AAD0}"/>
              </a:ext>
            </a:extLst>
          </p:cNvPr>
          <p:cNvCxnSpPr/>
          <p:nvPr/>
        </p:nvCxnSpPr>
        <p:spPr>
          <a:xfrm>
            <a:off x="124458" y="636851"/>
            <a:ext cx="3836504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87A7274-5C62-4828-8755-AC2BA0F86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10" y="689626"/>
            <a:ext cx="9647580" cy="6168374"/>
          </a:xfrm>
          <a:prstGeom prst="rect">
            <a:avLst/>
          </a:prstGeom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DDFBA639-123D-4FB8-92B8-2F88641E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E90C6D-62F6-404A-B511-02F0639AACF6}"/>
              </a:ext>
            </a:extLst>
          </p:cNvPr>
          <p:cNvSpPr/>
          <p:nvPr/>
        </p:nvSpPr>
        <p:spPr>
          <a:xfrm>
            <a:off x="124458" y="35726"/>
            <a:ext cx="249459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333333"/>
                </a:solidFill>
                <a:latin typeface="나눔 고딕"/>
              </a:rPr>
              <a:t>4-1. Encoder</a:t>
            </a:r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6842DB-8D9D-4812-8C35-B53A3552AAD0}"/>
              </a:ext>
            </a:extLst>
          </p:cNvPr>
          <p:cNvCxnSpPr/>
          <p:nvPr/>
        </p:nvCxnSpPr>
        <p:spPr>
          <a:xfrm>
            <a:off x="124458" y="636851"/>
            <a:ext cx="3836504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CABBAE1-905D-4AFA-B6CD-5D23B05376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20"/>
          <a:stretch/>
        </p:blipFill>
        <p:spPr>
          <a:xfrm>
            <a:off x="9124822" y="-1"/>
            <a:ext cx="3046912" cy="16001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428481-04FA-407F-BBEA-93C28F882AF5}"/>
              </a:ext>
            </a:extLst>
          </p:cNvPr>
          <p:cNvSpPr/>
          <p:nvPr/>
        </p:nvSpPr>
        <p:spPr>
          <a:xfrm flipH="1" flipV="1">
            <a:off x="9260931" y="427383"/>
            <a:ext cx="339853" cy="617606"/>
          </a:xfrm>
          <a:prstGeom prst="rect">
            <a:avLst/>
          </a:prstGeom>
          <a:solidFill>
            <a:srgbClr val="FF0000">
              <a:alpha val="28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4FC3458-18B3-4650-868A-91B375FE9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" r="3133"/>
          <a:stretch/>
        </p:blipFill>
        <p:spPr bwMode="auto">
          <a:xfrm>
            <a:off x="63808" y="1044989"/>
            <a:ext cx="9136473" cy="581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6BEC64-307E-4894-AB9D-04E54F65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8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E90C6D-62F6-404A-B511-02F0639AACF6}"/>
              </a:ext>
            </a:extLst>
          </p:cNvPr>
          <p:cNvSpPr/>
          <p:nvPr/>
        </p:nvSpPr>
        <p:spPr>
          <a:xfrm>
            <a:off x="124458" y="35726"/>
            <a:ext cx="27529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333333"/>
                </a:solidFill>
                <a:latin typeface="나눔 고딕"/>
              </a:rPr>
              <a:t>4-2. Attention</a:t>
            </a:r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6842DB-8D9D-4812-8C35-B53A3552AAD0}"/>
              </a:ext>
            </a:extLst>
          </p:cNvPr>
          <p:cNvCxnSpPr/>
          <p:nvPr/>
        </p:nvCxnSpPr>
        <p:spPr>
          <a:xfrm>
            <a:off x="124458" y="636851"/>
            <a:ext cx="3836504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CABBAE1-905D-4AFA-B6CD-5D23B05376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20"/>
          <a:stretch/>
        </p:blipFill>
        <p:spPr>
          <a:xfrm>
            <a:off x="9124822" y="-1"/>
            <a:ext cx="3046912" cy="16001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428481-04FA-407F-BBEA-93C28F882AF5}"/>
              </a:ext>
            </a:extLst>
          </p:cNvPr>
          <p:cNvSpPr/>
          <p:nvPr/>
        </p:nvSpPr>
        <p:spPr>
          <a:xfrm flipH="1" flipV="1">
            <a:off x="9260930" y="781049"/>
            <a:ext cx="339853" cy="263939"/>
          </a:xfrm>
          <a:prstGeom prst="rect">
            <a:avLst/>
          </a:prstGeom>
          <a:solidFill>
            <a:srgbClr val="FF0000">
              <a:alpha val="28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C83CE4-71D5-4001-B220-725A276F6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98" t="21040" b="3183"/>
          <a:stretch/>
        </p:blipFill>
        <p:spPr bwMode="auto">
          <a:xfrm>
            <a:off x="7753792" y="1600198"/>
            <a:ext cx="1079424" cy="23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F2086653-8337-4541-AA8F-125E8DBB7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41"/>
          <a:stretch/>
        </p:blipFill>
        <p:spPr bwMode="auto">
          <a:xfrm>
            <a:off x="1071244" y="781050"/>
            <a:ext cx="6411835" cy="264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78D0DE-1E4F-478B-A956-24C601F6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61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E90C6D-62F6-404A-B511-02F0639AACF6}"/>
              </a:ext>
            </a:extLst>
          </p:cNvPr>
          <p:cNvSpPr/>
          <p:nvPr/>
        </p:nvSpPr>
        <p:spPr>
          <a:xfrm>
            <a:off x="124458" y="35726"/>
            <a:ext cx="27529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333333"/>
                </a:solidFill>
                <a:latin typeface="나눔 고딕"/>
              </a:rPr>
              <a:t>4-2. Attention</a:t>
            </a:r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6842DB-8D9D-4812-8C35-B53A3552AAD0}"/>
              </a:ext>
            </a:extLst>
          </p:cNvPr>
          <p:cNvCxnSpPr/>
          <p:nvPr/>
        </p:nvCxnSpPr>
        <p:spPr>
          <a:xfrm>
            <a:off x="124458" y="636851"/>
            <a:ext cx="3836504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CABBAE1-905D-4AFA-B6CD-5D23B05376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20"/>
          <a:stretch/>
        </p:blipFill>
        <p:spPr>
          <a:xfrm>
            <a:off x="9124822" y="-1"/>
            <a:ext cx="3046912" cy="16001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428481-04FA-407F-BBEA-93C28F882AF5}"/>
              </a:ext>
            </a:extLst>
          </p:cNvPr>
          <p:cNvSpPr/>
          <p:nvPr/>
        </p:nvSpPr>
        <p:spPr>
          <a:xfrm flipH="1" flipV="1">
            <a:off x="9260930" y="781049"/>
            <a:ext cx="339853" cy="263939"/>
          </a:xfrm>
          <a:prstGeom prst="rect">
            <a:avLst/>
          </a:prstGeom>
          <a:solidFill>
            <a:srgbClr val="FF0000">
              <a:alpha val="28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C83CE4-71D5-4001-B220-725A276F6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98" t="21040" b="3183"/>
          <a:stretch/>
        </p:blipFill>
        <p:spPr bwMode="auto">
          <a:xfrm>
            <a:off x="7753792" y="1600198"/>
            <a:ext cx="1079424" cy="23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F2086653-8337-4541-AA8F-125E8DBB7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"/>
          <a:stretch/>
        </p:blipFill>
        <p:spPr bwMode="auto">
          <a:xfrm>
            <a:off x="1071244" y="781050"/>
            <a:ext cx="6411835" cy="604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5795E3-F3C8-44E9-8E10-2168476738D7}"/>
              </a:ext>
            </a:extLst>
          </p:cNvPr>
          <p:cNvSpPr/>
          <p:nvPr/>
        </p:nvSpPr>
        <p:spPr>
          <a:xfrm>
            <a:off x="1244600" y="3505200"/>
            <a:ext cx="5784850" cy="2533650"/>
          </a:xfrm>
          <a:prstGeom prst="rect">
            <a:avLst/>
          </a:prstGeom>
          <a:solidFill>
            <a:schemeClr val="bg1">
              <a:lumMod val="8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78D0DE-1E4F-478B-A956-24C601F6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5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3C31906-C9AC-49D4-BF67-D28E717DD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69" y="1022502"/>
            <a:ext cx="4813669" cy="545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61349F0B-7195-4CB4-B906-7183810F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9" r="11810"/>
          <a:stretch/>
        </p:blipFill>
        <p:spPr bwMode="auto">
          <a:xfrm>
            <a:off x="6343650" y="1022502"/>
            <a:ext cx="5134181" cy="270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C987AB1-4CED-47C6-BB08-04BA59978278}"/>
              </a:ext>
            </a:extLst>
          </p:cNvPr>
          <p:cNvSpPr/>
          <p:nvPr/>
        </p:nvSpPr>
        <p:spPr>
          <a:xfrm>
            <a:off x="124458" y="35726"/>
            <a:ext cx="27529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333333"/>
                </a:solidFill>
                <a:latin typeface="나눔 고딕"/>
              </a:rPr>
              <a:t>4-2. Attention</a:t>
            </a:r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9D6854-F78C-44D9-9211-ED82770771EF}"/>
              </a:ext>
            </a:extLst>
          </p:cNvPr>
          <p:cNvCxnSpPr/>
          <p:nvPr/>
        </p:nvCxnSpPr>
        <p:spPr>
          <a:xfrm>
            <a:off x="124458" y="636851"/>
            <a:ext cx="3836504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0C564E-20AB-4914-B341-EC3CF3FD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07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0C91CEC-F6FF-43AA-8D30-EE53F38BBBB5}"/>
              </a:ext>
            </a:extLst>
          </p:cNvPr>
          <p:cNvSpPr/>
          <p:nvPr/>
        </p:nvSpPr>
        <p:spPr>
          <a:xfrm>
            <a:off x="124458" y="35726"/>
            <a:ext cx="27529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333333"/>
                </a:solidFill>
                <a:latin typeface="나눔 고딕"/>
              </a:rPr>
              <a:t>4-2. Attention</a:t>
            </a:r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A489DA-0A0E-44E6-81FF-AF01981D81D1}"/>
              </a:ext>
            </a:extLst>
          </p:cNvPr>
          <p:cNvCxnSpPr/>
          <p:nvPr/>
        </p:nvCxnSpPr>
        <p:spPr>
          <a:xfrm>
            <a:off x="124458" y="636851"/>
            <a:ext cx="3836504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075378D-3249-4E62-BC4F-96B74C9BDE88}"/>
                  </a:ext>
                </a:extLst>
              </p:cNvPr>
              <p:cNvSpPr/>
              <p:nvPr/>
            </p:nvSpPr>
            <p:spPr>
              <a:xfrm>
                <a:off x="124457" y="800098"/>
                <a:ext cx="11566097" cy="1049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rgbClr val="333333"/>
                    </a:solidFill>
                    <a:latin typeface="나눔 고딕"/>
                  </a:rPr>
                  <a:t>Multi-Head Attention	</a:t>
                </a:r>
                <a:r>
                  <a:rPr lang="en-US" altLang="ko-KR" sz="2000" dirty="0">
                    <a:solidFill>
                      <a:srgbClr val="333333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ultiHead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) 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333333"/>
                        </a:solidFill>
                        <a:latin typeface="나눔 고딕"/>
                      </a:rPr>
                      <m:t>= 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solidFill>
                          <a:srgbClr val="333333"/>
                        </a:solidFill>
                        <a:latin typeface="나눔 고딕"/>
                      </a:rPr>
                      <m:t>Concat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solidFill>
                          <a:srgbClr val="333333"/>
                        </a:solidFill>
                        <a:latin typeface="나눔 고딕"/>
                      </a:rPr>
                      <m:t>( </m:t>
                    </m:r>
                    <m:sSub>
                      <m:sSubPr>
                        <m:ctrlPr>
                          <a:rPr lang="en-US" altLang="ko-KR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h𝑒𝑎𝑑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b="0" i="0" dirty="0" smtClean="0">
                        <a:solidFill>
                          <a:srgbClr val="333333"/>
                        </a:solidFill>
                        <a:latin typeface="나눔 고딕"/>
                      </a:rPr>
                      <m:t> , </m:t>
                    </m:r>
                    <m:r>
                      <a:rPr lang="en-US" altLang="ko-KR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solidFill>
                          <a:srgbClr val="333333"/>
                        </a:solidFill>
                        <a:latin typeface="나눔 고딕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h𝑒𝑎𝑑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b="0" i="0" dirty="0" smtClean="0">
                        <a:solidFill>
                          <a:srgbClr val="333333"/>
                        </a:solidFill>
                        <a:latin typeface="나눔 고딕"/>
                      </a:rPr>
                      <m:t>) </m:t>
                    </m:r>
                    <m:r>
                      <a:rPr lang="en-US" altLang="ko-KR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sz="2000" b="0" i="1" dirty="0">
                  <a:solidFill>
                    <a:srgbClr val="33333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0" dirty="0">
                    <a:solidFill>
                      <a:srgbClr val="333333"/>
                    </a:solidFill>
                    <a:ea typeface="Cambria Math" panose="02040503050406030204" pitchFamily="18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sSub>
                      <m:sSubPr>
                        <m:ctrlPr>
                          <a:rPr lang="en-US" altLang="ko-KR" sz="20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h𝑒𝑎𝑑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ko-KR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bSup>
                      <m:sSubSupPr>
                        <m:ctrlPr>
                          <a:rPr lang="en-US" altLang="ko-KR" sz="20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r>
                      <a:rPr lang="en-US" altLang="ko-KR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sSubSup>
                      <m:sSubSupPr>
                        <m:ctrlPr>
                          <a:rPr lang="en-US" altLang="ko-KR" sz="20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ko-KR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bSup>
                      <m:sSubSupPr>
                        <m:ctrlPr>
                          <a:rPr lang="en-US" altLang="ko-KR" sz="20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altLang="ko-KR" sz="2000" b="0" i="0" dirty="0">
                    <a:solidFill>
                      <a:srgbClr val="333333"/>
                    </a:solidFill>
                    <a:latin typeface="나눔 고딕"/>
                  </a:rPr>
                  <a:t>)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075378D-3249-4E62-BC4F-96B74C9BD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57" y="800098"/>
                <a:ext cx="11566097" cy="1049262"/>
              </a:xfrm>
              <a:prstGeom prst="rect">
                <a:avLst/>
              </a:prstGeom>
              <a:blipFill>
                <a:blip r:embed="rId3"/>
                <a:stretch>
                  <a:fillRect l="-527"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>
            <a:extLst>
              <a:ext uri="{FF2B5EF4-FFF2-40B4-BE49-F238E27FC236}">
                <a16:creationId xmlns:a16="http://schemas.microsoft.com/office/drawing/2014/main" id="{82B1F83F-248A-408E-B894-0D6AC646DADD}"/>
              </a:ext>
            </a:extLst>
          </p:cNvPr>
          <p:cNvGrpSpPr/>
          <p:nvPr/>
        </p:nvGrpSpPr>
        <p:grpSpPr>
          <a:xfrm>
            <a:off x="222755" y="1907466"/>
            <a:ext cx="11390611" cy="4930871"/>
            <a:chOff x="483783" y="1294591"/>
            <a:chExt cx="11224434" cy="5133135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6048402-25B6-4CAA-825C-9D4194799C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20" t="16508" b="2523"/>
            <a:stretch/>
          </p:blipFill>
          <p:spPr bwMode="auto">
            <a:xfrm>
              <a:off x="4090219" y="1294591"/>
              <a:ext cx="7617998" cy="5133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448D9BF-C118-45FA-B0E1-5F9816061B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84" t="16037" r="73579" b="64603"/>
            <a:stretch/>
          </p:blipFill>
          <p:spPr bwMode="auto">
            <a:xfrm>
              <a:off x="483783" y="3139314"/>
              <a:ext cx="3080410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EADAC33-649D-4D48-A795-D986E28E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97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0C91CEC-F6FF-43AA-8D30-EE53F38BBBB5}"/>
              </a:ext>
            </a:extLst>
          </p:cNvPr>
          <p:cNvSpPr/>
          <p:nvPr/>
        </p:nvSpPr>
        <p:spPr>
          <a:xfrm>
            <a:off x="124458" y="35726"/>
            <a:ext cx="27529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333333"/>
                </a:solidFill>
                <a:latin typeface="나눔 고딕"/>
              </a:rPr>
              <a:t>4-2. Attention</a:t>
            </a:r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A489DA-0A0E-44E6-81FF-AF01981D81D1}"/>
              </a:ext>
            </a:extLst>
          </p:cNvPr>
          <p:cNvCxnSpPr/>
          <p:nvPr/>
        </p:nvCxnSpPr>
        <p:spPr>
          <a:xfrm>
            <a:off x="124458" y="636851"/>
            <a:ext cx="3836504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75378D-3249-4E62-BC4F-96B74C9BDE88}"/>
              </a:ext>
            </a:extLst>
          </p:cNvPr>
          <p:cNvSpPr/>
          <p:nvPr/>
        </p:nvSpPr>
        <p:spPr>
          <a:xfrm>
            <a:off x="124458" y="800098"/>
            <a:ext cx="542630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33"/>
                </a:solidFill>
                <a:latin typeface="나눔 고딕"/>
              </a:rPr>
              <a:t>Decoder – Masked Multi-Head Attention</a:t>
            </a:r>
            <a:endParaRPr lang="en-US" altLang="ko-KR" sz="1600" dirty="0">
              <a:solidFill>
                <a:srgbClr val="333333"/>
              </a:solidFill>
              <a:latin typeface="나눔 고딕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2FDD74B-1D45-4C34-8355-EEE868A7A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2" t="21553" r="15004" b="30339"/>
          <a:stretch/>
        </p:blipFill>
        <p:spPr bwMode="auto">
          <a:xfrm>
            <a:off x="878817" y="1621464"/>
            <a:ext cx="2355921" cy="489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92198F-0D9A-4D62-85F7-0A7D41830286}"/>
              </a:ext>
            </a:extLst>
          </p:cNvPr>
          <p:cNvSpPr/>
          <p:nvPr/>
        </p:nvSpPr>
        <p:spPr>
          <a:xfrm flipV="1">
            <a:off x="1088383" y="4890724"/>
            <a:ext cx="1651055" cy="1015724"/>
          </a:xfrm>
          <a:prstGeom prst="rect">
            <a:avLst/>
          </a:prstGeom>
          <a:solidFill>
            <a:srgbClr val="FF0000">
              <a:alpha val="16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E8C47AAB-F6B0-4F70-A4F8-8B50E8BA2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68"/>
          <a:stretch/>
        </p:blipFill>
        <p:spPr bwMode="auto">
          <a:xfrm>
            <a:off x="4806881" y="5033718"/>
            <a:ext cx="3787406" cy="128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4CBBBE-9AB1-4ED9-8627-8EF604FA5713}"/>
              </a:ext>
            </a:extLst>
          </p:cNvPr>
          <p:cNvGrpSpPr/>
          <p:nvPr/>
        </p:nvGrpSpPr>
        <p:grpSpPr>
          <a:xfrm>
            <a:off x="4806881" y="1697664"/>
            <a:ext cx="5352460" cy="2695410"/>
            <a:chOff x="6343650" y="1022502"/>
            <a:chExt cx="5742386" cy="3028637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5B89FA3-7F7B-4B68-B3FD-99E1BDAC4B7C}"/>
                </a:ext>
              </a:extLst>
            </p:cNvPr>
            <p:cNvGrpSpPr/>
            <p:nvPr/>
          </p:nvGrpSpPr>
          <p:grpSpPr>
            <a:xfrm>
              <a:off x="6343650" y="1022502"/>
              <a:ext cx="5742386" cy="3028637"/>
              <a:chOff x="6343650" y="1022502"/>
              <a:chExt cx="5742386" cy="3028637"/>
            </a:xfrm>
          </p:grpSpPr>
          <p:pic>
            <p:nvPicPr>
              <p:cNvPr id="35" name="Picture 8">
                <a:extLst>
                  <a:ext uri="{FF2B5EF4-FFF2-40B4-BE49-F238E27FC236}">
                    <a16:creationId xmlns:a16="http://schemas.microsoft.com/office/drawing/2014/main" id="{C642C6D8-1735-4BB6-B087-CD88B7E084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9" r="11810"/>
              <a:stretch/>
            </p:blipFill>
            <p:spPr bwMode="auto">
              <a:xfrm>
                <a:off x="6343650" y="1022502"/>
                <a:ext cx="5742386" cy="30286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15D019C-3580-4622-B339-986CAEEED0F1}"/>
                  </a:ext>
                </a:extLst>
              </p:cNvPr>
              <p:cNvSpPr/>
              <p:nvPr/>
            </p:nvSpPr>
            <p:spPr>
              <a:xfrm rot="10800000">
                <a:off x="8547846" y="1742347"/>
                <a:ext cx="434108" cy="196974"/>
              </a:xfrm>
              <a:prstGeom prst="rect">
                <a:avLst/>
              </a:prstGeom>
              <a:pattFill prst="dkUpDiag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6AFB2CA-FDA1-44BB-861D-57D6C3050F88}"/>
                </a:ext>
              </a:extLst>
            </p:cNvPr>
            <p:cNvSpPr/>
            <p:nvPr/>
          </p:nvSpPr>
          <p:spPr>
            <a:xfrm rot="10800000">
              <a:off x="8764900" y="1969292"/>
              <a:ext cx="217054" cy="196975"/>
            </a:xfrm>
            <a:prstGeom prst="rect">
              <a:avLst/>
            </a:prstGeom>
            <a:pattFill prst="dkUpDiag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A92409-F41A-41DE-85E0-23F50537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1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0C91CEC-F6FF-43AA-8D30-EE53F38BBBB5}"/>
              </a:ext>
            </a:extLst>
          </p:cNvPr>
          <p:cNvSpPr/>
          <p:nvPr/>
        </p:nvSpPr>
        <p:spPr>
          <a:xfrm>
            <a:off x="124458" y="35726"/>
            <a:ext cx="35587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333333"/>
                </a:solidFill>
                <a:latin typeface="나눔 고딕"/>
              </a:rPr>
              <a:t>4-3. Feed-Forward</a:t>
            </a:r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A489DA-0A0E-44E6-81FF-AF01981D81D1}"/>
              </a:ext>
            </a:extLst>
          </p:cNvPr>
          <p:cNvCxnSpPr/>
          <p:nvPr/>
        </p:nvCxnSpPr>
        <p:spPr>
          <a:xfrm>
            <a:off x="124458" y="636851"/>
            <a:ext cx="3836504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75378D-3249-4E62-BC4F-96B74C9BDE88}"/>
              </a:ext>
            </a:extLst>
          </p:cNvPr>
          <p:cNvSpPr/>
          <p:nvPr/>
        </p:nvSpPr>
        <p:spPr>
          <a:xfrm>
            <a:off x="124458" y="800098"/>
            <a:ext cx="9136472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33"/>
                </a:solidFill>
                <a:latin typeface="나눔 고딕"/>
              </a:rPr>
              <a:t>Position-wise Feed-Forward Networks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33"/>
                </a:solidFill>
                <a:latin typeface="나눔 고딕"/>
              </a:rPr>
              <a:t>		</a:t>
            </a:r>
            <a:r>
              <a:rPr lang="pl-PL" altLang="ko-KR" sz="2000" dirty="0">
                <a:solidFill>
                  <a:srgbClr val="333333"/>
                </a:solidFill>
                <a:latin typeface="나눔 고딕"/>
              </a:rPr>
              <a:t>FFN(x)</a:t>
            </a:r>
            <a:r>
              <a:rPr lang="en-US" altLang="ko-KR" sz="2000" dirty="0">
                <a:solidFill>
                  <a:srgbClr val="333333"/>
                </a:solidFill>
                <a:latin typeface="나눔 고딕"/>
              </a:rPr>
              <a:t> </a:t>
            </a:r>
            <a:r>
              <a:rPr lang="pl-PL" altLang="ko-KR" sz="2000" dirty="0">
                <a:solidFill>
                  <a:srgbClr val="333333"/>
                </a:solidFill>
                <a:latin typeface="나눔 고딕"/>
              </a:rPr>
              <a:t>=</a:t>
            </a:r>
            <a:r>
              <a:rPr lang="en-US" altLang="ko-KR" sz="2000" dirty="0">
                <a:solidFill>
                  <a:srgbClr val="333333"/>
                </a:solidFill>
                <a:latin typeface="나눔 고딕"/>
              </a:rPr>
              <a:t> </a:t>
            </a:r>
            <a:r>
              <a:rPr lang="pl-PL" altLang="ko-KR" sz="2000" dirty="0">
                <a:solidFill>
                  <a:srgbClr val="333333"/>
                </a:solidFill>
                <a:latin typeface="나눔 고딕"/>
              </a:rPr>
              <a:t>max(0,</a:t>
            </a:r>
            <a:r>
              <a:rPr lang="en-US" altLang="ko-KR" sz="2000" dirty="0">
                <a:solidFill>
                  <a:srgbClr val="333333"/>
                </a:solidFill>
                <a:latin typeface="나눔 고딕"/>
              </a:rPr>
              <a:t> </a:t>
            </a:r>
            <a:r>
              <a:rPr lang="en-US" altLang="ko-KR" sz="2000" dirty="0"/>
              <a:t>z〮</a:t>
            </a:r>
            <a:r>
              <a:rPr lang="pl-PL" altLang="ko-KR" sz="2000" dirty="0">
                <a:solidFill>
                  <a:srgbClr val="333333"/>
                </a:solidFill>
                <a:latin typeface="나눔 고딕"/>
              </a:rPr>
              <a:t>W</a:t>
            </a:r>
            <a:r>
              <a:rPr lang="pl-PL" altLang="ko-KR" sz="2000" baseline="-25000" dirty="0">
                <a:solidFill>
                  <a:srgbClr val="333333"/>
                </a:solidFill>
                <a:latin typeface="나눔 고딕"/>
              </a:rPr>
              <a:t>1</a:t>
            </a:r>
            <a:r>
              <a:rPr lang="pl-PL" altLang="ko-KR" sz="2000" dirty="0">
                <a:solidFill>
                  <a:srgbClr val="333333"/>
                </a:solidFill>
                <a:latin typeface="나눔 고딕"/>
              </a:rPr>
              <a:t>+b</a:t>
            </a:r>
            <a:r>
              <a:rPr lang="pl-PL" altLang="ko-KR" sz="2000" baseline="-25000" dirty="0">
                <a:solidFill>
                  <a:srgbClr val="333333"/>
                </a:solidFill>
                <a:latin typeface="나눔 고딕"/>
              </a:rPr>
              <a:t>1</a:t>
            </a:r>
            <a:r>
              <a:rPr lang="pl-PL" altLang="ko-KR" sz="2000" dirty="0">
                <a:solidFill>
                  <a:srgbClr val="333333"/>
                </a:solidFill>
                <a:latin typeface="나눔 고딕"/>
              </a:rPr>
              <a:t>)W</a:t>
            </a:r>
            <a:r>
              <a:rPr lang="en-US" altLang="ko-KR" sz="2000" baseline="-25000" dirty="0">
                <a:solidFill>
                  <a:srgbClr val="333333"/>
                </a:solidFill>
                <a:latin typeface="나눔 고딕"/>
              </a:rPr>
              <a:t>2</a:t>
            </a:r>
            <a:r>
              <a:rPr lang="pl-PL" altLang="ko-KR" sz="2000" dirty="0">
                <a:solidFill>
                  <a:srgbClr val="333333"/>
                </a:solidFill>
                <a:latin typeface="나눔 고딕"/>
              </a:rPr>
              <a:t>+b</a:t>
            </a:r>
            <a:r>
              <a:rPr lang="en-US" altLang="ko-KR" sz="2000" baseline="-25000" dirty="0">
                <a:solidFill>
                  <a:srgbClr val="333333"/>
                </a:solidFill>
                <a:latin typeface="나눔 고딕"/>
              </a:rPr>
              <a:t>2</a:t>
            </a:r>
            <a:endParaRPr lang="ko-KR" altLang="en-US" sz="2000" dirty="0">
              <a:solidFill>
                <a:srgbClr val="333333"/>
              </a:solidFill>
              <a:latin typeface="나눔 고딕"/>
            </a:endParaRP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F13B992A-4206-43BC-A000-A6AE0FB4D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8" t="12236" r="50481" b="45005"/>
          <a:stretch/>
        </p:blipFill>
        <p:spPr bwMode="auto">
          <a:xfrm>
            <a:off x="663932" y="3091180"/>
            <a:ext cx="1930399" cy="243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D65F154E-0D36-4508-8B81-45D4E6060EFE}"/>
              </a:ext>
            </a:extLst>
          </p:cNvPr>
          <p:cNvGrpSpPr/>
          <p:nvPr/>
        </p:nvGrpSpPr>
        <p:grpSpPr>
          <a:xfrm>
            <a:off x="3683253" y="2238514"/>
            <a:ext cx="4151251" cy="4219568"/>
            <a:chOff x="2848286" y="2181234"/>
            <a:chExt cx="4151251" cy="4219568"/>
          </a:xfrm>
        </p:grpSpPr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47FF8C8D-7238-4C0B-A12F-11AB83909E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28" t="13575" r="50481" b="80527"/>
            <a:stretch/>
          </p:blipFill>
          <p:spPr bwMode="auto">
            <a:xfrm>
              <a:off x="3958713" y="2181234"/>
              <a:ext cx="1930399" cy="34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D23BDA21-6888-4868-BB1D-8CD5269762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57" t="48626" r="50752" b="45475"/>
            <a:stretch/>
          </p:blipFill>
          <p:spPr bwMode="auto">
            <a:xfrm>
              <a:off x="3958713" y="6057902"/>
              <a:ext cx="1930399" cy="34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B47992F-D281-4946-B99A-F5696C8C371B}"/>
                </a:ext>
              </a:extLst>
            </p:cNvPr>
            <p:cNvSpPr/>
            <p:nvPr/>
          </p:nvSpPr>
          <p:spPr>
            <a:xfrm rot="10800000" flipH="1" flipV="1">
              <a:off x="3218425" y="4900760"/>
              <a:ext cx="3410976" cy="652864"/>
            </a:xfrm>
            <a:prstGeom prst="rect">
              <a:avLst/>
            </a:prstGeom>
            <a:solidFill>
              <a:srgbClr val="E6F2FE"/>
            </a:solidFill>
            <a:ln w="12700">
              <a:solidFill>
                <a:srgbClr val="5258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Linear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transformation_1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ko-KR" dirty="0">
                  <a:solidFill>
                    <a:schemeClr val="tx1"/>
                  </a:solidFill>
                </a:rPr>
                <a:t>= z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〮W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 + b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DB2B96B-31E5-4E00-8A55-3C614E0ED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3912" y="5553624"/>
              <a:ext cx="0" cy="504278"/>
            </a:xfrm>
            <a:prstGeom prst="straightConnector1">
              <a:avLst/>
            </a:prstGeom>
            <a:ln w="38100">
              <a:solidFill>
                <a:srgbClr val="5258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5F6746B-8B08-413C-A0F0-E61451DBBEB5}"/>
                </a:ext>
              </a:extLst>
            </p:cNvPr>
            <p:cNvSpPr/>
            <p:nvPr/>
          </p:nvSpPr>
          <p:spPr>
            <a:xfrm rot="10800000" flipH="1" flipV="1">
              <a:off x="3728312" y="3954537"/>
              <a:ext cx="2391202" cy="652864"/>
            </a:xfrm>
            <a:prstGeom prst="rect">
              <a:avLst/>
            </a:prstGeom>
            <a:solidFill>
              <a:srgbClr val="E6F2FE"/>
            </a:solidFill>
            <a:ln w="12700">
              <a:solidFill>
                <a:srgbClr val="5258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ReLu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ko-KR" dirty="0">
                  <a:solidFill>
                    <a:schemeClr val="tx1"/>
                  </a:solidFill>
                </a:rPr>
                <a:t>= max(0,f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3A71A3-90BF-44AA-B3B0-CF812E6A5F08}"/>
                </a:ext>
              </a:extLst>
            </p:cNvPr>
            <p:cNvSpPr/>
            <p:nvPr/>
          </p:nvSpPr>
          <p:spPr>
            <a:xfrm rot="10800000" flipH="1" flipV="1">
              <a:off x="3218424" y="2965827"/>
              <a:ext cx="3410976" cy="652864"/>
            </a:xfrm>
            <a:prstGeom prst="rect">
              <a:avLst/>
            </a:prstGeom>
            <a:solidFill>
              <a:srgbClr val="E6F2FE"/>
            </a:solidFill>
            <a:ln w="12700">
              <a:solidFill>
                <a:srgbClr val="5258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Linear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transformation_2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ko-KR" dirty="0">
                  <a:solidFill>
                    <a:schemeClr val="tx1"/>
                  </a:solidFill>
                </a:rPr>
                <a:t>= f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〮W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 + b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0640726-1752-4952-B224-5804C93B7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3912" y="4607401"/>
              <a:ext cx="0" cy="293359"/>
            </a:xfrm>
            <a:prstGeom prst="straightConnector1">
              <a:avLst/>
            </a:prstGeom>
            <a:ln w="38100">
              <a:solidFill>
                <a:srgbClr val="5258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E4BDED03-35A3-44E5-998E-57B8DAB589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23912" y="3618691"/>
              <a:ext cx="1" cy="335846"/>
            </a:xfrm>
            <a:prstGeom prst="straightConnector1">
              <a:avLst/>
            </a:prstGeom>
            <a:ln w="38100">
              <a:solidFill>
                <a:srgbClr val="5258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1192FCE-5DC1-423A-A4EE-88E227EC9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3912" y="2524134"/>
              <a:ext cx="1" cy="441693"/>
            </a:xfrm>
            <a:prstGeom prst="straightConnector1">
              <a:avLst/>
            </a:prstGeom>
            <a:ln w="38100">
              <a:solidFill>
                <a:srgbClr val="5258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ECAFB6B-7EE3-43DC-BE49-83501FF100AF}"/>
                </a:ext>
              </a:extLst>
            </p:cNvPr>
            <p:cNvSpPr/>
            <p:nvPr/>
          </p:nvSpPr>
          <p:spPr>
            <a:xfrm rot="10800000" flipH="1" flipV="1">
              <a:off x="2848286" y="2744980"/>
              <a:ext cx="4151251" cy="3104064"/>
            </a:xfrm>
            <a:prstGeom prst="rect">
              <a:avLst/>
            </a:prstGeom>
            <a:noFill/>
            <a:ln w="28575">
              <a:solidFill>
                <a:srgbClr val="A3D0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637196C-CF18-4DA1-A845-479502895462}"/>
              </a:ext>
            </a:extLst>
          </p:cNvPr>
          <p:cNvCxnSpPr>
            <a:cxnSpLocks/>
          </p:cNvCxnSpPr>
          <p:nvPr/>
        </p:nvCxnSpPr>
        <p:spPr>
          <a:xfrm flipV="1">
            <a:off x="2588186" y="2802260"/>
            <a:ext cx="1080000" cy="949320"/>
          </a:xfrm>
          <a:prstGeom prst="line">
            <a:avLst/>
          </a:prstGeom>
          <a:ln w="28575">
            <a:solidFill>
              <a:srgbClr val="A3D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1EB9CEF-4855-4776-8146-19E6C25155C5}"/>
              </a:ext>
            </a:extLst>
          </p:cNvPr>
          <p:cNvCxnSpPr>
            <a:cxnSpLocks/>
          </p:cNvCxnSpPr>
          <p:nvPr/>
        </p:nvCxnSpPr>
        <p:spPr>
          <a:xfrm>
            <a:off x="2588186" y="4811360"/>
            <a:ext cx="1080000" cy="1094965"/>
          </a:xfrm>
          <a:prstGeom prst="line">
            <a:avLst/>
          </a:prstGeom>
          <a:ln w="28575">
            <a:solidFill>
              <a:srgbClr val="A3D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슬라이드 번호 개체 틀 78">
            <a:extLst>
              <a:ext uri="{FF2B5EF4-FFF2-40B4-BE49-F238E27FC236}">
                <a16:creationId xmlns:a16="http://schemas.microsoft.com/office/drawing/2014/main" id="{AEBB62F3-5A44-4FF9-9308-28C1E656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56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89760F-9F0B-4744-B18B-BABC70E39A6F}"/>
              </a:ext>
            </a:extLst>
          </p:cNvPr>
          <p:cNvSpPr/>
          <p:nvPr/>
        </p:nvSpPr>
        <p:spPr>
          <a:xfrm>
            <a:off x="124458" y="35726"/>
            <a:ext cx="27155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333333"/>
                </a:solidFill>
                <a:latin typeface="나눔 고딕"/>
              </a:rPr>
              <a:t>5. Experiment</a:t>
            </a:r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6EFB78-14ED-4A93-82E1-E35866EC37CE}"/>
              </a:ext>
            </a:extLst>
          </p:cNvPr>
          <p:cNvCxnSpPr/>
          <p:nvPr/>
        </p:nvCxnSpPr>
        <p:spPr>
          <a:xfrm>
            <a:off x="124458" y="636851"/>
            <a:ext cx="3836504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01708C-0ACF-46C2-8C9E-FD14A246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098" name="Picture 2" descr="attention5">
            <a:extLst>
              <a:ext uri="{FF2B5EF4-FFF2-40B4-BE49-F238E27FC236}">
                <a16:creationId xmlns:a16="http://schemas.microsoft.com/office/drawing/2014/main" id="{72BFC259-3BB0-46CD-A156-C002E09B3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23" y="1061331"/>
            <a:ext cx="11002554" cy="515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1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6E29B0-2606-40F7-8D6D-3F220F37B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9"/>
          <a:stretch/>
        </p:blipFill>
        <p:spPr>
          <a:xfrm>
            <a:off x="2030809" y="4705750"/>
            <a:ext cx="7501421" cy="1807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828B440-F634-4D4B-AA31-AFC21BEC0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528" y="240045"/>
            <a:ext cx="6697985" cy="3893805"/>
          </a:xfrm>
          <a:prstGeom prst="rect">
            <a:avLst/>
          </a:prstGeom>
        </p:spPr>
      </p:pic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90C41034-4A3E-46E8-B1AF-E0BC6A7A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58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89760F-9F0B-4744-B18B-BABC70E39A6F}"/>
              </a:ext>
            </a:extLst>
          </p:cNvPr>
          <p:cNvSpPr/>
          <p:nvPr/>
        </p:nvSpPr>
        <p:spPr>
          <a:xfrm>
            <a:off x="124458" y="35726"/>
            <a:ext cx="26452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333333"/>
                </a:solidFill>
                <a:latin typeface="나눔 고딕"/>
              </a:rPr>
              <a:t>6. Conclusion</a:t>
            </a:r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6EFB78-14ED-4A93-82E1-E35866EC37CE}"/>
              </a:ext>
            </a:extLst>
          </p:cNvPr>
          <p:cNvCxnSpPr/>
          <p:nvPr/>
        </p:nvCxnSpPr>
        <p:spPr>
          <a:xfrm>
            <a:off x="124458" y="636851"/>
            <a:ext cx="3836504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01708C-0ACF-46C2-8C9E-FD14A246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66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961BAE9-D3C4-4E55-B7D2-130CBC0C6D20}"/>
              </a:ext>
            </a:extLst>
          </p:cNvPr>
          <p:cNvSpPr/>
          <p:nvPr/>
        </p:nvSpPr>
        <p:spPr>
          <a:xfrm>
            <a:off x="4796767" y="2567226"/>
            <a:ext cx="280031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000" b="1" dirty="0">
                <a:latin typeface="고딕"/>
              </a:rPr>
              <a:t>Thankyou</a:t>
            </a:r>
            <a:endParaRPr lang="ko-KR" altLang="en-US" sz="5000" b="1" dirty="0">
              <a:latin typeface="고딕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2B23F-FDC8-4D73-89E7-FD0CDEE9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16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B0150D-11C5-48B8-BDC4-C09058DD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015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0C91CEC-F6FF-43AA-8D30-EE53F38BBBB5}"/>
              </a:ext>
            </a:extLst>
          </p:cNvPr>
          <p:cNvSpPr/>
          <p:nvPr/>
        </p:nvSpPr>
        <p:spPr>
          <a:xfrm>
            <a:off x="124458" y="35726"/>
            <a:ext cx="46346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333333"/>
                </a:solidFill>
                <a:latin typeface="나눔 고딕"/>
              </a:rPr>
              <a:t>4-3. Positional Encoding</a:t>
            </a:r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A489DA-0A0E-44E6-81FF-AF01981D81D1}"/>
              </a:ext>
            </a:extLst>
          </p:cNvPr>
          <p:cNvCxnSpPr>
            <a:cxnSpLocks/>
          </p:cNvCxnSpPr>
          <p:nvPr/>
        </p:nvCxnSpPr>
        <p:spPr>
          <a:xfrm>
            <a:off x="124458" y="636851"/>
            <a:ext cx="4748331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AC61DE-AF97-4FFC-8E60-E00B6C24ED32}"/>
              </a:ext>
            </a:extLst>
          </p:cNvPr>
          <p:cNvSpPr/>
          <p:nvPr/>
        </p:nvSpPr>
        <p:spPr>
          <a:xfrm>
            <a:off x="6844356" y="5790137"/>
            <a:ext cx="5347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300" dirty="0"/>
              <a:t>I love you but not love him</a:t>
            </a:r>
            <a:endParaRPr lang="ko-KR" altLang="en-US" b="1" spc="3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05A471-F120-499A-8930-DD1B83F444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5" t="53859" r="34178" b="591"/>
          <a:stretch/>
        </p:blipFill>
        <p:spPr>
          <a:xfrm>
            <a:off x="5566785" y="2757653"/>
            <a:ext cx="6049965" cy="2165086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DDD8A7-BBA3-461A-9F5D-25805E1EBD6F}"/>
              </a:ext>
            </a:extLst>
          </p:cNvPr>
          <p:cNvGrpSpPr/>
          <p:nvPr/>
        </p:nvGrpSpPr>
        <p:grpSpPr>
          <a:xfrm>
            <a:off x="397043" y="1263310"/>
            <a:ext cx="3618416" cy="4885650"/>
            <a:chOff x="1" y="1012163"/>
            <a:chExt cx="3618416" cy="48856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CB80118-337E-433B-BAE3-448D1A0D6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0771" r="73993"/>
            <a:stretch/>
          </p:blipFill>
          <p:spPr>
            <a:xfrm>
              <a:off x="1" y="1045392"/>
              <a:ext cx="3618415" cy="485242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7E939C-D5C8-4A8B-823A-84E30D456E11}"/>
                </a:ext>
              </a:extLst>
            </p:cNvPr>
            <p:cNvSpPr/>
            <p:nvPr/>
          </p:nvSpPr>
          <p:spPr>
            <a:xfrm>
              <a:off x="239209" y="3842597"/>
              <a:ext cx="3379208" cy="480918"/>
            </a:xfrm>
            <a:prstGeom prst="rect">
              <a:avLst/>
            </a:prstGeom>
            <a:solidFill>
              <a:schemeClr val="bg1">
                <a:lumMod val="8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66786FC-B5A2-4B88-A089-D8EE8A07FB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988" t="36512" r="60364" b="57995"/>
            <a:stretch/>
          </p:blipFill>
          <p:spPr>
            <a:xfrm>
              <a:off x="2082258" y="1419726"/>
              <a:ext cx="1203160" cy="385011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F36CFB0-17A1-4394-9D27-00BEC7602009}"/>
                </a:ext>
              </a:extLst>
            </p:cNvPr>
            <p:cNvSpPr/>
            <p:nvPr/>
          </p:nvSpPr>
          <p:spPr>
            <a:xfrm>
              <a:off x="546100" y="1012163"/>
              <a:ext cx="1203160" cy="1662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9D06ED83-BC04-4193-8308-A20EC53C0A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63" t="61642" r="84249" b="30977"/>
          <a:stretch/>
        </p:blipFill>
        <p:spPr>
          <a:xfrm>
            <a:off x="7198133" y="1883878"/>
            <a:ext cx="343493" cy="58385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177E751-F5F2-40B9-B358-B2F5ADC3E3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46" t="61642" r="68372" b="30977"/>
          <a:stretch/>
        </p:blipFill>
        <p:spPr>
          <a:xfrm>
            <a:off x="9712700" y="1857108"/>
            <a:ext cx="343493" cy="644431"/>
          </a:xfrm>
          <a:prstGeom prst="rect">
            <a:avLst/>
          </a:prstGeom>
        </p:spPr>
      </p:pic>
      <p:graphicFrame>
        <p:nvGraphicFramePr>
          <p:cNvPr id="51200" name="표 51200">
            <a:extLst>
              <a:ext uri="{FF2B5EF4-FFF2-40B4-BE49-F238E27FC236}">
                <a16:creationId xmlns:a16="http://schemas.microsoft.com/office/drawing/2014/main" id="{FC599971-F42E-475E-850D-DB73C1484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98646"/>
              </p:ext>
            </p:extLst>
          </p:nvPr>
        </p:nvGraphicFramePr>
        <p:xfrm>
          <a:off x="10119579" y="2034382"/>
          <a:ext cx="1054256" cy="24331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63564">
                  <a:extLst>
                    <a:ext uri="{9D8B030D-6E8A-4147-A177-3AD203B41FA5}">
                      <a16:colId xmlns:a16="http://schemas.microsoft.com/office/drawing/2014/main" val="1992672579"/>
                    </a:ext>
                  </a:extLst>
                </a:gridCol>
                <a:gridCol w="263564">
                  <a:extLst>
                    <a:ext uri="{9D8B030D-6E8A-4147-A177-3AD203B41FA5}">
                      <a16:colId xmlns:a16="http://schemas.microsoft.com/office/drawing/2014/main" val="711866605"/>
                    </a:ext>
                  </a:extLst>
                </a:gridCol>
                <a:gridCol w="263564">
                  <a:extLst>
                    <a:ext uri="{9D8B030D-6E8A-4147-A177-3AD203B41FA5}">
                      <a16:colId xmlns:a16="http://schemas.microsoft.com/office/drawing/2014/main" val="3738241933"/>
                    </a:ext>
                  </a:extLst>
                </a:gridCol>
                <a:gridCol w="263564">
                  <a:extLst>
                    <a:ext uri="{9D8B030D-6E8A-4147-A177-3AD203B41FA5}">
                      <a16:colId xmlns:a16="http://schemas.microsoft.com/office/drawing/2014/main" val="3706764051"/>
                    </a:ext>
                  </a:extLst>
                </a:gridCol>
              </a:tblGrid>
              <a:tr h="24331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586158"/>
                  </a:ext>
                </a:extLst>
              </a:tr>
            </a:tbl>
          </a:graphicData>
        </a:graphic>
      </p:graphicFrame>
      <p:graphicFrame>
        <p:nvGraphicFramePr>
          <p:cNvPr id="35" name="표 51200">
            <a:extLst>
              <a:ext uri="{FF2B5EF4-FFF2-40B4-BE49-F238E27FC236}">
                <a16:creationId xmlns:a16="http://schemas.microsoft.com/office/drawing/2014/main" id="{540D5E79-AF46-47CD-ADE9-BCF636A1A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11156"/>
              </p:ext>
            </p:extLst>
          </p:nvPr>
        </p:nvGraphicFramePr>
        <p:xfrm>
          <a:off x="7562911" y="2034382"/>
          <a:ext cx="1054256" cy="24331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63564">
                  <a:extLst>
                    <a:ext uri="{9D8B030D-6E8A-4147-A177-3AD203B41FA5}">
                      <a16:colId xmlns:a16="http://schemas.microsoft.com/office/drawing/2014/main" val="1992672579"/>
                    </a:ext>
                  </a:extLst>
                </a:gridCol>
                <a:gridCol w="263564">
                  <a:extLst>
                    <a:ext uri="{9D8B030D-6E8A-4147-A177-3AD203B41FA5}">
                      <a16:colId xmlns:a16="http://schemas.microsoft.com/office/drawing/2014/main" val="711866605"/>
                    </a:ext>
                  </a:extLst>
                </a:gridCol>
                <a:gridCol w="263564">
                  <a:extLst>
                    <a:ext uri="{9D8B030D-6E8A-4147-A177-3AD203B41FA5}">
                      <a16:colId xmlns:a16="http://schemas.microsoft.com/office/drawing/2014/main" val="3738241933"/>
                    </a:ext>
                  </a:extLst>
                </a:gridCol>
                <a:gridCol w="263564">
                  <a:extLst>
                    <a:ext uri="{9D8B030D-6E8A-4147-A177-3AD203B41FA5}">
                      <a16:colId xmlns:a16="http://schemas.microsoft.com/office/drawing/2014/main" val="3706764051"/>
                    </a:ext>
                  </a:extLst>
                </a:gridCol>
              </a:tblGrid>
              <a:tr h="24331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586158"/>
                  </a:ext>
                </a:extLst>
              </a:tr>
            </a:tbl>
          </a:graphicData>
        </a:graphic>
      </p:graphicFrame>
      <p:sp>
        <p:nvSpPr>
          <p:cNvPr id="51203" name="직사각형 51202">
            <a:extLst>
              <a:ext uri="{FF2B5EF4-FFF2-40B4-BE49-F238E27FC236}">
                <a16:creationId xmlns:a16="http://schemas.microsoft.com/office/drawing/2014/main" id="{DF109CD2-0CB1-43CD-BC15-C92318C7AC6D}"/>
              </a:ext>
            </a:extLst>
          </p:cNvPr>
          <p:cNvSpPr/>
          <p:nvPr/>
        </p:nvSpPr>
        <p:spPr>
          <a:xfrm>
            <a:off x="7893806" y="4431933"/>
            <a:ext cx="697962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66D25D"/>
                </a:solidFill>
              </a:rPr>
              <a:t>love</a:t>
            </a:r>
            <a:endParaRPr lang="ko-KR" altLang="en-US" b="1" dirty="0">
              <a:solidFill>
                <a:srgbClr val="66D25D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BEC0E1-1394-4FDC-96FC-B57AD5B11D7F}"/>
              </a:ext>
            </a:extLst>
          </p:cNvPr>
          <p:cNvSpPr/>
          <p:nvPr/>
        </p:nvSpPr>
        <p:spPr>
          <a:xfrm>
            <a:off x="10276396" y="4431933"/>
            <a:ext cx="639021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66D25D"/>
                </a:solidFill>
              </a:rPr>
              <a:t>love</a:t>
            </a:r>
            <a:endParaRPr lang="ko-KR" altLang="en-US" b="1" dirty="0">
              <a:solidFill>
                <a:srgbClr val="66D25D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6A9CB4-94AB-4D23-B5B4-AFCA8D8AF7AB}"/>
              </a:ext>
            </a:extLst>
          </p:cNvPr>
          <p:cNvSpPr/>
          <p:nvPr/>
        </p:nvSpPr>
        <p:spPr>
          <a:xfrm flipH="1" flipV="1">
            <a:off x="10221749" y="5790137"/>
            <a:ext cx="668821" cy="369333"/>
          </a:xfrm>
          <a:prstGeom prst="rect">
            <a:avLst/>
          </a:prstGeom>
          <a:noFill/>
          <a:ln w="38100">
            <a:solidFill>
              <a:srgbClr val="27BC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CBA584-5E58-4694-BD3C-D97224A23300}"/>
              </a:ext>
            </a:extLst>
          </p:cNvPr>
          <p:cNvSpPr/>
          <p:nvPr/>
        </p:nvSpPr>
        <p:spPr>
          <a:xfrm flipH="1" flipV="1">
            <a:off x="7675566" y="5790137"/>
            <a:ext cx="668821" cy="369333"/>
          </a:xfrm>
          <a:prstGeom prst="rect">
            <a:avLst/>
          </a:prstGeom>
          <a:noFill/>
          <a:ln w="38100">
            <a:solidFill>
              <a:srgbClr val="27BC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1206" name="직선 화살표 연결선 51205">
            <a:extLst>
              <a:ext uri="{FF2B5EF4-FFF2-40B4-BE49-F238E27FC236}">
                <a16:creationId xmlns:a16="http://schemas.microsoft.com/office/drawing/2014/main" id="{DA387BE5-1ABC-4215-9516-1037C5878A15}"/>
              </a:ext>
            </a:extLst>
          </p:cNvPr>
          <p:cNvCxnSpPr>
            <a:stCxn id="42" idx="2"/>
            <a:endCxn id="51203" idx="2"/>
          </p:cNvCxnSpPr>
          <p:nvPr/>
        </p:nvCxnSpPr>
        <p:spPr>
          <a:xfrm flipV="1">
            <a:off x="8009976" y="4801265"/>
            <a:ext cx="232811" cy="988872"/>
          </a:xfrm>
          <a:prstGeom prst="straightConnector1">
            <a:avLst/>
          </a:prstGeom>
          <a:ln w="38100">
            <a:solidFill>
              <a:srgbClr val="27BC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411D67D-B563-4F98-AC65-49A8041824F3}"/>
              </a:ext>
            </a:extLst>
          </p:cNvPr>
          <p:cNvCxnSpPr>
            <a:cxnSpLocks/>
            <a:stCxn id="41" idx="2"/>
            <a:endCxn id="37" idx="2"/>
          </p:cNvCxnSpPr>
          <p:nvPr/>
        </p:nvCxnSpPr>
        <p:spPr>
          <a:xfrm flipV="1">
            <a:off x="10556159" y="4801265"/>
            <a:ext cx="39748" cy="988872"/>
          </a:xfrm>
          <a:prstGeom prst="straightConnector1">
            <a:avLst/>
          </a:prstGeom>
          <a:ln w="38100">
            <a:solidFill>
              <a:srgbClr val="27BC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9" name="슬라이드 번호 개체 틀 51208">
            <a:extLst>
              <a:ext uri="{FF2B5EF4-FFF2-40B4-BE49-F238E27FC236}">
                <a16:creationId xmlns:a16="http://schemas.microsoft.com/office/drawing/2014/main" id="{6B741453-FB2D-4FC1-B50A-8CDDB7DF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5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70E1C30-8871-4043-866E-543AF3113FAA}"/>
              </a:ext>
            </a:extLst>
          </p:cNvPr>
          <p:cNvGrpSpPr/>
          <p:nvPr/>
        </p:nvGrpSpPr>
        <p:grpSpPr>
          <a:xfrm>
            <a:off x="1049315" y="3693393"/>
            <a:ext cx="10508394" cy="2286363"/>
            <a:chOff x="647704" y="5103093"/>
            <a:chExt cx="10508394" cy="228636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D1488F9-ABBD-4CA3-809D-5CCAAE37FFE8}"/>
                </a:ext>
              </a:extLst>
            </p:cNvPr>
            <p:cNvSpPr/>
            <p:nvPr/>
          </p:nvSpPr>
          <p:spPr>
            <a:xfrm>
              <a:off x="647704" y="5678090"/>
              <a:ext cx="4114880" cy="17113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latin typeface="고딕"/>
                  <a:ea typeface="한컴 고딕" panose="02000500000000000000" pitchFamily="2" charset="-127"/>
                </a:rPr>
                <a:t>Dogs like sausages made of salmon and pork like meatballs, not pies made of pumpkins or carrots, although they are considered omnivores.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B4F8320-53C9-4983-9B8F-6983ECECB8D3}"/>
                </a:ext>
              </a:extLst>
            </p:cNvPr>
            <p:cNvSpPr/>
            <p:nvPr/>
          </p:nvSpPr>
          <p:spPr>
            <a:xfrm>
              <a:off x="5443429" y="5678090"/>
              <a:ext cx="9263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atin typeface="고딕"/>
                  <a:ea typeface="한컴 고딕" panose="02000500000000000000" pitchFamily="2" charset="-127"/>
                </a:rPr>
                <a:t>Context</a:t>
              </a:r>
            </a:p>
            <a:p>
              <a:pPr algn="ctr"/>
              <a:r>
                <a:rPr lang="en-US" altLang="ko-KR" b="1" dirty="0">
                  <a:latin typeface="고딕"/>
                  <a:ea typeface="한컴 고딕" panose="02000500000000000000" pitchFamily="2" charset="-127"/>
                </a:rPr>
                <a:t>Vector</a:t>
              </a:r>
              <a:endParaRPr lang="ko-KR" altLang="en-US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A8288B24-8301-43B3-866B-3A80D7890EA9}"/>
                </a:ext>
              </a:extLst>
            </p:cNvPr>
            <p:cNvGrpSpPr/>
            <p:nvPr/>
          </p:nvGrpSpPr>
          <p:grpSpPr>
            <a:xfrm>
              <a:off x="647705" y="5103093"/>
              <a:ext cx="10508393" cy="576260"/>
              <a:chOff x="647705" y="5103093"/>
              <a:chExt cx="10508393" cy="57626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0C2DE0B-9A8A-4931-8491-61F727426F18}"/>
                  </a:ext>
                </a:extLst>
              </p:cNvPr>
              <p:cNvSpPr/>
              <p:nvPr/>
            </p:nvSpPr>
            <p:spPr>
              <a:xfrm>
                <a:off x="647705" y="5103093"/>
                <a:ext cx="576260" cy="576260"/>
              </a:xfrm>
              <a:prstGeom prst="rect">
                <a:avLst/>
              </a:prstGeom>
              <a:solidFill>
                <a:srgbClr val="3298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E2A767C-357E-41C4-8DE2-A33D2A6F3A1D}"/>
                  </a:ext>
                </a:extLst>
              </p:cNvPr>
              <p:cNvSpPr/>
              <p:nvPr/>
            </p:nvSpPr>
            <p:spPr>
              <a:xfrm>
                <a:off x="1507990" y="5103093"/>
                <a:ext cx="576260" cy="576260"/>
              </a:xfrm>
              <a:prstGeom prst="rect">
                <a:avLst/>
              </a:prstGeom>
              <a:solidFill>
                <a:srgbClr val="3298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D1037AF-EC9A-477A-BBA6-A99EE0C98B09}"/>
                  </a:ext>
                </a:extLst>
              </p:cNvPr>
              <p:cNvSpPr/>
              <p:nvPr/>
            </p:nvSpPr>
            <p:spPr>
              <a:xfrm>
                <a:off x="2368275" y="5103093"/>
                <a:ext cx="576260" cy="576260"/>
              </a:xfrm>
              <a:prstGeom prst="rect">
                <a:avLst/>
              </a:prstGeom>
              <a:solidFill>
                <a:srgbClr val="3298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20086F8-0CFA-4E16-9E1B-AD7B8B70B0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700" y="5391223"/>
                <a:ext cx="736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009C50C-D775-4089-9C5A-3422F2E0C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3965" y="5391223"/>
                <a:ext cx="28402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450800E0-E50D-4F5C-968A-BAE313B3B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2112" y="5391223"/>
                <a:ext cx="410527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B938988-9369-4C7B-9B97-92F5071BE22D}"/>
                  </a:ext>
                </a:extLst>
              </p:cNvPr>
              <p:cNvSpPr/>
              <p:nvPr/>
            </p:nvSpPr>
            <p:spPr>
              <a:xfrm>
                <a:off x="10579838" y="5103093"/>
                <a:ext cx="576260" cy="576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A8906EA3-72C7-4E2A-AD1F-ADE04EF1086C}"/>
                  </a:ext>
                </a:extLst>
              </p:cNvPr>
              <p:cNvSpPr/>
              <p:nvPr/>
            </p:nvSpPr>
            <p:spPr>
              <a:xfrm>
                <a:off x="5618471" y="5103093"/>
                <a:ext cx="576260" cy="576260"/>
              </a:xfrm>
              <a:prstGeom prst="ellipse">
                <a:avLst/>
              </a:prstGeom>
              <a:solidFill>
                <a:srgbClr val="C536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8F941FDD-0966-4CCC-8E6F-025CAF8AE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4250" y="5391223"/>
                <a:ext cx="28402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68AD320-2213-48B2-A257-58D80BE33900}"/>
                  </a:ext>
                </a:extLst>
              </p:cNvPr>
              <p:cNvSpPr/>
              <p:nvPr/>
            </p:nvSpPr>
            <p:spPr>
              <a:xfrm>
                <a:off x="4186324" y="5103093"/>
                <a:ext cx="576260" cy="576260"/>
              </a:xfrm>
              <a:prstGeom prst="rect">
                <a:avLst/>
              </a:prstGeom>
              <a:solidFill>
                <a:srgbClr val="3298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6234130-40F6-4671-9F3D-CDFECAD81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2299" y="5391223"/>
                <a:ext cx="28402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2C6436E3-2D9C-4DD7-8E98-7713F7F5D0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84" y="5389301"/>
                <a:ext cx="855887" cy="384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2AA55C49-ADA5-4B47-8A46-F9139A2A1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4731" y="5391223"/>
                <a:ext cx="850593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1C8BA228-26E6-4D90-8F19-C9B4BD9AC9EF}"/>
                  </a:ext>
                </a:extLst>
              </p:cNvPr>
              <p:cNvSpPr/>
              <p:nvPr/>
            </p:nvSpPr>
            <p:spPr>
              <a:xfrm>
                <a:off x="7045324" y="5103093"/>
                <a:ext cx="576260" cy="576260"/>
              </a:xfrm>
              <a:prstGeom prst="rect">
                <a:avLst/>
              </a:prstGeom>
              <a:solidFill>
                <a:srgbClr val="53A9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50D7CB03-8E9D-4C41-A804-2AAA9479B929}"/>
                  </a:ext>
                </a:extLst>
              </p:cNvPr>
              <p:cNvSpPr/>
              <p:nvPr/>
            </p:nvSpPr>
            <p:spPr>
              <a:xfrm>
                <a:off x="7905609" y="5103093"/>
                <a:ext cx="576260" cy="576260"/>
              </a:xfrm>
              <a:prstGeom prst="rect">
                <a:avLst/>
              </a:prstGeom>
              <a:solidFill>
                <a:srgbClr val="53A9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FB9CE53-26E0-4464-AB11-B643A168E622}"/>
                  </a:ext>
                </a:extLst>
              </p:cNvPr>
              <p:cNvSpPr/>
              <p:nvPr/>
            </p:nvSpPr>
            <p:spPr>
              <a:xfrm>
                <a:off x="8775112" y="5103093"/>
                <a:ext cx="576260" cy="576260"/>
              </a:xfrm>
              <a:prstGeom prst="rect">
                <a:avLst/>
              </a:prstGeom>
              <a:solidFill>
                <a:srgbClr val="53A9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E7DCC50-CD1B-45D9-8A70-A9C2FADE5E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1584" y="5391223"/>
                <a:ext cx="28402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DF4E89C6-B072-44EF-97E1-97A55FA1D8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1869" y="5391223"/>
                <a:ext cx="293243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53C4811B-EA4E-4DFB-90F7-45EC40D80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4031" y="5391223"/>
                <a:ext cx="736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2034E26-38A8-417F-B1A6-D6B3B45543DA}"/>
              </a:ext>
            </a:extLst>
          </p:cNvPr>
          <p:cNvGrpSpPr/>
          <p:nvPr/>
        </p:nvGrpSpPr>
        <p:grpSpPr>
          <a:xfrm>
            <a:off x="1730952" y="1753645"/>
            <a:ext cx="9218950" cy="1231180"/>
            <a:chOff x="1591608" y="2404902"/>
            <a:chExt cx="9218950" cy="123118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E3553FC-CD8D-477C-AF3E-405172BB9F29}"/>
                </a:ext>
              </a:extLst>
            </p:cNvPr>
            <p:cNvSpPr/>
            <p:nvPr/>
          </p:nvSpPr>
          <p:spPr>
            <a:xfrm>
              <a:off x="1591608" y="2981162"/>
              <a:ext cx="6583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latin typeface="고딕"/>
                  <a:ea typeface="한컴 고딕" panose="02000500000000000000" pitchFamily="2" charset="-127"/>
                </a:rPr>
                <a:t>Dogs</a:t>
              </a:r>
              <a:endParaRPr lang="ko-KR" altLang="en-US" b="1" dirty="0">
                <a:latin typeface="고딕"/>
                <a:ea typeface="한컴 고딕" panose="02000500000000000000" pitchFamily="2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1509357-8C00-4CCE-8B13-C2BD5CB2483F}"/>
                </a:ext>
              </a:extLst>
            </p:cNvPr>
            <p:cNvSpPr/>
            <p:nvPr/>
          </p:nvSpPr>
          <p:spPr>
            <a:xfrm>
              <a:off x="1628244" y="2404902"/>
              <a:ext cx="576260" cy="576260"/>
            </a:xfrm>
            <a:prstGeom prst="rect">
              <a:avLst/>
            </a:prstGeom>
            <a:solidFill>
              <a:srgbClr val="329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48371C8-B19F-40C9-94F7-972C661C040A}"/>
                </a:ext>
              </a:extLst>
            </p:cNvPr>
            <p:cNvSpPr/>
            <p:nvPr/>
          </p:nvSpPr>
          <p:spPr>
            <a:xfrm>
              <a:off x="2823199" y="2404902"/>
              <a:ext cx="576260" cy="576260"/>
            </a:xfrm>
            <a:prstGeom prst="rect">
              <a:avLst/>
            </a:prstGeom>
            <a:solidFill>
              <a:srgbClr val="329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15C1E32-FFAD-4AF5-9119-6914EEC53F30}"/>
                </a:ext>
              </a:extLst>
            </p:cNvPr>
            <p:cNvSpPr/>
            <p:nvPr/>
          </p:nvSpPr>
          <p:spPr>
            <a:xfrm>
              <a:off x="4108781" y="2404902"/>
              <a:ext cx="576260" cy="576260"/>
            </a:xfrm>
            <a:prstGeom prst="rect">
              <a:avLst/>
            </a:prstGeom>
            <a:solidFill>
              <a:srgbClr val="329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D133575-2472-426C-8D22-674BD730AFEF}"/>
                </a:ext>
              </a:extLst>
            </p:cNvPr>
            <p:cNvCxnSpPr>
              <a:cxnSpLocks/>
            </p:cNvCxnSpPr>
            <p:nvPr/>
          </p:nvCxnSpPr>
          <p:spPr>
            <a:xfrm>
              <a:off x="2204504" y="2693032"/>
              <a:ext cx="618695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0D6E173-2899-4538-A9FB-A14B397C8010}"/>
                </a:ext>
              </a:extLst>
            </p:cNvPr>
            <p:cNvCxnSpPr>
              <a:cxnSpLocks/>
            </p:cNvCxnSpPr>
            <p:nvPr/>
          </p:nvCxnSpPr>
          <p:spPr>
            <a:xfrm>
              <a:off x="6917036" y="2693032"/>
              <a:ext cx="410527" cy="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7168C68-EC71-4F17-ACDF-543286846423}"/>
                </a:ext>
              </a:extLst>
            </p:cNvPr>
            <p:cNvSpPr/>
            <p:nvPr/>
          </p:nvSpPr>
          <p:spPr>
            <a:xfrm>
              <a:off x="5643094" y="2989751"/>
              <a:ext cx="9263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atin typeface="고딕"/>
                  <a:ea typeface="한컴 고딕" panose="02000500000000000000" pitchFamily="2" charset="-127"/>
                </a:rPr>
                <a:t>Context</a:t>
              </a:r>
            </a:p>
            <a:p>
              <a:pPr algn="ctr"/>
              <a:r>
                <a:rPr lang="en-US" altLang="ko-KR" b="1" dirty="0">
                  <a:latin typeface="고딕"/>
                  <a:ea typeface="한컴 고딕" panose="02000500000000000000" pitchFamily="2" charset="-127"/>
                </a:rPr>
                <a:t>Vector</a:t>
              </a:r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CE22B65F-A5A4-4E91-8D56-60578ABA143D}"/>
                </a:ext>
              </a:extLst>
            </p:cNvPr>
            <p:cNvSpPr/>
            <p:nvPr/>
          </p:nvSpPr>
          <p:spPr>
            <a:xfrm>
              <a:off x="5818136" y="2404902"/>
              <a:ext cx="576260" cy="576260"/>
            </a:xfrm>
            <a:prstGeom prst="ellipse">
              <a:avLst/>
            </a:prstGeom>
            <a:solidFill>
              <a:srgbClr val="C53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D1CA83D-1893-4816-B9A0-6EBBED95D5BE}"/>
                </a:ext>
              </a:extLst>
            </p:cNvPr>
            <p:cNvCxnSpPr>
              <a:cxnSpLocks/>
            </p:cNvCxnSpPr>
            <p:nvPr/>
          </p:nvCxnSpPr>
          <p:spPr>
            <a:xfrm>
              <a:off x="3399459" y="2693032"/>
              <a:ext cx="709322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F6A8B64-3102-4BC2-99ED-F21C3CEBE3F0}"/>
                </a:ext>
              </a:extLst>
            </p:cNvPr>
            <p:cNvCxnSpPr>
              <a:cxnSpLocks/>
            </p:cNvCxnSpPr>
            <p:nvPr/>
          </p:nvCxnSpPr>
          <p:spPr>
            <a:xfrm>
              <a:off x="4685041" y="2693032"/>
              <a:ext cx="1133095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35D19C8-5358-4242-9489-4A6F0A5CAA95}"/>
                </a:ext>
              </a:extLst>
            </p:cNvPr>
            <p:cNvCxnSpPr>
              <a:cxnSpLocks/>
            </p:cNvCxnSpPr>
            <p:nvPr/>
          </p:nvCxnSpPr>
          <p:spPr>
            <a:xfrm>
              <a:off x="6394396" y="2691079"/>
              <a:ext cx="977519" cy="3906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01F8FB1-DBE6-4E41-B93B-2C6302E536E2}"/>
                </a:ext>
              </a:extLst>
            </p:cNvPr>
            <p:cNvSpPr/>
            <p:nvPr/>
          </p:nvSpPr>
          <p:spPr>
            <a:xfrm>
              <a:off x="7371915" y="2404902"/>
              <a:ext cx="576260" cy="576260"/>
            </a:xfrm>
            <a:prstGeom prst="rect">
              <a:avLst/>
            </a:prstGeom>
            <a:solidFill>
              <a:srgbClr val="53A9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35D020-C1A5-40C2-B3AB-6F7D3D3E12BE}"/>
                </a:ext>
              </a:extLst>
            </p:cNvPr>
            <p:cNvSpPr/>
            <p:nvPr/>
          </p:nvSpPr>
          <p:spPr>
            <a:xfrm>
              <a:off x="8821348" y="2404902"/>
              <a:ext cx="576260" cy="576260"/>
            </a:xfrm>
            <a:prstGeom prst="rect">
              <a:avLst/>
            </a:prstGeom>
            <a:solidFill>
              <a:srgbClr val="53A9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2C35F05-8B28-4217-B6F6-0FDCC034EB6F}"/>
                </a:ext>
              </a:extLst>
            </p:cNvPr>
            <p:cNvSpPr/>
            <p:nvPr/>
          </p:nvSpPr>
          <p:spPr>
            <a:xfrm>
              <a:off x="10234298" y="2404902"/>
              <a:ext cx="576260" cy="576260"/>
            </a:xfrm>
            <a:prstGeom prst="rect">
              <a:avLst/>
            </a:prstGeom>
            <a:solidFill>
              <a:srgbClr val="53A9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44D9C3F-8B5E-4094-AB88-B3E2AED3E8D4}"/>
                </a:ext>
              </a:extLst>
            </p:cNvPr>
            <p:cNvCxnSpPr>
              <a:cxnSpLocks/>
            </p:cNvCxnSpPr>
            <p:nvPr/>
          </p:nvCxnSpPr>
          <p:spPr>
            <a:xfrm>
              <a:off x="7948175" y="2693032"/>
              <a:ext cx="87317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F8B5D218-6C2A-46B4-A58D-C955FC3A3067}"/>
                </a:ext>
              </a:extLst>
            </p:cNvPr>
            <p:cNvCxnSpPr>
              <a:cxnSpLocks/>
            </p:cNvCxnSpPr>
            <p:nvPr/>
          </p:nvCxnSpPr>
          <p:spPr>
            <a:xfrm>
              <a:off x="9397608" y="2693032"/>
              <a:ext cx="83669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B09E07-8BB9-4D8F-8EC5-CEA3A90FD69E}"/>
                </a:ext>
              </a:extLst>
            </p:cNvPr>
            <p:cNvSpPr/>
            <p:nvPr/>
          </p:nvSpPr>
          <p:spPr>
            <a:xfrm>
              <a:off x="2650512" y="2985068"/>
              <a:ext cx="9216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latin typeface="고딕"/>
                  <a:ea typeface="한컴 고딕" panose="02000500000000000000" pitchFamily="2" charset="-127"/>
                </a:rPr>
                <a:t>like</a:t>
              </a:r>
              <a:endParaRPr lang="ko-KR" altLang="en-US" b="1" dirty="0">
                <a:latin typeface="고딕"/>
                <a:ea typeface="한컴 고딕" panose="02000500000000000000" pitchFamily="2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D35E122-780B-41DB-946B-61A29CF806C5}"/>
                </a:ext>
              </a:extLst>
            </p:cNvPr>
            <p:cNvSpPr/>
            <p:nvPr/>
          </p:nvSpPr>
          <p:spPr>
            <a:xfrm>
              <a:off x="3768971" y="2985068"/>
              <a:ext cx="12558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latin typeface="고딕"/>
                  <a:ea typeface="한컴 고딕" panose="02000500000000000000" pitchFamily="2" charset="-127"/>
                </a:rPr>
                <a:t>sausages</a:t>
              </a:r>
              <a:endParaRPr lang="ko-KR" altLang="en-US" b="1" dirty="0">
                <a:latin typeface="고딕"/>
                <a:ea typeface="한컴 고딕" panose="02000500000000000000" pitchFamily="2" charset="-127"/>
              </a:endParaRP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FB5C9A9-5266-4CE0-ABD2-2CE159EF46A2}"/>
              </a:ext>
            </a:extLst>
          </p:cNvPr>
          <p:cNvSpPr/>
          <p:nvPr/>
        </p:nvSpPr>
        <p:spPr>
          <a:xfrm>
            <a:off x="124458" y="35726"/>
            <a:ext cx="22060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/>
              <a:t>1. Seq2Seq</a:t>
            </a:r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169AC20-2D23-4EA4-8D20-41F2FCEA948B}"/>
              </a:ext>
            </a:extLst>
          </p:cNvPr>
          <p:cNvCxnSpPr/>
          <p:nvPr/>
        </p:nvCxnSpPr>
        <p:spPr>
          <a:xfrm>
            <a:off x="124458" y="636851"/>
            <a:ext cx="3836504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슬라이드 번호 개체 틀 125">
            <a:extLst>
              <a:ext uri="{FF2B5EF4-FFF2-40B4-BE49-F238E27FC236}">
                <a16:creationId xmlns:a16="http://schemas.microsoft.com/office/drawing/2014/main" id="{47FCD29E-7AB9-4E9A-98C1-58CB23C9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18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6E9946-3C9F-4155-A3A5-8B3FE1A8BFD2}"/>
              </a:ext>
            </a:extLst>
          </p:cNvPr>
          <p:cNvSpPr/>
          <p:nvPr/>
        </p:nvSpPr>
        <p:spPr>
          <a:xfrm>
            <a:off x="124458" y="35726"/>
            <a:ext cx="23714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333333"/>
                </a:solidFill>
                <a:latin typeface="나눔 고딕"/>
              </a:rPr>
              <a:t>2. Attention</a:t>
            </a:r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0DE596-3285-4EBC-8C0C-86FACCD49D1A}"/>
              </a:ext>
            </a:extLst>
          </p:cNvPr>
          <p:cNvCxnSpPr>
            <a:cxnSpLocks/>
          </p:cNvCxnSpPr>
          <p:nvPr/>
        </p:nvCxnSpPr>
        <p:spPr>
          <a:xfrm>
            <a:off x="124458" y="636851"/>
            <a:ext cx="2285367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730760C7-73E2-40DC-987C-97361339E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7" t="16437" r="8869" b="13256"/>
          <a:stretch/>
        </p:blipFill>
        <p:spPr bwMode="auto">
          <a:xfrm>
            <a:off x="124458" y="1642914"/>
            <a:ext cx="6090834" cy="406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FD69A4C-2052-4AFB-8BFD-9F12EF722A5C}"/>
              </a:ext>
            </a:extLst>
          </p:cNvPr>
          <p:cNvGrpSpPr/>
          <p:nvPr/>
        </p:nvGrpSpPr>
        <p:grpSpPr>
          <a:xfrm>
            <a:off x="6602507" y="2516308"/>
            <a:ext cx="5871882" cy="1825383"/>
            <a:chOff x="6629402" y="2782669"/>
            <a:chExt cx="5871882" cy="1825383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272ADB04-9414-458C-9F20-811470EE6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9402" y="3429000"/>
              <a:ext cx="5871882" cy="1179052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52B3906-FFCE-48FD-819C-CD474AA180AC}"/>
                </a:ext>
              </a:extLst>
            </p:cNvPr>
            <p:cNvSpPr/>
            <p:nvPr/>
          </p:nvSpPr>
          <p:spPr>
            <a:xfrm>
              <a:off x="8822393" y="2782669"/>
              <a:ext cx="9263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atin typeface="고딕"/>
                  <a:ea typeface="한컴 고딕" panose="02000500000000000000" pitchFamily="2" charset="-127"/>
                </a:rPr>
                <a:t>Context</a:t>
              </a:r>
            </a:p>
            <a:p>
              <a:pPr algn="ctr"/>
              <a:r>
                <a:rPr lang="en-US" altLang="ko-KR" b="1" dirty="0">
                  <a:latin typeface="고딕"/>
                  <a:ea typeface="한컴 고딕" panose="02000500000000000000" pitchFamily="2" charset="-127"/>
                </a:rPr>
                <a:t>Vector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208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5FD038-D622-4410-A099-1CC53E01DECA}"/>
              </a:ext>
            </a:extLst>
          </p:cNvPr>
          <p:cNvSpPr/>
          <p:nvPr/>
        </p:nvSpPr>
        <p:spPr>
          <a:xfrm>
            <a:off x="0" y="2228671"/>
            <a:ext cx="12192000" cy="24006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000" dirty="0">
                <a:latin typeface="고딕"/>
              </a:rPr>
              <a:t>She  is  eating  a  green               . </a:t>
            </a:r>
          </a:p>
          <a:p>
            <a:pPr algn="ctr">
              <a:lnSpc>
                <a:spcPct val="200000"/>
              </a:lnSpc>
            </a:pPr>
            <a:endParaRPr lang="en-US" altLang="ko-KR" sz="3000" dirty="0">
              <a:latin typeface="고딕"/>
            </a:endParaRPr>
          </a:p>
          <a:p>
            <a:pPr algn="ctr"/>
            <a:r>
              <a:rPr lang="ko-KR" altLang="en-US" sz="3000" dirty="0" err="1"/>
              <a:t>John</a:t>
            </a:r>
            <a:r>
              <a:rPr lang="ko-KR" altLang="en-US" sz="3000" dirty="0"/>
              <a:t> </a:t>
            </a:r>
            <a:r>
              <a:rPr lang="ko-KR" altLang="en-US" sz="3000" dirty="0" err="1"/>
              <a:t>is</a:t>
            </a:r>
            <a:r>
              <a:rPr lang="ko-KR" altLang="en-US" sz="3000" dirty="0"/>
              <a:t> </a:t>
            </a:r>
            <a:r>
              <a:rPr lang="ko-KR" altLang="en-US" sz="3000" dirty="0" err="1"/>
              <a:t>good</a:t>
            </a:r>
            <a:r>
              <a:rPr lang="ko-KR" altLang="en-US" sz="3000" dirty="0"/>
              <a:t> </a:t>
            </a:r>
            <a:r>
              <a:rPr lang="ko-KR" altLang="en-US" sz="3000" dirty="0" err="1"/>
              <a:t>at</a:t>
            </a:r>
            <a:r>
              <a:rPr lang="ko-KR" altLang="en-US" sz="3000" dirty="0"/>
              <a:t> </a:t>
            </a:r>
            <a:r>
              <a:rPr lang="ko-KR" altLang="en-US" sz="3000" dirty="0" err="1"/>
              <a:t>playing</a:t>
            </a:r>
            <a:r>
              <a:rPr lang="ko-KR" altLang="en-US" sz="3000" dirty="0"/>
              <a:t> </a:t>
            </a:r>
            <a:r>
              <a:rPr lang="ko-KR" altLang="en-US" sz="3000" dirty="0" err="1"/>
              <a:t>soccer</a:t>
            </a:r>
            <a:r>
              <a:rPr lang="ko-KR" altLang="en-US" sz="3000" dirty="0"/>
              <a:t> and      </a:t>
            </a:r>
            <a:r>
              <a:rPr lang="ko-KR" altLang="en-US" sz="3000" dirty="0" err="1"/>
              <a:t>want</a:t>
            </a:r>
            <a:r>
              <a:rPr lang="ko-KR" altLang="en-US" sz="3000" dirty="0"/>
              <a:t> </a:t>
            </a:r>
            <a:r>
              <a:rPr lang="ko-KR" altLang="en-US" sz="3000" dirty="0" err="1"/>
              <a:t>to</a:t>
            </a:r>
            <a:r>
              <a:rPr lang="ko-KR" altLang="en-US" sz="3000" dirty="0"/>
              <a:t> </a:t>
            </a:r>
            <a:r>
              <a:rPr lang="ko-KR" altLang="en-US" sz="3000" dirty="0" err="1"/>
              <a:t>be</a:t>
            </a:r>
            <a:r>
              <a:rPr lang="ko-KR" altLang="en-US" sz="3000" dirty="0"/>
              <a:t> </a:t>
            </a:r>
            <a:r>
              <a:rPr lang="ko-KR" altLang="en-US" sz="3000" dirty="0" err="1"/>
              <a:t>a</a:t>
            </a:r>
            <a:r>
              <a:rPr lang="ko-KR" altLang="en-US" sz="3000" dirty="0"/>
              <a:t> </a:t>
            </a:r>
            <a:r>
              <a:rPr lang="ko-KR" altLang="en-US" sz="3000" dirty="0" err="1"/>
              <a:t>soccer</a:t>
            </a:r>
            <a:r>
              <a:rPr lang="ko-KR" altLang="en-US" sz="3000" dirty="0"/>
              <a:t> </a:t>
            </a:r>
            <a:r>
              <a:rPr lang="ko-KR" altLang="en-US" sz="3000" dirty="0" err="1"/>
              <a:t>player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9220A2-697B-4B8A-9BB7-2664AB2043AD}"/>
              </a:ext>
            </a:extLst>
          </p:cNvPr>
          <p:cNvSpPr/>
          <p:nvPr/>
        </p:nvSpPr>
        <p:spPr>
          <a:xfrm flipH="1" flipV="1">
            <a:off x="4752813" y="2624186"/>
            <a:ext cx="1028700" cy="431800"/>
          </a:xfrm>
          <a:prstGeom prst="rect">
            <a:avLst/>
          </a:prstGeom>
          <a:noFill/>
          <a:ln w="38100">
            <a:solidFill>
              <a:srgbClr val="27BC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54A93E-538F-446E-AA99-C3B9FF0B2D1B}"/>
              </a:ext>
            </a:extLst>
          </p:cNvPr>
          <p:cNvSpPr/>
          <p:nvPr/>
        </p:nvSpPr>
        <p:spPr>
          <a:xfrm flipH="1" flipV="1">
            <a:off x="207382" y="4137665"/>
            <a:ext cx="1001485" cy="431800"/>
          </a:xfrm>
          <a:prstGeom prst="rect">
            <a:avLst/>
          </a:prstGeom>
          <a:noFill/>
          <a:ln w="38100">
            <a:solidFill>
              <a:srgbClr val="27BC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0279C9-51F7-4837-9C83-D9753AD2DB73}"/>
              </a:ext>
            </a:extLst>
          </p:cNvPr>
          <p:cNvSpPr/>
          <p:nvPr/>
        </p:nvSpPr>
        <p:spPr>
          <a:xfrm rot="10800000" flipH="1" flipV="1">
            <a:off x="7299702" y="2624185"/>
            <a:ext cx="1248906" cy="431800"/>
          </a:xfrm>
          <a:prstGeom prst="rect">
            <a:avLst/>
          </a:prstGeom>
          <a:solidFill>
            <a:srgbClr val="C5366F">
              <a:alpha val="28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고딕"/>
              </a:rPr>
              <a:t>apple</a:t>
            </a:r>
            <a:endParaRPr lang="ko-KR" altLang="en-US" sz="3000" dirty="0">
              <a:solidFill>
                <a:schemeClr val="tx1"/>
              </a:solidFill>
              <a:latin typeface="고딕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6A68BD-DB67-4049-ACDE-637F62514C5C}"/>
              </a:ext>
            </a:extLst>
          </p:cNvPr>
          <p:cNvSpPr/>
          <p:nvPr/>
        </p:nvSpPr>
        <p:spPr>
          <a:xfrm>
            <a:off x="124458" y="35726"/>
            <a:ext cx="31910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333333"/>
                </a:solidFill>
                <a:latin typeface="나눔 고딕"/>
              </a:rPr>
              <a:t>3. Self-Attention</a:t>
            </a:r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FCBECD-E6D2-4320-8B1B-A3A7B83F323D}"/>
              </a:ext>
            </a:extLst>
          </p:cNvPr>
          <p:cNvCxnSpPr/>
          <p:nvPr/>
        </p:nvCxnSpPr>
        <p:spPr>
          <a:xfrm>
            <a:off x="124458" y="636851"/>
            <a:ext cx="3836504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5406DD-67D3-4160-AB8E-9EAB09F45D0F}"/>
              </a:ext>
            </a:extLst>
          </p:cNvPr>
          <p:cNvSpPr/>
          <p:nvPr/>
        </p:nvSpPr>
        <p:spPr>
          <a:xfrm rot="10800000" flipH="1" flipV="1">
            <a:off x="6559751" y="4137665"/>
            <a:ext cx="584968" cy="431800"/>
          </a:xfrm>
          <a:prstGeom prst="rect">
            <a:avLst/>
          </a:prstGeom>
          <a:solidFill>
            <a:srgbClr val="C5366F">
              <a:alpha val="28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고딕"/>
              </a:rPr>
              <a:t>he</a:t>
            </a:r>
            <a:endParaRPr lang="ko-KR" altLang="en-US" sz="3000" dirty="0">
              <a:solidFill>
                <a:schemeClr val="tx1"/>
              </a:solidFill>
              <a:latin typeface="고딕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0D98776-52D9-4609-BBB0-1DF5F5C8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4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CB21880-C267-49C8-857C-C862B68A6ED2}"/>
              </a:ext>
            </a:extLst>
          </p:cNvPr>
          <p:cNvSpPr/>
          <p:nvPr/>
        </p:nvSpPr>
        <p:spPr>
          <a:xfrm>
            <a:off x="124458" y="35726"/>
            <a:ext cx="31910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333333"/>
                </a:solidFill>
                <a:latin typeface="나눔 고딕"/>
              </a:rPr>
              <a:t>3. Self-Attention</a:t>
            </a:r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F5CBB6C-945B-4C13-8AB3-09E240204EC0}"/>
              </a:ext>
            </a:extLst>
          </p:cNvPr>
          <p:cNvCxnSpPr/>
          <p:nvPr/>
        </p:nvCxnSpPr>
        <p:spPr>
          <a:xfrm>
            <a:off x="124458" y="636851"/>
            <a:ext cx="3836504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37409B4-FA49-4C49-AEA3-6BABE5DF5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90"/>
          <a:stretch/>
        </p:blipFill>
        <p:spPr>
          <a:xfrm>
            <a:off x="8772962" y="1077679"/>
            <a:ext cx="3419038" cy="23513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20FD1C-409E-4025-B070-30FE48452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962" y="1077679"/>
            <a:ext cx="3300800" cy="21282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1848F5-1663-4B09-BA52-4C068B8C85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67" t="6036" b="19454"/>
          <a:stretch/>
        </p:blipFill>
        <p:spPr>
          <a:xfrm>
            <a:off x="335015" y="1182454"/>
            <a:ext cx="3415389" cy="13399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76CF5B-E212-4066-A1E7-9885004CFFD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59" b="62625"/>
          <a:stretch/>
        </p:blipFill>
        <p:spPr>
          <a:xfrm>
            <a:off x="335015" y="3098870"/>
            <a:ext cx="3137658" cy="2026758"/>
          </a:xfrm>
          <a:prstGeom prst="rect">
            <a:avLst/>
          </a:prstGeom>
        </p:spPr>
      </p:pic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362E6A01-007B-479B-9400-6CA2106C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6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CB21880-C267-49C8-857C-C862B68A6ED2}"/>
              </a:ext>
            </a:extLst>
          </p:cNvPr>
          <p:cNvSpPr/>
          <p:nvPr/>
        </p:nvSpPr>
        <p:spPr>
          <a:xfrm>
            <a:off x="124458" y="35726"/>
            <a:ext cx="31910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333333"/>
                </a:solidFill>
                <a:latin typeface="나눔 고딕"/>
              </a:rPr>
              <a:t>3. Self-Attention</a:t>
            </a:r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F5CBB6C-945B-4C13-8AB3-09E240204EC0}"/>
              </a:ext>
            </a:extLst>
          </p:cNvPr>
          <p:cNvCxnSpPr/>
          <p:nvPr/>
        </p:nvCxnSpPr>
        <p:spPr>
          <a:xfrm>
            <a:off x="124458" y="636851"/>
            <a:ext cx="3836504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CB5B585-3F93-4268-8846-96FEFDADB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14049"/>
            <a:ext cx="7039957" cy="5029902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48AA360-1C44-4911-A41C-43EC82E4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46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2C4B06-2F62-429D-9807-285BB4EBC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14049"/>
            <a:ext cx="7039957" cy="50299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2C46A56-62FE-47C2-90E2-3BF807C32A88}"/>
              </a:ext>
            </a:extLst>
          </p:cNvPr>
          <p:cNvSpPr/>
          <p:nvPr/>
        </p:nvSpPr>
        <p:spPr>
          <a:xfrm>
            <a:off x="124458" y="35726"/>
            <a:ext cx="31910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333333"/>
                </a:solidFill>
                <a:latin typeface="나눔 고딕"/>
              </a:rPr>
              <a:t>3. Self-Attention</a:t>
            </a:r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  <a:p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88008D-09DC-4CC4-989B-2FAF0AEBE5A6}"/>
              </a:ext>
            </a:extLst>
          </p:cNvPr>
          <p:cNvCxnSpPr/>
          <p:nvPr/>
        </p:nvCxnSpPr>
        <p:spPr>
          <a:xfrm>
            <a:off x="124458" y="636851"/>
            <a:ext cx="3836504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7160E-913A-469E-A031-F5D372EE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6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E4B33B-C8BE-47C3-AE3B-57EF2CF39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14049"/>
            <a:ext cx="7039957" cy="50299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AFD3C2-3DC8-47AD-972D-24CC061B230C}"/>
              </a:ext>
            </a:extLst>
          </p:cNvPr>
          <p:cNvSpPr/>
          <p:nvPr/>
        </p:nvSpPr>
        <p:spPr>
          <a:xfrm>
            <a:off x="124458" y="35726"/>
            <a:ext cx="31910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333333"/>
                </a:solidFill>
                <a:latin typeface="나눔 고딕"/>
              </a:rPr>
              <a:t>3. Self-Attention</a:t>
            </a:r>
            <a:endParaRPr lang="ko-KR" altLang="en-US" sz="3000" b="1" dirty="0">
              <a:solidFill>
                <a:srgbClr val="333333"/>
              </a:solidFill>
              <a:latin typeface="나눔 고딕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966CDE-D63B-4A86-8F0E-5A20A972695D}"/>
              </a:ext>
            </a:extLst>
          </p:cNvPr>
          <p:cNvCxnSpPr/>
          <p:nvPr/>
        </p:nvCxnSpPr>
        <p:spPr>
          <a:xfrm>
            <a:off x="124458" y="636851"/>
            <a:ext cx="3836504" cy="0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FB5D6-433F-44D0-B07A-BD6C02D7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18A-0AB2-4734-B652-E05FAC9135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8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26A3BF869A1F54E9AEAE34E78478EFC" ma:contentTypeVersion="10" ma:contentTypeDescription="새 문서를 만듭니다." ma:contentTypeScope="" ma:versionID="813cc82d99db7085883d1a9bb0062f17">
  <xsd:schema xmlns:xsd="http://www.w3.org/2001/XMLSchema" xmlns:xs="http://www.w3.org/2001/XMLSchema" xmlns:p="http://schemas.microsoft.com/office/2006/metadata/properties" xmlns:ns3="600229fa-eb53-4b89-a2d7-c34df5262b98" targetNamespace="http://schemas.microsoft.com/office/2006/metadata/properties" ma:root="true" ma:fieldsID="0cc4220ed1b9a4bf537e60960373a3c4" ns3:_="">
    <xsd:import namespace="600229fa-eb53-4b89-a2d7-c34df5262b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0229fa-eb53-4b89-a2d7-c34df5262b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11A096-E1F2-4727-9FA4-76689F3A93BB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88698ECF-D750-4FE0-A076-7291E2BAA9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7D9697-672F-4A8F-A636-E38B626BF54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00229fa-eb53-4b89-a2d7-c34df5262b9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391</Words>
  <Application>Microsoft Office PowerPoint</Application>
  <PresentationFormat>와이드스크린</PresentationFormat>
  <Paragraphs>100</Paragraphs>
  <Slides>23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심아름</dc:creator>
  <cp:lastModifiedBy>심아름</cp:lastModifiedBy>
  <cp:revision>438</cp:revision>
  <dcterms:created xsi:type="dcterms:W3CDTF">2020-05-26T12:14:01Z</dcterms:created>
  <dcterms:modified xsi:type="dcterms:W3CDTF">2020-05-30T16:17:55Z</dcterms:modified>
</cp:coreProperties>
</file>