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4" r:id="rId4"/>
    <p:sldId id="258" r:id="rId5"/>
    <p:sldId id="274" r:id="rId6"/>
    <p:sldId id="265" r:id="rId7"/>
    <p:sldId id="266" r:id="rId8"/>
    <p:sldId id="293" r:id="rId9"/>
    <p:sldId id="270" r:id="rId10"/>
    <p:sldId id="276" r:id="rId11"/>
    <p:sldId id="294" r:id="rId12"/>
    <p:sldId id="279" r:id="rId13"/>
    <p:sldId id="268" r:id="rId14"/>
    <p:sldId id="278" r:id="rId15"/>
    <p:sldId id="263" r:id="rId16"/>
    <p:sldId id="285" r:id="rId17"/>
    <p:sldId id="286" r:id="rId18"/>
    <p:sldId id="287" r:id="rId19"/>
    <p:sldId id="296" r:id="rId20"/>
    <p:sldId id="29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9059" autoAdjust="0"/>
  </p:normalViewPr>
  <p:slideViewPr>
    <p:cSldViewPr snapToGrid="0">
      <p:cViewPr varScale="1">
        <p:scale>
          <a:sx n="128" d="100"/>
          <a:sy n="128" d="100"/>
        </p:scale>
        <p:origin x="2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1321-5E91-49AE-91C6-962C5EB70F9A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D52D-F729-4906-BC3E-874933BE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AAAI 2020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EMNLP 2020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2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generating adversarial examples using contextual perturbations from a BERT masked language model.</a:t>
            </a:r>
          </a:p>
          <a:p>
            <a:r>
              <a:rPr lang="en-US" altLang="ko-KR" sz="1200" dirty="0">
                <a:latin typeface="+mj-lt"/>
              </a:rPr>
              <a:t>BAE replaces and inserts tokens in the original text by masking a portion of the text and leveraging the BERT-MLM to generate alternatives for the masked tokens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12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4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7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5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2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Word Importance Ranking</a:t>
            </a:r>
          </a:p>
          <a:p>
            <a:r>
              <a:rPr lang="en-US" altLang="ko-KR" dirty="0"/>
              <a:t>Word Transformer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Synonym extraction : Finding similar words.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POS checking : Keeping the words with the same part-of-speech(POS)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Semantic similarity checking : Preserving semantic meaning of the perturbed sentence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Finalization of adversarial examples : Finding any candidate can alter the prediction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1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pt-BR" altLang="ko-KR" sz="12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200" b="1" dirty="0">
                    <a:latin typeface="+mj-lt"/>
                  </a:rPr>
                  <a:t>F(</a:t>
                </a:r>
                <a:r>
                  <a:rPr lang="pt-BR" altLang="ko-KR" sz="1200" b="1" i="0" u="none" strike="noStrike" baseline="0" dirty="0">
                    <a:latin typeface="+mj-lt"/>
                  </a:rPr>
                  <a:t>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l-GR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ko-KR" sz="1200" b="1" i="0" u="none" strike="noStrike" baseline="0" dirty="0">
                    <a:latin typeface="+mj-lt"/>
                  </a:rPr>
                  <a:t> F(X),</a:t>
                </a:r>
                <a:r>
                  <a:rPr lang="pt-BR" altLang="ko-KR" sz="1200" b="1" i="0" u="none" strike="noStrike" dirty="0">
                    <a:latin typeface="+mj-lt"/>
                  </a:rPr>
                  <a:t> and Sim(X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i="0" u="none" strike="noStrike" dirty="0">
                    <a:latin typeface="+mj-lt"/>
                  </a:rPr>
                  <a:t>,  X) </a:t>
                </a:r>
                <a14:m>
                  <m:oMath xmlns:m="http://schemas.openxmlformats.org/officeDocument/2006/math">
                    <m:r>
                      <a:rPr lang="el-GR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pt-BR" altLang="ko-KR" sz="1200" b="1" i="0" u="none" strike="noStrike" baseline="0" dirty="0">
                    <a:latin typeface="+mj-lt"/>
                  </a:rPr>
                  <a:t> </a:t>
                </a:r>
                <a:endParaRPr lang="pt-BR" altLang="ko-KR" sz="1200" dirty="0">
                  <a:latin typeface="+mj-lt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pt-BR" altLang="ko-KR" sz="12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200" b="1" dirty="0">
                    <a:latin typeface="+mj-lt"/>
                  </a:rPr>
                  <a:t>F(</a:t>
                </a:r>
                <a:r>
                  <a:rPr lang="pt-BR" altLang="ko-KR" sz="1200" b="1" i="0" u="none" strike="noStrike" baseline="0" dirty="0">
                    <a:latin typeface="+mj-lt"/>
                  </a:rPr>
                  <a:t>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dirty="0">
                    <a:latin typeface="+mj-lt"/>
                  </a:rPr>
                  <a:t>) </a:t>
                </a:r>
                <a:r>
                  <a:rPr lang="el-GR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pt-BR" altLang="ko-KR" sz="1200" b="1" i="0" u="none" strike="noStrike" baseline="0" dirty="0">
                    <a:latin typeface="+mj-lt"/>
                  </a:rPr>
                  <a:t> F(X),</a:t>
                </a:r>
                <a:r>
                  <a:rPr lang="pt-BR" altLang="ko-KR" sz="1200" b="1" i="0" u="none" strike="noStrike" dirty="0">
                    <a:latin typeface="+mj-lt"/>
                  </a:rPr>
                  <a:t> and Sim(X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i="0" u="none" strike="noStrike" dirty="0">
                    <a:latin typeface="+mj-lt"/>
                  </a:rPr>
                  <a:t>,  X) </a:t>
                </a:r>
                <a:r>
                  <a:rPr lang="el-GR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ko-KR" altLang="en-US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𝝐</a:t>
                </a:r>
                <a:r>
                  <a:rPr lang="pt-BR" altLang="ko-KR" sz="1200" b="1" i="0" u="none" strike="noStrike" baseline="0" dirty="0">
                    <a:latin typeface="+mj-lt"/>
                  </a:rPr>
                  <a:t> </a:t>
                </a:r>
                <a:endParaRPr lang="pt-BR" altLang="ko-KR" sz="1200" dirty="0">
                  <a:latin typeface="+mj-lt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pt-BR" altLang="ko-KR" sz="12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200" b="1" dirty="0">
                    <a:latin typeface="+mj-lt"/>
                  </a:rPr>
                  <a:t>F(</a:t>
                </a:r>
                <a:r>
                  <a:rPr lang="pt-BR" altLang="ko-KR" sz="1200" b="1" i="0" u="none" strike="noStrike" baseline="0" dirty="0">
                    <a:latin typeface="+mj-lt"/>
                  </a:rPr>
                  <a:t>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l-GR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ko-KR" sz="1200" b="1" i="0" u="none" strike="noStrike" baseline="0" dirty="0">
                    <a:latin typeface="+mj-lt"/>
                  </a:rPr>
                  <a:t> F(X),</a:t>
                </a:r>
                <a:r>
                  <a:rPr lang="pt-BR" altLang="ko-KR" sz="1200" b="1" i="0" u="none" strike="noStrike" dirty="0">
                    <a:latin typeface="+mj-lt"/>
                  </a:rPr>
                  <a:t> and Sim(X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i="0" u="none" strike="noStrike" dirty="0">
                    <a:latin typeface="+mj-lt"/>
                  </a:rPr>
                  <a:t>,  X) </a:t>
                </a:r>
                <a14:m>
                  <m:oMath xmlns:m="http://schemas.openxmlformats.org/officeDocument/2006/math">
                    <m:r>
                      <a:rPr lang="el-GR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pt-BR" altLang="ko-KR" sz="1200" b="1" i="0" u="none" strike="noStrike" baseline="0" dirty="0">
                    <a:latin typeface="+mj-lt"/>
                  </a:rPr>
                  <a:t> </a:t>
                </a:r>
                <a:endParaRPr lang="pt-BR" altLang="ko-KR" sz="1200" dirty="0">
                  <a:latin typeface="+mj-lt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pt-BR" altLang="ko-KR" sz="12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200" b="1" dirty="0">
                    <a:latin typeface="+mj-lt"/>
                  </a:rPr>
                  <a:t>F(</a:t>
                </a:r>
                <a:r>
                  <a:rPr lang="pt-BR" altLang="ko-KR" sz="1200" b="1" i="0" u="none" strike="noStrike" baseline="0" dirty="0">
                    <a:latin typeface="+mj-lt"/>
                  </a:rPr>
                  <a:t>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dirty="0">
                    <a:latin typeface="+mj-lt"/>
                  </a:rPr>
                  <a:t>) </a:t>
                </a:r>
                <a:r>
                  <a:rPr lang="el-GR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pt-BR" altLang="ko-KR" sz="1200" b="1" i="0" u="none" strike="noStrike" baseline="0" dirty="0">
                    <a:latin typeface="+mj-lt"/>
                  </a:rPr>
                  <a:t> F(X),</a:t>
                </a:r>
                <a:r>
                  <a:rPr lang="pt-BR" altLang="ko-KR" sz="1200" b="1" i="0" u="none" strike="noStrike" dirty="0">
                    <a:latin typeface="+mj-lt"/>
                  </a:rPr>
                  <a:t> and Sim(X</a:t>
                </a:r>
                <a:r>
                  <a:rPr lang="pt-BR" altLang="ko-KR" sz="12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200" b="1" i="0" u="none" strike="noStrike" dirty="0">
                    <a:latin typeface="+mj-lt"/>
                  </a:rPr>
                  <a:t>,  X) </a:t>
                </a:r>
                <a:r>
                  <a:rPr lang="el-GR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altLang="ko-KR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ko-KR" altLang="en-US" sz="12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𝝐</a:t>
                </a:r>
                <a:r>
                  <a:rPr lang="pt-BR" altLang="ko-KR" sz="1200" b="1" i="0" u="none" strike="noStrike" baseline="0" dirty="0">
                    <a:latin typeface="+mj-lt"/>
                  </a:rPr>
                  <a:t> </a:t>
                </a:r>
                <a:endParaRPr lang="pt-BR" altLang="ko-KR" sz="1200" dirty="0">
                  <a:latin typeface="+mj-lt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output class : 4 / 2 / 2 / 2 / 2  /////  3 / 3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output class : 4 / 2 / 2 / 2 / 2  /////  3 / 3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D52D-F729-4906-BC3E-874933BEED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DF739-DCE7-40C5-84AA-75B8A8920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30BB9-1398-484E-BD27-F579126A2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38051-4C51-44D5-A6C5-08E53D1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7027-5B64-4ECB-A665-1EDC1B3C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B9190-D183-4F44-9EB3-38345884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9D5E-952C-4927-AF50-8F65DF9C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11B1C8-00AA-4AB8-A4C0-FBD76766B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69739-9590-4387-907D-EBFF8EC3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5C04D-1DEA-4B98-B128-B925847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8C9B-A258-488E-8750-F3F27622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63B91-9A7E-4374-B335-606A0BE92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7CD0B-919E-4B2C-B6B6-74344982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8BFD0-EC3C-42B6-B797-47605F99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8C061-74B9-423F-A953-A57D3DA2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D1203-7934-4D3A-A68C-E9F36F36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D860B-A4A3-4886-9C2D-A9AF9B2B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B0E9A-E6E7-400A-82AF-B308586E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2F13-E0DC-49E9-A18E-37317451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5D0EE-BA7E-455B-8003-38F53B9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83711-E029-4B70-BCB4-59FDB6D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B306-4316-4BF6-B89E-C213EA73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39034-1818-47B2-A19C-A1DCB78B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2E6C8-3E6B-465E-B3AF-C72657C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81C60-A1CA-4D78-BE14-BB9B6358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998A-39F1-47B1-8B89-21AFE50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BEEB2-5566-41EB-B142-1CCF73E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5D36-6BDE-4E0B-A9D6-BC81A725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ECD2D-0282-4EDB-8562-020BB491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DB9B7-3562-4F70-80F7-DCAF99B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71DD-C5F6-4270-AFA2-855633E2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23195-02D3-4A5B-8CED-5C50ADF9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25ED-3171-448D-BA02-5C7A83D9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57996-E2A4-4E26-A0AF-935E60A4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4955C-7467-4505-8678-19831840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E125F-355E-4BED-B42A-8AAAE376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D90D0-EFE6-4A36-A94F-79D7028B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C2AF0-187A-46DB-9F48-B45CA2F8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E6E06-D820-461B-92A2-90F1AEF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77FD9-7DD5-41D0-B72E-5F20DDD5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DC5C6-D395-4B60-99D5-1850B1F2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E0EF6-74B1-4B67-B640-451322BA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58057-288D-49CB-8BF7-FF5F1DD8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A37F34-D864-47DF-B5A8-A3B1D06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8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08311-185D-4A84-ABCA-52166B7A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223902-4D03-473C-8120-FC2D994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05BFE-E92E-48DC-9D27-07800FB4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ADBD-B8BA-40BB-8A07-6ACA0341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13237-2C92-4B32-B0DF-506DD5F9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99664D-5D52-4FD0-8F97-D99C3BA4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959C8-2F99-4524-BDDD-575BECE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89462-5368-4ADE-9C29-363BC30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5B7EA-58FF-443F-8C6B-749EFD5B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A1-C98A-48FE-B959-3CD84727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48CFF-3128-4FDE-B3E2-57D2C54C8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5C84B-4024-475E-A112-86A394BE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B041B-082A-4FEF-9227-0D952B9E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6A009-D52C-4200-A2A7-03348554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F7EF8-5858-4678-812B-98FEB608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EC13-9251-474B-8DC4-510580BE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6F77C-B8BC-4FB1-B9D5-A09F594C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B9DA-0B8D-401B-96D4-D5DFA04C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4E04-22BC-4BA7-9B83-DA5356989CB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4528F-089A-40A1-BA53-A9CE7579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2E71-12F5-4A75-8E32-C2A66D33C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CEBC-A6C0-4030-8A97-D38313F9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28BF-DBFA-455A-9616-BEB9DB91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661" y="76133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500" b="1" i="0" u="none" strike="noStrike" baseline="0" dirty="0"/>
              <a:t>Adversarial Attack</a:t>
            </a:r>
            <a:br>
              <a:rPr lang="en-US" altLang="ko-KR" sz="4500" b="1" i="0" u="none" strike="noStrike" baseline="0" dirty="0"/>
            </a:br>
            <a:r>
              <a:rPr lang="en-US" altLang="ko-KR" sz="4500" b="1" i="0" u="none" strike="noStrike" baseline="0" dirty="0"/>
              <a:t>on Text Classification</a:t>
            </a:r>
            <a:endParaRPr lang="ko-KR" altLang="en-US" sz="45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DE8AA1-2338-4122-B24F-5B562AF0DBA3}"/>
              </a:ext>
            </a:extLst>
          </p:cNvPr>
          <p:cNvCxnSpPr>
            <a:cxnSpLocks/>
          </p:cNvCxnSpPr>
          <p:nvPr/>
        </p:nvCxnSpPr>
        <p:spPr>
          <a:xfrm>
            <a:off x="441487" y="3285452"/>
            <a:ext cx="11468348" cy="0"/>
          </a:xfrm>
          <a:prstGeom prst="line">
            <a:avLst/>
          </a:prstGeom>
          <a:ln w="5715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7EC302B7-9E38-4A66-A8EA-843BC90B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661" y="4119551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400" dirty="0"/>
              <a:t>2021.02.24</a:t>
            </a:r>
          </a:p>
          <a:p>
            <a:r>
              <a:rPr lang="ko-KR" altLang="en-US" sz="2400" dirty="0" err="1"/>
              <a:t>심아름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45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CED14E8C-ACE5-4522-A49A-3E6025C6D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74" b="798"/>
          <a:stretch/>
        </p:blipFill>
        <p:spPr>
          <a:xfrm>
            <a:off x="408374" y="1081347"/>
            <a:ext cx="4618932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2600B124-DA7E-4819-BBAA-DBE92E462C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441" y="2112253"/>
                <a:ext cx="6471684" cy="33204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i="0" u="none" strike="noStrike" baseline="0" dirty="0">
                    <a:latin typeface="+mj-ea"/>
                    <a:ea typeface="+mj-ea"/>
                  </a:rPr>
                  <a:t>Semantic Similarity Checking </a:t>
                </a: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ko-KR" sz="1400" b="0" i="0" u="none" strike="noStrike" baseline="0" dirty="0" err="1">
                    <a:latin typeface="+mj-ea"/>
                    <a:ea typeface="+mj-ea"/>
                  </a:rPr>
                  <a:t>X</a:t>
                </a:r>
                <a:r>
                  <a:rPr lang="en-US" altLang="ko-KR" sz="1400" baseline="-25000" dirty="0" err="1">
                    <a:latin typeface="+mj-ea"/>
                    <a:ea typeface="+mj-ea"/>
                  </a:rPr>
                  <a:t>adv</a:t>
                </a:r>
                <a:r>
                  <a:rPr lang="en-US" altLang="ko-KR" sz="1400" baseline="-25000" dirty="0">
                    <a:latin typeface="+mj-ea"/>
                    <a:ea typeface="+mj-ea"/>
                  </a:rPr>
                  <a:t>  </a:t>
                </a:r>
                <a:r>
                  <a:rPr lang="ko-KR" altLang="en-US" sz="1400" b="0" i="0" u="none" strike="noStrike" baseline="0" dirty="0">
                    <a:latin typeface="+mj-ea"/>
                    <a:ea typeface="+mj-ea"/>
                  </a:rPr>
                  <a:t>와  </a:t>
                </a:r>
                <a:r>
                  <a:rPr lang="en-US" altLang="ko-KR" sz="1400" b="0" i="0" u="none" strike="noStrike" baseline="0" dirty="0">
                    <a:latin typeface="+mj-ea"/>
                    <a:ea typeface="+mj-ea"/>
                  </a:rPr>
                  <a:t>X </a:t>
                </a:r>
                <a:r>
                  <a:rPr lang="ko-KR" altLang="en-US" sz="1400" b="0" i="0" u="none" strike="noStrike" baseline="0" dirty="0">
                    <a:latin typeface="+mj-ea"/>
                    <a:ea typeface="+mj-ea"/>
                  </a:rPr>
                  <a:t>의 유사도 계산</a:t>
                </a: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pt-BR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pt-BR" altLang="ko-KR" sz="1400" b="0" i="0" u="none" strike="noStrike" baseline="0" dirty="0">
                    <a:latin typeface="+mj-ea"/>
                    <a:ea typeface="+mj-ea"/>
                  </a:rPr>
                  <a:t>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b="0" i="1" u="none" strike="noStrike" baseline="0" smtClean="0">
                        <a:latin typeface="Cambria Math" panose="02040503050406030204" pitchFamily="18" charset="0"/>
                        <a:ea typeface="+mj-ea"/>
                      </a:rPr>
                      <m:t>ϵ</m:t>
                    </m:r>
                  </m:oMath>
                </a14:m>
                <a:r>
                  <a:rPr lang="pt-BR" altLang="ko-KR" sz="1400" b="0" i="0" u="none" strike="noStrike" baseline="0" dirty="0">
                    <a:latin typeface="+mj-ea"/>
                    <a:ea typeface="+mj-ea"/>
                  </a:rPr>
                  <a:t> CANDIDATES</a:t>
                </a:r>
              </a:p>
              <a:p>
                <a:pPr marL="0" indent="0">
                  <a:buNone/>
                </a:pPr>
                <a:r>
                  <a:rPr lang="en-US" altLang="ko-KR" sz="1400" b="0" i="0" u="none" strike="noStrike" baseline="0" dirty="0" err="1">
                    <a:latin typeface="+mj-ea"/>
                    <a:ea typeface="+mj-ea"/>
                  </a:rPr>
                  <a:t>X</a:t>
                </a:r>
                <a:r>
                  <a:rPr lang="en-US" altLang="ko-KR" sz="1400" baseline="-25000" dirty="0" err="1">
                    <a:latin typeface="+mj-ea"/>
                    <a:ea typeface="+mj-ea"/>
                  </a:rPr>
                  <a:t>adv</a:t>
                </a:r>
                <a:r>
                  <a:rPr lang="en-US" altLang="ko-KR" sz="1400" baseline="-25000" dirty="0">
                    <a:latin typeface="+mj-ea"/>
                    <a:ea typeface="+mj-ea"/>
                  </a:rPr>
                  <a:t> </a:t>
                </a:r>
                <a:r>
                  <a:rPr lang="en-US" altLang="ko-KR" sz="1050" dirty="0">
                    <a:latin typeface="+mj-ea"/>
                    <a:ea typeface="+mj-ea"/>
                  </a:rPr>
                  <a:t>  = {</a:t>
                </a:r>
                <a:r>
                  <a:rPr lang="en-US" altLang="ko-KR" sz="1400" b="0" i="0" u="none" strike="noStrike" baseline="0" dirty="0">
                    <a:latin typeface="+mj-ea"/>
                    <a:ea typeface="+mj-ea"/>
                  </a:rPr>
                  <a:t>w</a:t>
                </a:r>
                <a:r>
                  <a:rPr lang="pt-BR" altLang="ko-KR" sz="1400" b="0" i="0" u="none" strike="noStrike" baseline="-25000" dirty="0">
                    <a:latin typeface="+mj-ea"/>
                    <a:ea typeface="+mj-ea"/>
                  </a:rPr>
                  <a:t>1</a:t>
                </a:r>
                <a:r>
                  <a:rPr lang="en-US" altLang="ko-KR" sz="1400" b="0" i="0" u="none" strike="noStrike" baseline="-25000" dirty="0">
                    <a:latin typeface="+mj-ea"/>
                    <a:ea typeface="+mj-ea"/>
                  </a:rPr>
                  <a:t>,</a:t>
                </a:r>
                <a:r>
                  <a:rPr lang="en-US" altLang="ko-KR" sz="1050" dirty="0">
                    <a:latin typeface="+mj-ea"/>
                    <a:ea typeface="+mj-ea"/>
                  </a:rPr>
                  <a:t> … , </a:t>
                </a:r>
                <a:r>
                  <a:rPr lang="en-US" altLang="ko-KR" sz="1400" b="0" i="0" u="none" strike="noStrike" baseline="0" dirty="0">
                    <a:latin typeface="+mj-ea"/>
                    <a:ea typeface="+mj-ea"/>
                  </a:rPr>
                  <a:t>w</a:t>
                </a:r>
                <a:r>
                  <a:rPr lang="en-US" altLang="ko-KR" sz="1400" b="0" i="0" u="none" strike="noStrike" baseline="-25000" dirty="0">
                    <a:latin typeface="+mj-ea"/>
                    <a:ea typeface="+mj-ea"/>
                  </a:rPr>
                  <a:t>i-1</a:t>
                </a:r>
                <a:r>
                  <a:rPr lang="pt-BR" altLang="ko-KR" sz="1400" dirty="0">
                    <a:latin typeface="+mj-ea"/>
                    <a:ea typeface="+mj-ea"/>
                  </a:rPr>
                  <a:t> , c, </a:t>
                </a:r>
                <a:r>
                  <a:rPr lang="en-US" altLang="ko-KR" sz="1400" b="0" i="0" u="none" strike="noStrike" baseline="0" dirty="0">
                    <a:latin typeface="+mj-ea"/>
                    <a:ea typeface="+mj-ea"/>
                  </a:rPr>
                  <a:t>w</a:t>
                </a:r>
                <a:r>
                  <a:rPr lang="en-US" altLang="ko-KR" sz="1400" b="0" i="0" u="none" strike="noStrike" baseline="-25000" dirty="0">
                    <a:latin typeface="+mj-ea"/>
                    <a:ea typeface="+mj-ea"/>
                  </a:rPr>
                  <a:t>i+1 , </a:t>
                </a:r>
                <a:r>
                  <a:rPr lang="pt-BR" altLang="ko-KR" sz="1400" dirty="0">
                    <a:latin typeface="+mj-ea"/>
                    <a:ea typeface="+mj-ea"/>
                  </a:rPr>
                  <a:t>... ,</a:t>
                </a:r>
                <a:r>
                  <a:rPr lang="en-US" altLang="ko-KR" sz="1400" dirty="0">
                    <a:latin typeface="+mj-ea"/>
                    <a:ea typeface="+mj-ea"/>
                  </a:rPr>
                  <a:t>w</a:t>
                </a:r>
                <a:r>
                  <a:rPr lang="pt-BR" altLang="ko-KR" sz="1400" b="0" i="0" u="none" strike="noStrike" baseline="-25000" dirty="0">
                    <a:latin typeface="+mj-ea"/>
                    <a:ea typeface="+mj-ea"/>
                  </a:rPr>
                  <a:t> </a:t>
                </a:r>
                <a:r>
                  <a:rPr lang="en-US" altLang="ko-KR" sz="1400" b="0" i="0" u="none" strike="noStrike" baseline="-25000" dirty="0">
                    <a:latin typeface="+mj-ea"/>
                    <a:ea typeface="+mj-ea"/>
                  </a:rPr>
                  <a:t>n</a:t>
                </a:r>
                <a:r>
                  <a:rPr lang="pt-BR" altLang="ko-KR" sz="1400" b="0" i="0" u="none" strike="noStrike" baseline="0" dirty="0">
                    <a:latin typeface="+mj-ea"/>
                    <a:ea typeface="+mj-ea"/>
                  </a:rPr>
                  <a:t>}</a:t>
                </a:r>
              </a:p>
              <a:p>
                <a:pPr marL="0" indent="0">
                  <a:buNone/>
                </a:pPr>
                <a:endParaRPr lang="pt-BR" altLang="ko-KR" sz="1050" dirty="0">
                  <a:latin typeface="+mj-ea"/>
                  <a:ea typeface="+mj-ea"/>
                </a:endParaRPr>
              </a:p>
              <a:p>
                <a:pPr marL="0" indent="0" algn="l">
                  <a:buNone/>
                </a:pPr>
                <a:endParaRPr lang="en-US" altLang="ko-KR" sz="105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pt-BR" altLang="ko-KR" sz="1400" b="0" i="0" u="none" strike="noStrike" baseline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2600B124-DA7E-4819-BBAA-DBE92E46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41" y="2112253"/>
                <a:ext cx="6471684" cy="3320432"/>
              </a:xfrm>
              <a:prstGeom prst="rect">
                <a:avLst/>
              </a:prstGeom>
              <a:blipFill>
                <a:blip r:embed="rId3"/>
                <a:stretch>
                  <a:fillRect l="-282" t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제목 1">
            <a:extLst>
              <a:ext uri="{FF2B5EF4-FFF2-40B4-BE49-F238E27FC236}">
                <a16:creationId xmlns:a16="http://schemas.microsoft.com/office/drawing/2014/main" id="{D5064176-2037-4247-887A-172A8481D920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(2.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</a:t>
            </a:r>
            <a:r>
              <a:rPr lang="en-US" altLang="ko-KR" sz="3200" b="1" dirty="0"/>
              <a:t>Word Transformer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)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0BD7B5-4CA5-428F-97EF-3EB4800BA1CD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09EAF5-8CAA-4A13-ABB3-E577D811E732}"/>
              </a:ext>
            </a:extLst>
          </p:cNvPr>
          <p:cNvSpPr/>
          <p:nvPr/>
        </p:nvSpPr>
        <p:spPr>
          <a:xfrm>
            <a:off x="457856" y="2152569"/>
            <a:ext cx="4572000" cy="1597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CED14E8C-ACE5-4522-A49A-3E6025C6D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74" b="798"/>
          <a:stretch/>
        </p:blipFill>
        <p:spPr>
          <a:xfrm>
            <a:off x="408374" y="1081347"/>
            <a:ext cx="4618932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2600B124-DA7E-4819-BBAA-DBE92E462C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441" y="3748555"/>
                <a:ext cx="6614559" cy="27759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ko-KR" sz="1400" b="1" dirty="0"/>
                  <a:t>Y</a:t>
                </a:r>
                <a:r>
                  <a:rPr lang="pt-BR" altLang="ko-KR" sz="1400" b="1" baseline="-25000" dirty="0"/>
                  <a:t>k</a:t>
                </a:r>
                <a:r>
                  <a:rPr lang="pt-BR" altLang="ko-KR" sz="1400" b="1" dirty="0"/>
                  <a:t> </a:t>
                </a:r>
                <a14:m>
                  <m:oMath xmlns:m="http://schemas.openxmlformats.org/officeDocument/2006/math">
                    <m:r>
                      <a:rPr lang="el-GR" altLang="ko-KR" sz="1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ko-KR" sz="1400" b="1" i="0" u="none" strike="noStrike" baseline="0" dirty="0"/>
                  <a:t> </a:t>
                </a:r>
                <a:r>
                  <a:rPr lang="pt-BR" altLang="ko-KR" sz="1400" b="1" dirty="0"/>
                  <a:t>Y	</a:t>
                </a:r>
                <a:r>
                  <a:rPr lang="en-US" altLang="ko-KR" sz="1400" dirty="0"/>
                  <a:t>attack </a:t>
                </a:r>
                <a:r>
                  <a:rPr lang="ko-KR" altLang="en-US" sz="1400" dirty="0"/>
                  <a:t>성공</a:t>
                </a:r>
                <a:endParaRPr lang="pt-BR" altLang="ko-KR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0" i="0" u="none" strike="noStrike" baseline="0" dirty="0"/>
                  <a:t>Choose the word with the </a:t>
                </a:r>
                <a:r>
                  <a:rPr lang="en-US" altLang="ko-KR" sz="1400" b="1" i="0" u="none" strike="noStrike" baseline="0" dirty="0"/>
                  <a:t>highest semantic similarity score </a:t>
                </a:r>
                <a:r>
                  <a:rPr lang="en-US" altLang="ko-KR" sz="1400" b="0" i="0" u="none" strike="noStrike" baseline="0" dirty="0"/>
                  <a:t>among these winning candidates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pt-BR" altLang="ko-KR" sz="1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ko-KR" sz="1400" b="1" dirty="0"/>
                  <a:t>Y</a:t>
                </a:r>
                <a:r>
                  <a:rPr lang="pt-BR" altLang="ko-KR" sz="1400" b="1" baseline="-25000" dirty="0"/>
                  <a:t>k</a:t>
                </a:r>
                <a14:m>
                  <m:oMath xmlns:m="http://schemas.openxmlformats.org/officeDocument/2006/math">
                    <m:r>
                      <a:rPr lang="en-US" altLang="ko-KR" sz="14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ko-KR" sz="1400" b="1" i="0" u="none" strike="noStrike" baseline="0" dirty="0"/>
                  <a:t> </a:t>
                </a:r>
                <a:r>
                  <a:rPr lang="pt-BR" altLang="ko-KR" sz="1400" b="1" dirty="0"/>
                  <a:t>Y	</a:t>
                </a:r>
                <a:r>
                  <a:rPr lang="en-US" altLang="ko-KR" sz="1400" dirty="0"/>
                  <a:t>attack </a:t>
                </a:r>
                <a:r>
                  <a:rPr lang="ko-KR" altLang="en-US" sz="1400" dirty="0"/>
                  <a:t>실패</a:t>
                </a:r>
                <a:endParaRPr lang="en-US" altLang="ko-KR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dirty="0"/>
                  <a:t>Select the word with </a:t>
                </a:r>
                <a:r>
                  <a:rPr lang="en-US" altLang="ko-KR" sz="1400" b="1" dirty="0"/>
                  <a:t>the least confidence sore </a:t>
                </a:r>
                <a:r>
                  <a:rPr lang="en-US" altLang="ko-KR" sz="1400" dirty="0"/>
                  <a:t>of y as the best replacement word of </a:t>
                </a:r>
                <a:r>
                  <a:rPr lang="en-US" altLang="ko-KR" sz="1400" dirty="0" err="1"/>
                  <a:t>w</a:t>
                </a:r>
                <a:r>
                  <a:rPr lang="en-US" altLang="ko-KR" sz="1400" baseline="-25000" dirty="0" err="1"/>
                  <a:t>i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2600B124-DA7E-4819-BBAA-DBE92E46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41" y="3748555"/>
                <a:ext cx="6614559" cy="2775991"/>
              </a:xfrm>
              <a:prstGeom prst="rect">
                <a:avLst/>
              </a:prstGeom>
              <a:blipFill>
                <a:blip r:embed="rId3"/>
                <a:stretch>
                  <a:fillRect l="-276" t="-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제목 1">
            <a:extLst>
              <a:ext uri="{FF2B5EF4-FFF2-40B4-BE49-F238E27FC236}">
                <a16:creationId xmlns:a16="http://schemas.microsoft.com/office/drawing/2014/main" id="{D5064176-2037-4247-887A-172A8481D920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(2.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</a:t>
            </a:r>
            <a:r>
              <a:rPr lang="en-US" altLang="ko-KR" sz="3200" b="1" dirty="0"/>
              <a:t>Word Transformer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)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0BD7B5-4CA5-428F-97EF-3EB4800BA1CD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09EAF5-8CAA-4A13-ABB3-E577D811E732}"/>
              </a:ext>
            </a:extLst>
          </p:cNvPr>
          <p:cNvSpPr/>
          <p:nvPr/>
        </p:nvSpPr>
        <p:spPr>
          <a:xfrm>
            <a:off x="457856" y="3748555"/>
            <a:ext cx="4572000" cy="1960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0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내용 개체 틀 4">
            <a:extLst>
              <a:ext uri="{FF2B5EF4-FFF2-40B4-BE49-F238E27FC236}">
                <a16:creationId xmlns:a16="http://schemas.microsoft.com/office/drawing/2014/main" id="{05A9EC17-4E22-4715-9DC4-FF4A1A7B7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2"/>
          <a:stretch/>
        </p:blipFill>
        <p:spPr>
          <a:xfrm>
            <a:off x="408374" y="3829928"/>
            <a:ext cx="11441088" cy="176638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A784C0-7A44-4907-B956-14D18D78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428"/>
          <a:stretch/>
        </p:blipFill>
        <p:spPr>
          <a:xfrm>
            <a:off x="408374" y="1261685"/>
            <a:ext cx="11441088" cy="163396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A491C8-17AE-4B74-ACFA-2A5BA44B4F1C}"/>
              </a:ext>
            </a:extLst>
          </p:cNvPr>
          <p:cNvSpPr/>
          <p:nvPr/>
        </p:nvSpPr>
        <p:spPr>
          <a:xfrm>
            <a:off x="5707764" y="1793947"/>
            <a:ext cx="2197088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8F8E03-A5F7-4D46-978C-974D8B3B0356}"/>
              </a:ext>
            </a:extLst>
          </p:cNvPr>
          <p:cNvSpPr/>
          <p:nvPr/>
        </p:nvSpPr>
        <p:spPr>
          <a:xfrm>
            <a:off x="8246469" y="1793947"/>
            <a:ext cx="428799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79AD86-1831-42F0-8EDE-A96B5C2211BB}"/>
              </a:ext>
            </a:extLst>
          </p:cNvPr>
          <p:cNvSpPr/>
          <p:nvPr/>
        </p:nvSpPr>
        <p:spPr>
          <a:xfrm>
            <a:off x="4008227" y="2468042"/>
            <a:ext cx="406640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F8A4B6-104A-46F7-A62B-E928849F3821}"/>
              </a:ext>
            </a:extLst>
          </p:cNvPr>
          <p:cNvSpPr/>
          <p:nvPr/>
        </p:nvSpPr>
        <p:spPr>
          <a:xfrm>
            <a:off x="7472327" y="2471356"/>
            <a:ext cx="516095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9B683F-214D-4529-A0F7-BEFFF7585171}"/>
              </a:ext>
            </a:extLst>
          </p:cNvPr>
          <p:cNvSpPr/>
          <p:nvPr/>
        </p:nvSpPr>
        <p:spPr>
          <a:xfrm>
            <a:off x="9234068" y="2468042"/>
            <a:ext cx="1963378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B6304A-A2BE-47DE-AA57-C2B47CA3FD0C}"/>
              </a:ext>
            </a:extLst>
          </p:cNvPr>
          <p:cNvSpPr/>
          <p:nvPr/>
        </p:nvSpPr>
        <p:spPr>
          <a:xfrm>
            <a:off x="4681440" y="4559922"/>
            <a:ext cx="764136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321F5-A589-479F-BA45-CAABA4880576}"/>
              </a:ext>
            </a:extLst>
          </p:cNvPr>
          <p:cNvSpPr/>
          <p:nvPr/>
        </p:nvSpPr>
        <p:spPr>
          <a:xfrm>
            <a:off x="3310565" y="5244371"/>
            <a:ext cx="846677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9A08F-C7CE-48F3-AD80-962AA4C80F69}"/>
              </a:ext>
            </a:extLst>
          </p:cNvPr>
          <p:cNvSpPr/>
          <p:nvPr/>
        </p:nvSpPr>
        <p:spPr>
          <a:xfrm>
            <a:off x="4838491" y="5244371"/>
            <a:ext cx="504615" cy="21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D4F2F4-990E-4B8E-97CC-5AB80E02D461}"/>
              </a:ext>
            </a:extLst>
          </p:cNvPr>
          <p:cNvSpPr/>
          <p:nvPr/>
        </p:nvSpPr>
        <p:spPr>
          <a:xfrm>
            <a:off x="5707764" y="1579687"/>
            <a:ext cx="1680993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00EAA0-6C33-42BF-A573-F5F5058FDD6C}"/>
              </a:ext>
            </a:extLst>
          </p:cNvPr>
          <p:cNvSpPr/>
          <p:nvPr/>
        </p:nvSpPr>
        <p:spPr>
          <a:xfrm>
            <a:off x="7730374" y="1579687"/>
            <a:ext cx="516095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FF029E-1A37-4E2F-ACBA-51F6E9FA7500}"/>
              </a:ext>
            </a:extLst>
          </p:cNvPr>
          <p:cNvSpPr/>
          <p:nvPr/>
        </p:nvSpPr>
        <p:spPr>
          <a:xfrm>
            <a:off x="3972016" y="2035479"/>
            <a:ext cx="406640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EBBEF5-17DB-4876-8C11-870CC7A16486}"/>
              </a:ext>
            </a:extLst>
          </p:cNvPr>
          <p:cNvSpPr/>
          <p:nvPr/>
        </p:nvSpPr>
        <p:spPr>
          <a:xfrm>
            <a:off x="7388757" y="2035479"/>
            <a:ext cx="599665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A8B8CE-17CC-47A9-BB80-48CC5D245BAB}"/>
              </a:ext>
            </a:extLst>
          </p:cNvPr>
          <p:cNvSpPr/>
          <p:nvPr/>
        </p:nvSpPr>
        <p:spPr>
          <a:xfrm>
            <a:off x="9189618" y="2029566"/>
            <a:ext cx="2368549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4FC6CF-2F06-4949-8F77-8419C786BF98}"/>
              </a:ext>
            </a:extLst>
          </p:cNvPr>
          <p:cNvSpPr/>
          <p:nvPr/>
        </p:nvSpPr>
        <p:spPr>
          <a:xfrm>
            <a:off x="4681440" y="4333779"/>
            <a:ext cx="764136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CCEC6F-E9A9-40AB-A344-ED5ECC2BD855}"/>
              </a:ext>
            </a:extLst>
          </p:cNvPr>
          <p:cNvSpPr/>
          <p:nvPr/>
        </p:nvSpPr>
        <p:spPr>
          <a:xfrm>
            <a:off x="3310566" y="5015671"/>
            <a:ext cx="467867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2C2A43-DAA9-4380-BF0B-F329D85DD394}"/>
              </a:ext>
            </a:extLst>
          </p:cNvPr>
          <p:cNvSpPr/>
          <p:nvPr/>
        </p:nvSpPr>
        <p:spPr>
          <a:xfrm>
            <a:off x="4455587" y="5005528"/>
            <a:ext cx="518570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C9C7B2-541D-4192-8323-C0B0F16454CA}"/>
              </a:ext>
            </a:extLst>
          </p:cNvPr>
          <p:cNvSpPr/>
          <p:nvPr/>
        </p:nvSpPr>
        <p:spPr>
          <a:xfrm>
            <a:off x="2968651" y="2252042"/>
            <a:ext cx="467867" cy="21600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46AE13EF-7DCF-4F2A-A4FE-3D369722F20A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FE8A7AB-EB1C-4026-8A9F-92237B35AD82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3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F591EF-66DC-485E-941D-FEFE69E4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475" y="1241795"/>
            <a:ext cx="5594358" cy="20643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06F83A-431A-4FBE-869F-9E419F94CDAF}"/>
              </a:ext>
            </a:extLst>
          </p:cNvPr>
          <p:cNvSpPr txBox="1"/>
          <p:nvPr/>
        </p:nvSpPr>
        <p:spPr>
          <a:xfrm>
            <a:off x="408373" y="1093002"/>
            <a:ext cx="11648947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Datasets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Target Model		</a:t>
            </a:r>
            <a:r>
              <a:rPr lang="en-US" altLang="ko-KR" dirty="0">
                <a:latin typeface="+mj-lt"/>
              </a:rPr>
              <a:t>Classification : </a:t>
            </a:r>
            <a:r>
              <a:rPr lang="en-US" altLang="ko-KR" dirty="0" err="1">
                <a:latin typeface="+mj-lt"/>
              </a:rPr>
              <a:t>WordCNN</a:t>
            </a:r>
            <a:r>
              <a:rPr lang="en-US" altLang="ko-KR" dirty="0">
                <a:latin typeface="+mj-lt"/>
              </a:rPr>
              <a:t> / </a:t>
            </a:r>
            <a:r>
              <a:rPr lang="en-US" altLang="ko-KR" dirty="0" err="1">
                <a:latin typeface="+mj-lt"/>
              </a:rPr>
              <a:t>WordLSTM</a:t>
            </a:r>
            <a:r>
              <a:rPr lang="en-US" altLang="ko-KR" dirty="0">
                <a:latin typeface="+mj-lt"/>
              </a:rPr>
              <a:t> / BERT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		Entailment : </a:t>
            </a:r>
            <a:r>
              <a:rPr lang="en-US" altLang="ko-KR" dirty="0" err="1">
                <a:latin typeface="+mj-lt"/>
              </a:rPr>
              <a:t>InderSent</a:t>
            </a:r>
            <a:r>
              <a:rPr lang="en-US" altLang="ko-KR" dirty="0">
                <a:latin typeface="+mj-lt"/>
              </a:rPr>
              <a:t> / ESIM / BERT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Evaluation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1. Automatic Evaluation : 	</a:t>
            </a:r>
            <a:r>
              <a:rPr lang="en-US" altLang="ko-KR" dirty="0">
                <a:latin typeface="+mj-lt"/>
              </a:rPr>
              <a:t>Model Accuracy</a:t>
            </a:r>
          </a:p>
          <a:p>
            <a:pPr lvl="1"/>
            <a:r>
              <a:rPr lang="en-US" altLang="ko-KR" dirty="0">
                <a:latin typeface="+mj-lt"/>
              </a:rPr>
              <a:t>				USE : Semantic Similarity ( Sentence Embedding )</a:t>
            </a:r>
          </a:p>
          <a:p>
            <a:pPr lvl="1"/>
            <a:endParaRPr lang="en-US" altLang="ko-KR" b="1" dirty="0">
              <a:latin typeface="+mj-lt"/>
            </a:endParaRPr>
          </a:p>
          <a:p>
            <a:pPr lvl="1"/>
            <a:r>
              <a:rPr lang="en-US" altLang="ko-KR" b="1" dirty="0">
                <a:latin typeface="+mj-lt"/>
              </a:rPr>
              <a:t>2. Human Evaluation :	</a:t>
            </a:r>
            <a:r>
              <a:rPr lang="en-US" altLang="ko-KR" dirty="0">
                <a:latin typeface="+mj-lt"/>
              </a:rPr>
              <a:t>Grammaticality / Classification Consistency / Semantic Similarity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CE54319-61C8-465E-B754-52AE28BC8237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Experiments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68BD25-E86E-47F9-A17A-81476C59A314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59FD18D-FB25-4396-B0AB-2B70C660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19" y="3816698"/>
            <a:ext cx="10571714" cy="210949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06CA2C-9EED-4A14-BE70-C9FD1DB8A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19" y="1324685"/>
            <a:ext cx="11911561" cy="19689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7235F2-22C1-4120-AC71-DDE60BE22957}"/>
              </a:ext>
            </a:extLst>
          </p:cNvPr>
          <p:cNvSpPr/>
          <p:nvPr/>
        </p:nvSpPr>
        <p:spPr>
          <a:xfrm>
            <a:off x="140220" y="2028354"/>
            <a:ext cx="11838420" cy="19926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FA1F5-ACAA-4709-85AE-9BA75BD69607}"/>
              </a:ext>
            </a:extLst>
          </p:cNvPr>
          <p:cNvSpPr/>
          <p:nvPr/>
        </p:nvSpPr>
        <p:spPr>
          <a:xfrm>
            <a:off x="140220" y="2442914"/>
            <a:ext cx="11838420" cy="19926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28E4A-2CB8-45E1-9F7B-C53329921567}"/>
              </a:ext>
            </a:extLst>
          </p:cNvPr>
          <p:cNvSpPr/>
          <p:nvPr/>
        </p:nvSpPr>
        <p:spPr>
          <a:xfrm>
            <a:off x="224141" y="4568008"/>
            <a:ext cx="10298089" cy="19926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B94830-0D2C-4919-985C-E476EAA73A87}"/>
              </a:ext>
            </a:extLst>
          </p:cNvPr>
          <p:cNvSpPr/>
          <p:nvPr/>
        </p:nvSpPr>
        <p:spPr>
          <a:xfrm>
            <a:off x="224141" y="5035733"/>
            <a:ext cx="10298089" cy="19926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15371D9-E3C6-400A-AE59-11EF6468EECD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Experiments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23EE02-26B3-4FA1-91AF-2F760B85AFE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2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DC95AF6B-5B9D-4D65-A6F1-86D473FF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4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Synonym Replacement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Token-level similarity </a:t>
            </a:r>
            <a:r>
              <a:rPr lang="ko-KR" altLang="en-US" sz="1600" dirty="0">
                <a:latin typeface="+mj-lt"/>
              </a:rPr>
              <a:t>에만 의존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i="1" dirty="0">
                <a:latin typeface="+mj-lt"/>
              </a:rPr>
              <a:t>“The restaurant service was </a:t>
            </a:r>
            <a:r>
              <a:rPr lang="en-US" altLang="ko-KR" sz="1600" b="1" i="1" dirty="0">
                <a:latin typeface="+mj-lt"/>
              </a:rPr>
              <a:t>poor</a:t>
            </a:r>
            <a:r>
              <a:rPr lang="en-US" altLang="ko-KR" sz="1600" i="1" dirty="0">
                <a:latin typeface="+mj-lt"/>
              </a:rPr>
              <a:t>”.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b="1" i="1" dirty="0">
                <a:solidFill>
                  <a:srgbClr val="0070C0"/>
                </a:solidFill>
                <a:latin typeface="+mj-lt"/>
              </a:rPr>
              <a:t>broke</a:t>
            </a:r>
            <a:r>
              <a:rPr lang="en-US" altLang="ko-KR" sz="1600" i="1" dirty="0">
                <a:latin typeface="+mj-lt"/>
              </a:rPr>
              <a:t> : inappropriate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b="1" i="1" dirty="0">
                <a:solidFill>
                  <a:srgbClr val="0070C0"/>
                </a:solidFill>
                <a:latin typeface="+mj-lt"/>
              </a:rPr>
              <a:t>terrible</a:t>
            </a:r>
            <a:r>
              <a:rPr lang="en-US" altLang="ko-KR" sz="1600" i="1" dirty="0">
                <a:latin typeface="+mj-lt"/>
              </a:rPr>
              <a:t> : context-aware</a:t>
            </a:r>
            <a:endParaRPr lang="ko-KR" altLang="en-US" sz="1600" i="1" dirty="0"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96DAE0F-F65D-415D-B80C-FEDD97F62976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한계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CB9F0B-6D2B-4242-A779-854DCB2707F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7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C3BB2F-C755-4D94-B1CE-7146650AA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38" y="2043906"/>
            <a:ext cx="10514122" cy="277018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F720BA3-CE1E-4302-BA41-F9C618F102A4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BAE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F7278B5-A758-4B07-BB12-D6AFC9BEB057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7AB45-BD9D-4CAB-8248-5F010A04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" y="4625584"/>
            <a:ext cx="10515600" cy="143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input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에서 무작위 하게 몇 개의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token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mask </a:t>
            </a:r>
          </a:p>
          <a:p>
            <a:pPr marL="0" indent="0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주변 단어의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만을 보고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mask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된 단어를 예측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49EB2D-31DB-4B05-9032-2908D4A91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5"/>
          <a:stretch/>
        </p:blipFill>
        <p:spPr bwMode="auto">
          <a:xfrm>
            <a:off x="1178442" y="1286680"/>
            <a:ext cx="9330693" cy="27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9956CD6-B4E5-43B6-BA1F-3177D923F468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BERT-MLM(Masked Language Model)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54DB9A-253F-46DA-90F4-28CACC8D682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4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8BE4E-2340-4188-8BD5-C2AB4C6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55" y="4763324"/>
            <a:ext cx="9242646" cy="1637473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BAE-R	      Replace</a:t>
            </a:r>
            <a:r>
              <a:rPr lang="en-US" altLang="ko-KR" sz="1800" dirty="0"/>
              <a:t> word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endParaRPr lang="en-US" altLang="ko-KR" sz="1800" baseline="-25000" dirty="0"/>
          </a:p>
          <a:p>
            <a:r>
              <a:rPr lang="en-US" altLang="ko-KR" sz="1800" b="1" dirty="0"/>
              <a:t>BAE-I	      Insert</a:t>
            </a:r>
            <a:r>
              <a:rPr lang="en-US" altLang="ko-KR" sz="1800" dirty="0"/>
              <a:t> a word to the left or right of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endParaRPr lang="en-US" altLang="ko-KR" sz="1800" dirty="0"/>
          </a:p>
          <a:p>
            <a:r>
              <a:rPr lang="en-US" altLang="ko-KR" sz="1800" b="1" dirty="0"/>
              <a:t>BAE-R/I    Either</a:t>
            </a:r>
            <a:r>
              <a:rPr lang="en-US" altLang="ko-KR" sz="1800" dirty="0"/>
              <a:t> </a:t>
            </a:r>
            <a:r>
              <a:rPr lang="en-US" altLang="ko-KR" sz="1800" b="1" dirty="0"/>
              <a:t>replace</a:t>
            </a:r>
            <a:r>
              <a:rPr lang="en-US" altLang="ko-KR" sz="1800" dirty="0"/>
              <a:t> word t </a:t>
            </a:r>
            <a:r>
              <a:rPr lang="en-US" altLang="ko-KR" sz="1800" b="1" dirty="0"/>
              <a:t>or</a:t>
            </a:r>
            <a:r>
              <a:rPr lang="en-US" altLang="ko-KR" sz="1800" dirty="0"/>
              <a:t> </a:t>
            </a:r>
            <a:r>
              <a:rPr lang="en-US" altLang="ko-KR" sz="1800" b="1" dirty="0"/>
              <a:t>insert</a:t>
            </a:r>
            <a:r>
              <a:rPr lang="en-US" altLang="ko-KR" sz="1800" dirty="0"/>
              <a:t> a word to the left or right of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endParaRPr lang="en-US" altLang="ko-KR" sz="1800" dirty="0"/>
          </a:p>
          <a:p>
            <a:r>
              <a:rPr lang="en-US" altLang="ko-KR" sz="1800" b="1" dirty="0"/>
              <a:t>BAE-R+I  </a:t>
            </a:r>
            <a:r>
              <a:rPr lang="en-US" altLang="ko-KR" sz="1800" dirty="0"/>
              <a:t> First </a:t>
            </a:r>
            <a:r>
              <a:rPr lang="en-US" altLang="ko-KR" sz="1800" b="1" dirty="0"/>
              <a:t>replace</a:t>
            </a:r>
            <a:r>
              <a:rPr lang="en-US" altLang="ko-KR" sz="1800" dirty="0"/>
              <a:t> word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b="1" dirty="0"/>
              <a:t>then</a:t>
            </a:r>
            <a:r>
              <a:rPr lang="en-US" altLang="ko-KR" sz="1800" dirty="0"/>
              <a:t> </a:t>
            </a:r>
            <a:r>
              <a:rPr lang="en-US" altLang="ko-KR" sz="1800" b="1" dirty="0"/>
              <a:t>insert</a:t>
            </a:r>
            <a:r>
              <a:rPr lang="en-US" altLang="ko-KR" sz="1800" dirty="0"/>
              <a:t> a word to the left or right of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endParaRPr lang="ko-KR" altLang="en-US" sz="1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253C7C-F61A-4CA1-B71C-ACB50A7D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4" y="1386622"/>
            <a:ext cx="5504204" cy="286711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614F5E5-2C10-4932-9BC4-F1EA23CEE9DB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BAE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52D6E-60F7-4273-9795-73988E6B0F8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5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14F5E5-2C10-4932-9BC4-F1EA23CEE9DB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BAE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52D6E-60F7-4273-9795-73988E6B0F8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01590E0-FC5C-44F2-9555-C564F150B72E}"/>
              </a:ext>
            </a:extLst>
          </p:cNvPr>
          <p:cNvSpPr txBox="1">
            <a:spLocks/>
          </p:cNvSpPr>
          <p:nvPr/>
        </p:nvSpPr>
        <p:spPr>
          <a:xfrm>
            <a:off x="408374" y="1211864"/>
            <a:ext cx="5805884" cy="487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400" b="1" dirty="0"/>
              <a:t>주요 단어 추출</a:t>
            </a:r>
            <a:endParaRPr lang="en-US" altLang="ko-KR" sz="1400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400" dirty="0"/>
              <a:t>단어 </a:t>
            </a:r>
            <a:r>
              <a:rPr lang="en-US" altLang="ko-KR" sz="1400" dirty="0" err="1"/>
              <a:t>w</a:t>
            </a:r>
            <a:r>
              <a:rPr lang="en-US" altLang="ko-KR" sz="1400" baseline="-250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가 문장의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의 영향을 주는 정도 계산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가정</a:t>
            </a:r>
            <a:r>
              <a:rPr lang="en-US" altLang="ko-KR" sz="1400" dirty="0"/>
              <a:t>) </a:t>
            </a:r>
            <a:r>
              <a:rPr lang="ko-KR" altLang="en-US" sz="1400" dirty="0"/>
              <a:t>중요한 단어를 직접 바꾸거나</a:t>
            </a:r>
            <a:r>
              <a:rPr lang="en-US" altLang="ko-KR" sz="1400" dirty="0"/>
              <a:t>, </a:t>
            </a:r>
            <a:r>
              <a:rPr lang="ko-KR" altLang="en-US" sz="1400" dirty="0"/>
              <a:t>주변에 다른 단어를 넣으면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이 바뀔 가능성이 높음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/>
              <a:t>Insert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Replace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중요도가 높은 단어부터 </a:t>
            </a:r>
            <a:r>
              <a:rPr lang="en-US" altLang="ko-KR" sz="1400" dirty="0"/>
              <a:t>Masking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BAE-I ( Insert ) 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경우 해당 단어</a:t>
            </a:r>
            <a:r>
              <a:rPr lang="en-US" altLang="ko-KR" sz="1400" dirty="0"/>
              <a:t> </a:t>
            </a:r>
            <a:r>
              <a:rPr lang="ko-KR" altLang="en-US" sz="1400" dirty="0"/>
              <a:t>근처에 </a:t>
            </a:r>
            <a:r>
              <a:rPr lang="en-US" altLang="ko-KR" sz="1400" dirty="0"/>
              <a:t>mask </a:t>
            </a:r>
            <a:r>
              <a:rPr lang="ko-KR" altLang="en-US" sz="1400" dirty="0"/>
              <a:t>삽입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BERT_MLM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mask</a:t>
            </a:r>
            <a:r>
              <a:rPr lang="ko-KR" altLang="en-US" sz="1400" dirty="0"/>
              <a:t>에 들어갈 단어 </a:t>
            </a:r>
            <a:r>
              <a:rPr lang="en-US" altLang="ko-KR" sz="1400" dirty="0"/>
              <a:t>k</a:t>
            </a:r>
            <a:r>
              <a:rPr lang="ko-KR" altLang="en-US" sz="1400" dirty="0"/>
              <a:t>개 예측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b="0" i="0" u="none" strike="noStrike" baseline="0" dirty="0"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5509B6D-3D7B-4172-8CD9-DD1869F1FD1E}"/>
              </a:ext>
            </a:extLst>
          </p:cNvPr>
          <p:cNvGrpSpPr/>
          <p:nvPr/>
        </p:nvGrpSpPr>
        <p:grpSpPr>
          <a:xfrm>
            <a:off x="6732170" y="1211864"/>
            <a:ext cx="4760526" cy="369332"/>
            <a:chOff x="512764" y="1112682"/>
            <a:chExt cx="4634416" cy="39871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94CFD9-6B48-488F-AF30-A0C858E2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243" t="1161" r="6899" b="92312"/>
            <a:stretch/>
          </p:blipFill>
          <p:spPr>
            <a:xfrm>
              <a:off x="621734" y="1148630"/>
              <a:ext cx="4525446" cy="33162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5928CD-50C3-4DCE-B218-03AA436662BD}"/>
                </a:ext>
              </a:extLst>
            </p:cNvPr>
            <p:cNvSpPr/>
            <p:nvPr/>
          </p:nvSpPr>
          <p:spPr>
            <a:xfrm>
              <a:off x="512764" y="1112682"/>
              <a:ext cx="4634416" cy="398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CFC57F1-B07E-47F6-8297-E1092F358B8A}"/>
              </a:ext>
            </a:extLst>
          </p:cNvPr>
          <p:cNvSpPr txBox="1"/>
          <p:nvPr/>
        </p:nvSpPr>
        <p:spPr>
          <a:xfrm>
            <a:off x="6442858" y="1719986"/>
            <a:ext cx="504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i="1" dirty="0" err="1">
                <a:latin typeface="+mj-lt"/>
              </a:rPr>
              <a:t>I</a:t>
            </a:r>
            <a:r>
              <a:rPr lang="en-US" altLang="ko-KR" sz="1600" i="1" baseline="-25000" dirty="0" err="1">
                <a:latin typeface="+mj-lt"/>
              </a:rPr>
              <a:t>i</a:t>
            </a:r>
            <a:r>
              <a:rPr lang="en-US" altLang="ko-KR" sz="1600" i="1" dirty="0">
                <a:latin typeface="+mj-lt"/>
              </a:rPr>
              <a:t>     0.1   0.8   0.3     0.5       0.7      0.1       0.4</a:t>
            </a:r>
            <a:endParaRPr lang="ko-KR" altLang="en-US" sz="1600" i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BAD5DE0-1C66-40F0-A5A9-A54F9D24D011}"/>
              </a:ext>
            </a:extLst>
          </p:cNvPr>
          <p:cNvGrpSpPr/>
          <p:nvPr/>
        </p:nvGrpSpPr>
        <p:grpSpPr>
          <a:xfrm>
            <a:off x="6732170" y="3587234"/>
            <a:ext cx="4760526" cy="369332"/>
            <a:chOff x="6732170" y="3587234"/>
            <a:chExt cx="4760526" cy="36933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4C87472-4092-4471-90C8-E0F068E8A222}"/>
                </a:ext>
              </a:extLst>
            </p:cNvPr>
            <p:cNvGrpSpPr/>
            <p:nvPr/>
          </p:nvGrpSpPr>
          <p:grpSpPr>
            <a:xfrm>
              <a:off x="6732170" y="3587234"/>
              <a:ext cx="4760526" cy="369332"/>
              <a:chOff x="512764" y="1112682"/>
              <a:chExt cx="4634416" cy="398718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41F3794-4005-440B-9B45-05AA9641B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243" t="1161" r="6899" b="92312"/>
              <a:stretch/>
            </p:blipFill>
            <p:spPr>
              <a:xfrm>
                <a:off x="621734" y="1148630"/>
                <a:ext cx="4525446" cy="331622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2DDCD8-8D92-4F19-BE60-F466F24CFE46}"/>
                  </a:ext>
                </a:extLst>
              </p:cNvPr>
              <p:cNvSpPr/>
              <p:nvPr/>
            </p:nvSpPr>
            <p:spPr>
              <a:xfrm>
                <a:off x="512764" y="1112682"/>
                <a:ext cx="4634416" cy="398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98F94F-DE1E-4FD1-9535-84D6627FABB7}"/>
                </a:ext>
              </a:extLst>
            </p:cNvPr>
            <p:cNvSpPr/>
            <p:nvPr/>
          </p:nvSpPr>
          <p:spPr>
            <a:xfrm>
              <a:off x="7376230" y="3660792"/>
              <a:ext cx="444017" cy="266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E09BF1-CF6C-4108-81E9-CC93FBA43FE8}"/>
              </a:ext>
            </a:extLst>
          </p:cNvPr>
          <p:cNvSpPr/>
          <p:nvPr/>
        </p:nvSpPr>
        <p:spPr>
          <a:xfrm>
            <a:off x="6978207" y="3984125"/>
            <a:ext cx="1238646" cy="889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book</a:t>
            </a:r>
          </a:p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class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1E52028-880B-4AAA-BAEB-6B30113B3D2C}"/>
              </a:ext>
            </a:extLst>
          </p:cNvPr>
          <p:cNvGrpSpPr/>
          <p:nvPr/>
        </p:nvGrpSpPr>
        <p:grpSpPr>
          <a:xfrm>
            <a:off x="6732170" y="5142360"/>
            <a:ext cx="5263956" cy="369332"/>
            <a:chOff x="6817705" y="5142360"/>
            <a:chExt cx="5263956" cy="36933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1758CE5-B1BD-410D-A14F-4A9864D92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243" t="1161" r="6899" b="92312"/>
            <a:stretch/>
          </p:blipFill>
          <p:spPr>
            <a:xfrm>
              <a:off x="6929640" y="5175659"/>
              <a:ext cx="4648591" cy="30718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759C5F2-1F08-400E-A984-663DA44A8EEF}"/>
                </a:ext>
              </a:extLst>
            </p:cNvPr>
            <p:cNvSpPr/>
            <p:nvPr/>
          </p:nvSpPr>
          <p:spPr>
            <a:xfrm>
              <a:off x="6817705" y="5142360"/>
              <a:ext cx="52639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63F276-821A-4DAB-9EF1-1828E671E095}"/>
                </a:ext>
              </a:extLst>
            </p:cNvPr>
            <p:cNvSpPr/>
            <p:nvPr/>
          </p:nvSpPr>
          <p:spPr>
            <a:xfrm>
              <a:off x="7454232" y="5211292"/>
              <a:ext cx="444017" cy="266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B10C940-ED59-48B0-B00A-DBAF8DD2F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125" t="1161" r="6898" b="92312"/>
            <a:stretch/>
          </p:blipFill>
          <p:spPr>
            <a:xfrm>
              <a:off x="7950363" y="5179536"/>
              <a:ext cx="4131297" cy="307181"/>
            </a:xfrm>
            <a:prstGeom prst="rect">
              <a:avLst/>
            </a:prstGeom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54A8E5-8E84-4F66-B266-29A04A55CE6B}"/>
              </a:ext>
            </a:extLst>
          </p:cNvPr>
          <p:cNvSpPr/>
          <p:nvPr/>
        </p:nvSpPr>
        <p:spPr>
          <a:xfrm>
            <a:off x="6980009" y="5509237"/>
            <a:ext cx="1238646" cy="563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lovely</a:t>
            </a:r>
          </a:p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factual</a:t>
            </a:r>
          </a:p>
        </p:txBody>
      </p:sp>
    </p:spTree>
    <p:extLst>
      <p:ext uri="{BB962C8B-B14F-4D97-AF65-F5344CB8AC3E}">
        <p14:creationId xmlns:p14="http://schemas.microsoft.com/office/powerpoint/2010/main" val="230471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70EA83-D24B-4F03-BA72-FD624C65E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559" y="931818"/>
            <a:ext cx="9948879" cy="24971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68785-C5B3-48DC-A541-6D6D5A70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516" y="4050269"/>
            <a:ext cx="8872964" cy="233778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91780F2-44CB-43FA-9C33-7CF7159564ED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Papers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DC3915-4384-4969-A634-2AF771BEAC8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7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14F5E5-2C10-4932-9BC4-F1EA23CEE9DB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BAE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52D6E-60F7-4273-9795-73988E6B0F8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01590E0-FC5C-44F2-9555-C564F150B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374" y="1211864"/>
                <a:ext cx="6568647" cy="4877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i="0" u="none" strike="noStrike" baseline="0" dirty="0">
                    <a:latin typeface="+mj-ea"/>
                    <a:ea typeface="+mj-ea"/>
                  </a:rPr>
                  <a:t>Semantic Similarity Checking </a:t>
                </a: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ko-KR" sz="1400" b="0" i="0" u="none" strike="noStrike" baseline="0" dirty="0" err="1">
                    <a:latin typeface="+mj-ea"/>
                    <a:ea typeface="+mj-ea"/>
                  </a:rPr>
                  <a:t>X</a:t>
                </a:r>
                <a:r>
                  <a:rPr lang="en-US" altLang="ko-KR" sz="1400" baseline="-25000" dirty="0" err="1">
                    <a:latin typeface="+mj-ea"/>
                    <a:ea typeface="+mj-ea"/>
                  </a:rPr>
                  <a:t>adv</a:t>
                </a:r>
                <a:r>
                  <a:rPr lang="en-US" altLang="ko-KR" sz="1400" baseline="-25000" dirty="0">
                    <a:latin typeface="+mj-ea"/>
                    <a:ea typeface="+mj-ea"/>
                  </a:rPr>
                  <a:t>  </a:t>
                </a:r>
                <a:r>
                  <a:rPr lang="ko-KR" altLang="en-US" sz="1400" b="0" i="0" u="none" strike="noStrike" baseline="0" dirty="0">
                    <a:latin typeface="+mj-ea"/>
                    <a:ea typeface="+mj-ea"/>
                  </a:rPr>
                  <a:t>와  </a:t>
                </a:r>
                <a:r>
                  <a:rPr lang="en-US" altLang="ko-KR" sz="1400" b="0" i="0" u="none" strike="noStrike" baseline="0" dirty="0">
                    <a:latin typeface="+mj-ea"/>
                    <a:ea typeface="+mj-ea"/>
                  </a:rPr>
                  <a:t>X </a:t>
                </a:r>
                <a:r>
                  <a:rPr lang="ko-KR" altLang="en-US" sz="1400" b="0" i="0" u="none" strike="noStrike" baseline="0" dirty="0">
                    <a:latin typeface="+mj-ea"/>
                    <a:ea typeface="+mj-ea"/>
                  </a:rPr>
                  <a:t>의 유사도 계산</a:t>
                </a: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ko-KR" sz="1400" b="1" dirty="0"/>
                  <a:t>POS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CHEKCING</a:t>
                </a:r>
              </a:p>
              <a:p>
                <a:pPr marL="0" indent="0">
                  <a:buNone/>
                </a:pP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ko-KR" sz="1400" b="1" dirty="0"/>
                  <a:t>Y</a:t>
                </a:r>
                <a:r>
                  <a:rPr lang="pt-BR" altLang="ko-KR" sz="1400" b="1" baseline="-25000" dirty="0"/>
                  <a:t>k</a:t>
                </a:r>
                <a:r>
                  <a:rPr lang="pt-BR" altLang="ko-KR" sz="1400" b="1" dirty="0"/>
                  <a:t> </a:t>
                </a:r>
                <a14:m>
                  <m:oMath xmlns:m="http://schemas.openxmlformats.org/officeDocument/2006/math">
                    <m:r>
                      <a:rPr lang="el-GR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ko-KR" sz="1400" b="1" dirty="0"/>
                  <a:t> Y	</a:t>
                </a:r>
                <a:r>
                  <a:rPr lang="en-US" altLang="ko-KR" sz="1400" dirty="0"/>
                  <a:t>attack </a:t>
                </a:r>
                <a:r>
                  <a:rPr lang="ko-KR" altLang="en-US" sz="1400" dirty="0"/>
                  <a:t>성공</a:t>
                </a:r>
                <a:endParaRPr lang="pt-BR" altLang="ko-KR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400" dirty="0"/>
                  <a:t>	Choose the word with the </a:t>
                </a:r>
                <a:r>
                  <a:rPr lang="en-US" altLang="ko-KR" sz="1400" b="1" dirty="0"/>
                  <a:t>highest semantic similarity 	score </a:t>
                </a:r>
                <a:r>
                  <a:rPr lang="en-US" altLang="ko-KR" sz="1400" dirty="0"/>
                  <a:t>among these winning candidates </a:t>
                </a:r>
                <a:endParaRPr lang="pt-BR" altLang="ko-KR" sz="1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ko-KR" sz="1400" b="1" dirty="0"/>
                  <a:t>Y</a:t>
                </a:r>
                <a:r>
                  <a:rPr lang="pt-BR" altLang="ko-KR" sz="1400" b="1" baseline="-25000" dirty="0"/>
                  <a:t>k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ko-KR" sz="1400" b="1" dirty="0"/>
                  <a:t> Y	</a:t>
                </a:r>
                <a:r>
                  <a:rPr lang="en-US" altLang="ko-KR" sz="1400" dirty="0"/>
                  <a:t>attack </a:t>
                </a:r>
                <a:r>
                  <a:rPr lang="ko-KR" altLang="en-US" sz="1400" dirty="0"/>
                  <a:t>실패</a:t>
                </a:r>
                <a:endParaRPr lang="en-US" altLang="ko-KR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400" dirty="0"/>
                  <a:t>	Select the word with </a:t>
                </a:r>
                <a:r>
                  <a:rPr lang="en-US" altLang="ko-KR" sz="1400" b="1" dirty="0"/>
                  <a:t>the least confidence sore </a:t>
                </a:r>
                <a:r>
                  <a:rPr lang="en-US" altLang="ko-KR" sz="1400" dirty="0"/>
                  <a:t>of y as 	the best replacement word of </a:t>
                </a:r>
                <a:r>
                  <a:rPr lang="en-US" altLang="ko-KR" sz="1400" dirty="0" err="1"/>
                  <a:t>w</a:t>
                </a:r>
                <a:r>
                  <a:rPr lang="en-US" altLang="ko-KR" sz="1400" baseline="-25000" dirty="0" err="1"/>
                  <a:t>i</a:t>
                </a:r>
                <a:endParaRPr lang="en-US" altLang="ko-KR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400" b="1" dirty="0"/>
              </a:p>
              <a:p>
                <a:pPr marL="0" indent="0">
                  <a:buNone/>
                </a:pPr>
                <a:endParaRPr lang="en-US" altLang="ko-KR" sz="1400" b="0" i="0" u="none" strike="noStrike" baseline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01590E0-FC5C-44F2-9555-C564F150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4" y="1211864"/>
                <a:ext cx="6568647" cy="4877046"/>
              </a:xfrm>
              <a:prstGeom prst="rect">
                <a:avLst/>
              </a:prstGeom>
              <a:blipFill>
                <a:blip r:embed="rId3"/>
                <a:stretch>
                  <a:fillRect l="-278" t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CF074E6E-097A-48B1-AE37-74A693EA9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9" t="12787" r="6390" b="61240"/>
          <a:stretch/>
        </p:blipFill>
        <p:spPr>
          <a:xfrm>
            <a:off x="6732170" y="1800475"/>
            <a:ext cx="5263484" cy="951856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98A75B-91F5-4549-A8CA-31013901F78D}"/>
              </a:ext>
            </a:extLst>
          </p:cNvPr>
          <p:cNvGrpSpPr/>
          <p:nvPr/>
        </p:nvGrpSpPr>
        <p:grpSpPr>
          <a:xfrm>
            <a:off x="6732170" y="1211864"/>
            <a:ext cx="4760526" cy="369332"/>
            <a:chOff x="512764" y="1112682"/>
            <a:chExt cx="4634416" cy="39871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900F9AA-140C-4C78-B4FC-C8E7A4177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243" t="1161" r="6899" b="92312"/>
            <a:stretch/>
          </p:blipFill>
          <p:spPr>
            <a:xfrm>
              <a:off x="621734" y="1148630"/>
              <a:ext cx="4525446" cy="331622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A266CA-A7FE-48E8-90CE-776BE299C51E}"/>
                </a:ext>
              </a:extLst>
            </p:cNvPr>
            <p:cNvSpPr/>
            <p:nvPr/>
          </p:nvSpPr>
          <p:spPr>
            <a:xfrm>
              <a:off x="512764" y="1112682"/>
              <a:ext cx="4634416" cy="398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3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9262B-04DB-44AB-B4D3-2F643BA5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940593"/>
            <a:ext cx="10945426" cy="49768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영화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리뷰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긍정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부정</a:t>
            </a:r>
            <a:endParaRPr lang="en-US" altLang="ko-KR" sz="1400" dirty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뉴스 기사 카테고리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정치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 /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과학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스포츠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연예</a:t>
            </a:r>
            <a:endParaRPr lang="en-US" altLang="ko-KR" sz="1400" dirty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가짜 뉴스 분류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 T / F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lt"/>
                <a:sym typeface="Wingdings" panose="05000000000000000000" pitchFamily="2" charset="2"/>
              </a:rPr>
              <a:t>메일 스팸 분류 </a:t>
            </a:r>
            <a:r>
              <a:rPr lang="en-US" altLang="ko-KR" sz="1400" dirty="0">
                <a:latin typeface="+mj-lt"/>
                <a:sym typeface="Wingdings" panose="05000000000000000000" pitchFamily="2" charset="2"/>
              </a:rPr>
              <a:t> T / F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9787C5-B26A-46BB-AFA5-43CC165A885C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baseline="0" dirty="0">
                <a:latin typeface="맑은 고딕 (제목)"/>
              </a:rPr>
              <a:t>Text Classification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6B9236-0753-409C-9E63-78A2EE3A2143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1C4B44-29CB-4216-9432-684432EEC69F}"/>
              </a:ext>
            </a:extLst>
          </p:cNvPr>
          <p:cNvSpPr txBox="1"/>
          <p:nvPr/>
        </p:nvSpPr>
        <p:spPr>
          <a:xfrm>
            <a:off x="408372" y="3863151"/>
            <a:ext cx="10116457" cy="264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</a:rPr>
              <a:t>두 문장</a:t>
            </a:r>
            <a:r>
              <a:rPr lang="en-US" altLang="ko-KR" sz="1600" b="0" i="0" dirty="0">
                <a:solidFill>
                  <a:srgbClr val="3D4144"/>
                </a:solidFill>
                <a:effectLst/>
              </a:rPr>
              <a:t>(premise, hypothesis)</a:t>
            </a:r>
            <a:r>
              <a:rPr lang="ko-KR" altLang="en-US" sz="1600" b="0" i="0" dirty="0">
                <a:solidFill>
                  <a:srgbClr val="3D4144"/>
                </a:solidFill>
                <a:effectLst/>
              </a:rPr>
              <a:t>을 입력 받아 두 문장 사이에 관계를 정의</a:t>
            </a:r>
            <a:r>
              <a:rPr lang="en-US" altLang="ko-KR" sz="1600" b="0" i="0" dirty="0">
                <a:solidFill>
                  <a:srgbClr val="3D4144"/>
                </a:solidFill>
                <a:effectLst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</a:t>
            </a:r>
            <a:r>
              <a:rPr lang="ko-KR" altLang="en-US" sz="1200" dirty="0" err="1"/>
              <a:t>ntailment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premise가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hypothesis를</a:t>
            </a:r>
            <a:r>
              <a:rPr lang="ko-KR" altLang="en-US" sz="1200" dirty="0"/>
              <a:t> 포함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</a:t>
            </a:r>
            <a:r>
              <a:rPr lang="ko-KR" altLang="en-US" sz="1200" dirty="0" err="1"/>
              <a:t>ontradiction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premise가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hypothesis와</a:t>
            </a:r>
            <a:r>
              <a:rPr lang="ko-KR" altLang="en-US" sz="1200" dirty="0"/>
              <a:t> 모순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</a:t>
            </a:r>
            <a:r>
              <a:rPr lang="ko-KR" altLang="en-US" sz="1200" dirty="0" err="1"/>
              <a:t>eutral</a:t>
            </a:r>
            <a:r>
              <a:rPr lang="ko-KR" altLang="en-US" sz="1200" dirty="0"/>
              <a:t> : 그 외</a:t>
            </a:r>
            <a:r>
              <a:rPr lang="en-US" altLang="ko-KR" sz="1200" dirty="0"/>
              <a:t>, </a:t>
            </a:r>
            <a:r>
              <a:rPr lang="ko-KR" altLang="en-US" sz="1200" dirty="0"/>
              <a:t>관련 없음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(e</a:t>
            </a:r>
            <a:r>
              <a:rPr lang="ko-KR" altLang="en-US" sz="1200" dirty="0" err="1"/>
              <a:t>x</a:t>
            </a:r>
            <a:r>
              <a:rPr lang="en-US" altLang="ko-KR" sz="1200" dirty="0"/>
              <a:t>)  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: 저는, 그냥 알아내려고 거기 있었어요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H: 이해하려고 노력하고 있었어요.</a:t>
            </a:r>
            <a:r>
              <a:rPr lang="en-US" altLang="ko-KR" sz="1200" dirty="0"/>
              <a:t>			</a:t>
            </a:r>
            <a:r>
              <a:rPr lang="en-US" altLang="ko-KR" sz="1200" dirty="0">
                <a:sym typeface="Wingdings" panose="05000000000000000000" pitchFamily="2" charset="2"/>
              </a:rPr>
              <a:t> E</a:t>
            </a:r>
            <a:r>
              <a:rPr lang="ko-KR" altLang="en-US" sz="1200" dirty="0" err="1"/>
              <a:t>ntailment</a:t>
            </a:r>
            <a:endParaRPr lang="ko-KR" altLang="en-US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H: 나는 처음부터 그것을 잘 이해했다.</a:t>
            </a:r>
            <a:r>
              <a:rPr lang="en-US" altLang="ko-KR" sz="1200" dirty="0"/>
              <a:t>		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b="0" i="0" dirty="0">
                <a:solidFill>
                  <a:srgbClr val="3D4144"/>
                </a:solidFill>
                <a:effectLst/>
              </a:rPr>
              <a:t>Contradiction</a:t>
            </a:r>
            <a:endParaRPr lang="ko-KR" altLang="en-US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H: 나는 돈이 어디로 갔는지 이해하려고 했어요.</a:t>
            </a:r>
            <a:r>
              <a:rPr lang="en-US" altLang="ko-KR" sz="1200" dirty="0"/>
              <a:t>	</a:t>
            </a:r>
            <a:r>
              <a:rPr lang="en-US" altLang="ko-KR" sz="1200" dirty="0">
                <a:sym typeface="Wingdings" panose="05000000000000000000" pitchFamily="2" charset="2"/>
              </a:rPr>
              <a:t> N</a:t>
            </a:r>
            <a:r>
              <a:rPr lang="ko-KR" altLang="en-US" sz="1200" dirty="0" err="1"/>
              <a:t>eutral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92FD1AB-71F7-4A72-9997-5B7E3DC680E8}"/>
              </a:ext>
            </a:extLst>
          </p:cNvPr>
          <p:cNvSpPr txBox="1">
            <a:spLocks/>
          </p:cNvSpPr>
          <p:nvPr/>
        </p:nvSpPr>
        <p:spPr>
          <a:xfrm>
            <a:off x="408373" y="3047210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baseline="0" dirty="0">
                <a:latin typeface="맑은 고딕 (제목)"/>
              </a:rPr>
              <a:t>Text Entailment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6703FC-9C7B-4223-BB6E-3BF76614BAC7}"/>
              </a:ext>
            </a:extLst>
          </p:cNvPr>
          <p:cNvCxnSpPr>
            <a:cxnSpLocks/>
          </p:cNvCxnSpPr>
          <p:nvPr/>
        </p:nvCxnSpPr>
        <p:spPr>
          <a:xfrm flipV="1">
            <a:off x="408374" y="3810727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0FC48-17D8-4734-965B-F7CBE085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4" y="940109"/>
            <a:ext cx="1079302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j-lt"/>
              </a:rPr>
              <a:t>Image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픽셀의 값들이 연속적</a:t>
            </a:r>
            <a:endParaRPr lang="en-US" altLang="ko-KR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노이즈가 사람 눈에 잘 안 띔</a:t>
            </a:r>
            <a:endParaRPr lang="en-US" altLang="ko-KR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j-lt"/>
              </a:rPr>
              <a:t>Text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단어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글자가 불연속적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약간의 변화도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사람 눈에 잘 띔</a:t>
            </a:r>
            <a:endParaRPr lang="en-US" altLang="ko-KR" sz="20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+mj-lt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4187A34-45B5-4126-A0E5-D95DDA815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Attacking Machine Learning with Adversarial Examples">
            <a:extLst>
              <a:ext uri="{FF2B5EF4-FFF2-40B4-BE49-F238E27FC236}">
                <a16:creationId xmlns:a16="http://schemas.microsoft.com/office/drawing/2014/main" id="{4BD19F41-FB31-40B5-9268-F8AC5D97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3" y="989351"/>
            <a:ext cx="5408089" cy="20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666F66-96DB-4B00-8725-D9DA1C463BEE}"/>
              </a:ext>
            </a:extLst>
          </p:cNvPr>
          <p:cNvSpPr txBox="1"/>
          <p:nvPr/>
        </p:nvSpPr>
        <p:spPr>
          <a:xfrm>
            <a:off x="4474565" y="5694656"/>
            <a:ext cx="770244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1" u="none" strike="noStrike" baseline="0" dirty="0">
                <a:latin typeface="NimbusRomNo9L-Regu"/>
              </a:rPr>
              <a:t>The characters, cast in </a:t>
            </a:r>
            <a:r>
              <a:rPr lang="en-US" altLang="ko-KR" sz="1600" i="1" dirty="0">
                <a:latin typeface="NimbusRomNo9L-Regu"/>
              </a:rPr>
              <a:t>impossibly </a:t>
            </a:r>
            <a:r>
              <a:rPr lang="en-US" altLang="ko-KR" sz="1600" b="1" i="1" dirty="0">
                <a:latin typeface="NimbusRomNo9L-Regu"/>
              </a:rPr>
              <a:t>contrived</a:t>
            </a:r>
            <a:r>
              <a:rPr lang="en-US" altLang="ko-KR" sz="1600" i="1" dirty="0">
                <a:latin typeface="NimbusRomNo9L-Regu"/>
              </a:rPr>
              <a:t> </a:t>
            </a:r>
            <a:r>
              <a:rPr lang="en-US" altLang="ko-KR" sz="1600" b="1" i="1" dirty="0">
                <a:latin typeface="NimbusRomNo9L-Regu"/>
              </a:rPr>
              <a:t>situations</a:t>
            </a:r>
            <a:r>
              <a:rPr lang="en-US" altLang="ko-KR" sz="1600" i="1" dirty="0">
                <a:latin typeface="NimbusRomNo9L-Regu"/>
              </a:rPr>
              <a:t>, are </a:t>
            </a:r>
            <a:r>
              <a:rPr lang="en-US" altLang="ko-KR" sz="1600" b="1" i="1" dirty="0">
                <a:latin typeface="NimbusRomNo9L-Regu"/>
              </a:rPr>
              <a:t>totally</a:t>
            </a:r>
            <a:r>
              <a:rPr lang="en-US" altLang="ko-KR" sz="1600" i="1" dirty="0">
                <a:latin typeface="NimbusRomNo9L-Regu"/>
              </a:rPr>
              <a:t> estranged from reality.</a:t>
            </a:r>
            <a:endParaRPr lang="en-US" altLang="ko-KR" sz="1600" b="0" i="1" u="none" strike="noStrike" baseline="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r>
              <a:rPr lang="pt-BR" altLang="ko-KR" sz="1600" b="1" i="1" dirty="0">
                <a:latin typeface="CMSY10"/>
                <a:sym typeface="Wingdings" panose="05000000000000000000" pitchFamily="2" charset="2"/>
              </a:rPr>
              <a:t> </a:t>
            </a:r>
            <a:r>
              <a:rPr lang="en-US" altLang="ko-KR" sz="1600" b="0" i="1" u="none" strike="noStrike" baseline="0" dirty="0">
                <a:latin typeface="NimbusRomNo9L-Regu"/>
              </a:rPr>
              <a:t>The characters, cast in </a:t>
            </a:r>
            <a:r>
              <a:rPr lang="en-US" altLang="ko-KR" sz="1600" i="1" dirty="0">
                <a:latin typeface="NimbusRomNo9L-Regu"/>
              </a:rPr>
              <a:t>impossibly </a:t>
            </a:r>
            <a:r>
              <a:rPr lang="en-US" altLang="ko-KR" sz="1600" b="1" i="1" dirty="0">
                <a:solidFill>
                  <a:srgbClr val="0070C0"/>
                </a:solidFill>
                <a:latin typeface="NimbusRomNo9L-Regu"/>
              </a:rPr>
              <a:t>engineered circumstances</a:t>
            </a:r>
            <a:r>
              <a:rPr lang="en-US" altLang="ko-KR" sz="1600" i="1" dirty="0">
                <a:latin typeface="NimbusRomNo9L-Regu"/>
              </a:rPr>
              <a:t>, are </a:t>
            </a:r>
            <a:r>
              <a:rPr lang="en-US" altLang="ko-KR" sz="1600" b="1" i="1" dirty="0">
                <a:solidFill>
                  <a:srgbClr val="0070C0"/>
                </a:solidFill>
                <a:latin typeface="NimbusRomNo9L-Regu"/>
              </a:rPr>
              <a:t>fully</a:t>
            </a:r>
            <a:r>
              <a:rPr lang="en-US" altLang="ko-KR" sz="1600" i="1" dirty="0">
                <a:latin typeface="NimbusRomNo9L-Regu"/>
              </a:rPr>
              <a:t> estranged from reality.</a:t>
            </a:r>
            <a:endParaRPr lang="pt-BR" altLang="ko-KR" sz="1600" b="1" i="1" dirty="0">
              <a:latin typeface="CMSY1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9EE2269-F500-4E98-A484-89E26AA0DC87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baseline="0" dirty="0">
                <a:latin typeface="맑은 고딕 (제목)"/>
              </a:rPr>
              <a:t>Text Adversarial Attack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531594-0C71-4E15-9295-D7EA3D6FAEB9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9">
            <a:extLst>
              <a:ext uri="{FF2B5EF4-FFF2-40B4-BE49-F238E27FC236}">
                <a16:creationId xmlns:a16="http://schemas.microsoft.com/office/drawing/2014/main" id="{27896D06-D507-4DA6-81EF-63E200BAA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0" b="93411" l="2973" r="97838">
                        <a14:foregroundMark x1="7027" y1="9690" x2="93514" y2="67442"/>
                        <a14:foregroundMark x1="93514" y1="67442" x2="93514" y2="67442"/>
                        <a14:foregroundMark x1="87973" y1="13566" x2="3108" y2="82171"/>
                        <a14:foregroundMark x1="3108" y1="82171" x2="3108" y2="82171"/>
                        <a14:foregroundMark x1="9595" y1="74419" x2="97838" y2="44961"/>
                        <a14:foregroundMark x1="97838" y1="44961" x2="97838" y2="44961"/>
                        <a14:foregroundMark x1="82838" y1="71705" x2="12297" y2="77907"/>
                        <a14:foregroundMark x1="8108" y1="90698" x2="28378" y2="93411"/>
                        <a14:foregroundMark x1="28378" y1="93411" x2="59459" y2="91085"/>
                        <a14:foregroundMark x1="10000" y1="62016" x2="93243" y2="48837"/>
                        <a14:foregroundMark x1="93243" y1="48837" x2="94189" y2="48837"/>
                        <a14:foregroundMark x1="78243" y1="58915" x2="37027" y2="75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1505" y="3474725"/>
            <a:ext cx="6388564" cy="22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0FC48-17D8-4734-965B-F7CBE085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4" y="1100931"/>
            <a:ext cx="113752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i="0" u="none" strike="noStrike" baseline="0" dirty="0"/>
              <a:t>Human prediction consistency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b="0" i="0" u="none" strike="noStrike" baseline="0" dirty="0"/>
              <a:t>prediction by humans should remain unchanged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sz="2000" b="0" i="0" u="none" strike="noStrike" baseline="0" dirty="0"/>
          </a:p>
          <a:p>
            <a:pPr>
              <a:lnSpc>
                <a:spcPct val="100000"/>
              </a:lnSpc>
            </a:pPr>
            <a:r>
              <a:rPr lang="en-US" altLang="ko-KR" sz="2000" b="1" i="0" u="none" strike="noStrike" baseline="0" dirty="0"/>
              <a:t>Semantic similarity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b="0" i="0" u="none" strike="noStrike" baseline="0" dirty="0"/>
              <a:t>the crafted example should bear the same meaning as the source, as judged by humans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sz="2000" b="0" i="0" u="none" strike="noStrike" baseline="0" dirty="0"/>
          </a:p>
          <a:p>
            <a:pPr>
              <a:lnSpc>
                <a:spcPct val="100000"/>
              </a:lnSpc>
            </a:pPr>
            <a:r>
              <a:rPr lang="en-US" altLang="ko-KR" sz="2000" b="1" i="0" u="none" strike="noStrike" baseline="0" dirty="0"/>
              <a:t>Language fluency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en-US" altLang="ko-KR" sz="2000" b="0" i="0" u="none" strike="noStrike" baseline="0" dirty="0"/>
              <a:t>generated examples should look natural and </a:t>
            </a:r>
            <a:r>
              <a:rPr lang="en-US" altLang="ko-KR" sz="2000" i="0" u="none" strike="noStrike" baseline="0" dirty="0"/>
              <a:t>grammatical</a:t>
            </a:r>
            <a:endParaRPr lang="ko-KR" altLang="en-US" sz="200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4187A34-45B5-4126-A0E5-D95DDA815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588CB6-3E17-4C43-B5BC-103DCA54F994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baseline="0" dirty="0">
                <a:latin typeface="맑은 고딕 (제목)"/>
              </a:rPr>
              <a:t>Text Adversarial Attack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E991D0-D319-4627-A0F2-641EC0413A6A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D2D3B56A-D717-4CD1-8382-65549B9E8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35" y="1470687"/>
                <a:ext cx="10515600" cy="4457921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en-US" altLang="ko-KR" b="1" dirty="0"/>
                  <a:t>Word Importance Ranking</a:t>
                </a:r>
                <a:endParaRPr lang="en-US" altLang="ko-KR" dirty="0"/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r>
                  <a:rPr lang="en-US" altLang="ko-KR" b="1" dirty="0"/>
                  <a:t>Word Transformer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Finding similar words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POS checking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Semantic similarity checking of the perturbed sentence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Finalization of adversarial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ko-KR" sz="2800" b="1" dirty="0">
                    <a:latin typeface="+mj-lt"/>
                  </a:rPr>
                  <a:t>F(</a:t>
                </a:r>
                <a:r>
                  <a:rPr lang="pt-BR" altLang="ko-KR" sz="2800" b="1" i="0" u="none" strike="noStrike" baseline="0" dirty="0">
                    <a:latin typeface="+mj-lt"/>
                  </a:rPr>
                  <a:t>X</a:t>
                </a:r>
                <a:r>
                  <a:rPr lang="pt-BR" altLang="ko-KR" sz="28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2800" b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l-GR" altLang="ko-KR" sz="2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ko-KR" sz="2800" b="1" i="0" u="none" strike="noStrike" baseline="0" dirty="0">
                    <a:latin typeface="+mj-lt"/>
                  </a:rPr>
                  <a:t> F(X),</a:t>
                </a:r>
                <a:r>
                  <a:rPr lang="pt-BR" altLang="ko-KR" sz="2800" b="1" i="0" u="none" strike="noStrike" dirty="0">
                    <a:latin typeface="+mj-lt"/>
                  </a:rPr>
                  <a:t> and Sim(X</a:t>
                </a:r>
                <a:r>
                  <a:rPr lang="pt-BR" altLang="ko-KR" sz="28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2800" b="1" i="0" u="none" strike="noStrike" dirty="0">
                    <a:latin typeface="+mj-lt"/>
                  </a:rPr>
                  <a:t>,  X) </a:t>
                </a:r>
                <a14:m>
                  <m:oMath xmlns:m="http://schemas.openxmlformats.org/officeDocument/2006/math">
                    <m:r>
                      <a:rPr lang="el-GR" altLang="ko-KR" sz="2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sz="2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pt-BR" altLang="ko-KR" sz="2800" b="1" i="0" u="none" strike="noStrike" baseline="0" dirty="0">
                    <a:latin typeface="+mj-lt"/>
                  </a:rPr>
                  <a:t> </a:t>
                </a:r>
                <a:endParaRPr lang="pt-BR" altLang="ko-K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D2D3B56A-D717-4CD1-8382-65549B9E8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35" y="1470687"/>
                <a:ext cx="10515600" cy="4457921"/>
              </a:xfrm>
              <a:blipFill>
                <a:blip r:embed="rId3"/>
                <a:stretch>
                  <a:fillRect l="-1101" t="-2732" b="-3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AA3EC5B2-45B9-4CC4-9C32-F6E21C7DE0D4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D8368F-E82C-422F-AFAD-DBC8C012ED55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FB8AE2-774F-4DC5-9A6D-8FF7ACF1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0316" y="1081347"/>
                <a:ext cx="647168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altLang="ko-KR" sz="1400" b="0" i="0" u="none" strike="noStrike" baseline="0" dirty="0">
                    <a:latin typeface="+mj-lt"/>
                  </a:rPr>
                  <a:t>L</a:t>
                </a:r>
                <a:r>
                  <a:rPr lang="en-US" altLang="ko-KR" sz="1400" b="0" i="0" u="none" strike="noStrike" baseline="0" dirty="0" err="1">
                    <a:latin typeface="+mj-lt"/>
                  </a:rPr>
                  <a:t>abel</a:t>
                </a:r>
                <a:r>
                  <a:rPr lang="en-US" altLang="ko-KR" sz="1400" baseline="0" dirty="0">
                    <a:latin typeface="+mj-lt"/>
                  </a:rPr>
                  <a:t>   </a:t>
                </a:r>
                <a:r>
                  <a:rPr lang="en-US" altLang="ko-KR" sz="1400" b="1" i="0" u="none" strike="noStrike" baseline="0" dirty="0">
                    <a:latin typeface="+mj-lt"/>
                  </a:rPr>
                  <a:t>Y</a:t>
                </a:r>
                <a:endParaRPr lang="pt-BR" altLang="ko-KR" sz="1400" b="1" i="0" u="none" strike="noStrike" baseline="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400" b="0" i="0" u="none" strike="noStrike" baseline="0" dirty="0">
                    <a:latin typeface="+mj-lt"/>
                  </a:rPr>
                  <a:t>Sentence   </a:t>
                </a:r>
                <a:r>
                  <a:rPr lang="pt-BR" altLang="ko-KR" sz="1400" b="1" i="0" u="none" strike="noStrike" baseline="0" dirty="0">
                    <a:latin typeface="+mj-lt"/>
                  </a:rPr>
                  <a:t>X</a:t>
                </a:r>
                <a:r>
                  <a:rPr lang="pt-BR" altLang="ko-KR" sz="1400" b="1" baseline="-25000" dirty="0">
                    <a:latin typeface="+mj-lt"/>
                  </a:rPr>
                  <a:t> </a:t>
                </a:r>
                <a:r>
                  <a:rPr lang="pt-BR" altLang="ko-KR" sz="1400" b="1" i="0" u="none" strike="noStrike" baseline="0" dirty="0">
                    <a:latin typeface="+mj-lt"/>
                  </a:rPr>
                  <a:t> = { </a:t>
                </a:r>
                <a:r>
                  <a:rPr lang="en-US" altLang="ko-KR" sz="1400" b="1" i="0" u="none" strike="noStrike" baseline="0" dirty="0">
                    <a:latin typeface="+mj-lt"/>
                  </a:rPr>
                  <a:t>w</a:t>
                </a:r>
                <a:r>
                  <a:rPr lang="pt-BR" altLang="ko-KR" sz="1400" b="1" i="0" u="none" strike="noStrike" baseline="-25000" dirty="0">
                    <a:latin typeface="+mj-lt"/>
                  </a:rPr>
                  <a:t>1</a:t>
                </a:r>
                <a:r>
                  <a:rPr lang="pt-BR" altLang="ko-KR" sz="1400" b="1" i="0" u="none" strike="noStrike" baseline="0" dirty="0">
                    <a:latin typeface="+mj-lt"/>
                  </a:rPr>
                  <a:t>,</a:t>
                </a:r>
                <a:r>
                  <a:rPr lang="en-US" altLang="ko-KR" sz="1400" b="1" dirty="0">
                    <a:latin typeface="+mj-lt"/>
                  </a:rPr>
                  <a:t> w</a:t>
                </a:r>
                <a:r>
                  <a:rPr lang="pt-BR" altLang="ko-KR" sz="1400" b="1" i="0" u="none" strike="noStrike" baseline="-25000" dirty="0">
                    <a:latin typeface="+mj-lt"/>
                  </a:rPr>
                  <a:t>2</a:t>
                </a:r>
                <a:r>
                  <a:rPr lang="pt-BR" altLang="ko-KR" sz="1400" b="1" dirty="0">
                    <a:latin typeface="+mj-lt"/>
                  </a:rPr>
                  <a:t> , ... ,</a:t>
                </a:r>
                <a:r>
                  <a:rPr lang="en-US" altLang="ko-KR" sz="1400" b="1" dirty="0" err="1">
                    <a:latin typeface="+mj-lt"/>
                  </a:rPr>
                  <a:t>w</a:t>
                </a:r>
                <a:r>
                  <a:rPr lang="en-US" altLang="ko-KR" sz="1400" b="1" i="0" u="none" strike="noStrike" baseline="-25000" dirty="0" err="1">
                    <a:latin typeface="+mj-lt"/>
                  </a:rPr>
                  <a:t>n</a:t>
                </a:r>
                <a:r>
                  <a:rPr lang="en-US" altLang="ko-KR" sz="1400" b="1" i="0" u="none" strike="noStrike" baseline="-25000" dirty="0">
                    <a:latin typeface="+mj-lt"/>
                  </a:rPr>
                  <a:t> </a:t>
                </a:r>
                <a:r>
                  <a:rPr lang="pt-BR" altLang="ko-KR" sz="1400" b="1" i="0" u="none" strike="noStrike" baseline="0" dirty="0">
                    <a:latin typeface="+mj-lt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altLang="ko-KR" sz="1400" b="0" i="0" u="none" strike="noStrike" baseline="0" dirty="0">
                    <a:latin typeface="+mj-lt"/>
                  </a:rPr>
                  <a:t>Adversarial example    </a:t>
                </a:r>
                <a:r>
                  <a:rPr lang="en-US" altLang="ko-KR" sz="1400" b="1" i="0" u="none" strike="noStrike" baseline="0" dirty="0" err="1">
                    <a:latin typeface="+mj-lt"/>
                  </a:rPr>
                  <a:t>X</a:t>
                </a:r>
                <a:r>
                  <a:rPr lang="en-US" altLang="ko-KR" sz="1400" b="1" baseline="-25000" dirty="0" err="1">
                    <a:latin typeface="+mj-lt"/>
                  </a:rPr>
                  <a:t>adv</a:t>
                </a:r>
                <a:r>
                  <a:rPr lang="en-US" altLang="ko-KR" sz="1400" b="1" baseline="-25000" dirty="0">
                    <a:latin typeface="+mj-lt"/>
                  </a:rPr>
                  <a:t> </a:t>
                </a:r>
                <a:r>
                  <a:rPr lang="en-US" altLang="ko-KR" sz="1400" b="1" dirty="0">
                    <a:latin typeface="+mj-lt"/>
                  </a:rPr>
                  <a:t>  = {</a:t>
                </a:r>
                <a:r>
                  <a:rPr lang="en-US" altLang="ko-KR" sz="1400" b="1" i="0" u="none" strike="noStrike" baseline="0" dirty="0">
                    <a:latin typeface="+mj-lt"/>
                  </a:rPr>
                  <a:t>w</a:t>
                </a:r>
                <a:r>
                  <a:rPr lang="pt-BR" altLang="ko-KR" sz="1400" b="1" i="0" u="none" strike="noStrike" baseline="-25000" dirty="0">
                    <a:latin typeface="+mj-lt"/>
                  </a:rPr>
                  <a:t>1</a:t>
                </a:r>
                <a:r>
                  <a:rPr lang="en-US" altLang="ko-KR" sz="1400" b="1" i="0" u="none" strike="noStrike" baseline="-25000" dirty="0">
                    <a:latin typeface="+mj-lt"/>
                  </a:rPr>
                  <a:t>,</a:t>
                </a:r>
                <a:r>
                  <a:rPr lang="en-US" altLang="ko-KR" sz="1400" b="1" dirty="0">
                    <a:latin typeface="+mj-lt"/>
                  </a:rPr>
                  <a:t> … , </a:t>
                </a:r>
                <a:r>
                  <a:rPr lang="en-US" altLang="ko-KR" sz="1400" b="1" i="0" u="none" strike="noStrike" baseline="0" dirty="0">
                    <a:latin typeface="+mj-lt"/>
                  </a:rPr>
                  <a:t>w</a:t>
                </a:r>
                <a:r>
                  <a:rPr lang="en-US" altLang="ko-KR" sz="1400" b="1" i="0" u="none" strike="noStrike" baseline="-25000" dirty="0">
                    <a:latin typeface="+mj-lt"/>
                  </a:rPr>
                  <a:t>i-1</a:t>
                </a:r>
                <a:r>
                  <a:rPr lang="pt-BR" altLang="ko-KR" sz="1400" b="1" dirty="0">
                    <a:latin typeface="+mj-lt"/>
                  </a:rPr>
                  <a:t> , c, </a:t>
                </a:r>
                <a:r>
                  <a:rPr lang="en-US" altLang="ko-KR" sz="1400" b="1" i="0" u="none" strike="noStrike" baseline="0" dirty="0">
                    <a:latin typeface="+mj-lt"/>
                  </a:rPr>
                  <a:t>w</a:t>
                </a:r>
                <a:r>
                  <a:rPr lang="en-US" altLang="ko-KR" sz="1400" b="1" i="0" u="none" strike="noStrike" baseline="-25000" dirty="0">
                    <a:latin typeface="+mj-lt"/>
                  </a:rPr>
                  <a:t>i+1 , </a:t>
                </a:r>
                <a:r>
                  <a:rPr lang="pt-BR" altLang="ko-KR" sz="1400" b="1" dirty="0">
                    <a:latin typeface="+mj-lt"/>
                  </a:rPr>
                  <a:t>... ,</a:t>
                </a:r>
                <a:r>
                  <a:rPr lang="en-US" altLang="ko-KR" sz="1400" b="1" dirty="0">
                    <a:latin typeface="+mj-lt"/>
                  </a:rPr>
                  <a:t>w</a:t>
                </a:r>
                <a:r>
                  <a:rPr lang="pt-BR" altLang="ko-KR" sz="1400" b="1" i="0" u="none" strike="noStrike" baseline="-25000" dirty="0">
                    <a:latin typeface="+mj-lt"/>
                  </a:rPr>
                  <a:t> </a:t>
                </a:r>
                <a:r>
                  <a:rPr lang="en-US" altLang="ko-KR" sz="1400" b="1" i="0" u="none" strike="noStrike" baseline="-25000" dirty="0">
                    <a:latin typeface="+mj-lt"/>
                  </a:rPr>
                  <a:t>n</a:t>
                </a:r>
                <a:r>
                  <a:rPr lang="pt-BR" altLang="ko-KR" sz="1400" b="1" i="0" u="none" strike="noStrike" baseline="0" dirty="0">
                    <a:latin typeface="+mj-lt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altLang="ko-KR" sz="1400" dirty="0">
                    <a:latin typeface="+mj-lt"/>
                  </a:rPr>
                  <a:t>Pre-trained model</a:t>
                </a:r>
                <a:r>
                  <a:rPr lang="pt-BR" altLang="ko-KR" sz="1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u="none" strike="noStrike" baseline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1" i="0" u="none" strike="noStrike" baseline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ko-KR" sz="1400" b="1" i="0" u="none" strike="noStrike" baseline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pt-BR" sz="1400" b="1" i="1" u="none" strike="noStrike" baseline="0" smtClean="0">
                        <a:latin typeface="Cambria Math" panose="02040503050406030204" pitchFamily="18" charset="0"/>
                      </a:rPr>
                      <m:t>𝓧</m:t>
                    </m:r>
                    <m:r>
                      <a:rPr lang="en-US" altLang="ko-KR" sz="1400" b="1" i="1" u="none" strike="noStrike" baseline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ko-KR" altLang="en-US" sz="1400" b="1" i="1" u="none" strike="noStrike" baseline="0" smtClean="0">
                        <a:latin typeface="Cambria Math" panose="02040503050406030204" pitchFamily="18" charset="0"/>
                      </a:rPr>
                      <m:t>𝓨</m:t>
                    </m:r>
                    <m:r>
                      <a:rPr lang="en-US" altLang="ko-KR" sz="1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altLang="ko-KR" sz="1400" b="0" i="0" u="none" strike="noStrike" baseline="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altLang="ko-KR" sz="1400" b="0" i="0" u="none" strike="noStrike" baseline="0" dirty="0">
                    <a:latin typeface="+mj-lt"/>
                  </a:rPr>
                  <a:t>Semantic Similairty Model   </a:t>
                </a:r>
                <a:r>
                  <a:rPr lang="pt-BR" altLang="ko-KR" sz="1400" b="1" i="0" u="none" strike="noStrike" dirty="0">
                    <a:latin typeface="+mj-lt"/>
                  </a:rPr>
                  <a:t>Sim(X</a:t>
                </a:r>
                <a:r>
                  <a:rPr lang="pt-BR" altLang="ko-KR" sz="1400" b="1" i="0" u="none" strike="noStrike" baseline="-25000" dirty="0">
                    <a:latin typeface="+mj-lt"/>
                  </a:rPr>
                  <a:t>adv</a:t>
                </a:r>
                <a:r>
                  <a:rPr lang="pt-BR" altLang="ko-KR" sz="1400" b="1" i="0" u="none" strike="noStrike" dirty="0">
                    <a:latin typeface="+mj-lt"/>
                  </a:rPr>
                  <a:t>,  X)  </a:t>
                </a:r>
                <a:r>
                  <a:rPr lang="pt-BR" altLang="ko-KR" sz="1400" i="0" u="none" strike="noStrike" dirty="0">
                    <a:latin typeface="+mj-lt"/>
                    <a:sym typeface="Wingdings" panose="05000000000000000000" pitchFamily="2" charset="2"/>
                  </a:rPr>
                  <a:t> (0, 1)</a:t>
                </a:r>
                <a:endParaRPr lang="pt-BR" altLang="ko-KR" sz="14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altLang="ko-KR" sz="1400" b="1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400" b="0" i="0" u="none" strike="noStrike" baseline="0" dirty="0">
                    <a:latin typeface="+mj-lt"/>
                  </a:rPr>
                  <a:t>black-box setting</a:t>
                </a:r>
                <a:r>
                  <a:rPr lang="pt-BR" altLang="ko-KR" sz="1400" b="0" i="0" u="none" strike="noStrike" baseline="0" dirty="0">
                    <a:latin typeface="+mj-lt"/>
                  </a:rPr>
                  <a:t> </a:t>
                </a:r>
                <a:endParaRPr lang="pt-BR" altLang="ko-KR" sz="1400" dirty="0">
                  <a:latin typeface="+mj-lt"/>
                </a:endParaRPr>
              </a:p>
              <a:p>
                <a:pPr lvl="1"/>
                <a:r>
                  <a:rPr lang="en-US" altLang="ko-KR" sz="1400" b="0" i="0" u="none" strike="noStrike" baseline="0" dirty="0">
                    <a:latin typeface="+mj-lt"/>
                  </a:rPr>
                  <a:t>Classification </a:t>
                </a:r>
                <a:r>
                  <a:rPr lang="ko-KR" altLang="en-US" sz="1400" b="0" i="0" u="none" strike="noStrike" baseline="0" dirty="0">
                    <a:latin typeface="+mj-lt"/>
                  </a:rPr>
                  <a:t>결과와 </a:t>
                </a:r>
                <a:r>
                  <a:rPr lang="en-US" altLang="ko-KR" sz="1400" b="0" i="0" u="none" strike="noStrike" baseline="0" dirty="0">
                    <a:latin typeface="+mj-lt"/>
                  </a:rPr>
                  <a:t>corresponding confidence scores </a:t>
                </a:r>
                <a:r>
                  <a:rPr lang="ko-KR" altLang="en-US" sz="1400" b="0" i="0" u="none" strike="noStrike" baseline="0" dirty="0">
                    <a:latin typeface="+mj-lt"/>
                  </a:rPr>
                  <a:t>만</a:t>
                </a:r>
                <a:r>
                  <a:rPr lang="en-US" altLang="ko-KR" sz="1400" b="0" i="0" u="none" strike="noStrike" baseline="0" dirty="0">
                    <a:latin typeface="+mj-lt"/>
                  </a:rPr>
                  <a:t> </a:t>
                </a:r>
                <a:r>
                  <a:rPr lang="ko-KR" altLang="en-US" sz="1400" b="0" i="0" u="none" strike="noStrike" baseline="0" dirty="0">
                    <a:latin typeface="+mj-lt"/>
                  </a:rPr>
                  <a:t> 접근 가능</a:t>
                </a:r>
                <a:endParaRPr lang="en-US" altLang="ko-KR" sz="1400" b="0" i="0" u="none" strike="noStrike" baseline="0" dirty="0">
                  <a:latin typeface="+mj-lt"/>
                </a:endParaRPr>
              </a:p>
              <a:p>
                <a:pPr lvl="1"/>
                <a:r>
                  <a:rPr lang="en-US" altLang="ko-KR" sz="1400" b="0" i="0" u="none" strike="noStrike" baseline="0" dirty="0">
                    <a:latin typeface="+mj-lt"/>
                  </a:rPr>
                  <a:t>model architecture, parameters, or training data </a:t>
                </a:r>
                <a:r>
                  <a:rPr lang="ko-KR" altLang="en-US" sz="1400" b="0" i="0" u="none" strike="noStrike" baseline="0" dirty="0">
                    <a:latin typeface="+mj-lt"/>
                  </a:rPr>
                  <a:t>모름</a:t>
                </a:r>
                <a:endParaRPr lang="en-US" altLang="ko-KR" sz="1400" b="0" i="0" u="none" strike="noStrike" baseline="0" dirty="0">
                  <a:latin typeface="+mj-lt"/>
                </a:endParaRPr>
              </a:p>
              <a:p>
                <a:pPr lvl="1"/>
                <a:endParaRPr lang="en-US" altLang="ko-KR" sz="1400" dirty="0">
                  <a:latin typeface="+mj-lt"/>
                </a:endParaRPr>
              </a:p>
              <a:p>
                <a:r>
                  <a:rPr lang="en-US" altLang="ko-KR" sz="1400" dirty="0">
                    <a:latin typeface="+mj-lt"/>
                  </a:rPr>
                  <a:t>Soft-label</a:t>
                </a:r>
              </a:p>
              <a:p>
                <a:pPr lvl="1"/>
                <a:r>
                  <a:rPr lang="pt-BR" altLang="ko-KR" sz="1400" dirty="0">
                    <a:latin typeface="+mj-lt"/>
                  </a:rPr>
                  <a:t>score of classification</a:t>
                </a:r>
              </a:p>
              <a:p>
                <a:pPr lvl="1"/>
                <a:r>
                  <a:rPr lang="pt-BR" altLang="ko-KR" sz="1400" dirty="0">
                    <a:latin typeface="+mj-lt"/>
                  </a:rPr>
                  <a:t>&lt;-&gt; hard-label : 0/1 class inclusion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FB8AE2-774F-4DC5-9A6D-8FF7ACF1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0316" y="1081347"/>
                <a:ext cx="6471684" cy="4351338"/>
              </a:xfrm>
              <a:blipFill>
                <a:blip r:embed="rId3"/>
                <a:stretch>
                  <a:fillRect l="-94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DB79B01-A58C-4814-89B1-29C3C1C76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184"/>
          <a:stretch/>
        </p:blipFill>
        <p:spPr>
          <a:xfrm>
            <a:off x="408374" y="1081347"/>
            <a:ext cx="4963633" cy="140150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48111D-7ACB-4775-B8EF-A1279FCA639B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</a:t>
            </a:r>
            <a:endParaRPr lang="ko-KR" altLang="en-US" sz="3200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851093-4ADA-4877-91A5-EFE9A977BAF2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1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B8AE2-774F-4DC5-9A6D-8FF7ACF1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316" y="1081347"/>
            <a:ext cx="6471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가정</a:t>
            </a:r>
            <a:r>
              <a:rPr lang="en-US" altLang="ko-KR" sz="1600" dirty="0"/>
              <a:t>) </a:t>
            </a:r>
          </a:p>
          <a:p>
            <a:pPr marL="0" indent="0">
              <a:buNone/>
            </a:pPr>
            <a:r>
              <a:rPr lang="ko-KR" altLang="en-US" sz="1600" dirty="0"/>
              <a:t>일반적으로 오직 몇 개의 단어만 실제 분류 결과에 큰 영향을 미침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 </a:t>
            </a:r>
            <a:r>
              <a:rPr lang="ko-KR" altLang="en-US" sz="1600" dirty="0"/>
              <a:t>중요한 단어 위주로 변경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해당 단어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</a:t>
            </a:r>
            <a:r>
              <a:rPr lang="en-US" altLang="ko-KR" sz="1600" baseline="-25000" dirty="0" err="1"/>
              <a:t>i</a:t>
            </a:r>
            <a:r>
              <a:rPr lang="en-US" altLang="ko-KR" sz="1600" dirty="0"/>
              <a:t>)</a:t>
            </a:r>
            <a:r>
              <a:rPr lang="ko-KR" altLang="en-US" sz="1600" dirty="0"/>
              <a:t>가 없을 때 문장의 의미가 바뀌는지 확인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pt-BR" altLang="ko-KR" sz="1600" dirty="0"/>
              <a:t> </a:t>
            </a:r>
            <a:r>
              <a:rPr lang="en-US" altLang="ko-KR" sz="1600" dirty="0"/>
              <a:t>X</a:t>
            </a:r>
            <a:r>
              <a:rPr lang="pt-BR" altLang="ko-KR" sz="1600" dirty="0"/>
              <a:t> = { </a:t>
            </a:r>
            <a:r>
              <a:rPr lang="en-US" altLang="ko-KR" sz="1600" dirty="0"/>
              <a:t>w</a:t>
            </a:r>
            <a:r>
              <a:rPr lang="pt-BR" altLang="ko-KR" sz="1600" baseline="-25000" dirty="0"/>
              <a:t>1</a:t>
            </a:r>
            <a:r>
              <a:rPr lang="pt-BR" altLang="ko-KR" sz="1600" dirty="0"/>
              <a:t>,</a:t>
            </a:r>
            <a:r>
              <a:rPr lang="en-US" altLang="ko-KR" sz="1600" dirty="0"/>
              <a:t> w</a:t>
            </a:r>
            <a:r>
              <a:rPr lang="pt-BR" altLang="ko-KR" sz="1600" baseline="-25000" dirty="0"/>
              <a:t>2</a:t>
            </a:r>
            <a:r>
              <a:rPr lang="pt-BR" altLang="ko-KR" sz="1600" dirty="0"/>
              <a:t> , ... ,</a:t>
            </a:r>
            <a:r>
              <a:rPr lang="en-US" altLang="ko-KR" sz="1600" dirty="0" err="1"/>
              <a:t>w</a:t>
            </a:r>
            <a:r>
              <a:rPr lang="en-US" altLang="ko-KR" sz="1600" baseline="-25000" dirty="0" err="1"/>
              <a:t>n</a:t>
            </a:r>
            <a:r>
              <a:rPr lang="en-US" altLang="ko-KR" sz="1600" dirty="0"/>
              <a:t> </a:t>
            </a:r>
            <a:r>
              <a:rPr lang="pt-BR" altLang="ko-KR" sz="1600" dirty="0"/>
              <a:t>}</a:t>
            </a:r>
          </a:p>
          <a:p>
            <a:pPr marL="0" indent="0">
              <a:buNone/>
            </a:pPr>
            <a:r>
              <a:rPr lang="pt-BR" altLang="ko-KR" sz="1600" dirty="0"/>
              <a:t>	 </a:t>
            </a:r>
            <a:r>
              <a:rPr lang="en-US" altLang="ko-KR" sz="1600" dirty="0"/>
              <a:t>X</a:t>
            </a:r>
            <a:r>
              <a:rPr lang="en-US" altLang="ko-KR" sz="1600" baseline="-25000" dirty="0">
                <a:latin typeface="Abadi" panose="020B0604020104020204" pitchFamily="34" charset="0"/>
              </a:rPr>
              <a:t>\</a:t>
            </a:r>
            <a:r>
              <a:rPr lang="en-US" altLang="ko-KR" sz="1600" baseline="-25000" dirty="0" err="1"/>
              <a:t>wi</a:t>
            </a:r>
            <a:r>
              <a:rPr lang="pt-BR" altLang="ko-KR" sz="1600" baseline="-25000" dirty="0"/>
              <a:t> </a:t>
            </a:r>
            <a:r>
              <a:rPr lang="pt-BR" altLang="ko-KR" sz="1600" dirty="0"/>
              <a:t>=  </a:t>
            </a:r>
            <a:r>
              <a:rPr lang="en-US" altLang="ko-KR" sz="1600" dirty="0"/>
              <a:t>X</a:t>
            </a:r>
            <a:r>
              <a:rPr lang="en-US" altLang="ko-KR" sz="1600" dirty="0">
                <a:latin typeface="Abadi" panose="020B0604020104020204" pitchFamily="34" charset="0"/>
              </a:rPr>
              <a:t> </a:t>
            </a:r>
            <a:r>
              <a:rPr lang="en-US" altLang="ko-KR" sz="1600" baseline="-25000" dirty="0">
                <a:latin typeface="Abadi" panose="020B0604020104020204" pitchFamily="34" charset="0"/>
              </a:rPr>
              <a:t>\</a:t>
            </a:r>
            <a:r>
              <a:rPr lang="pt-BR" altLang="ko-KR" sz="1600" baseline="-25000" dirty="0"/>
              <a:t>{</a:t>
            </a:r>
            <a:r>
              <a:rPr lang="en-US" altLang="ko-KR" sz="1600" baseline="-25000" dirty="0" err="1"/>
              <a:t>wi</a:t>
            </a:r>
            <a:r>
              <a:rPr lang="en-US" altLang="ko-KR" sz="1600" baseline="-25000" dirty="0"/>
              <a:t>}</a:t>
            </a:r>
            <a:r>
              <a:rPr lang="en-US" altLang="ko-KR" sz="1600" dirty="0"/>
              <a:t>  = {w</a:t>
            </a:r>
            <a:r>
              <a:rPr lang="pt-BR" altLang="ko-KR" sz="1600" baseline="-25000" dirty="0"/>
              <a:t>1</a:t>
            </a:r>
            <a:r>
              <a:rPr lang="en-US" altLang="ko-KR" sz="1600" dirty="0"/>
              <a:t>, … , w</a:t>
            </a:r>
            <a:r>
              <a:rPr lang="en-US" altLang="ko-KR" sz="1600" baseline="-25000" dirty="0"/>
              <a:t>i-1</a:t>
            </a:r>
            <a:r>
              <a:rPr lang="pt-BR" altLang="ko-KR" sz="1600" dirty="0"/>
              <a:t> , </a:t>
            </a:r>
            <a:r>
              <a:rPr lang="en-US" altLang="ko-KR" sz="1600" dirty="0"/>
              <a:t>w</a:t>
            </a:r>
            <a:r>
              <a:rPr lang="en-US" altLang="ko-KR" sz="1600" baseline="-25000" dirty="0"/>
              <a:t>i+1 </a:t>
            </a:r>
            <a:r>
              <a:rPr lang="en-US" altLang="ko-KR" sz="1600" dirty="0"/>
              <a:t>, </a:t>
            </a:r>
            <a:r>
              <a:rPr lang="pt-BR" altLang="ko-KR" sz="1600" dirty="0"/>
              <a:t>... ,</a:t>
            </a:r>
            <a:r>
              <a:rPr lang="en-US" altLang="ko-KR" sz="1600" dirty="0" err="1"/>
              <a:t>w</a:t>
            </a:r>
            <a:r>
              <a:rPr lang="en-US" altLang="ko-KR" sz="1600" baseline="-25000" dirty="0" err="1"/>
              <a:t>n</a:t>
            </a:r>
            <a:r>
              <a:rPr lang="pt-BR" altLang="ko-KR" sz="1600" dirty="0"/>
              <a:t>}</a:t>
            </a:r>
          </a:p>
          <a:p>
            <a:pPr marL="0" indent="0">
              <a:buNone/>
            </a:pPr>
            <a:endParaRPr lang="pt-BR" altLang="ko-KR" sz="1600" dirty="0"/>
          </a:p>
          <a:p>
            <a:pPr marL="0" indent="0">
              <a:buNone/>
            </a:pPr>
            <a:endParaRPr lang="pt-BR" altLang="ko-KR" sz="1600" b="1" dirty="0"/>
          </a:p>
          <a:p>
            <a:pPr marL="0" indent="0">
              <a:buNone/>
            </a:pPr>
            <a:r>
              <a:rPr lang="pt-BR" altLang="ko-KR" sz="1600" b="1" dirty="0"/>
              <a:t>Importance score of w</a:t>
            </a:r>
            <a:r>
              <a:rPr lang="pt-BR" altLang="ko-KR" sz="1600" b="1" baseline="-25000" dirty="0"/>
              <a:t>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79B01-A58C-4814-89B1-29C3C1C76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2571"/>
          <a:stretch/>
        </p:blipFill>
        <p:spPr>
          <a:xfrm>
            <a:off x="408374" y="1081347"/>
            <a:ext cx="4963633" cy="140150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48111D-7ACB-4775-B8EF-A1279FCA639B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(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1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.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Word 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Importance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</a:t>
            </a:r>
            <a:r>
              <a:rPr lang="ko-KR" altLang="en-US" sz="3200" b="1" dirty="0" err="1">
                <a:latin typeface="맑은 고딕 (제목)"/>
                <a:ea typeface="+mn-ea"/>
                <a:cs typeface="+mn-cs"/>
              </a:rPr>
              <a:t>Ranking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)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851093-4ADA-4877-91A5-EFE9A977BAF2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67667F-3250-478F-B86A-DC20A1698086}"/>
              </a:ext>
            </a:extLst>
          </p:cNvPr>
          <p:cNvGrpSpPr/>
          <p:nvPr/>
        </p:nvGrpSpPr>
        <p:grpSpPr>
          <a:xfrm>
            <a:off x="6209414" y="4703553"/>
            <a:ext cx="5722134" cy="1458264"/>
            <a:chOff x="6116351" y="5016348"/>
            <a:chExt cx="5722134" cy="14582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1241AE-2581-4C00-A4AF-8128334BD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6351" y="5185732"/>
              <a:ext cx="5620534" cy="115268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C89571-7899-42CB-9F7F-E7D7805AF2B7}"/>
                </a:ext>
              </a:extLst>
            </p:cNvPr>
            <p:cNvSpPr/>
            <p:nvPr/>
          </p:nvSpPr>
          <p:spPr>
            <a:xfrm>
              <a:off x="7035800" y="5312855"/>
              <a:ext cx="4584699" cy="113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92E54AC-5603-4FE5-971B-99CCB46BA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359" b="64000"/>
            <a:stretch/>
          </p:blipFill>
          <p:spPr>
            <a:xfrm>
              <a:off x="7137400" y="5016348"/>
              <a:ext cx="4701085" cy="4149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C7E679-2348-47BA-83DC-338FE1A2E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359" t="32705" r="9527" b="13221"/>
            <a:stretch/>
          </p:blipFill>
          <p:spPr>
            <a:xfrm>
              <a:off x="7137400" y="5851316"/>
              <a:ext cx="4165601" cy="62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41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4A81C9-34A2-4A15-8582-B2A58ADC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574" b="798"/>
          <a:stretch/>
        </p:blipFill>
        <p:spPr>
          <a:xfrm>
            <a:off x="408374" y="1081347"/>
            <a:ext cx="4618932" cy="51673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74534D-3D2C-4E1A-884E-9F27F8C8E7C5}"/>
              </a:ext>
            </a:extLst>
          </p:cNvPr>
          <p:cNvSpPr/>
          <p:nvPr/>
        </p:nvSpPr>
        <p:spPr>
          <a:xfrm>
            <a:off x="455306" y="1274110"/>
            <a:ext cx="4572000" cy="87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292D76-A253-4889-90E4-0E153330A6A5}"/>
              </a:ext>
            </a:extLst>
          </p:cNvPr>
          <p:cNvSpPr txBox="1">
            <a:spLocks/>
          </p:cNvSpPr>
          <p:nvPr/>
        </p:nvSpPr>
        <p:spPr>
          <a:xfrm>
            <a:off x="5577441" y="1081347"/>
            <a:ext cx="6471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1" dirty="0"/>
              <a:t>CANDIDATES ( </a:t>
            </a:r>
            <a:r>
              <a:rPr lang="ko-KR" altLang="en-US" sz="1400" b="1" dirty="0"/>
              <a:t>동의어 추출 </a:t>
            </a:r>
            <a:r>
              <a:rPr lang="en-US" altLang="ko-KR" sz="1400" b="1" dirty="0"/>
              <a:t>)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/>
              <a:t>CANDIDATES is initiated with N closest synonyms according to the cosine similarity between </a:t>
            </a:r>
            <a:r>
              <a:rPr lang="en-US" altLang="ko-KR" sz="1400" b="0" i="0" u="none" strike="noStrike" baseline="0" dirty="0" err="1"/>
              <a:t>w</a:t>
            </a:r>
            <a:r>
              <a:rPr lang="en-US" altLang="ko-KR" sz="1400" b="0" i="0" u="none" strike="noStrike" baseline="-25000" dirty="0" err="1"/>
              <a:t>i</a:t>
            </a:r>
            <a:r>
              <a:rPr lang="en-US" altLang="ko-KR" sz="1400" b="0" i="0" u="none" strike="noStrike" baseline="0" dirty="0"/>
              <a:t> and every other word in the vocabulary.</a:t>
            </a:r>
          </a:p>
          <a:p>
            <a:pPr marL="0" indent="0" algn="l">
              <a:buNone/>
            </a:pPr>
            <a:endParaRPr lang="en-US" altLang="ko-KR" sz="1400" dirty="0"/>
          </a:p>
          <a:p>
            <a:pPr marL="0" indent="0" algn="l">
              <a:buNone/>
            </a:pPr>
            <a:r>
              <a:rPr lang="en-US" altLang="ko-KR" sz="1400" b="1" i="0" u="none" strike="noStrike" baseline="0" dirty="0"/>
              <a:t>POS Checking ( </a:t>
            </a:r>
            <a:r>
              <a:rPr lang="ko-KR" altLang="en-US" sz="1400" b="1" i="0" u="none" strike="noStrike" baseline="0" dirty="0"/>
              <a:t>품사 유지 </a:t>
            </a:r>
            <a:r>
              <a:rPr lang="en-US" altLang="ko-KR" sz="1400" b="1" i="0" u="none" strike="noStrike" baseline="0" dirty="0"/>
              <a:t>)</a:t>
            </a:r>
            <a:endParaRPr lang="en-US" altLang="ko-KR" sz="1400" b="1" dirty="0"/>
          </a:p>
          <a:p>
            <a:pPr marL="0" indent="0" algn="l">
              <a:buNone/>
            </a:pPr>
            <a:r>
              <a:rPr lang="en-US" altLang="ko-KR" sz="1400" i="0" u="none" strike="noStrike" baseline="0" dirty="0"/>
              <a:t>assure that the grammar of the text is mostly maintained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D30E34-709D-4BB4-9D6F-44C3B62AA3AE}"/>
              </a:ext>
            </a:extLst>
          </p:cNvPr>
          <p:cNvSpPr txBox="1">
            <a:spLocks/>
          </p:cNvSpPr>
          <p:nvPr/>
        </p:nvSpPr>
        <p:spPr>
          <a:xfrm>
            <a:off x="408374" y="38108"/>
            <a:ext cx="11375250" cy="76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TEXTFOOLER (2.</a:t>
            </a:r>
            <a:r>
              <a:rPr lang="ko-KR" altLang="en-US" sz="3200" b="1" dirty="0">
                <a:latin typeface="맑은 고딕 (제목)"/>
                <a:ea typeface="+mn-ea"/>
                <a:cs typeface="+mn-cs"/>
              </a:rPr>
              <a:t> </a:t>
            </a:r>
            <a:r>
              <a:rPr lang="en-US" altLang="ko-KR" sz="3200" b="1" dirty="0"/>
              <a:t>Word Transformer</a:t>
            </a:r>
            <a:r>
              <a:rPr lang="en-US" altLang="ko-KR" sz="3200" b="1" dirty="0">
                <a:latin typeface="맑은 고딕 (제목)"/>
                <a:ea typeface="+mn-ea"/>
                <a:cs typeface="+mn-cs"/>
              </a:rPr>
              <a:t>)</a:t>
            </a:r>
            <a:endParaRPr lang="ko-KR" altLang="en-US" sz="3200" b="1" dirty="0">
              <a:latin typeface="맑은 고딕 (제목)"/>
              <a:ea typeface="+mn-ea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A7D656-7DE4-4123-8102-352DBAC58330}"/>
              </a:ext>
            </a:extLst>
          </p:cNvPr>
          <p:cNvCxnSpPr>
            <a:cxnSpLocks/>
          </p:cNvCxnSpPr>
          <p:nvPr/>
        </p:nvCxnSpPr>
        <p:spPr>
          <a:xfrm flipV="1">
            <a:off x="408375" y="801625"/>
            <a:ext cx="11375249" cy="1"/>
          </a:xfrm>
          <a:prstGeom prst="line">
            <a:avLst/>
          </a:prstGeom>
          <a:ln w="38100">
            <a:solidFill>
              <a:srgbClr val="01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1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1054</Words>
  <Application>Microsoft Office PowerPoint</Application>
  <PresentationFormat>와이드스크린</PresentationFormat>
  <Paragraphs>188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CMSY10</vt:lpstr>
      <vt:lpstr>NimbusRomNo9L-Regu</vt:lpstr>
      <vt:lpstr>Noto Sans KR</vt:lpstr>
      <vt:lpstr>맑은 고딕</vt:lpstr>
      <vt:lpstr>맑은 고딕 (제목)</vt:lpstr>
      <vt:lpstr>Abadi</vt:lpstr>
      <vt:lpstr>Arial</vt:lpstr>
      <vt:lpstr>Cambria Math</vt:lpstr>
      <vt:lpstr>Office 테마</vt:lpstr>
      <vt:lpstr>Adversarial Attack on Text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68</cp:revision>
  <dcterms:created xsi:type="dcterms:W3CDTF">2021-02-23T04:57:37Z</dcterms:created>
  <dcterms:modified xsi:type="dcterms:W3CDTF">2021-02-24T05:20:13Z</dcterms:modified>
</cp:coreProperties>
</file>